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4jC1+68/wwNZATTmQ03uBztWa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Garamond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Garamon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c8a5cbc2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c8a5cbc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b445d49f2_1_7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b445d49f2_1_7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b445d49f2_1_8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db445d49f2_1_8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b445d49f2_11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b445d49f2_11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b445d49f2_1_14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db445d49f2_1_14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b445d49f2_1_17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db445d49f2_1_17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445d49f2_11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db445d49f2_11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db445d49f2_11_1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b445d49f2_11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db445d49f2_11_1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b445d49f2_11_1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db445d49f2_11_1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445d49f2_1_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db445d49f2_1_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db445d49f2_1_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db445d49f2_1_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db445d49f2_1_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b445d49f2_1_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db445d49f2_1_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db445d49f2_1_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db445d49f2_1_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db445d49f2_1_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445d49f2_1_1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db445d49f2_1_1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db445d49f2_1_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db445d49f2_1_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db445d49f2_1_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b445d49f2_1_2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db445d49f2_1_2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db445d49f2_1_2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db445d49f2_1_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db445d49f2_1_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db445d49f2_1_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445d49f2_1_31"/>
          <p:cNvSpPr txBox="1"/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db445d49f2_1_31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db445d49f2_1_31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db445d49f2_1_3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db445d49f2_1_3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db445d49f2_1_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db445d49f2_1_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db445d49f2_1_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445d49f2_1_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db445d49f2_1_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db445d49f2_1_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db445d49f2_1_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b445d49f2_1_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db445d49f2_1_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db445d49f2_1_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445d49f2_1_4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db445d49f2_1_49"/>
          <p:cNvSpPr txBox="1"/>
          <p:nvPr>
            <p:ph idx="1" type="body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db445d49f2_1_4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db445d49f2_1_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db445d49f2_1_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db445d49f2_1_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445d49f2_1_5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b445d49f2_1_56"/>
          <p:cNvSpPr/>
          <p:nvPr>
            <p:ph idx="2" type="pic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db445d49f2_1_5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db445d49f2_1_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db445d49f2_1_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db445d49f2_1_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445d49f2_1_6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b445d49f2_1_6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db445d49f2_1_6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db445d49f2_1_6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db445d49f2_1_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445d49f2_1_6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b445d49f2_1_69"/>
          <p:cNvSpPr txBox="1"/>
          <p:nvPr>
            <p:ph idx="1" type="body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db445d49f2_1_6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db445d49f2_1_6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db445d49f2_1_6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M Title Slide White" showMasterSp="0">
  <p:cSld name="NM Title Slide White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445d49f2_11_7"/>
          <p:cNvSpPr/>
          <p:nvPr/>
        </p:nvSpPr>
        <p:spPr>
          <a:xfrm>
            <a:off x="5674180" y="0"/>
            <a:ext cx="1967594" cy="6858000"/>
          </a:xfrm>
          <a:prstGeom prst="rect">
            <a:avLst/>
          </a:prstGeom>
          <a:solidFill>
            <a:srgbClr val="00ACD9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b445d49f2_11_7"/>
          <p:cNvSpPr txBox="1"/>
          <p:nvPr>
            <p:ph type="ctrTitle"/>
          </p:nvPr>
        </p:nvSpPr>
        <p:spPr>
          <a:xfrm>
            <a:off x="515761" y="1228439"/>
            <a:ext cx="4642658" cy="1690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2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db445d49f2_11_7"/>
          <p:cNvSpPr txBox="1"/>
          <p:nvPr>
            <p:ph idx="1" type="subTitle"/>
          </p:nvPr>
        </p:nvSpPr>
        <p:spPr>
          <a:xfrm>
            <a:off x="516920" y="5567486"/>
            <a:ext cx="4695998" cy="35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66" name="Google Shape;166;gdb445d49f2_11_7"/>
          <p:cNvSpPr txBox="1"/>
          <p:nvPr>
            <p:ph idx="10" type="dt"/>
          </p:nvPr>
        </p:nvSpPr>
        <p:spPr>
          <a:xfrm>
            <a:off x="48713" y="6459792"/>
            <a:ext cx="7566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db445d49f2_11_7"/>
          <p:cNvSpPr txBox="1"/>
          <p:nvPr>
            <p:ph idx="11" type="ftr"/>
          </p:nvPr>
        </p:nvSpPr>
        <p:spPr>
          <a:xfrm>
            <a:off x="5674180" y="6459792"/>
            <a:ext cx="1967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8" name="Google Shape;168;gdb445d49f2_11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1934" y="5934370"/>
            <a:ext cx="7049838" cy="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db445d49f2_1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728" y="5905621"/>
            <a:ext cx="447351" cy="1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db445d49f2_1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9528" y="5880651"/>
            <a:ext cx="610223" cy="15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db445d49f2_11_7"/>
          <p:cNvSpPr/>
          <p:nvPr/>
        </p:nvSpPr>
        <p:spPr>
          <a:xfrm>
            <a:off x="591934" y="2915631"/>
            <a:ext cx="1527812" cy="9051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db445d49f2_11_7"/>
          <p:cNvSpPr/>
          <p:nvPr/>
        </p:nvSpPr>
        <p:spPr>
          <a:xfrm>
            <a:off x="2149358" y="2915631"/>
            <a:ext cx="1009479" cy="9051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db445d49f2_11_7"/>
          <p:cNvSpPr/>
          <p:nvPr/>
        </p:nvSpPr>
        <p:spPr>
          <a:xfrm>
            <a:off x="3188449" y="2915631"/>
            <a:ext cx="2485730" cy="90516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db445d49f2_11_7"/>
          <p:cNvSpPr/>
          <p:nvPr/>
        </p:nvSpPr>
        <p:spPr>
          <a:xfrm>
            <a:off x="5674180" y="1363919"/>
            <a:ext cx="1967594" cy="142101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hite" showMasterSp="0">
  <p:cSld name="Title Only Whit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445d49f2_11_20"/>
          <p:cNvSpPr txBox="1"/>
          <p:nvPr>
            <p:ph type="title"/>
          </p:nvPr>
        </p:nvSpPr>
        <p:spPr>
          <a:xfrm>
            <a:off x="615987" y="223728"/>
            <a:ext cx="7543800" cy="5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300"/>
              <a:buFont typeface="Calibri"/>
              <a:buNone/>
              <a:defRPr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" showMasterSp="0">
  <p:cSld name="Title and Content Whit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b445d49f2_11_22"/>
          <p:cNvSpPr txBox="1"/>
          <p:nvPr>
            <p:ph type="title"/>
          </p:nvPr>
        </p:nvSpPr>
        <p:spPr>
          <a:xfrm>
            <a:off x="615987" y="223728"/>
            <a:ext cx="7543800" cy="5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300"/>
              <a:buFont typeface="Calibri"/>
              <a:buNone/>
              <a:defRPr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db445d49f2_11_22"/>
          <p:cNvSpPr txBox="1"/>
          <p:nvPr>
            <p:ph idx="1" type="body"/>
          </p:nvPr>
        </p:nvSpPr>
        <p:spPr>
          <a:xfrm>
            <a:off x="615987" y="1441700"/>
            <a:ext cx="7543800" cy="330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445d49f2_11_2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db445d49f2_11_2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3" name="Google Shape;183;gdb445d49f2_11_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db445d49f2_11_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db445d49f2_11_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b445d49f2_11_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db445d49f2_11_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gdb445d49f2_11_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db445d49f2_11_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db445d49f2_11_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445d49f2_11_3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db445d49f2_11_3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5" name="Google Shape;195;gdb445d49f2_11_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db445d49f2_11_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db445d49f2_11_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445d49f2_11_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db445d49f2_11_4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gdb445d49f2_11_4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gdb445d49f2_11_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db445d49f2_11_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db445d49f2_11_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b445d49f2_11_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db445d49f2_11_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8" name="Google Shape;208;gdb445d49f2_11_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gdb445d49f2_11_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0" name="Google Shape;210;gdb445d49f2_11_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gdb445d49f2_11_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db445d49f2_11_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db445d49f2_11_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b445d49f2_11_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db445d49f2_11_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db445d49f2_11_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db445d49f2_11_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b445d49f2_11_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gdb445d49f2_11_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db445d49f2_11_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b445d49f2_11_6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db445d49f2_11_6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6" name="Google Shape;226;gdb445d49f2_11_6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7" name="Google Shape;227;gdb445d49f2_11_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db445d49f2_11_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db445d49f2_11_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b445d49f2_11_7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db445d49f2_11_7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gdb445d49f2_11_7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34" name="Google Shape;234;gdb445d49f2_11_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gdb445d49f2_11_7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db445d49f2_11_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b445d49f2_11_8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db445d49f2_11_8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gdb445d49f2_11_8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gdb445d49f2_11_8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db445d49f2_11_8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b445d49f2_11_8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gdb445d49f2_11_8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gdb445d49f2_11_8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db445d49f2_11_8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db445d49f2_11_8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445d49f2_1_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db445d49f2_1_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db445d49f2_1_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db445d49f2_1_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db445d49f2_1_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445d49f2_11_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gdb445d49f2_11_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gdb445d49f2_11_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gdb445d49f2_11_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gdb445d49f2_11_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gdb445d49f2_11_0"/>
          <p:cNvPicPr preferRelativeResize="0"/>
          <p:nvPr/>
        </p:nvPicPr>
        <p:blipFill rotWithShape="1">
          <a:blip r:embed="rId1">
            <a:alphaModFix/>
          </a:blip>
          <a:srcRect b="-2" l="0" r="0" t="-16865"/>
          <a:stretch/>
        </p:blipFill>
        <p:spPr>
          <a:xfrm rot="-5400000">
            <a:off x="5687176" y="3401175"/>
            <a:ext cx="6857999" cy="556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.stanford.edu/~hastie/Papers/ESLII.pdf" TargetMode="External"/><Relationship Id="rId4" Type="http://schemas.openxmlformats.org/officeDocument/2006/relationships/hyperlink" Target="http://www.sthda.com/english/articles/38-regression-model-validation/157-cross-validation-essentials-in-r/#leave-one-out-cross-validation---loo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Slidesmanship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c8a5cbc21_0_40"/>
          <p:cNvSpPr txBox="1"/>
          <p:nvPr>
            <p:ph type="title"/>
          </p:nvPr>
        </p:nvSpPr>
        <p:spPr>
          <a:xfrm>
            <a:off x="615987" y="223728"/>
            <a:ext cx="7543800" cy="57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Dos &amp; Don’ts of Technical Presentations</a:t>
            </a:r>
            <a:endParaRPr/>
          </a:p>
        </p:txBody>
      </p:sp>
      <p:sp>
        <p:nvSpPr>
          <p:cNvPr id="398" name="Google Shape;398;gdc8a5cbc21_0_40"/>
          <p:cNvSpPr txBox="1"/>
          <p:nvPr>
            <p:ph idx="1" type="body"/>
          </p:nvPr>
        </p:nvSpPr>
        <p:spPr>
          <a:xfrm>
            <a:off x="349625" y="1594100"/>
            <a:ext cx="4303200" cy="52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tell a story with your slides.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make sure key </a:t>
            </a:r>
            <a:r>
              <a:rPr lang="en-US"/>
              <a:t>takeaway</a:t>
            </a:r>
            <a:r>
              <a:rPr lang="en-US"/>
              <a:t> messages are clear.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keep the number of slides to a </a:t>
            </a:r>
            <a:r>
              <a:rPr lang="en-US"/>
              <a:t>minimum.</a:t>
            </a:r>
            <a:r>
              <a:rPr lang="en-US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ensure graphics are of good quality and are easy to interpret.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make sure graphics aid your message (don’t include figures for the sake of having something on your slide).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know your audience and use an appropriate level of technical detail. Err on the side of less-technical.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make your slides interesting!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 practice your presentation. This can be especially helpful if you don’t like public speaking.</a:t>
            </a:r>
            <a:endParaRPr/>
          </a:p>
        </p:txBody>
      </p:sp>
      <p:sp>
        <p:nvSpPr>
          <p:cNvPr id="399" name="Google Shape;399;gdc8a5cbc21_0_40"/>
          <p:cNvSpPr txBox="1"/>
          <p:nvPr>
            <p:ph idx="1" type="body"/>
          </p:nvPr>
        </p:nvSpPr>
        <p:spPr>
          <a:xfrm>
            <a:off x="4815950" y="1576175"/>
            <a:ext cx="4036800" cy="49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Don’t include too much information on one slide.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Don’t include too much information in one presentation.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Don’t fill your slides with text or equations.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Don’t include anything that you don’t feel comfortable speaking about.</a:t>
            </a:r>
            <a:endParaRPr/>
          </a:p>
        </p:txBody>
      </p:sp>
      <p:sp>
        <p:nvSpPr>
          <p:cNvPr id="400" name="Google Shape;400;gdc8a5cbc21_0_40"/>
          <p:cNvSpPr txBox="1"/>
          <p:nvPr/>
        </p:nvSpPr>
        <p:spPr>
          <a:xfrm>
            <a:off x="887525" y="962463"/>
            <a:ext cx="9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Dos</a:t>
            </a:r>
            <a:endParaRPr b="1" sz="2800" u="sng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dc8a5cbc21_0_40"/>
          <p:cNvSpPr txBox="1"/>
          <p:nvPr/>
        </p:nvSpPr>
        <p:spPr>
          <a:xfrm>
            <a:off x="5181575" y="953500"/>
            <a:ext cx="139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Don’ts</a:t>
            </a:r>
            <a:endParaRPr b="1" sz="28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b445d49f2_1_75"/>
          <p:cNvSpPr txBox="1"/>
          <p:nvPr>
            <p:ph type="title"/>
          </p:nvPr>
        </p:nvSpPr>
        <p:spPr>
          <a:xfrm>
            <a:off x="628650" y="365125"/>
            <a:ext cx="7886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rgbClr val="7F7F7F"/>
                </a:solidFill>
              </a:rPr>
              <a:t>Outline</a:t>
            </a:r>
            <a:endParaRPr sz="3300">
              <a:solidFill>
                <a:srgbClr val="7F7F7F"/>
              </a:solidFill>
            </a:endParaRPr>
          </a:p>
        </p:txBody>
      </p:sp>
      <p:sp>
        <p:nvSpPr>
          <p:cNvPr id="259" name="Google Shape;259;gdb445d49f2_1_75"/>
          <p:cNvSpPr txBox="1"/>
          <p:nvPr/>
        </p:nvSpPr>
        <p:spPr>
          <a:xfrm>
            <a:off x="506750" y="996600"/>
            <a:ext cx="5257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2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 Validation Framework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Cross Validation - What is it? 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Single Run Cross Validation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Cross Validation for Temporal Data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Conclusions &amp; References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db445d49f2_1_75"/>
          <p:cNvSpPr txBox="1"/>
          <p:nvPr>
            <p:ph type="title"/>
          </p:nvPr>
        </p:nvSpPr>
        <p:spPr>
          <a:xfrm>
            <a:off x="506750" y="4394750"/>
            <a:ext cx="7886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rgbClr val="7F7F7F"/>
                </a:solidFill>
              </a:rPr>
              <a:t>What </a:t>
            </a:r>
            <a:r>
              <a:rPr lang="en-US" sz="3300">
                <a:solidFill>
                  <a:srgbClr val="7F7F7F"/>
                </a:solidFill>
              </a:rPr>
              <a:t>should</a:t>
            </a:r>
            <a:r>
              <a:rPr lang="en-US" sz="3300">
                <a:solidFill>
                  <a:srgbClr val="7F7F7F"/>
                </a:solidFill>
              </a:rPr>
              <a:t> you take away? </a:t>
            </a:r>
            <a:endParaRPr sz="3300">
              <a:solidFill>
                <a:srgbClr val="7F7F7F"/>
              </a:solidFill>
            </a:endParaRPr>
          </a:p>
        </p:txBody>
      </p:sp>
      <p:sp>
        <p:nvSpPr>
          <p:cNvPr id="261" name="Google Shape;261;gdb445d49f2_1_75"/>
          <p:cNvSpPr txBox="1"/>
          <p:nvPr/>
        </p:nvSpPr>
        <p:spPr>
          <a:xfrm>
            <a:off x="628650" y="5035200"/>
            <a:ext cx="6566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model validation?</a:t>
            </a:r>
            <a:endParaRPr sz="2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cross validation? </a:t>
            </a:r>
            <a:endParaRPr sz="2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do we perform cross validation for temporal data?  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db445d49f2_1_75"/>
          <p:cNvSpPr txBox="1"/>
          <p:nvPr/>
        </p:nvSpPr>
        <p:spPr>
          <a:xfrm>
            <a:off x="4337074" y="158129"/>
            <a:ext cx="4690500" cy="135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Tell ‘em what you’re going to tell them</a:t>
            </a:r>
            <a:endParaRPr sz="1500"/>
          </a:p>
          <a:p>
            <a:pPr indent="-292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Tell ‘em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Tell ‘em what you told ‘em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db445d49f2_1_75"/>
          <p:cNvSpPr txBox="1"/>
          <p:nvPr/>
        </p:nvSpPr>
        <p:spPr>
          <a:xfrm>
            <a:off x="4337000" y="3213002"/>
            <a:ext cx="4690500" cy="105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Think about what’s in it for your audience.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should they listen to you?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b445d49f2_1_86"/>
          <p:cNvSpPr txBox="1"/>
          <p:nvPr>
            <p:ph type="title"/>
          </p:nvPr>
        </p:nvSpPr>
        <p:spPr>
          <a:xfrm>
            <a:off x="628650" y="1903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rgbClr val="7F7F7F"/>
                </a:solidFill>
              </a:rPr>
              <a:t>Motivation – Elephant Example</a:t>
            </a:r>
            <a:endParaRPr sz="3300">
              <a:solidFill>
                <a:srgbClr val="7F7F7F"/>
              </a:solidFill>
            </a:endParaRPr>
          </a:p>
        </p:txBody>
      </p:sp>
      <p:sp>
        <p:nvSpPr>
          <p:cNvPr id="269" name="Google Shape;269;gdb445d49f2_1_86"/>
          <p:cNvSpPr txBox="1"/>
          <p:nvPr>
            <p:ph idx="1" type="body"/>
          </p:nvPr>
        </p:nvSpPr>
        <p:spPr>
          <a:xfrm>
            <a:off x="552450" y="125338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rPr>
              <a:t>We</a:t>
            </a:r>
            <a:r>
              <a:rPr lang="en-US" sz="20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rPr>
              <a:t> want to build a model to predict an elephant’s weight based on two predictors – age and height. It’s difficult for us to weigh elephants so this model </a:t>
            </a:r>
            <a:r>
              <a:rPr lang="en-US" sz="20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rPr>
              <a:t>will</a:t>
            </a:r>
            <a:r>
              <a:rPr lang="en-US" sz="20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rPr>
              <a:t> be especially useful to assess the health of elephants in our </a:t>
            </a:r>
            <a:r>
              <a:rPr lang="en-US" sz="24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rPr>
              <a:t>area.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70" name="Google Shape;270;gdb445d49f2_1_86"/>
          <p:cNvSpPr/>
          <p:nvPr/>
        </p:nvSpPr>
        <p:spPr>
          <a:xfrm>
            <a:off x="6082750" y="2492750"/>
            <a:ext cx="2644500" cy="198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We will want to know how well our model will perform if we use it to predict the weight of an elephant we haven’t seen before. 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descr="A picture containing vector graphics&#10;&#10;Description automatically generated" id="271" name="Google Shape;271;gdb445d49f2_1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658" y="4678482"/>
            <a:ext cx="1508374" cy="11784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gdb445d49f2_1_86"/>
          <p:cNvGrpSpPr/>
          <p:nvPr/>
        </p:nvGrpSpPr>
        <p:grpSpPr>
          <a:xfrm>
            <a:off x="918477" y="2384752"/>
            <a:ext cx="4904346" cy="3928880"/>
            <a:chOff x="838200" y="1648976"/>
            <a:chExt cx="7048500" cy="5057775"/>
          </a:xfrm>
        </p:grpSpPr>
        <p:sp>
          <p:nvSpPr>
            <p:cNvPr id="273" name="Google Shape;273;gdb445d49f2_1_86"/>
            <p:cNvSpPr/>
            <p:nvPr/>
          </p:nvSpPr>
          <p:spPr>
            <a:xfrm>
              <a:off x="838200" y="1648976"/>
              <a:ext cx="7048500" cy="505777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vector graphics&#10;&#10;Description automatically generated" id="274" name="Google Shape;274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770864">
              <a:off x="1826599" y="1810494"/>
              <a:ext cx="1181527" cy="923068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75" name="Google Shape;275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4289">
              <a:off x="1022925" y="2761453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76" name="Google Shape;276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12889">
              <a:off x="2715078" y="2644302"/>
              <a:ext cx="1108070" cy="86568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77" name="Google Shape;277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55573" y="1690687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78" name="Google Shape;278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37721" y="4463596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79" name="Google Shape;279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3236">
              <a:off x="5880320" y="2048535"/>
              <a:ext cx="1121742" cy="87636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80" name="Google Shape;280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2816" y="3921415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81" name="Google Shape;281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0832" y="5470437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82" name="Google Shape;282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55845">
              <a:off x="4688526" y="5560856"/>
              <a:ext cx="1152593" cy="900464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283" name="Google Shape;283;gdb445d49f2_1_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47509">
              <a:off x="6026935" y="4974886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84" name="Google Shape;284;gdb445d49f2_1_86"/>
          <p:cNvSpPr/>
          <p:nvPr/>
        </p:nvSpPr>
        <p:spPr>
          <a:xfrm>
            <a:off x="552450" y="2492759"/>
            <a:ext cx="249900" cy="3750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db445d49f2_1_86"/>
          <p:cNvSpPr txBox="1"/>
          <p:nvPr/>
        </p:nvSpPr>
        <p:spPr>
          <a:xfrm rot="-5400000">
            <a:off x="109123" y="4183475"/>
            <a:ext cx="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Data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86" name="Google Shape;286;gdb445d49f2_1_86"/>
          <p:cNvSpPr txBox="1"/>
          <p:nvPr/>
        </p:nvSpPr>
        <p:spPr>
          <a:xfrm>
            <a:off x="3887940" y="3516030"/>
            <a:ext cx="167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Age, Height, Weight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87" name="Google Shape;287;gdb445d49f2_1_86"/>
          <p:cNvSpPr txBox="1"/>
          <p:nvPr/>
        </p:nvSpPr>
        <p:spPr>
          <a:xfrm>
            <a:off x="3887950" y="5360251"/>
            <a:ext cx="51396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motivation for your work! Give some background on the subject matter.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b445d49f2_11_94"/>
          <p:cNvSpPr txBox="1"/>
          <p:nvPr>
            <p:ph type="title"/>
          </p:nvPr>
        </p:nvSpPr>
        <p:spPr>
          <a:xfrm>
            <a:off x="615987" y="223728"/>
            <a:ext cx="7543800" cy="5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3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Our Model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93" name="Google Shape;293;gdb445d49f2_11_94"/>
          <p:cNvSpPr txBox="1"/>
          <p:nvPr>
            <p:ph idx="4294967295" type="sldNum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gdb445d49f2_11_94"/>
          <p:cNvSpPr txBox="1"/>
          <p:nvPr>
            <p:ph idx="1" type="body"/>
          </p:nvPr>
        </p:nvSpPr>
        <p:spPr>
          <a:xfrm>
            <a:off x="3532940" y="3532865"/>
            <a:ext cx="1740704" cy="57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rgbClr val="7F7F7F"/>
                </a:solidFill>
              </a:rPr>
              <a:t>G</a:t>
            </a:r>
            <a:r>
              <a:rPr lang="en-US" sz="2400">
                <a:solidFill>
                  <a:srgbClr val="7F7F7F"/>
                </a:solidFill>
              </a:rPr>
              <a:t>oal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95" name="Google Shape;295;gdb445d49f2_11_94"/>
          <p:cNvSpPr txBox="1"/>
          <p:nvPr/>
        </p:nvSpPr>
        <p:spPr>
          <a:xfrm>
            <a:off x="2262800" y="1793400"/>
            <a:ext cx="4312800" cy="45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161" l="0" r="0" t="0"/>
            </a:stretch>
          </a:blip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96" name="Google Shape;296;gdb445d49f2_11_94"/>
          <p:cNvSpPr txBox="1"/>
          <p:nvPr/>
        </p:nvSpPr>
        <p:spPr>
          <a:xfrm>
            <a:off x="2840522" y="1224952"/>
            <a:ext cx="33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Our observation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97" name="Google Shape;297;gdb445d49f2_11_94"/>
          <p:cNvSpPr txBox="1"/>
          <p:nvPr/>
        </p:nvSpPr>
        <p:spPr>
          <a:xfrm>
            <a:off x="2617000" y="2845725"/>
            <a:ext cx="3622500" cy="46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984" l="0" r="0" t="-5193"/>
            </a:stretch>
          </a:blip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98" name="Google Shape;298;gdb445d49f2_11_94"/>
          <p:cNvSpPr txBox="1"/>
          <p:nvPr/>
        </p:nvSpPr>
        <p:spPr>
          <a:xfrm>
            <a:off x="2726576" y="2402245"/>
            <a:ext cx="33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Our model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99" name="Google Shape;299;gdb445d49f2_11_94"/>
          <p:cNvSpPr/>
          <p:nvPr/>
        </p:nvSpPr>
        <p:spPr>
          <a:xfrm>
            <a:off x="1722420" y="3937373"/>
            <a:ext cx="5699100" cy="76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075" l="-853" r="-1919" t="-3845"/>
            </a:stretch>
          </a:blip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00" name="Google Shape;300;gdb445d49f2_11_94"/>
          <p:cNvSpPr txBox="1"/>
          <p:nvPr/>
        </p:nvSpPr>
        <p:spPr>
          <a:xfrm>
            <a:off x="3159800" y="5258272"/>
            <a:ext cx="2684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80"/>
              <a:buFont typeface="Calibri"/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Measure of Error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Clr>
                <a:srgbClr val="00B0F0"/>
              </a:buClr>
              <a:buSzPts val="1260"/>
              <a:buFont typeface="Calibri"/>
              <a:buNone/>
            </a:pPr>
            <a:r>
              <a:t/>
            </a:r>
            <a:endParaRPr sz="126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1" name="Google Shape;301;gdb445d49f2_11_94"/>
          <p:cNvSpPr/>
          <p:nvPr/>
        </p:nvSpPr>
        <p:spPr>
          <a:xfrm>
            <a:off x="1722420" y="5680569"/>
            <a:ext cx="5699157" cy="76944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76" l="0" r="-212" t="-4650"/>
            </a:stretch>
          </a:blip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02" name="Google Shape;302;gdb445d49f2_11_94"/>
          <p:cNvSpPr txBox="1"/>
          <p:nvPr/>
        </p:nvSpPr>
        <p:spPr>
          <a:xfrm>
            <a:off x="4572000" y="236825"/>
            <a:ext cx="4383600" cy="98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 your audience and the level of technical detail that is appropriate.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b445d49f2_1_146"/>
          <p:cNvSpPr/>
          <p:nvPr/>
        </p:nvSpPr>
        <p:spPr>
          <a:xfrm>
            <a:off x="601860" y="1267650"/>
            <a:ext cx="80505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To assess how our model will perform with new data, we can split our data into </a:t>
            </a: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training </a:t>
            </a: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testing</a:t>
            </a: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 sets. This is a single-run </a:t>
            </a: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cross validation</a:t>
            </a: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08" name="Google Shape;308;gdb445d49f2_1_146"/>
          <p:cNvSpPr txBox="1"/>
          <p:nvPr>
            <p:ph type="title"/>
          </p:nvPr>
        </p:nvSpPr>
        <p:spPr>
          <a:xfrm>
            <a:off x="453819" y="30725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rgbClr val="7F7F7F"/>
                </a:solidFill>
              </a:rPr>
              <a:t> Cross Validation </a:t>
            </a:r>
            <a:endParaRPr sz="3300">
              <a:solidFill>
                <a:srgbClr val="7F7F7F"/>
              </a:solidFill>
            </a:endParaRPr>
          </a:p>
        </p:txBody>
      </p:sp>
      <p:grpSp>
        <p:nvGrpSpPr>
          <p:cNvPr id="309" name="Google Shape;309;gdb445d49f2_1_146"/>
          <p:cNvGrpSpPr/>
          <p:nvPr/>
        </p:nvGrpSpPr>
        <p:grpSpPr>
          <a:xfrm>
            <a:off x="2363886" y="2274574"/>
            <a:ext cx="3552444" cy="2925923"/>
            <a:chOff x="838200" y="1648976"/>
            <a:chExt cx="7048500" cy="5057775"/>
          </a:xfrm>
        </p:grpSpPr>
        <p:sp>
          <p:nvSpPr>
            <p:cNvPr id="310" name="Google Shape;310;gdb445d49f2_1_146"/>
            <p:cNvSpPr/>
            <p:nvPr/>
          </p:nvSpPr>
          <p:spPr>
            <a:xfrm>
              <a:off x="838200" y="1648976"/>
              <a:ext cx="7048500" cy="505777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vector graphics&#10;&#10;Description automatically generated" id="311" name="Google Shape;311;gdb445d49f2_1_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770864">
              <a:off x="1826599" y="1810494"/>
              <a:ext cx="1181527" cy="923068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2" name="Google Shape;312;gdb445d49f2_1_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4289">
              <a:off x="1022925" y="2761453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3" name="Google Shape;313;gdb445d49f2_1_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12889">
              <a:off x="2715078" y="2644302"/>
              <a:ext cx="1108070" cy="865680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4" name="Google Shape;314;gdb445d49f2_1_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55573" y="1690687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5" name="Google Shape;315;gdb445d49f2_1_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37721" y="4463596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6" name="Google Shape;316;gdb445d49f2_1_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3236">
              <a:off x="5880320" y="2048535"/>
              <a:ext cx="1121742" cy="876361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7" name="Google Shape;317;gdb445d49f2_1_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2816" y="3921415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8" name="Google Shape;318;gdb445d49f2_1_1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40832" y="5470437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19" name="Google Shape;319;gdb445d49f2_1_1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755845">
              <a:off x="4688526" y="5560856"/>
              <a:ext cx="1152593" cy="900464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A picture containing vector graphics&#10;&#10;Description automatically generated" id="320" name="Google Shape;320;gdb445d49f2_1_1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647509">
              <a:off x="6026935" y="4974886"/>
              <a:ext cx="1441501" cy="112617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21" name="Google Shape;321;gdb445d49f2_1_146"/>
          <p:cNvSpPr/>
          <p:nvPr/>
        </p:nvSpPr>
        <p:spPr>
          <a:xfrm>
            <a:off x="6251677" y="2344775"/>
            <a:ext cx="2273700" cy="1302600"/>
          </a:xfrm>
          <a:prstGeom prst="wedgeRectCallout">
            <a:avLst>
              <a:gd fmla="val -98055" name="adj1"/>
              <a:gd fmla="val 1367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db445d49f2_1_146"/>
          <p:cNvSpPr/>
          <p:nvPr/>
        </p:nvSpPr>
        <p:spPr>
          <a:xfrm>
            <a:off x="6312700" y="4124675"/>
            <a:ext cx="2148000" cy="1269600"/>
          </a:xfrm>
          <a:prstGeom prst="wedgeRectCallout">
            <a:avLst>
              <a:gd fmla="val -93334" name="adj1"/>
              <a:gd fmla="val 11128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db445d49f2_1_146"/>
          <p:cNvSpPr txBox="1"/>
          <p:nvPr/>
        </p:nvSpPr>
        <p:spPr>
          <a:xfrm>
            <a:off x="6312703" y="2394725"/>
            <a:ext cx="2339700" cy="12006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We fit our model using a </a:t>
            </a: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training set. 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24" name="Google Shape;324;gdb445d49f2_1_146"/>
          <p:cNvSpPr txBox="1"/>
          <p:nvPr/>
        </p:nvSpPr>
        <p:spPr>
          <a:xfrm>
            <a:off x="6377504" y="4180675"/>
            <a:ext cx="214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We validate our model using a </a:t>
            </a: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testing set</a:t>
            </a: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25" name="Google Shape;325;gdb445d49f2_1_146"/>
          <p:cNvSpPr/>
          <p:nvPr/>
        </p:nvSpPr>
        <p:spPr>
          <a:xfrm>
            <a:off x="1150865" y="2701898"/>
            <a:ext cx="1003768" cy="455373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/>
          </a:p>
        </p:txBody>
      </p:sp>
      <p:sp>
        <p:nvSpPr>
          <p:cNvPr id="326" name="Google Shape;326;gdb445d49f2_1_146"/>
          <p:cNvSpPr/>
          <p:nvPr/>
        </p:nvSpPr>
        <p:spPr>
          <a:xfrm>
            <a:off x="1147013" y="3345579"/>
            <a:ext cx="1003768" cy="455373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</p:txBody>
      </p:sp>
      <p:sp>
        <p:nvSpPr>
          <p:cNvPr id="327" name="Google Shape;327;gdb445d49f2_1_146"/>
          <p:cNvSpPr txBox="1"/>
          <p:nvPr/>
        </p:nvSpPr>
        <p:spPr>
          <a:xfrm>
            <a:off x="1331030" y="5798363"/>
            <a:ext cx="6463308" cy="8309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Cross validation (CV) </a:t>
            </a: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allows us to assess our model’s predictive ability using a “new” data. 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28" name="Google Shape;328;gdb445d49f2_1_146"/>
          <p:cNvSpPr txBox="1"/>
          <p:nvPr/>
        </p:nvSpPr>
        <p:spPr>
          <a:xfrm>
            <a:off x="206800" y="4355800"/>
            <a:ext cx="4103100" cy="120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Highlight key messages in your presentation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gdb445d49f2_1_146"/>
          <p:cNvCxnSpPr>
            <a:stCxn id="328" idx="2"/>
          </p:cNvCxnSpPr>
          <p:nvPr/>
        </p:nvCxnSpPr>
        <p:spPr>
          <a:xfrm flipH="1">
            <a:off x="2195350" y="5556400"/>
            <a:ext cx="63000" cy="62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b445d49f2_1_171"/>
          <p:cNvSpPr txBox="1"/>
          <p:nvPr/>
        </p:nvSpPr>
        <p:spPr>
          <a:xfrm>
            <a:off x="1169800" y="5750001"/>
            <a:ext cx="6804300" cy="831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Our model’s performance</a:t>
            </a: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may be </a:t>
            </a: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sensitive to the sample</a:t>
            </a:r>
            <a:r>
              <a:rPr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 that we use for our training set. 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line chart&#10;&#10;Description automatically generated" id="335" name="Google Shape;335;gdb445d49f2_1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623" y="1559850"/>
            <a:ext cx="5152826" cy="40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db445d49f2_1_171"/>
          <p:cNvSpPr txBox="1"/>
          <p:nvPr/>
        </p:nvSpPr>
        <p:spPr>
          <a:xfrm>
            <a:off x="641415" y="3889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Single-Run CV Limitation</a:t>
            </a:r>
            <a:endParaRPr sz="3300">
              <a:solidFill>
                <a:srgbClr val="7F7F7F"/>
              </a:solidFill>
            </a:endParaRPr>
          </a:p>
        </p:txBody>
      </p:sp>
      <p:sp>
        <p:nvSpPr>
          <p:cNvPr id="337" name="Google Shape;337;gdb445d49f2_1_171"/>
          <p:cNvSpPr txBox="1"/>
          <p:nvPr/>
        </p:nvSpPr>
        <p:spPr>
          <a:xfrm>
            <a:off x="4872950" y="1370100"/>
            <a:ext cx="3963900" cy="15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sure axes are labeled and colors are distinguishable. Ensure font is large enough to be read by audience.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gdb445d49f2_1_171"/>
          <p:cNvCxnSpPr>
            <a:stCxn id="337" idx="1"/>
          </p:cNvCxnSpPr>
          <p:nvPr/>
        </p:nvCxnSpPr>
        <p:spPr>
          <a:xfrm flipH="1">
            <a:off x="4437650" y="2128500"/>
            <a:ext cx="435300" cy="52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b445d49f2_11_137"/>
          <p:cNvSpPr txBox="1"/>
          <p:nvPr>
            <p:ph type="title"/>
          </p:nvPr>
        </p:nvSpPr>
        <p:spPr>
          <a:xfrm>
            <a:off x="615987" y="392928"/>
            <a:ext cx="7543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300"/>
              <a:buFont typeface="Calibri"/>
              <a:buNone/>
            </a:pPr>
            <a:r>
              <a:rPr lang="en-US"/>
              <a:t>Cross Validation for </a:t>
            </a:r>
            <a:r>
              <a:rPr b="1" lang="en-US"/>
              <a:t>Temporal Data</a:t>
            </a:r>
            <a:endParaRPr b="1"/>
          </a:p>
        </p:txBody>
      </p:sp>
      <p:sp>
        <p:nvSpPr>
          <p:cNvPr id="345" name="Google Shape;345;gdb445d49f2_11_137"/>
          <p:cNvSpPr txBox="1"/>
          <p:nvPr>
            <p:ph idx="4294967295" type="sldNum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gdb445d49f2_11_137"/>
          <p:cNvSpPr txBox="1"/>
          <p:nvPr>
            <p:ph idx="1" type="body"/>
          </p:nvPr>
        </p:nvSpPr>
        <p:spPr>
          <a:xfrm>
            <a:off x="1056851" y="5662700"/>
            <a:ext cx="7110000" cy="85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</a:t>
            </a:r>
            <a:r>
              <a:rPr b="1" lang="en-US" sz="2000">
                <a:solidFill>
                  <a:schemeClr val="accent1"/>
                </a:solidFill>
              </a:rPr>
              <a:t>time series data</a:t>
            </a:r>
            <a:r>
              <a:rPr lang="en-US" sz="2000"/>
              <a:t>, we often can’t split up the dataset into training and testing sets randomly. </a:t>
            </a:r>
            <a:endParaRPr/>
          </a:p>
        </p:txBody>
      </p:sp>
      <p:cxnSp>
        <p:nvCxnSpPr>
          <p:cNvPr id="347" name="Google Shape;347;gdb445d49f2_11_137"/>
          <p:cNvCxnSpPr/>
          <p:nvPr/>
        </p:nvCxnSpPr>
        <p:spPr>
          <a:xfrm>
            <a:off x="540688" y="5120644"/>
            <a:ext cx="68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8" name="Google Shape;348;gdb445d49f2_11_137"/>
          <p:cNvSpPr/>
          <p:nvPr/>
        </p:nvSpPr>
        <p:spPr>
          <a:xfrm>
            <a:off x="540688" y="2894276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349" name="Google Shape;349;gdb445d49f2_11_137"/>
          <p:cNvSpPr/>
          <p:nvPr/>
        </p:nvSpPr>
        <p:spPr>
          <a:xfrm>
            <a:off x="1575686" y="2894276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/>
          </a:p>
        </p:txBody>
      </p:sp>
      <p:sp>
        <p:nvSpPr>
          <p:cNvPr id="350" name="Google Shape;350;gdb445d49f2_11_137"/>
          <p:cNvSpPr/>
          <p:nvPr/>
        </p:nvSpPr>
        <p:spPr>
          <a:xfrm>
            <a:off x="2626586" y="2910178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  <a:endParaRPr/>
          </a:p>
        </p:txBody>
      </p:sp>
      <p:sp>
        <p:nvSpPr>
          <p:cNvPr id="351" name="Google Shape;351;gdb445d49f2_11_137"/>
          <p:cNvSpPr/>
          <p:nvPr/>
        </p:nvSpPr>
        <p:spPr>
          <a:xfrm>
            <a:off x="3661584" y="2924125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4</a:t>
            </a:r>
            <a:endParaRPr/>
          </a:p>
        </p:txBody>
      </p:sp>
      <p:sp>
        <p:nvSpPr>
          <p:cNvPr id="352" name="Google Shape;352;gdb445d49f2_11_137"/>
          <p:cNvSpPr/>
          <p:nvPr/>
        </p:nvSpPr>
        <p:spPr>
          <a:xfrm>
            <a:off x="540688" y="3555548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db445d49f2_11_137"/>
          <p:cNvSpPr/>
          <p:nvPr/>
        </p:nvSpPr>
        <p:spPr>
          <a:xfrm>
            <a:off x="1583633" y="3555548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/>
          </a:p>
        </p:txBody>
      </p:sp>
      <p:sp>
        <p:nvSpPr>
          <p:cNvPr id="354" name="Google Shape;354;gdb445d49f2_11_137"/>
          <p:cNvSpPr/>
          <p:nvPr/>
        </p:nvSpPr>
        <p:spPr>
          <a:xfrm>
            <a:off x="2626578" y="3571450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  <a:endParaRPr/>
          </a:p>
        </p:txBody>
      </p:sp>
      <p:sp>
        <p:nvSpPr>
          <p:cNvPr id="355" name="Google Shape;355;gdb445d49f2_11_137"/>
          <p:cNvSpPr/>
          <p:nvPr/>
        </p:nvSpPr>
        <p:spPr>
          <a:xfrm>
            <a:off x="3669523" y="3585397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db445d49f2_11_137"/>
          <p:cNvSpPr/>
          <p:nvPr/>
        </p:nvSpPr>
        <p:spPr>
          <a:xfrm>
            <a:off x="4712468" y="3601980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5</a:t>
            </a:r>
            <a:endParaRPr/>
          </a:p>
        </p:txBody>
      </p:sp>
      <p:sp>
        <p:nvSpPr>
          <p:cNvPr id="357" name="Google Shape;357;gdb445d49f2_11_137"/>
          <p:cNvSpPr/>
          <p:nvPr/>
        </p:nvSpPr>
        <p:spPr>
          <a:xfrm>
            <a:off x="540688" y="4232066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db445d49f2_11_137"/>
          <p:cNvSpPr/>
          <p:nvPr/>
        </p:nvSpPr>
        <p:spPr>
          <a:xfrm>
            <a:off x="1583633" y="4232066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db445d49f2_11_137"/>
          <p:cNvSpPr/>
          <p:nvPr/>
        </p:nvSpPr>
        <p:spPr>
          <a:xfrm>
            <a:off x="2626578" y="4247968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  <a:endParaRPr/>
          </a:p>
        </p:txBody>
      </p:sp>
      <p:sp>
        <p:nvSpPr>
          <p:cNvPr id="360" name="Google Shape;360;gdb445d49f2_11_137"/>
          <p:cNvSpPr/>
          <p:nvPr/>
        </p:nvSpPr>
        <p:spPr>
          <a:xfrm>
            <a:off x="3669523" y="4241982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4</a:t>
            </a:r>
            <a:endParaRPr/>
          </a:p>
        </p:txBody>
      </p:sp>
      <p:sp>
        <p:nvSpPr>
          <p:cNvPr id="361" name="Google Shape;361;gdb445d49f2_11_137"/>
          <p:cNvSpPr/>
          <p:nvPr/>
        </p:nvSpPr>
        <p:spPr>
          <a:xfrm>
            <a:off x="4712468" y="4241005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5</a:t>
            </a:r>
            <a:endParaRPr/>
          </a:p>
        </p:txBody>
      </p:sp>
      <p:sp>
        <p:nvSpPr>
          <p:cNvPr id="362" name="Google Shape;362;gdb445d49f2_11_137"/>
          <p:cNvSpPr/>
          <p:nvPr/>
        </p:nvSpPr>
        <p:spPr>
          <a:xfrm>
            <a:off x="6075671" y="4230078"/>
            <a:ext cx="930300" cy="50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n</a:t>
            </a:r>
            <a:endParaRPr/>
          </a:p>
        </p:txBody>
      </p:sp>
      <p:sp>
        <p:nvSpPr>
          <p:cNvPr id="363" name="Google Shape;363;gdb445d49f2_11_137"/>
          <p:cNvSpPr txBox="1"/>
          <p:nvPr/>
        </p:nvSpPr>
        <p:spPr>
          <a:xfrm>
            <a:off x="7143341" y="2886173"/>
            <a:ext cx="182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Estimate 1</a:t>
            </a:r>
            <a:endParaRPr/>
          </a:p>
        </p:txBody>
      </p:sp>
      <p:cxnSp>
        <p:nvCxnSpPr>
          <p:cNvPr id="364" name="Google Shape;364;gdb445d49f2_11_137"/>
          <p:cNvCxnSpPr>
            <a:stCxn id="363" idx="1"/>
          </p:cNvCxnSpPr>
          <p:nvPr/>
        </p:nvCxnSpPr>
        <p:spPr>
          <a:xfrm>
            <a:off x="7143341" y="317852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gdb445d49f2_11_137"/>
          <p:cNvSpPr txBox="1"/>
          <p:nvPr/>
        </p:nvSpPr>
        <p:spPr>
          <a:xfrm>
            <a:off x="7151295" y="3509494"/>
            <a:ext cx="182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Estimate 2</a:t>
            </a:r>
            <a:endParaRPr/>
          </a:p>
        </p:txBody>
      </p:sp>
      <p:sp>
        <p:nvSpPr>
          <p:cNvPr id="366" name="Google Shape;366;gdb445d49f2_11_137"/>
          <p:cNvSpPr txBox="1"/>
          <p:nvPr/>
        </p:nvSpPr>
        <p:spPr>
          <a:xfrm>
            <a:off x="7151295" y="4207850"/>
            <a:ext cx="182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Estimate n</a:t>
            </a:r>
            <a:endParaRPr/>
          </a:p>
        </p:txBody>
      </p:sp>
      <p:cxnSp>
        <p:nvCxnSpPr>
          <p:cNvPr id="367" name="Google Shape;367;gdb445d49f2_11_137"/>
          <p:cNvCxnSpPr/>
          <p:nvPr/>
        </p:nvCxnSpPr>
        <p:spPr>
          <a:xfrm>
            <a:off x="7134306" y="4502404"/>
            <a:ext cx="14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gdb445d49f2_11_137"/>
          <p:cNvSpPr txBox="1"/>
          <p:nvPr/>
        </p:nvSpPr>
        <p:spPr>
          <a:xfrm>
            <a:off x="5635485" y="4240199"/>
            <a:ext cx="4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369" name="Google Shape;369;gdb445d49f2_11_137"/>
          <p:cNvSpPr txBox="1"/>
          <p:nvPr/>
        </p:nvSpPr>
        <p:spPr>
          <a:xfrm>
            <a:off x="3497247" y="5081543"/>
            <a:ext cx="16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370" name="Google Shape;370;gdb445d49f2_11_137"/>
          <p:cNvSpPr/>
          <p:nvPr/>
        </p:nvSpPr>
        <p:spPr>
          <a:xfrm>
            <a:off x="4705179" y="2948779"/>
            <a:ext cx="930300" cy="50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5</a:t>
            </a:r>
            <a:endParaRPr/>
          </a:p>
        </p:txBody>
      </p:sp>
      <p:sp>
        <p:nvSpPr>
          <p:cNvPr id="371" name="Google Shape;371;gdb445d49f2_11_137"/>
          <p:cNvSpPr/>
          <p:nvPr/>
        </p:nvSpPr>
        <p:spPr>
          <a:xfrm>
            <a:off x="6075671" y="3601980"/>
            <a:ext cx="930300" cy="50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n</a:t>
            </a:r>
            <a:endParaRPr/>
          </a:p>
        </p:txBody>
      </p:sp>
      <p:sp>
        <p:nvSpPr>
          <p:cNvPr id="372" name="Google Shape;372;gdb445d49f2_11_137"/>
          <p:cNvSpPr/>
          <p:nvPr/>
        </p:nvSpPr>
        <p:spPr>
          <a:xfrm>
            <a:off x="6075671" y="2959735"/>
            <a:ext cx="930300" cy="50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n</a:t>
            </a:r>
            <a:endParaRPr/>
          </a:p>
        </p:txBody>
      </p:sp>
      <p:sp>
        <p:nvSpPr>
          <p:cNvPr id="373" name="Google Shape;373;gdb445d49f2_11_137"/>
          <p:cNvSpPr txBox="1"/>
          <p:nvPr/>
        </p:nvSpPr>
        <p:spPr>
          <a:xfrm>
            <a:off x="5606544" y="3659616"/>
            <a:ext cx="4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374" name="Google Shape;374;gdb445d49f2_11_137"/>
          <p:cNvSpPr txBox="1"/>
          <p:nvPr/>
        </p:nvSpPr>
        <p:spPr>
          <a:xfrm>
            <a:off x="5621015" y="2970054"/>
            <a:ext cx="4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375" name="Google Shape;375;gdb445d49f2_11_137"/>
          <p:cNvCxnSpPr/>
          <p:nvPr/>
        </p:nvCxnSpPr>
        <p:spPr>
          <a:xfrm>
            <a:off x="7143344" y="3879601"/>
            <a:ext cx="14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gdb445d49f2_11_137"/>
          <p:cNvSpPr txBox="1"/>
          <p:nvPr/>
        </p:nvSpPr>
        <p:spPr>
          <a:xfrm>
            <a:off x="3916925" y="1032050"/>
            <a:ext cx="4917300" cy="15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color to support your message.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things into steps when possible.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visual aids to make complex processes more clear.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b445d49f2_11_174"/>
          <p:cNvSpPr txBox="1"/>
          <p:nvPr>
            <p:ph type="title"/>
          </p:nvPr>
        </p:nvSpPr>
        <p:spPr>
          <a:xfrm>
            <a:off x="615987" y="223728"/>
            <a:ext cx="7543800" cy="5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3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Conclusions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82" name="Google Shape;382;gdb445d49f2_11_174"/>
          <p:cNvSpPr txBox="1"/>
          <p:nvPr>
            <p:ph idx="4294967295" type="sldNum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gdb445d49f2_11_174"/>
          <p:cNvSpPr txBox="1"/>
          <p:nvPr>
            <p:ph idx="1" type="body"/>
          </p:nvPr>
        </p:nvSpPr>
        <p:spPr>
          <a:xfrm>
            <a:off x="615987" y="1014980"/>
            <a:ext cx="7543800" cy="409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rgbClr val="7F7F7F"/>
                </a:solidFill>
              </a:rPr>
              <a:t>Overfitting</a:t>
            </a:r>
            <a:r>
              <a:rPr lang="en-US" sz="2400">
                <a:solidFill>
                  <a:srgbClr val="7F7F7F"/>
                </a:solidFill>
              </a:rPr>
              <a:t> occurs when your model doesn’t work well on </a:t>
            </a:r>
            <a:r>
              <a:rPr b="1" lang="en-US" sz="2400">
                <a:solidFill>
                  <a:srgbClr val="7F7F7F"/>
                </a:solidFill>
              </a:rPr>
              <a:t>unseen data</a:t>
            </a:r>
            <a:r>
              <a:rPr lang="en-US" sz="2400">
                <a:solidFill>
                  <a:srgbClr val="7F7F7F"/>
                </a:solidFill>
              </a:rPr>
              <a:t>. </a:t>
            </a:r>
            <a:endParaRPr>
              <a:solidFill>
                <a:srgbClr val="7F7F7F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It is important to </a:t>
            </a:r>
            <a:r>
              <a:rPr b="1" lang="en-US" sz="2400">
                <a:solidFill>
                  <a:srgbClr val="7F7F7F"/>
                </a:solidFill>
              </a:rPr>
              <a:t>assess </a:t>
            </a:r>
            <a:r>
              <a:rPr lang="en-US" sz="2400">
                <a:solidFill>
                  <a:srgbClr val="7F7F7F"/>
                </a:solidFill>
              </a:rPr>
              <a:t>whether your </a:t>
            </a:r>
            <a:r>
              <a:rPr b="1" lang="en-US" sz="2400">
                <a:solidFill>
                  <a:srgbClr val="7F7F7F"/>
                </a:solidFill>
              </a:rPr>
              <a:t>model is overfitting </a:t>
            </a:r>
            <a:r>
              <a:rPr lang="en-US" sz="2400">
                <a:solidFill>
                  <a:srgbClr val="7F7F7F"/>
                </a:solidFill>
              </a:rPr>
              <a:t>and to get </a:t>
            </a:r>
            <a:r>
              <a:rPr b="1" lang="en-US" sz="2400">
                <a:solidFill>
                  <a:srgbClr val="7F7F7F"/>
                </a:solidFill>
              </a:rPr>
              <a:t>an accurate estimate of your model’s performance</a:t>
            </a:r>
            <a:r>
              <a:rPr lang="en-US" sz="2400">
                <a:solidFill>
                  <a:srgbClr val="7F7F7F"/>
                </a:solidFill>
              </a:rPr>
              <a:t>. </a:t>
            </a:r>
            <a:endParaRPr>
              <a:solidFill>
                <a:srgbClr val="7F7F7F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A quick way to assess overfitting is to split your data up into training and testing sets. If your </a:t>
            </a:r>
            <a:r>
              <a:rPr b="1" lang="en-US" sz="2400">
                <a:solidFill>
                  <a:srgbClr val="7F7F7F"/>
                </a:solidFill>
              </a:rPr>
              <a:t>model performs much better </a:t>
            </a:r>
            <a:r>
              <a:rPr lang="en-US" sz="2400">
                <a:solidFill>
                  <a:srgbClr val="7F7F7F"/>
                </a:solidFill>
              </a:rPr>
              <a:t>for the your </a:t>
            </a:r>
            <a:r>
              <a:rPr b="1" lang="en-US" sz="2400">
                <a:solidFill>
                  <a:srgbClr val="7F7F7F"/>
                </a:solidFill>
              </a:rPr>
              <a:t>training data </a:t>
            </a:r>
            <a:r>
              <a:rPr lang="en-US" sz="2400">
                <a:solidFill>
                  <a:srgbClr val="7F7F7F"/>
                </a:solidFill>
              </a:rPr>
              <a:t>than your testing data, you are likely </a:t>
            </a:r>
            <a:r>
              <a:rPr b="1" lang="en-US" sz="2400">
                <a:solidFill>
                  <a:srgbClr val="7F7F7F"/>
                </a:solidFill>
              </a:rPr>
              <a:t>overfitting</a:t>
            </a:r>
            <a:r>
              <a:rPr lang="en-US" sz="2400">
                <a:solidFill>
                  <a:srgbClr val="7F7F7F"/>
                </a:solidFill>
              </a:rPr>
              <a:t>. </a:t>
            </a:r>
            <a:endParaRPr>
              <a:solidFill>
                <a:srgbClr val="7F7F7F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rgbClr val="7F7F7F"/>
                </a:solidFill>
              </a:rPr>
              <a:t>Cross validation </a:t>
            </a:r>
            <a:r>
              <a:rPr lang="en-US" sz="2400">
                <a:solidFill>
                  <a:srgbClr val="7F7F7F"/>
                </a:solidFill>
              </a:rPr>
              <a:t>is a tool to better </a:t>
            </a:r>
            <a:r>
              <a:rPr b="1" lang="en-US" sz="2400">
                <a:solidFill>
                  <a:srgbClr val="7F7F7F"/>
                </a:solidFill>
              </a:rPr>
              <a:t>assess your model’s performance</a:t>
            </a:r>
            <a:r>
              <a:rPr lang="en-US" sz="2400">
                <a:solidFill>
                  <a:srgbClr val="7F7F7F"/>
                </a:solidFill>
              </a:rPr>
              <a:t>. </a:t>
            </a:r>
            <a:endParaRPr>
              <a:solidFill>
                <a:srgbClr val="7F7F7F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For </a:t>
            </a:r>
            <a:r>
              <a:rPr b="1" lang="en-US" sz="2400">
                <a:solidFill>
                  <a:srgbClr val="7F7F7F"/>
                </a:solidFill>
              </a:rPr>
              <a:t>spatial</a:t>
            </a:r>
            <a:r>
              <a:rPr lang="en-US" sz="2400">
                <a:solidFill>
                  <a:srgbClr val="7F7F7F"/>
                </a:solidFill>
              </a:rPr>
              <a:t> and </a:t>
            </a:r>
            <a:r>
              <a:rPr b="1" lang="en-US" sz="2400">
                <a:solidFill>
                  <a:srgbClr val="7F7F7F"/>
                </a:solidFill>
              </a:rPr>
              <a:t>temporal</a:t>
            </a:r>
            <a:r>
              <a:rPr lang="en-US" sz="2400">
                <a:solidFill>
                  <a:srgbClr val="7F7F7F"/>
                </a:solidFill>
              </a:rPr>
              <a:t> data, extra consid</a:t>
            </a:r>
            <a:r>
              <a:rPr lang="en-US" sz="2400"/>
              <a:t>erations must be taken when performing cross validation. </a:t>
            </a:r>
            <a:endParaRPr/>
          </a:p>
        </p:txBody>
      </p:sp>
      <p:sp>
        <p:nvSpPr>
          <p:cNvPr id="384" name="Google Shape;384;gdb445d49f2_11_174"/>
          <p:cNvSpPr txBox="1"/>
          <p:nvPr/>
        </p:nvSpPr>
        <p:spPr>
          <a:xfrm>
            <a:off x="4751925" y="4965876"/>
            <a:ext cx="3961800" cy="11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Tell ‘em what you told ‘em!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445d49f2_11_180"/>
          <p:cNvSpPr txBox="1"/>
          <p:nvPr>
            <p:ph type="title"/>
          </p:nvPr>
        </p:nvSpPr>
        <p:spPr>
          <a:xfrm>
            <a:off x="615987" y="223728"/>
            <a:ext cx="7543800" cy="5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3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References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90" name="Google Shape;390;gdb445d49f2_11_180"/>
          <p:cNvSpPr txBox="1"/>
          <p:nvPr>
            <p:ph idx="4294967295" type="sldNum"/>
          </p:nvPr>
        </p:nvSpPr>
        <p:spPr>
          <a:xfrm>
            <a:off x="48713" y="445606"/>
            <a:ext cx="4387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gdb445d49f2_11_180"/>
          <p:cNvSpPr txBox="1"/>
          <p:nvPr>
            <p:ph idx="1" type="body"/>
          </p:nvPr>
        </p:nvSpPr>
        <p:spPr>
          <a:xfrm>
            <a:off x="615987" y="1441700"/>
            <a:ext cx="75438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</a:rPr>
              <a:t>Hastie, T., Tibshirani, R., Friedman, J. </a:t>
            </a:r>
            <a:r>
              <a:rPr i="1" lang="en-US">
                <a:solidFill>
                  <a:srgbClr val="7F7F7F"/>
                </a:solidFill>
              </a:rPr>
              <a:t>The Elements of Statistical Learning. Data Mining, Inference, and Prediction. </a:t>
            </a:r>
            <a:r>
              <a:rPr lang="en-US" u="sng">
                <a:solidFill>
                  <a:srgbClr val="7F7F7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https://web.stanford.edu/~hastie/Papers/ESLII.pdf</a:t>
            </a:r>
            <a:endParaRPr>
              <a:solidFill>
                <a:srgbClr val="7F7F7F"/>
              </a:solidFill>
            </a:endParaRPr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</a:rPr>
              <a:t>Cross-Validation Essentials in R.  </a:t>
            </a:r>
            <a:r>
              <a:rPr lang="en-US" u="sng">
                <a:solidFill>
                  <a:srgbClr val="7F7F7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http://www.sthda.com/english/articles/38-regression-model-validation/157-cross-validation-essentials-in-r/#leave-one-out-cross-validation---loocv</a:t>
            </a:r>
            <a:endParaRPr>
              <a:solidFill>
                <a:srgbClr val="7F7F7F"/>
              </a:solidFill>
            </a:endParaRPr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813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813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813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813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813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813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2" name="Google Shape;392;gdb445d49f2_11_180"/>
          <p:cNvSpPr txBox="1"/>
          <p:nvPr/>
        </p:nvSpPr>
        <p:spPr>
          <a:xfrm>
            <a:off x="4751925" y="4965875"/>
            <a:ext cx="3934800" cy="70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Always cite your references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2020-07-16T21:34:42Z</dcterms:created>
  <dc:creator>Cliff Lewis</dc:creator>
</cp:coreProperties>
</file>