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jc1jzv2Dv/dGLoqXmWgY/YhbE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7fbc08860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d7fbc08860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7fbc08860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d7fbc08860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7fbc08860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d7fbc08860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bb164637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dbb164637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dbb164637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605e8c06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e605e8c06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e605e8c06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7fbc0886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d7fbc0886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7fbc08860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d7fbc0886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7fbc08860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d7fbc08860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7fbc08860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d7fbc0886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7fbc08860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d7fbc08860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7fbc08860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d7fbc08860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7fbc08860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d7fbc0886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8"/>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8"/>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1"/>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1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12"/>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12"/>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2" name="Google Shape;62;p1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3" name="Google Shape;63;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6"/>
          <p:cNvSpPr/>
          <p:nvPr>
            <p:ph idx="2" type="pic"/>
          </p:nvPr>
        </p:nvSpPr>
        <p:spPr>
          <a:xfrm>
            <a:off x="1792288" y="459581"/>
            <a:ext cx="5486400" cy="3086100"/>
          </a:xfrm>
          <a:prstGeom prst="rect">
            <a:avLst/>
          </a:prstGeom>
          <a:noFill/>
          <a:ln>
            <a:noFill/>
          </a:ln>
        </p:spPr>
      </p:sp>
      <p:sp>
        <p:nvSpPr>
          <p:cNvPr id="69" name="Google Shape;69;p1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0" name="Google Shape;70;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
          <p:cNvPicPr preferRelativeResize="0"/>
          <p:nvPr/>
        </p:nvPicPr>
        <p:blipFill rotWithShape="1">
          <a:blip r:embed="rId2">
            <a:alphaModFix/>
          </a:blip>
          <a:srcRect b="0" l="0" r="0" t="0"/>
          <a:stretch/>
        </p:blipFill>
        <p:spPr>
          <a:xfrm>
            <a:off x="-397" y="-985"/>
            <a:ext cx="9144793" cy="51454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24.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11.png"/><Relationship Id="rId6" Type="http://schemas.openxmlformats.org/officeDocument/2006/relationships/image" Target="../media/image2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Probability Distributions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d7fbc08860_0_32"/>
          <p:cNvSpPr txBox="1"/>
          <p:nvPr>
            <p:ph type="title"/>
          </p:nvPr>
        </p:nvSpPr>
        <p:spPr>
          <a:xfrm>
            <a:off x="457200" y="205979"/>
            <a:ext cx="8229600" cy="626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Continuous :Lognormal</a:t>
            </a:r>
            <a:endParaRPr/>
          </a:p>
        </p:txBody>
      </p:sp>
      <p:pic>
        <p:nvPicPr>
          <p:cNvPr id="163" name="Google Shape;163;gd7fbc08860_0_32"/>
          <p:cNvPicPr preferRelativeResize="0"/>
          <p:nvPr/>
        </p:nvPicPr>
        <p:blipFill rotWithShape="1">
          <a:blip r:embed="rId3">
            <a:alphaModFix/>
          </a:blip>
          <a:srcRect b="0" l="0" r="0" t="0"/>
          <a:stretch/>
        </p:blipFill>
        <p:spPr>
          <a:xfrm>
            <a:off x="4401375" y="1011650"/>
            <a:ext cx="3389700" cy="3389700"/>
          </a:xfrm>
          <a:prstGeom prst="rect">
            <a:avLst/>
          </a:prstGeom>
          <a:noFill/>
          <a:ln>
            <a:noFill/>
          </a:ln>
        </p:spPr>
      </p:pic>
      <p:sp>
        <p:nvSpPr>
          <p:cNvPr id="164" name="Google Shape;164;gd7fbc08860_0_32"/>
          <p:cNvSpPr txBox="1"/>
          <p:nvPr/>
        </p:nvSpPr>
        <p:spPr>
          <a:xfrm>
            <a:off x="0" y="1252225"/>
            <a:ext cx="4375800" cy="25242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Completely determined by mean and standard deviation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Used for positive, skewed data</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Example: amount of rainfall, length of comments posted on internet forums</a:t>
            </a:r>
            <a:endParaRPr b="0" i="0" sz="14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f(x) = \frac{e^{-((ln((x-\theta)/m))^2/(2\sigma^2))}}{(x-\theta)\sigma\sqrt(2\pi)}" id="165" name="Google Shape;165;gd7fbc08860_0_32"/>
          <p:cNvPicPr preferRelativeResize="0"/>
          <p:nvPr/>
        </p:nvPicPr>
        <p:blipFill rotWithShape="1">
          <a:blip r:embed="rId4">
            <a:alphaModFix/>
          </a:blip>
          <a:srcRect b="0" l="0" r="0" t="0"/>
          <a:stretch/>
        </p:blipFill>
        <p:spPr>
          <a:xfrm>
            <a:off x="706825" y="3377725"/>
            <a:ext cx="3694549" cy="85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7fbc08860_0_38"/>
          <p:cNvSpPr txBox="1"/>
          <p:nvPr>
            <p:ph type="title"/>
          </p:nvPr>
        </p:nvSpPr>
        <p:spPr>
          <a:xfrm>
            <a:off x="457200" y="205979"/>
            <a:ext cx="8229600" cy="626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Continuous: Beta</a:t>
            </a:r>
            <a:endParaRPr/>
          </a:p>
        </p:txBody>
      </p:sp>
      <p:pic>
        <p:nvPicPr>
          <p:cNvPr id="171" name="Google Shape;171;gd7fbc08860_0_38"/>
          <p:cNvPicPr preferRelativeResize="0"/>
          <p:nvPr/>
        </p:nvPicPr>
        <p:blipFill rotWithShape="1">
          <a:blip r:embed="rId3">
            <a:alphaModFix/>
          </a:blip>
          <a:srcRect b="0" l="0" r="0" t="0"/>
          <a:stretch/>
        </p:blipFill>
        <p:spPr>
          <a:xfrm>
            <a:off x="4721075" y="1085019"/>
            <a:ext cx="4114799" cy="3086107"/>
          </a:xfrm>
          <a:prstGeom prst="rect">
            <a:avLst/>
          </a:prstGeom>
          <a:noFill/>
          <a:ln>
            <a:noFill/>
          </a:ln>
        </p:spPr>
      </p:pic>
      <p:sp>
        <p:nvSpPr>
          <p:cNvPr id="172" name="Google Shape;172;gd7fbc08860_0_38"/>
          <p:cNvSpPr txBox="1"/>
          <p:nvPr/>
        </p:nvSpPr>
        <p:spPr>
          <a:xfrm>
            <a:off x="136800" y="1284175"/>
            <a:ext cx="4375800" cy="16932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Bounded by [0,1]</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Very flexible in shape</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Often used to model probabilities</a:t>
            </a:r>
            <a:endParaRPr b="0" i="0" sz="1800" u="none" cap="none" strike="noStrike">
              <a:solidFill>
                <a:schemeClr val="dk1"/>
              </a:solidFill>
              <a:latin typeface="Calibri"/>
              <a:ea typeface="Calibri"/>
              <a:cs typeface="Calibri"/>
              <a:sym typeface="Calibri"/>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gd7fbc08860_0_38"/>
          <p:cNvSpPr txBox="1"/>
          <p:nvPr/>
        </p:nvSpPr>
        <p:spPr>
          <a:xfrm>
            <a:off x="692650" y="3913625"/>
            <a:ext cx="316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p and q are shape parameters</a:t>
            </a:r>
            <a:endParaRPr b="0" i="0" sz="1400" u="none" cap="none" strike="noStrike">
              <a:solidFill>
                <a:srgbClr val="000000"/>
              </a:solidFill>
              <a:latin typeface="Calibri"/>
              <a:ea typeface="Calibri"/>
              <a:cs typeface="Calibri"/>
              <a:sym typeface="Calibri"/>
            </a:endParaRPr>
          </a:p>
        </p:txBody>
      </p:sp>
      <p:pic>
        <p:nvPicPr>
          <p:cNvPr descr="f(x) = \frac{(x)^{p-1}(1-x)^{q-1}}{B(p,q)}" id="174" name="Google Shape;174;gd7fbc08860_0_38"/>
          <p:cNvPicPr preferRelativeResize="0"/>
          <p:nvPr/>
        </p:nvPicPr>
        <p:blipFill rotWithShape="1">
          <a:blip r:embed="rId4">
            <a:alphaModFix/>
          </a:blip>
          <a:srcRect b="0" l="0" r="0" t="0"/>
          <a:stretch/>
        </p:blipFill>
        <p:spPr>
          <a:xfrm>
            <a:off x="692650" y="2695575"/>
            <a:ext cx="3161399" cy="7438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d7fbc08860_0_64"/>
          <p:cNvSpPr txBox="1"/>
          <p:nvPr>
            <p:ph type="title"/>
          </p:nvPr>
        </p:nvSpPr>
        <p:spPr>
          <a:xfrm>
            <a:off x="457200" y="205979"/>
            <a:ext cx="8229600" cy="626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259"/>
              <a:t>How do you choose a probability distribution?</a:t>
            </a:r>
            <a:endParaRPr sz="3259"/>
          </a:p>
        </p:txBody>
      </p:sp>
      <p:sp>
        <p:nvSpPr>
          <p:cNvPr id="180" name="Google Shape;180;gd7fbc08860_0_64"/>
          <p:cNvSpPr txBox="1"/>
          <p:nvPr/>
        </p:nvSpPr>
        <p:spPr>
          <a:xfrm>
            <a:off x="457200" y="958425"/>
            <a:ext cx="81579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Ask yourself the following questions: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Is your data continuous vs discrete</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Is your data symmetric or asymmetric?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Is your data bounded (aka finite support) or unbounded?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How likely are outliers?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980000"/>
                </a:solidFill>
                <a:latin typeface="Calibri"/>
                <a:ea typeface="Calibri"/>
                <a:cs typeface="Calibri"/>
                <a:sym typeface="Calibri"/>
              </a:rPr>
              <a:t>Warning:</a:t>
            </a:r>
            <a:r>
              <a:rPr b="0" i="0" lang="en-US" sz="2000" u="none" cap="none" strike="noStrike">
                <a:solidFill>
                  <a:srgbClr val="980000"/>
                </a:solidFill>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The results of an analysis can depend heavily on the choice of probability distribution. Therefore, you should take care in choosing the distribution if the results are sensitive to the choice.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dbb1646370_0_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Assessing Distribution Fit to Data</a:t>
            </a:r>
            <a:endParaRPr/>
          </a:p>
        </p:txBody>
      </p:sp>
      <p:sp>
        <p:nvSpPr>
          <p:cNvPr id="187" name="Google Shape;187;gdbb1646370_0_0"/>
          <p:cNvSpPr txBox="1"/>
          <p:nvPr>
            <p:ph idx="1" type="body"/>
          </p:nvPr>
        </p:nvSpPr>
        <p:spPr>
          <a:xfrm>
            <a:off x="457200" y="1200150"/>
            <a:ext cx="3420300" cy="3394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300"/>
              <a:t>At times, you may want to fit a probability distribution to your data. To assess the fit, you can use a Quantile-Quantile (QQ) Plot. </a:t>
            </a:r>
            <a:endParaRPr sz="2300"/>
          </a:p>
        </p:txBody>
      </p:sp>
      <p:pic>
        <p:nvPicPr>
          <p:cNvPr id="188" name="Google Shape;188;gdbb1646370_0_0"/>
          <p:cNvPicPr preferRelativeResize="0"/>
          <p:nvPr/>
        </p:nvPicPr>
        <p:blipFill rotWithShape="1">
          <a:blip r:embed="rId3">
            <a:alphaModFix/>
          </a:blip>
          <a:srcRect b="0" l="0" r="0" t="0"/>
          <a:stretch/>
        </p:blipFill>
        <p:spPr>
          <a:xfrm>
            <a:off x="4357625" y="1063375"/>
            <a:ext cx="4096675" cy="314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605e8c06e_0_0"/>
          <p:cNvSpPr txBox="1"/>
          <p:nvPr>
            <p:ph type="title"/>
          </p:nvPr>
        </p:nvSpPr>
        <p:spPr>
          <a:xfrm>
            <a:off x="457200" y="205976"/>
            <a:ext cx="2297400" cy="586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3200"/>
              <a:t>QQ Plots</a:t>
            </a:r>
            <a:endParaRPr sz="3200"/>
          </a:p>
        </p:txBody>
      </p:sp>
      <p:pic>
        <p:nvPicPr>
          <p:cNvPr id="195" name="Google Shape;195;ge605e8c06e_0_0"/>
          <p:cNvPicPr preferRelativeResize="0"/>
          <p:nvPr/>
        </p:nvPicPr>
        <p:blipFill rotWithShape="1">
          <a:blip r:embed="rId3">
            <a:alphaModFix/>
          </a:blip>
          <a:srcRect b="0" l="0" r="0" t="0"/>
          <a:stretch/>
        </p:blipFill>
        <p:spPr>
          <a:xfrm>
            <a:off x="660725" y="665125"/>
            <a:ext cx="3097300" cy="1959546"/>
          </a:xfrm>
          <a:prstGeom prst="rect">
            <a:avLst/>
          </a:prstGeom>
          <a:noFill/>
          <a:ln>
            <a:noFill/>
          </a:ln>
        </p:spPr>
      </p:pic>
      <p:pic>
        <p:nvPicPr>
          <p:cNvPr id="196" name="Google Shape;196;ge605e8c06e_0_0"/>
          <p:cNvPicPr preferRelativeResize="0"/>
          <p:nvPr/>
        </p:nvPicPr>
        <p:blipFill rotWithShape="1">
          <a:blip r:embed="rId4">
            <a:alphaModFix/>
          </a:blip>
          <a:srcRect b="0" l="0" r="0" t="0"/>
          <a:stretch/>
        </p:blipFill>
        <p:spPr>
          <a:xfrm>
            <a:off x="4797850" y="665125"/>
            <a:ext cx="2980700" cy="2033725"/>
          </a:xfrm>
          <a:prstGeom prst="rect">
            <a:avLst/>
          </a:prstGeom>
          <a:noFill/>
          <a:ln>
            <a:noFill/>
          </a:ln>
        </p:spPr>
      </p:pic>
      <p:pic>
        <p:nvPicPr>
          <p:cNvPr id="197" name="Google Shape;197;ge605e8c06e_0_0"/>
          <p:cNvPicPr preferRelativeResize="0"/>
          <p:nvPr/>
        </p:nvPicPr>
        <p:blipFill rotWithShape="1">
          <a:blip r:embed="rId5">
            <a:alphaModFix/>
          </a:blip>
          <a:srcRect b="0" l="0" r="0" t="0"/>
          <a:stretch/>
        </p:blipFill>
        <p:spPr>
          <a:xfrm>
            <a:off x="682550" y="2624675"/>
            <a:ext cx="3097292" cy="1954525"/>
          </a:xfrm>
          <a:prstGeom prst="rect">
            <a:avLst/>
          </a:prstGeom>
          <a:noFill/>
          <a:ln>
            <a:noFill/>
          </a:ln>
        </p:spPr>
      </p:pic>
      <p:pic>
        <p:nvPicPr>
          <p:cNvPr id="198" name="Google Shape;198;ge605e8c06e_0_0"/>
          <p:cNvPicPr preferRelativeResize="0"/>
          <p:nvPr/>
        </p:nvPicPr>
        <p:blipFill rotWithShape="1">
          <a:blip r:embed="rId6">
            <a:alphaModFix/>
          </a:blip>
          <a:srcRect b="0" l="0" r="0" t="0"/>
          <a:stretch/>
        </p:blipFill>
        <p:spPr>
          <a:xfrm>
            <a:off x="4870925" y="2684425"/>
            <a:ext cx="2980730" cy="203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d7fbc08860_0_0"/>
          <p:cNvSpPr txBox="1"/>
          <p:nvPr>
            <p:ph type="title"/>
          </p:nvPr>
        </p:nvSpPr>
        <p:spPr>
          <a:xfrm>
            <a:off x="457200" y="205979"/>
            <a:ext cx="8229600" cy="53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Random Variables </a:t>
            </a:r>
            <a:endParaRPr/>
          </a:p>
        </p:txBody>
      </p:sp>
      <p:sp>
        <p:nvSpPr>
          <p:cNvPr id="95" name="Google Shape;95;gd7fbc08860_0_0"/>
          <p:cNvSpPr txBox="1"/>
          <p:nvPr/>
        </p:nvSpPr>
        <p:spPr>
          <a:xfrm>
            <a:off x="649600" y="3333150"/>
            <a:ext cx="7848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Arial"/>
                <a:ea typeface="Arial"/>
                <a:cs typeface="Arial"/>
                <a:sym typeface="Arial"/>
              </a:rPr>
              <a:t>A </a:t>
            </a:r>
            <a:r>
              <a:rPr b="1" i="0" lang="en-US" sz="1500" u="none" cap="none" strike="noStrike">
                <a:solidFill>
                  <a:schemeClr val="dk1"/>
                </a:solidFill>
                <a:highlight>
                  <a:srgbClr val="FFFFFF"/>
                </a:highlight>
                <a:latin typeface="Arial"/>
                <a:ea typeface="Arial"/>
                <a:cs typeface="Arial"/>
                <a:sym typeface="Arial"/>
              </a:rPr>
              <a:t>probability distribution</a:t>
            </a:r>
            <a:r>
              <a:rPr b="0" i="0" lang="en-US" sz="1500" u="none" cap="none" strike="noStrike">
                <a:solidFill>
                  <a:schemeClr val="dk1"/>
                </a:solidFill>
                <a:highlight>
                  <a:srgbClr val="FFFFFF"/>
                </a:highlight>
                <a:latin typeface="Arial"/>
                <a:ea typeface="Arial"/>
                <a:cs typeface="Arial"/>
                <a:sym typeface="Arial"/>
              </a:rPr>
              <a:t> is a function that provides the likelihood of seeing each value in a random variable’s sample space.</a:t>
            </a:r>
            <a:endParaRPr b="0" i="0" sz="1700" u="none" cap="none" strike="noStrike">
              <a:solidFill>
                <a:schemeClr val="dk1"/>
              </a:solidFill>
              <a:latin typeface="Calibri"/>
              <a:ea typeface="Calibri"/>
              <a:cs typeface="Calibri"/>
              <a:sym typeface="Calibri"/>
            </a:endParaRPr>
          </a:p>
        </p:txBody>
      </p:sp>
      <p:sp>
        <p:nvSpPr>
          <p:cNvPr id="96" name="Google Shape;96;gd7fbc08860_0_0"/>
          <p:cNvSpPr txBox="1"/>
          <p:nvPr/>
        </p:nvSpPr>
        <p:spPr>
          <a:xfrm>
            <a:off x="649600" y="856625"/>
            <a:ext cx="71349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A </a:t>
            </a:r>
            <a:r>
              <a:rPr b="1" i="0" lang="en-US" sz="1700" u="none" cap="none" strike="noStrike">
                <a:solidFill>
                  <a:srgbClr val="000000"/>
                </a:solidFill>
                <a:latin typeface="Calibri"/>
                <a:ea typeface="Calibri"/>
                <a:cs typeface="Calibri"/>
                <a:sym typeface="Calibri"/>
              </a:rPr>
              <a:t>random variable </a:t>
            </a:r>
            <a:r>
              <a:rPr b="0" i="0" lang="en-US" sz="1700" u="none" cap="none" strike="noStrike">
                <a:solidFill>
                  <a:srgbClr val="000000"/>
                </a:solidFill>
                <a:latin typeface="Calibri"/>
                <a:ea typeface="Calibri"/>
                <a:cs typeface="Calibri"/>
                <a:sym typeface="Calibri"/>
              </a:rPr>
              <a:t>is a variable that can take on more than one value.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When dealing with random variables, it is often useful to think about the </a:t>
            </a:r>
            <a:r>
              <a:rPr b="1" i="0" lang="en-US" sz="1700" u="none" cap="none" strike="noStrike">
                <a:solidFill>
                  <a:srgbClr val="000000"/>
                </a:solidFill>
                <a:latin typeface="Calibri"/>
                <a:ea typeface="Calibri"/>
                <a:cs typeface="Calibri"/>
                <a:sym typeface="Calibri"/>
              </a:rPr>
              <a:t>sample space </a:t>
            </a:r>
            <a:r>
              <a:rPr b="0" i="0" lang="en-US" sz="1700" u="none" cap="none" strike="noStrike">
                <a:solidFill>
                  <a:srgbClr val="000000"/>
                </a:solidFill>
                <a:latin typeface="Calibri"/>
                <a:ea typeface="Calibri"/>
                <a:cs typeface="Calibri"/>
                <a:sym typeface="Calibri"/>
              </a:rPr>
              <a:t>for that variable.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Examples </a:t>
            </a:r>
            <a:endParaRPr b="0" i="0" sz="170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b="0" i="0" lang="en-US" sz="1700" u="none" cap="none" strike="noStrike">
                <a:solidFill>
                  <a:srgbClr val="000000"/>
                </a:solidFill>
                <a:latin typeface="Calibri"/>
                <a:ea typeface="Calibri"/>
                <a:cs typeface="Calibri"/>
                <a:sym typeface="Calibri"/>
              </a:rPr>
              <a:t>Rolling a die</a:t>
            </a:r>
            <a:endParaRPr b="0" i="0" sz="170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b="0" i="0" lang="en-US" sz="1700" u="none" cap="none" strike="noStrike">
                <a:solidFill>
                  <a:srgbClr val="000000"/>
                </a:solidFill>
                <a:latin typeface="Calibri"/>
                <a:ea typeface="Calibri"/>
                <a:cs typeface="Calibri"/>
                <a:sym typeface="Calibri"/>
              </a:rPr>
              <a:t>Height of men</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d7fbc08860_0_10"/>
          <p:cNvSpPr txBox="1"/>
          <p:nvPr>
            <p:ph type="title"/>
          </p:nvPr>
        </p:nvSpPr>
        <p:spPr>
          <a:xfrm>
            <a:off x="457200" y="205979"/>
            <a:ext cx="8229600" cy="53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Discrete vs. Continuous Probabilities</a:t>
            </a:r>
            <a:endParaRPr/>
          </a:p>
        </p:txBody>
      </p:sp>
      <p:sp>
        <p:nvSpPr>
          <p:cNvPr id="102" name="Google Shape;102;gd7fbc08860_0_10"/>
          <p:cNvSpPr txBox="1"/>
          <p:nvPr/>
        </p:nvSpPr>
        <p:spPr>
          <a:xfrm>
            <a:off x="1064900" y="816675"/>
            <a:ext cx="25770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Discrete random variables are defined by a </a:t>
            </a:r>
            <a:r>
              <a:rPr b="1" i="0" lang="en-US" sz="1700" u="none" cap="none" strike="noStrike">
                <a:solidFill>
                  <a:srgbClr val="000000"/>
                </a:solidFill>
                <a:latin typeface="Calibri"/>
                <a:ea typeface="Calibri"/>
                <a:cs typeface="Calibri"/>
                <a:sym typeface="Calibri"/>
              </a:rPr>
              <a:t>probability mass function.</a:t>
            </a:r>
            <a:endParaRPr b="1"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Continuous random variables are defined by a </a:t>
            </a:r>
            <a:r>
              <a:rPr b="1" i="0" lang="en-US" sz="1700" u="none" cap="none" strike="noStrike">
                <a:solidFill>
                  <a:srgbClr val="000000"/>
                </a:solidFill>
                <a:latin typeface="Calibri"/>
                <a:ea typeface="Calibri"/>
                <a:cs typeface="Calibri"/>
                <a:sym typeface="Calibri"/>
              </a:rPr>
              <a:t>probability density function</a:t>
            </a:r>
            <a:r>
              <a:rPr b="0" i="0" lang="en-US" sz="1700" u="none" cap="none" strike="noStrike">
                <a:solidFill>
                  <a:srgbClr val="000000"/>
                </a:solidFill>
                <a:latin typeface="Calibri"/>
                <a:ea typeface="Calibri"/>
                <a:cs typeface="Calibri"/>
                <a:sym typeface="Calibri"/>
              </a:rPr>
              <a:t>.</a:t>
            </a:r>
            <a:endParaRPr b="0" i="0" sz="1700" u="none" cap="none" strike="noStrike">
              <a:solidFill>
                <a:srgbClr val="000000"/>
              </a:solidFill>
              <a:latin typeface="Calibri"/>
              <a:ea typeface="Calibri"/>
              <a:cs typeface="Calibri"/>
              <a:sym typeface="Calibri"/>
            </a:endParaRPr>
          </a:p>
        </p:txBody>
      </p:sp>
      <p:pic>
        <p:nvPicPr>
          <p:cNvPr id="103" name="Google Shape;103;gd7fbc08860_0_10"/>
          <p:cNvPicPr preferRelativeResize="0"/>
          <p:nvPr/>
        </p:nvPicPr>
        <p:blipFill rotWithShape="1">
          <a:blip r:embed="rId3">
            <a:alphaModFix/>
          </a:blip>
          <a:srcRect b="0" l="0" r="0" t="0"/>
          <a:stretch/>
        </p:blipFill>
        <p:spPr>
          <a:xfrm>
            <a:off x="4401600" y="884200"/>
            <a:ext cx="2403651" cy="1591700"/>
          </a:xfrm>
          <a:prstGeom prst="rect">
            <a:avLst/>
          </a:prstGeom>
          <a:noFill/>
          <a:ln>
            <a:noFill/>
          </a:ln>
        </p:spPr>
      </p:pic>
      <p:pic>
        <p:nvPicPr>
          <p:cNvPr id="104" name="Google Shape;104;gd7fbc08860_0_10"/>
          <p:cNvPicPr preferRelativeResize="0"/>
          <p:nvPr/>
        </p:nvPicPr>
        <p:blipFill rotWithShape="1">
          <a:blip r:embed="rId4">
            <a:alphaModFix/>
          </a:blip>
          <a:srcRect b="0" l="0" r="0" t="0"/>
          <a:stretch/>
        </p:blipFill>
        <p:spPr>
          <a:xfrm>
            <a:off x="4843150" y="2615925"/>
            <a:ext cx="1794789" cy="180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d7fbc08860_0_45"/>
          <p:cNvSpPr txBox="1"/>
          <p:nvPr>
            <p:ph type="title"/>
          </p:nvPr>
        </p:nvSpPr>
        <p:spPr>
          <a:xfrm>
            <a:off x="457200" y="344404"/>
            <a:ext cx="8229600" cy="5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359"/>
              <a:t>Why Are Probability Distributions Important in Data Science?</a:t>
            </a:r>
            <a:endParaRPr sz="3359"/>
          </a:p>
        </p:txBody>
      </p:sp>
      <p:sp>
        <p:nvSpPr>
          <p:cNvPr id="110" name="Google Shape;110;gd7fbc08860_0_45"/>
          <p:cNvSpPr txBox="1"/>
          <p:nvPr/>
        </p:nvSpPr>
        <p:spPr>
          <a:xfrm>
            <a:off x="915825" y="1309825"/>
            <a:ext cx="6975000" cy="22779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Calibri"/>
              <a:buChar char="●"/>
            </a:pPr>
            <a:r>
              <a:rPr b="0" i="0" lang="en-US" sz="1700" u="none" cap="none" strike="noStrike">
                <a:solidFill>
                  <a:schemeClr val="dk1"/>
                </a:solidFill>
                <a:latin typeface="Calibri"/>
                <a:ea typeface="Calibri"/>
                <a:cs typeface="Calibri"/>
                <a:sym typeface="Calibri"/>
              </a:rPr>
              <a:t>Probability lets us model uncertainties.</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Probability lets us make statements about a population.</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b="0" i="0" lang="en-US" sz="1700" u="none" cap="none" strike="noStrike">
                <a:solidFill>
                  <a:srgbClr val="000000"/>
                </a:solidFill>
                <a:latin typeface="Calibri"/>
                <a:ea typeface="Calibri"/>
                <a:cs typeface="Calibri"/>
                <a:sym typeface="Calibri"/>
              </a:rPr>
              <a:t>Many ML methods depend on distributional assumptions </a:t>
            </a:r>
            <a:endParaRPr b="0" i="0" sz="1700" u="none" cap="none" strike="noStrike">
              <a:solidFill>
                <a:srgbClr val="000000"/>
              </a:solidFill>
              <a:latin typeface="Calibri"/>
              <a:ea typeface="Calibri"/>
              <a:cs typeface="Calibri"/>
              <a:sym typeface="Calibri"/>
            </a:endParaRPr>
          </a:p>
          <a:p>
            <a:pPr indent="-336550" lvl="1" marL="914400" marR="0" rtl="0" algn="l">
              <a:lnSpc>
                <a:spcPct val="100000"/>
              </a:lnSpc>
              <a:spcBef>
                <a:spcPts val="0"/>
              </a:spcBef>
              <a:spcAft>
                <a:spcPts val="0"/>
              </a:spcAft>
              <a:buClr>
                <a:srgbClr val="000000"/>
              </a:buClr>
              <a:buSzPts val="1700"/>
              <a:buFont typeface="Calibri"/>
              <a:buChar char="○"/>
            </a:pPr>
            <a:r>
              <a:rPr b="0" i="0" lang="en-US" sz="1700" u="none" cap="none" strike="noStrike">
                <a:solidFill>
                  <a:srgbClr val="000000"/>
                </a:solidFill>
                <a:latin typeface="Calibri"/>
                <a:ea typeface="Calibri"/>
                <a:cs typeface="Calibri"/>
                <a:sym typeface="Calibri"/>
              </a:rPr>
              <a:t>Linear Regression assumes the residuals are normally distributed </a:t>
            </a:r>
            <a:endParaRPr b="0" i="0" sz="1700" u="none" cap="none" strike="noStrike">
              <a:solidFill>
                <a:srgbClr val="000000"/>
              </a:solidFill>
              <a:latin typeface="Calibri"/>
              <a:ea typeface="Calibri"/>
              <a:cs typeface="Calibri"/>
              <a:sym typeface="Calibri"/>
            </a:endParaRPr>
          </a:p>
          <a:p>
            <a:pPr indent="-336550" lvl="1" marL="914400" marR="0" rtl="0" algn="l">
              <a:lnSpc>
                <a:spcPct val="100000"/>
              </a:lnSpc>
              <a:spcBef>
                <a:spcPts val="0"/>
              </a:spcBef>
              <a:spcAft>
                <a:spcPts val="0"/>
              </a:spcAft>
              <a:buClr>
                <a:srgbClr val="000000"/>
              </a:buClr>
              <a:buSzPts val="1700"/>
              <a:buFont typeface="Calibri"/>
              <a:buChar char="○"/>
            </a:pPr>
            <a:r>
              <a:rPr b="0" i="0" lang="en-US" sz="1700" u="none" cap="none" strike="noStrike">
                <a:solidFill>
                  <a:srgbClr val="000000"/>
                </a:solidFill>
                <a:latin typeface="Calibri"/>
                <a:ea typeface="Calibri"/>
                <a:cs typeface="Calibri"/>
                <a:sym typeface="Calibri"/>
              </a:rPr>
              <a:t>Gaussian Naive Bayes assumes the predictors are normally distributed </a:t>
            </a:r>
            <a:endParaRPr b="0" i="0" sz="170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b="0" i="0" lang="en-US" sz="1700" u="none" cap="none" strike="noStrike">
                <a:solidFill>
                  <a:srgbClr val="000000"/>
                </a:solidFill>
                <a:latin typeface="Calibri"/>
                <a:ea typeface="Calibri"/>
                <a:cs typeface="Calibri"/>
                <a:sym typeface="Calibri"/>
              </a:rPr>
              <a:t>Probability distributions can be useful to create ‘toy’ datasets to test out methods. </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d7fbc08860_0_16"/>
          <p:cNvSpPr txBox="1"/>
          <p:nvPr>
            <p:ph type="title"/>
          </p:nvPr>
        </p:nvSpPr>
        <p:spPr>
          <a:xfrm>
            <a:off x="457200" y="205979"/>
            <a:ext cx="8229600" cy="53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Common Probability Functions</a:t>
            </a:r>
            <a:endParaRPr/>
          </a:p>
        </p:txBody>
      </p:sp>
      <p:sp>
        <p:nvSpPr>
          <p:cNvPr id="116" name="Google Shape;116;gd7fbc08860_0_16"/>
          <p:cNvSpPr txBox="1"/>
          <p:nvPr/>
        </p:nvSpPr>
        <p:spPr>
          <a:xfrm>
            <a:off x="915825" y="1139425"/>
            <a:ext cx="30882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rgbClr val="45818E"/>
                </a:solidFill>
                <a:latin typeface="Calibri"/>
                <a:ea typeface="Calibri"/>
                <a:cs typeface="Calibri"/>
                <a:sym typeface="Calibri"/>
              </a:rPr>
              <a:t>Discrete</a:t>
            </a:r>
            <a:endParaRPr b="1" i="0" sz="2400" u="sng" cap="none" strike="noStrike">
              <a:solidFill>
                <a:srgbClr val="45818E"/>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Bernoulli</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Binomial</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Poisson</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Uniform</a:t>
            </a:r>
            <a:endParaRPr b="0" i="0" sz="2400" u="none" cap="none" strike="noStrike">
              <a:solidFill>
                <a:srgbClr val="000000"/>
              </a:solidFill>
              <a:latin typeface="Calibri"/>
              <a:ea typeface="Calibri"/>
              <a:cs typeface="Calibri"/>
              <a:sym typeface="Calibri"/>
            </a:endParaRPr>
          </a:p>
        </p:txBody>
      </p:sp>
      <p:sp>
        <p:nvSpPr>
          <p:cNvPr id="117" name="Google Shape;117;gd7fbc08860_0_16"/>
          <p:cNvSpPr txBox="1"/>
          <p:nvPr/>
        </p:nvSpPr>
        <p:spPr>
          <a:xfrm>
            <a:off x="652850" y="3135475"/>
            <a:ext cx="76248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Probability functions have a functional form that is defined by a set of parameters. </a:t>
            </a:r>
            <a:endParaRPr b="0" i="0" sz="1700" u="none" cap="none" strike="noStrike">
              <a:solidFill>
                <a:srgbClr val="000000"/>
              </a:solidFill>
              <a:latin typeface="Calibri"/>
              <a:ea typeface="Calibri"/>
              <a:cs typeface="Calibri"/>
              <a:sym typeface="Calibri"/>
            </a:endParaRPr>
          </a:p>
        </p:txBody>
      </p:sp>
      <p:sp>
        <p:nvSpPr>
          <p:cNvPr id="118" name="Google Shape;118;gd7fbc08860_0_16"/>
          <p:cNvSpPr txBox="1"/>
          <p:nvPr/>
        </p:nvSpPr>
        <p:spPr>
          <a:xfrm>
            <a:off x="4742150" y="1139425"/>
            <a:ext cx="3535500" cy="195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sng" cap="none" strike="noStrike">
                <a:solidFill>
                  <a:srgbClr val="A64D79"/>
                </a:solidFill>
                <a:latin typeface="Calibri"/>
                <a:ea typeface="Calibri"/>
                <a:cs typeface="Calibri"/>
                <a:sym typeface="Calibri"/>
              </a:rPr>
              <a:t>Continuous</a:t>
            </a:r>
            <a:endParaRPr b="1" i="0" sz="2300" u="sng" cap="none" strike="noStrike">
              <a:solidFill>
                <a:srgbClr val="A64D79"/>
              </a:solidFill>
              <a:latin typeface="Calibri"/>
              <a:ea typeface="Calibri"/>
              <a:cs typeface="Calibri"/>
              <a:sym typeface="Calibri"/>
            </a:endParaRPr>
          </a:p>
          <a:p>
            <a:pPr indent="-374650" lvl="0" marL="457200" marR="0" rtl="0" algn="l">
              <a:lnSpc>
                <a:spcPct val="100000"/>
              </a:lnSpc>
              <a:spcBef>
                <a:spcPts val="0"/>
              </a:spcBef>
              <a:spcAft>
                <a:spcPts val="0"/>
              </a:spcAft>
              <a:buClr>
                <a:srgbClr val="000000"/>
              </a:buClr>
              <a:buSzPts val="2300"/>
              <a:buFont typeface="Calibri"/>
              <a:buChar char="●"/>
            </a:pPr>
            <a:r>
              <a:rPr b="0" i="0" lang="en-US" sz="2300" u="none" cap="none" strike="noStrike">
                <a:solidFill>
                  <a:srgbClr val="000000"/>
                </a:solidFill>
                <a:latin typeface="Calibri"/>
                <a:ea typeface="Calibri"/>
                <a:cs typeface="Calibri"/>
                <a:sym typeface="Calibri"/>
              </a:rPr>
              <a:t>Normal</a:t>
            </a:r>
            <a:endParaRPr b="0" i="0" sz="2300" u="none" cap="none" strike="noStrike">
              <a:solidFill>
                <a:srgbClr val="000000"/>
              </a:solidFill>
              <a:latin typeface="Calibri"/>
              <a:ea typeface="Calibri"/>
              <a:cs typeface="Calibri"/>
              <a:sym typeface="Calibri"/>
            </a:endParaRPr>
          </a:p>
          <a:p>
            <a:pPr indent="-374650" lvl="0" marL="457200" marR="0" rtl="0" algn="l">
              <a:lnSpc>
                <a:spcPct val="100000"/>
              </a:lnSpc>
              <a:spcBef>
                <a:spcPts val="0"/>
              </a:spcBef>
              <a:spcAft>
                <a:spcPts val="0"/>
              </a:spcAft>
              <a:buClr>
                <a:srgbClr val="000000"/>
              </a:buClr>
              <a:buSzPts val="2300"/>
              <a:buFont typeface="Calibri"/>
              <a:buChar char="●"/>
            </a:pPr>
            <a:r>
              <a:rPr b="0" i="0" lang="en-US" sz="2300" u="none" cap="none" strike="noStrike">
                <a:solidFill>
                  <a:srgbClr val="000000"/>
                </a:solidFill>
                <a:latin typeface="Calibri"/>
                <a:ea typeface="Calibri"/>
                <a:cs typeface="Calibri"/>
                <a:sym typeface="Calibri"/>
              </a:rPr>
              <a:t>Lognormal</a:t>
            </a:r>
            <a:endParaRPr b="0" i="0" sz="2300" u="none" cap="none" strike="noStrike">
              <a:solidFill>
                <a:srgbClr val="000000"/>
              </a:solidFill>
              <a:latin typeface="Calibri"/>
              <a:ea typeface="Calibri"/>
              <a:cs typeface="Calibri"/>
              <a:sym typeface="Calibri"/>
            </a:endParaRPr>
          </a:p>
          <a:p>
            <a:pPr indent="-374650" lvl="0" marL="457200" marR="0" rtl="0" algn="l">
              <a:lnSpc>
                <a:spcPct val="100000"/>
              </a:lnSpc>
              <a:spcBef>
                <a:spcPts val="0"/>
              </a:spcBef>
              <a:spcAft>
                <a:spcPts val="0"/>
              </a:spcAft>
              <a:buClr>
                <a:srgbClr val="000000"/>
              </a:buClr>
              <a:buSzPts val="2300"/>
              <a:buFont typeface="Calibri"/>
              <a:buChar char="●"/>
            </a:pPr>
            <a:r>
              <a:rPr b="0" i="0" lang="en-US" sz="2300" u="none" cap="none" strike="noStrike">
                <a:solidFill>
                  <a:srgbClr val="000000"/>
                </a:solidFill>
                <a:latin typeface="Calibri"/>
                <a:ea typeface="Calibri"/>
                <a:cs typeface="Calibri"/>
                <a:sym typeface="Calibri"/>
              </a:rPr>
              <a:t>Beta</a:t>
            </a:r>
            <a:endParaRPr b="0" i="0" sz="2300" u="none" cap="none" strike="noStrike">
              <a:solidFill>
                <a:srgbClr val="000000"/>
              </a:solidFill>
              <a:latin typeface="Calibri"/>
              <a:ea typeface="Calibri"/>
              <a:cs typeface="Calibri"/>
              <a:sym typeface="Calibri"/>
            </a:endParaRPr>
          </a:p>
          <a:p>
            <a:pPr indent="-374650" lvl="0" marL="457200" marR="0" rtl="0" algn="l">
              <a:lnSpc>
                <a:spcPct val="100000"/>
              </a:lnSpc>
              <a:spcBef>
                <a:spcPts val="0"/>
              </a:spcBef>
              <a:spcAft>
                <a:spcPts val="0"/>
              </a:spcAft>
              <a:buClr>
                <a:srgbClr val="000000"/>
              </a:buClr>
              <a:buSzPts val="2300"/>
              <a:buFont typeface="Calibri"/>
              <a:buChar char="●"/>
            </a:pPr>
            <a:r>
              <a:rPr b="0" i="0" lang="en-US" sz="2300" u="none" cap="none" strike="noStrike">
                <a:solidFill>
                  <a:srgbClr val="000000"/>
                </a:solidFill>
                <a:latin typeface="Calibri"/>
                <a:ea typeface="Calibri"/>
                <a:cs typeface="Calibri"/>
                <a:sym typeface="Calibri"/>
              </a:rPr>
              <a:t>Uniform</a:t>
            </a:r>
            <a:endParaRPr b="0" i="0" sz="23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d7fbc08860_0_26"/>
          <p:cNvSpPr txBox="1"/>
          <p:nvPr>
            <p:ph type="title"/>
          </p:nvPr>
        </p:nvSpPr>
        <p:spPr>
          <a:xfrm>
            <a:off x="457200" y="205979"/>
            <a:ext cx="8229600" cy="53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Discrete: Bernoulli &amp; Binomial</a:t>
            </a:r>
            <a:endParaRPr/>
          </a:p>
        </p:txBody>
      </p:sp>
      <p:sp>
        <p:nvSpPr>
          <p:cNvPr id="124" name="Google Shape;124;gd7fbc08860_0_26"/>
          <p:cNvSpPr txBox="1"/>
          <p:nvPr/>
        </p:nvSpPr>
        <p:spPr>
          <a:xfrm>
            <a:off x="371876" y="1064100"/>
            <a:ext cx="4434900" cy="923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Calibri"/>
              <a:buChar char="●"/>
            </a:pPr>
            <a:r>
              <a:rPr b="1" i="0" lang="en-US" sz="1600" u="none" cap="none" strike="noStrike">
                <a:solidFill>
                  <a:srgbClr val="000000"/>
                </a:solidFill>
                <a:latin typeface="Calibri"/>
                <a:ea typeface="Calibri"/>
                <a:cs typeface="Calibri"/>
                <a:sym typeface="Calibri"/>
              </a:rPr>
              <a:t>Bernoulli distribution</a:t>
            </a:r>
            <a:r>
              <a:rPr b="0" i="0" lang="en-US" sz="1600" u="none" cap="none" strike="noStrike">
                <a:solidFill>
                  <a:srgbClr val="000000"/>
                </a:solidFill>
                <a:latin typeface="Calibri"/>
                <a:ea typeface="Calibri"/>
                <a:cs typeface="Calibri"/>
                <a:sym typeface="Calibri"/>
              </a:rPr>
              <a:t>: probability of a random variable with two possible outcomes </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Example: flipping a coin</a:t>
            </a:r>
            <a:endParaRPr b="0" i="0" sz="1600" u="none" cap="none" strike="noStrike">
              <a:solidFill>
                <a:srgbClr val="000000"/>
              </a:solidFill>
              <a:latin typeface="Calibri"/>
              <a:ea typeface="Calibri"/>
              <a:cs typeface="Calibri"/>
              <a:sym typeface="Calibri"/>
            </a:endParaRPr>
          </a:p>
        </p:txBody>
      </p:sp>
      <p:sp>
        <p:nvSpPr>
          <p:cNvPr id="125" name="Google Shape;125;gd7fbc08860_0_26"/>
          <p:cNvSpPr txBox="1"/>
          <p:nvPr/>
        </p:nvSpPr>
        <p:spPr>
          <a:xfrm>
            <a:off x="213475" y="2571750"/>
            <a:ext cx="4533600" cy="1416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Calibri"/>
              <a:buChar char="●"/>
            </a:pPr>
            <a:r>
              <a:rPr b="1" i="0" lang="en-US" sz="1600" u="none" cap="none" strike="noStrike">
                <a:solidFill>
                  <a:srgbClr val="000000"/>
                </a:solidFill>
                <a:latin typeface="Calibri"/>
                <a:ea typeface="Calibri"/>
                <a:cs typeface="Calibri"/>
                <a:sym typeface="Calibri"/>
              </a:rPr>
              <a:t>Binomial distribution</a:t>
            </a:r>
            <a:r>
              <a:rPr b="0" i="0" lang="en-US" sz="1600" u="none" cap="none" strike="noStrike">
                <a:solidFill>
                  <a:srgbClr val="000000"/>
                </a:solidFill>
                <a:latin typeface="Calibri"/>
                <a:ea typeface="Calibri"/>
                <a:cs typeface="Calibri"/>
                <a:sym typeface="Calibri"/>
              </a:rPr>
              <a:t>:  probability of repeated trials of a random variable with two possible outcomes. </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Example: number of heads when flipping a coin 6 times. </a:t>
            </a:r>
            <a:endParaRPr b="0" i="0" sz="1600" u="none" cap="none" strike="noStrike">
              <a:solidFill>
                <a:srgbClr val="000000"/>
              </a:solidFill>
              <a:latin typeface="Calibri"/>
              <a:ea typeface="Calibri"/>
              <a:cs typeface="Calibri"/>
              <a:sym typeface="Calibri"/>
            </a:endParaRPr>
          </a:p>
        </p:txBody>
      </p:sp>
      <p:pic>
        <p:nvPicPr>
          <p:cNvPr id="126" name="Google Shape;126;gd7fbc08860_0_26"/>
          <p:cNvPicPr preferRelativeResize="0"/>
          <p:nvPr/>
        </p:nvPicPr>
        <p:blipFill rotWithShape="1">
          <a:blip r:embed="rId3">
            <a:alphaModFix/>
          </a:blip>
          <a:srcRect b="0" l="0" r="0" t="0"/>
          <a:stretch/>
        </p:blipFill>
        <p:spPr>
          <a:xfrm>
            <a:off x="5103100" y="820375"/>
            <a:ext cx="3659900" cy="1829975"/>
          </a:xfrm>
          <a:prstGeom prst="rect">
            <a:avLst/>
          </a:prstGeom>
          <a:noFill/>
          <a:ln>
            <a:noFill/>
          </a:ln>
        </p:spPr>
      </p:pic>
      <p:pic>
        <p:nvPicPr>
          <p:cNvPr id="127" name="Google Shape;127;gd7fbc08860_0_26"/>
          <p:cNvPicPr preferRelativeResize="0"/>
          <p:nvPr/>
        </p:nvPicPr>
        <p:blipFill rotWithShape="1">
          <a:blip r:embed="rId4">
            <a:alphaModFix/>
          </a:blip>
          <a:srcRect b="0" l="0" r="0" t="0"/>
          <a:stretch/>
        </p:blipFill>
        <p:spPr>
          <a:xfrm>
            <a:off x="5052725" y="2642975"/>
            <a:ext cx="3823000" cy="1911500"/>
          </a:xfrm>
          <a:prstGeom prst="rect">
            <a:avLst/>
          </a:prstGeom>
          <a:noFill/>
          <a:ln>
            <a:noFill/>
          </a:ln>
        </p:spPr>
      </p:pic>
      <p:pic>
        <p:nvPicPr>
          <p:cNvPr id="128" name="Google Shape;128;gd7fbc08860_0_26"/>
          <p:cNvPicPr preferRelativeResize="0"/>
          <p:nvPr/>
        </p:nvPicPr>
        <p:blipFill rotWithShape="1">
          <a:blip r:embed="rId5">
            <a:alphaModFix/>
          </a:blip>
          <a:srcRect b="0" l="0" r="0" t="0"/>
          <a:stretch/>
        </p:blipFill>
        <p:spPr>
          <a:xfrm>
            <a:off x="1307987" y="3910550"/>
            <a:ext cx="2496973" cy="572700"/>
          </a:xfrm>
          <a:prstGeom prst="rect">
            <a:avLst/>
          </a:prstGeom>
          <a:noFill/>
          <a:ln>
            <a:noFill/>
          </a:ln>
        </p:spPr>
      </p:pic>
      <p:pic>
        <p:nvPicPr>
          <p:cNvPr descr="f(x) = p^x(1-p)^{1-x}" id="129" name="Google Shape;129;gd7fbc08860_0_26"/>
          <p:cNvPicPr preferRelativeResize="0"/>
          <p:nvPr/>
        </p:nvPicPr>
        <p:blipFill rotWithShape="1">
          <a:blip r:embed="rId6">
            <a:alphaModFix/>
          </a:blip>
          <a:srcRect b="0" l="0" r="0" t="0"/>
          <a:stretch/>
        </p:blipFill>
        <p:spPr>
          <a:xfrm>
            <a:off x="1423287" y="2147475"/>
            <a:ext cx="2113975" cy="28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7fbc08860_0_52"/>
          <p:cNvSpPr txBox="1"/>
          <p:nvPr>
            <p:ph type="title"/>
          </p:nvPr>
        </p:nvSpPr>
        <p:spPr>
          <a:xfrm>
            <a:off x="457200" y="205979"/>
            <a:ext cx="8229600" cy="53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Discrete: Poisson</a:t>
            </a:r>
            <a:endParaRPr/>
          </a:p>
        </p:txBody>
      </p:sp>
      <p:pic>
        <p:nvPicPr>
          <p:cNvPr id="135" name="Google Shape;135;gd7fbc08860_0_52"/>
          <p:cNvPicPr preferRelativeResize="0"/>
          <p:nvPr/>
        </p:nvPicPr>
        <p:blipFill rotWithShape="1">
          <a:blip r:embed="rId3">
            <a:alphaModFix/>
          </a:blip>
          <a:srcRect b="0" l="0" r="0" t="0"/>
          <a:stretch/>
        </p:blipFill>
        <p:spPr>
          <a:xfrm>
            <a:off x="3801575" y="992050"/>
            <a:ext cx="5097600" cy="2548800"/>
          </a:xfrm>
          <a:prstGeom prst="rect">
            <a:avLst/>
          </a:prstGeom>
          <a:noFill/>
          <a:ln>
            <a:noFill/>
          </a:ln>
        </p:spPr>
      </p:pic>
      <p:sp>
        <p:nvSpPr>
          <p:cNvPr id="136" name="Google Shape;136;gd7fbc08860_0_52"/>
          <p:cNvSpPr txBox="1"/>
          <p:nvPr/>
        </p:nvSpPr>
        <p:spPr>
          <a:xfrm>
            <a:off x="362075" y="1433525"/>
            <a:ext cx="34929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Poisson </a:t>
            </a:r>
            <a:r>
              <a:rPr b="0" i="0" lang="en-US" sz="1800" u="none" cap="none" strike="noStrike">
                <a:solidFill>
                  <a:srgbClr val="000000"/>
                </a:solidFill>
                <a:latin typeface="Calibri"/>
                <a:ea typeface="Calibri"/>
                <a:cs typeface="Calibri"/>
                <a:sym typeface="Calibri"/>
              </a:rPr>
              <a:t>models the number of events in a given time period.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Example: the number of car accidents in a day.</a:t>
            </a:r>
            <a:endParaRPr b="0" i="0" sz="1800" u="none" cap="none" strike="noStrike">
              <a:solidFill>
                <a:srgbClr val="000000"/>
              </a:solidFill>
              <a:latin typeface="Calibri"/>
              <a:ea typeface="Calibri"/>
              <a:cs typeface="Calibri"/>
              <a:sym typeface="Calibri"/>
            </a:endParaRPr>
          </a:p>
        </p:txBody>
      </p:sp>
      <p:sp>
        <p:nvSpPr>
          <p:cNvPr id="137" name="Google Shape;137;gd7fbc08860_0_52"/>
          <p:cNvSpPr txBox="1"/>
          <p:nvPr/>
        </p:nvSpPr>
        <p:spPr>
          <a:xfrm>
            <a:off x="4820075" y="3540850"/>
            <a:ext cx="306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Lambda is the average number of events in the given time period.</a:t>
            </a:r>
            <a:endParaRPr b="0" i="0" sz="1400" u="none" cap="none" strike="noStrike">
              <a:solidFill>
                <a:srgbClr val="000000"/>
              </a:solidFill>
              <a:latin typeface="Calibri"/>
              <a:ea typeface="Calibri"/>
              <a:cs typeface="Calibri"/>
              <a:sym typeface="Calibri"/>
            </a:endParaRPr>
          </a:p>
        </p:txBody>
      </p:sp>
      <p:pic>
        <p:nvPicPr>
          <p:cNvPr descr="f(x) = \frac{e^{-\lambda}\lambda^x}{x!}" id="138" name="Google Shape;138;gd7fbc08860_0_52"/>
          <p:cNvPicPr preferRelativeResize="0"/>
          <p:nvPr/>
        </p:nvPicPr>
        <p:blipFill rotWithShape="1">
          <a:blip r:embed="rId4">
            <a:alphaModFix/>
          </a:blip>
          <a:srcRect b="0" l="0" r="0" t="0"/>
          <a:stretch/>
        </p:blipFill>
        <p:spPr>
          <a:xfrm>
            <a:off x="1293075" y="3008400"/>
            <a:ext cx="1794500" cy="68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d7fbc08860_1_0"/>
          <p:cNvSpPr txBox="1"/>
          <p:nvPr>
            <p:ph type="title"/>
          </p:nvPr>
        </p:nvSpPr>
        <p:spPr>
          <a:xfrm>
            <a:off x="457200" y="205979"/>
            <a:ext cx="8229600" cy="53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Discrete &amp; Continuous: Uniform</a:t>
            </a:r>
            <a:endParaRPr/>
          </a:p>
        </p:txBody>
      </p:sp>
      <p:sp>
        <p:nvSpPr>
          <p:cNvPr id="144" name="Google Shape;144;gd7fbc08860_1_0"/>
          <p:cNvSpPr txBox="1"/>
          <p:nvPr/>
        </p:nvSpPr>
        <p:spPr>
          <a:xfrm>
            <a:off x="457200" y="1401575"/>
            <a:ext cx="3536100" cy="1847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Uniform </a:t>
            </a:r>
            <a:r>
              <a:rPr b="0" i="0" lang="en-US" sz="1800" u="none" cap="none" strike="noStrike">
                <a:solidFill>
                  <a:srgbClr val="000000"/>
                </a:solidFill>
                <a:latin typeface="Calibri"/>
                <a:ea typeface="Calibri"/>
                <a:cs typeface="Calibri"/>
                <a:sym typeface="Calibri"/>
              </a:rPr>
              <a:t>models a random variable with equal probability across its sample space.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Can be continuous or discrete.</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Example: drawing from a deck of cards</a:t>
            </a:r>
            <a:endParaRPr b="0" i="0" sz="1800" u="none" cap="none" strike="noStrike">
              <a:solidFill>
                <a:srgbClr val="000000"/>
              </a:solidFill>
              <a:latin typeface="Calibri"/>
              <a:ea typeface="Calibri"/>
              <a:cs typeface="Calibri"/>
              <a:sym typeface="Calibri"/>
            </a:endParaRPr>
          </a:p>
        </p:txBody>
      </p:sp>
      <p:pic>
        <p:nvPicPr>
          <p:cNvPr id="145" name="Google Shape;145;gd7fbc08860_1_0"/>
          <p:cNvPicPr preferRelativeResize="0"/>
          <p:nvPr/>
        </p:nvPicPr>
        <p:blipFill rotWithShape="1">
          <a:blip r:embed="rId3">
            <a:alphaModFix/>
          </a:blip>
          <a:srcRect b="0" l="0" r="0" t="0"/>
          <a:stretch/>
        </p:blipFill>
        <p:spPr>
          <a:xfrm>
            <a:off x="5845625" y="805225"/>
            <a:ext cx="2096801" cy="1548989"/>
          </a:xfrm>
          <a:prstGeom prst="rect">
            <a:avLst/>
          </a:prstGeom>
          <a:noFill/>
          <a:ln>
            <a:noFill/>
          </a:ln>
        </p:spPr>
      </p:pic>
      <p:pic>
        <p:nvPicPr>
          <p:cNvPr id="146" name="Google Shape;146;gd7fbc08860_1_0"/>
          <p:cNvPicPr preferRelativeResize="0"/>
          <p:nvPr/>
        </p:nvPicPr>
        <p:blipFill rotWithShape="1">
          <a:blip r:embed="rId4">
            <a:alphaModFix/>
          </a:blip>
          <a:srcRect b="0" l="0" r="0" t="0"/>
          <a:stretch/>
        </p:blipFill>
        <p:spPr>
          <a:xfrm>
            <a:off x="5689900" y="2590250"/>
            <a:ext cx="2330857" cy="1847100"/>
          </a:xfrm>
          <a:prstGeom prst="rect">
            <a:avLst/>
          </a:prstGeom>
          <a:noFill/>
          <a:ln>
            <a:noFill/>
          </a:ln>
        </p:spPr>
      </p:pic>
      <p:pic>
        <p:nvPicPr>
          <p:cNvPr descr="f(x) = \frac{1}{B-A}" id="147" name="Google Shape;147;gd7fbc08860_1_0"/>
          <p:cNvPicPr preferRelativeResize="0"/>
          <p:nvPr/>
        </p:nvPicPr>
        <p:blipFill rotWithShape="1">
          <a:blip r:embed="rId5">
            <a:alphaModFix/>
          </a:blip>
          <a:srcRect b="0" l="0" r="0" t="0"/>
          <a:stretch/>
        </p:blipFill>
        <p:spPr>
          <a:xfrm>
            <a:off x="2139000" y="3509800"/>
            <a:ext cx="1854300" cy="62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457200" y="205979"/>
            <a:ext cx="8229600" cy="53819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Continuous: Normal Distribution</a:t>
            </a:r>
            <a:endParaRPr/>
          </a:p>
        </p:txBody>
      </p:sp>
      <p:pic>
        <p:nvPicPr>
          <p:cNvPr descr="Screen Shot 2020-07-12 at 7.03.31 PM.png" id="153" name="Google Shape;153;p2"/>
          <p:cNvPicPr preferRelativeResize="0"/>
          <p:nvPr>
            <p:ph idx="1" type="body"/>
          </p:nvPr>
        </p:nvPicPr>
        <p:blipFill rotWithShape="1">
          <a:blip r:embed="rId3">
            <a:alphaModFix/>
          </a:blip>
          <a:srcRect b="8260" l="0" r="0" t="8260"/>
          <a:stretch/>
        </p:blipFill>
        <p:spPr>
          <a:xfrm>
            <a:off x="4572001" y="2235487"/>
            <a:ext cx="4375800" cy="1804800"/>
          </a:xfrm>
          <a:prstGeom prst="rect">
            <a:avLst/>
          </a:prstGeom>
          <a:noFill/>
          <a:ln cap="flat" cmpd="sng" w="9525">
            <a:solidFill>
              <a:srgbClr val="000000"/>
            </a:solidFill>
            <a:prstDash val="solid"/>
            <a:round/>
            <a:headEnd len="sm" w="sm" type="none"/>
            <a:tailEnd len="sm" w="sm" type="none"/>
          </a:ln>
        </p:spPr>
      </p:pic>
      <p:sp>
        <p:nvSpPr>
          <p:cNvPr id="154" name="Google Shape;154;p2"/>
          <p:cNvSpPr txBox="1"/>
          <p:nvPr/>
        </p:nvSpPr>
        <p:spPr>
          <a:xfrm>
            <a:off x="-98400" y="999750"/>
            <a:ext cx="4011900" cy="28014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Completely determined by mean and standard deviation</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Also called Gaussian distribution</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Mean, median and mode are the same</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Unbounded</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Symmetric</a:t>
            </a:r>
            <a:endParaRPr b="0" i="0" sz="1800" u="none" cap="none" strike="noStrike">
              <a:solidFill>
                <a:schemeClr val="dk1"/>
              </a:solidFill>
              <a:latin typeface="Calibri"/>
              <a:ea typeface="Calibri"/>
              <a:cs typeface="Calibri"/>
              <a:sym typeface="Calibri"/>
            </a:endParaRPr>
          </a:p>
          <a:p>
            <a:pPr indent="0" lvl="1" marL="5715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2"/>
          <p:cNvSpPr txBox="1"/>
          <p:nvPr/>
        </p:nvSpPr>
        <p:spPr>
          <a:xfrm>
            <a:off x="4945950" y="4083569"/>
            <a:ext cx="3627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Normal (Gaussian) Distribution</a:t>
            </a:r>
            <a:endParaRPr b="0" i="0" sz="1800" u="none" cap="none" strike="noStrike">
              <a:solidFill>
                <a:schemeClr val="dk1"/>
              </a:solidFill>
              <a:latin typeface="Calibri"/>
              <a:ea typeface="Calibri"/>
              <a:cs typeface="Calibri"/>
              <a:sym typeface="Calibri"/>
            </a:endParaRPr>
          </a:p>
        </p:txBody>
      </p:sp>
      <p:pic>
        <p:nvPicPr>
          <p:cNvPr descr="f(x) = \frac{1}{\sqrt{2\pi\sigma^2}}exp(-\frac{(x-\mu)^2}{2\sigma^2})" id="156" name="Google Shape;156;p2"/>
          <p:cNvPicPr preferRelativeResize="0"/>
          <p:nvPr/>
        </p:nvPicPr>
        <p:blipFill rotWithShape="1">
          <a:blip r:embed="rId4">
            <a:alphaModFix/>
          </a:blip>
          <a:srcRect b="0" l="0" r="0" t="0"/>
          <a:stretch/>
        </p:blipFill>
        <p:spPr>
          <a:xfrm>
            <a:off x="739787" y="3498587"/>
            <a:ext cx="2913737" cy="585000"/>
          </a:xfrm>
          <a:prstGeom prst="rect">
            <a:avLst/>
          </a:prstGeom>
          <a:noFill/>
          <a:ln>
            <a:noFill/>
          </a:ln>
        </p:spPr>
      </p:pic>
      <p:sp>
        <p:nvSpPr>
          <p:cNvPr id="157" name="Google Shape;157;p2"/>
          <p:cNvSpPr txBox="1"/>
          <p:nvPr/>
        </p:nvSpPr>
        <p:spPr>
          <a:xfrm>
            <a:off x="5131675" y="1454800"/>
            <a:ext cx="3595800" cy="585000"/>
          </a:xfrm>
          <a:prstGeom prst="rect">
            <a:avLst/>
          </a:prstGeom>
          <a:noFill/>
          <a:ln cap="flat" cmpd="sng" w="952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Calibri"/>
                <a:ea typeface="Calibri"/>
                <a:cs typeface="Calibri"/>
                <a:sym typeface="Calibri"/>
              </a:rPr>
              <a:t>μ is the sample mean and </a:t>
            </a:r>
            <a:endParaRPr b="0" i="0" sz="13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Calibri"/>
                <a:ea typeface="Calibri"/>
                <a:cs typeface="Calibri"/>
                <a:sym typeface="Calibri"/>
              </a:rPr>
              <a:t> σ is the sample standard deviation</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2016-07-21T14:46:59Z</dcterms:created>
  <dc:creator>ZIOMEK, PETER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0x01010060AC0FCB085FA34999103333577D417B</vt:lpwstr>
  </property>
  <property fmtid="{D5CDD505-2E9C-101B-9397-08002B2CF9AE}" pid="3" name="AuthorIds_UIVersion_10240">
    <vt:lpwstr>115</vt:lpwstr>
  </property>
  <property fmtid="{D5CDD505-2E9C-101B-9397-08002B2CF9AE}" pid="4" name="AuthorIds_UIVersion_10752">
    <vt:lpwstr>115</vt:lpwstr>
  </property>
</Properties>
</file>