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0" roundtripDataSignature="AMtx7miXyx8zIH78tUxf2qXufyXZIm8q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abdebda8f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dabdebda8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973f89a98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e973f89a9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abdebda8f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dabdebda8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gif"/><Relationship Id="rId4" Type="http://schemas.openxmlformats.org/officeDocument/2006/relationships/image" Target="../media/image3.gif"/><Relationship Id="rId5" Type="http://schemas.openxmlformats.org/officeDocument/2006/relationships/image" Target="../media/image4.gif"/><Relationship Id="rId6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Model Validation of Continuous Response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abdebda8f_0_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454"/>
              <a:buNone/>
            </a:pPr>
            <a:r>
              <a:rPr lang="en-US"/>
              <a:t>The Validation Set Approach Review</a:t>
            </a:r>
            <a:endParaRPr/>
          </a:p>
        </p:txBody>
      </p:sp>
      <p:sp>
        <p:nvSpPr>
          <p:cNvPr id="90" name="Google Shape;90;gdabdebda8f_0_21"/>
          <p:cNvSpPr txBox="1"/>
          <p:nvPr/>
        </p:nvSpPr>
        <p:spPr>
          <a:xfrm>
            <a:off x="457200" y="1326975"/>
            <a:ext cx="8005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validation set approach</a:t>
            </a: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allows us to take a single dataset and break it up into two groups - a </a:t>
            </a:r>
            <a:r>
              <a:rPr b="1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training set</a:t>
            </a: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a </a:t>
            </a:r>
            <a:r>
              <a:rPr b="1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validation set</a:t>
            </a: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or hold out set. 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gdabdebda8f_0_21"/>
          <p:cNvSpPr/>
          <p:nvPr/>
        </p:nvSpPr>
        <p:spPr>
          <a:xfrm>
            <a:off x="1462631" y="2621170"/>
            <a:ext cx="5448300" cy="2563500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gdabdebda8f_0_21"/>
          <p:cNvSpPr txBox="1"/>
          <p:nvPr/>
        </p:nvSpPr>
        <p:spPr>
          <a:xfrm>
            <a:off x="1950686" y="2285559"/>
            <a:ext cx="456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dabdebda8f_0_21"/>
          <p:cNvSpPr txBox="1"/>
          <p:nvPr/>
        </p:nvSpPr>
        <p:spPr>
          <a:xfrm rot="-5400000">
            <a:off x="-517250" y="4189177"/>
            <a:ext cx="350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Instances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dabdebda8f_0_21"/>
          <p:cNvSpPr/>
          <p:nvPr/>
        </p:nvSpPr>
        <p:spPr>
          <a:xfrm>
            <a:off x="7186172" y="2621169"/>
            <a:ext cx="292800" cy="2563500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dabdebda8f_0_21"/>
          <p:cNvSpPr txBox="1"/>
          <p:nvPr/>
        </p:nvSpPr>
        <p:spPr>
          <a:xfrm>
            <a:off x="6628914" y="2136399"/>
            <a:ext cx="127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Outcomes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dabdebda8f_0_21"/>
          <p:cNvSpPr txBox="1"/>
          <p:nvPr/>
        </p:nvSpPr>
        <p:spPr>
          <a:xfrm>
            <a:off x="3537486" y="3393070"/>
            <a:ext cx="1557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X_train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dabdebda8f_0_21"/>
          <p:cNvSpPr txBox="1"/>
          <p:nvPr/>
        </p:nvSpPr>
        <p:spPr>
          <a:xfrm rot="-5400000">
            <a:off x="6442893" y="3650118"/>
            <a:ext cx="184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Y_train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" name="Google Shape;98;gdabdebda8f_0_21"/>
          <p:cNvCxnSpPr/>
          <p:nvPr/>
        </p:nvCxnSpPr>
        <p:spPr>
          <a:xfrm>
            <a:off x="1347468" y="5338023"/>
            <a:ext cx="62532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99" name="Google Shape;99;gdabdebda8f_0_21"/>
          <p:cNvSpPr/>
          <p:nvPr/>
        </p:nvSpPr>
        <p:spPr>
          <a:xfrm>
            <a:off x="1462631" y="5476766"/>
            <a:ext cx="5448300" cy="1000200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dabdebda8f_0_21"/>
          <p:cNvSpPr/>
          <p:nvPr/>
        </p:nvSpPr>
        <p:spPr>
          <a:xfrm>
            <a:off x="7186172" y="5476766"/>
            <a:ext cx="292800" cy="1000200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gdabdebda8f_0_21"/>
          <p:cNvSpPr txBox="1"/>
          <p:nvPr/>
        </p:nvSpPr>
        <p:spPr>
          <a:xfrm>
            <a:off x="3537486" y="5779645"/>
            <a:ext cx="1557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X_test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dabdebda8f_0_21"/>
          <p:cNvSpPr txBox="1"/>
          <p:nvPr/>
        </p:nvSpPr>
        <p:spPr>
          <a:xfrm rot="-5400000">
            <a:off x="6841466" y="5792260"/>
            <a:ext cx="100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Y_test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973f89a98_0_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Cross Validation Review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e973f89a98_0_1"/>
          <p:cNvSpPr txBox="1"/>
          <p:nvPr/>
        </p:nvSpPr>
        <p:spPr>
          <a:xfrm>
            <a:off x="276200" y="1275250"/>
            <a:ext cx="6663000" cy="1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rgbClr val="0000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The cross validation process is generally split into the following steps: </a:t>
            </a:r>
            <a:endParaRPr b="0" i="0" sz="1350" u="none" cap="none" strike="noStrike">
              <a:solidFill>
                <a:srgbClr val="000000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rgbClr val="0000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1. Data is split into training and testing sets </a:t>
            </a:r>
            <a:endParaRPr b="0" i="0" sz="1350" u="none" cap="none" strike="noStrike">
              <a:solidFill>
                <a:srgbClr val="000000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rgbClr val="0000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2. A model is trained using the  training data</a:t>
            </a:r>
            <a:endParaRPr b="0" i="0" sz="1350" u="none" cap="none" strike="noStrike">
              <a:solidFill>
                <a:srgbClr val="000000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rgbClr val="0000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3. The model is validated using the testing data.  i.e. a performance metric is calculated between the values predicted by model and those in the sample data</a:t>
            </a:r>
            <a:endParaRPr b="0" i="0" sz="1350" u="none" cap="none" strike="noStrike">
              <a:solidFill>
                <a:srgbClr val="000000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rgbClr val="0000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4. This is repeated k times. Aggregate the performance metrics across k. </a:t>
            </a:r>
            <a:endParaRPr b="0" i="0" sz="1350" u="none" cap="none" strike="noStrike">
              <a:solidFill>
                <a:srgbClr val="000000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e973f89a98_0_1"/>
          <p:cNvSpPr txBox="1"/>
          <p:nvPr/>
        </p:nvSpPr>
        <p:spPr>
          <a:xfrm>
            <a:off x="134025" y="3432325"/>
            <a:ext cx="1070700" cy="400200"/>
          </a:xfrm>
          <a:prstGeom prst="rect">
            <a:avLst/>
          </a:prstGeom>
          <a:noFill/>
          <a:ln cap="flat" cmpd="sng" w="9525">
            <a:solidFill>
              <a:srgbClr val="76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Iteration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0" name="Google Shape;110;ge973f89a98_0_1"/>
          <p:cNvGrpSpPr/>
          <p:nvPr/>
        </p:nvGrpSpPr>
        <p:grpSpPr>
          <a:xfrm>
            <a:off x="1448725" y="3450975"/>
            <a:ext cx="5688175" cy="305400"/>
            <a:chOff x="1677325" y="3450975"/>
            <a:chExt cx="5688175" cy="305400"/>
          </a:xfrm>
        </p:grpSpPr>
        <p:sp>
          <p:nvSpPr>
            <p:cNvPr id="111" name="Google Shape;111;ge973f89a98_0_1"/>
            <p:cNvSpPr/>
            <p:nvPr/>
          </p:nvSpPr>
          <p:spPr>
            <a:xfrm>
              <a:off x="1677325" y="3450975"/>
              <a:ext cx="284700" cy="305400"/>
            </a:xfrm>
            <a:prstGeom prst="ellipse">
              <a:avLst/>
            </a:prstGeom>
            <a:solidFill>
              <a:srgbClr val="EEECE1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ge973f89a98_0_1"/>
            <p:cNvSpPr/>
            <p:nvPr/>
          </p:nvSpPr>
          <p:spPr>
            <a:xfrm>
              <a:off x="2168550" y="3450975"/>
              <a:ext cx="284700" cy="305400"/>
            </a:xfrm>
            <a:prstGeom prst="ellipse">
              <a:avLst/>
            </a:prstGeom>
            <a:solidFill>
              <a:srgbClr val="EEECE1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ge973f89a98_0_1"/>
            <p:cNvSpPr/>
            <p:nvPr/>
          </p:nvSpPr>
          <p:spPr>
            <a:xfrm>
              <a:off x="2659775" y="3450975"/>
              <a:ext cx="284700" cy="305400"/>
            </a:xfrm>
            <a:prstGeom prst="ellipse">
              <a:avLst/>
            </a:prstGeom>
            <a:solidFill>
              <a:srgbClr val="B6D7A8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ge973f89a98_0_1"/>
            <p:cNvSpPr/>
            <p:nvPr/>
          </p:nvSpPr>
          <p:spPr>
            <a:xfrm>
              <a:off x="3151000" y="3450975"/>
              <a:ext cx="284700" cy="305400"/>
            </a:xfrm>
            <a:prstGeom prst="ellipse">
              <a:avLst/>
            </a:prstGeom>
            <a:solidFill>
              <a:srgbClr val="EEECE1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ge973f89a98_0_1"/>
            <p:cNvSpPr/>
            <p:nvPr/>
          </p:nvSpPr>
          <p:spPr>
            <a:xfrm>
              <a:off x="3642225" y="3450975"/>
              <a:ext cx="284700" cy="305400"/>
            </a:xfrm>
            <a:prstGeom prst="ellipse">
              <a:avLst/>
            </a:prstGeom>
            <a:solidFill>
              <a:srgbClr val="EEECE1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ge973f89a98_0_1"/>
            <p:cNvSpPr/>
            <p:nvPr/>
          </p:nvSpPr>
          <p:spPr>
            <a:xfrm>
              <a:off x="4133450" y="3450975"/>
              <a:ext cx="284700" cy="305400"/>
            </a:xfrm>
            <a:prstGeom prst="ellipse">
              <a:avLst/>
            </a:prstGeom>
            <a:solidFill>
              <a:srgbClr val="B6D7A8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ge973f89a98_0_1"/>
            <p:cNvSpPr/>
            <p:nvPr/>
          </p:nvSpPr>
          <p:spPr>
            <a:xfrm>
              <a:off x="4624675" y="3450975"/>
              <a:ext cx="284700" cy="305400"/>
            </a:xfrm>
            <a:prstGeom prst="ellipse">
              <a:avLst/>
            </a:prstGeom>
            <a:solidFill>
              <a:srgbClr val="EEECE1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ge973f89a98_0_1"/>
            <p:cNvSpPr/>
            <p:nvPr/>
          </p:nvSpPr>
          <p:spPr>
            <a:xfrm>
              <a:off x="5115900" y="3450975"/>
              <a:ext cx="284700" cy="305400"/>
            </a:xfrm>
            <a:prstGeom prst="ellipse">
              <a:avLst/>
            </a:prstGeom>
            <a:solidFill>
              <a:srgbClr val="EEECE1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ge973f89a98_0_1"/>
            <p:cNvSpPr/>
            <p:nvPr/>
          </p:nvSpPr>
          <p:spPr>
            <a:xfrm>
              <a:off x="5607125" y="3450975"/>
              <a:ext cx="284700" cy="305400"/>
            </a:xfrm>
            <a:prstGeom prst="ellipse">
              <a:avLst/>
            </a:prstGeom>
            <a:solidFill>
              <a:srgbClr val="EEECE1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ge973f89a98_0_1"/>
            <p:cNvSpPr/>
            <p:nvPr/>
          </p:nvSpPr>
          <p:spPr>
            <a:xfrm>
              <a:off x="6098350" y="3450975"/>
              <a:ext cx="284700" cy="305400"/>
            </a:xfrm>
            <a:prstGeom prst="ellipse">
              <a:avLst/>
            </a:prstGeom>
            <a:solidFill>
              <a:srgbClr val="EEECE1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ge973f89a98_0_1"/>
            <p:cNvSpPr/>
            <p:nvPr/>
          </p:nvSpPr>
          <p:spPr>
            <a:xfrm>
              <a:off x="6589575" y="3450975"/>
              <a:ext cx="284700" cy="305400"/>
            </a:xfrm>
            <a:prstGeom prst="ellipse">
              <a:avLst/>
            </a:prstGeom>
            <a:solidFill>
              <a:srgbClr val="B6D7A8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ge973f89a98_0_1"/>
            <p:cNvSpPr/>
            <p:nvPr/>
          </p:nvSpPr>
          <p:spPr>
            <a:xfrm>
              <a:off x="7080800" y="3450975"/>
              <a:ext cx="284700" cy="305400"/>
            </a:xfrm>
            <a:prstGeom prst="ellipse">
              <a:avLst/>
            </a:prstGeom>
            <a:solidFill>
              <a:srgbClr val="EEECE1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123;ge973f89a98_0_1"/>
          <p:cNvGrpSpPr/>
          <p:nvPr/>
        </p:nvGrpSpPr>
        <p:grpSpPr>
          <a:xfrm>
            <a:off x="1439950" y="4162375"/>
            <a:ext cx="5688175" cy="305400"/>
            <a:chOff x="1677325" y="3450975"/>
            <a:chExt cx="5688175" cy="305400"/>
          </a:xfrm>
        </p:grpSpPr>
        <p:sp>
          <p:nvSpPr>
            <p:cNvPr id="124" name="Google Shape;124;ge973f89a98_0_1"/>
            <p:cNvSpPr/>
            <p:nvPr/>
          </p:nvSpPr>
          <p:spPr>
            <a:xfrm>
              <a:off x="1677325" y="3450975"/>
              <a:ext cx="284700" cy="305400"/>
            </a:xfrm>
            <a:prstGeom prst="ellipse">
              <a:avLst/>
            </a:prstGeom>
            <a:solidFill>
              <a:srgbClr val="EEECE1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ge973f89a98_0_1"/>
            <p:cNvSpPr/>
            <p:nvPr/>
          </p:nvSpPr>
          <p:spPr>
            <a:xfrm>
              <a:off x="2168550" y="3450975"/>
              <a:ext cx="284700" cy="305400"/>
            </a:xfrm>
            <a:prstGeom prst="ellipse">
              <a:avLst/>
            </a:prstGeom>
            <a:solidFill>
              <a:srgbClr val="B6D7A8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ge973f89a98_0_1"/>
            <p:cNvSpPr/>
            <p:nvPr/>
          </p:nvSpPr>
          <p:spPr>
            <a:xfrm>
              <a:off x="2659775" y="3450975"/>
              <a:ext cx="284700" cy="305400"/>
            </a:xfrm>
            <a:prstGeom prst="ellipse">
              <a:avLst/>
            </a:prstGeom>
            <a:solidFill>
              <a:srgbClr val="EEECE1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ge973f89a98_0_1"/>
            <p:cNvSpPr/>
            <p:nvPr/>
          </p:nvSpPr>
          <p:spPr>
            <a:xfrm>
              <a:off x="3151000" y="3450975"/>
              <a:ext cx="284700" cy="305400"/>
            </a:xfrm>
            <a:prstGeom prst="ellipse">
              <a:avLst/>
            </a:prstGeom>
            <a:solidFill>
              <a:srgbClr val="EEECE1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ge973f89a98_0_1"/>
            <p:cNvSpPr/>
            <p:nvPr/>
          </p:nvSpPr>
          <p:spPr>
            <a:xfrm>
              <a:off x="3642225" y="3450975"/>
              <a:ext cx="284700" cy="305400"/>
            </a:xfrm>
            <a:prstGeom prst="ellipse">
              <a:avLst/>
            </a:prstGeom>
            <a:solidFill>
              <a:srgbClr val="B6D7A8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ge973f89a98_0_1"/>
            <p:cNvSpPr/>
            <p:nvPr/>
          </p:nvSpPr>
          <p:spPr>
            <a:xfrm>
              <a:off x="4133450" y="3450975"/>
              <a:ext cx="284700" cy="305400"/>
            </a:xfrm>
            <a:prstGeom prst="ellipse">
              <a:avLst/>
            </a:prstGeom>
            <a:solidFill>
              <a:srgbClr val="EEECE1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ge973f89a98_0_1"/>
            <p:cNvSpPr/>
            <p:nvPr/>
          </p:nvSpPr>
          <p:spPr>
            <a:xfrm>
              <a:off x="4624675" y="3450975"/>
              <a:ext cx="284700" cy="305400"/>
            </a:xfrm>
            <a:prstGeom prst="ellipse">
              <a:avLst/>
            </a:prstGeom>
            <a:solidFill>
              <a:srgbClr val="EEECE1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ge973f89a98_0_1"/>
            <p:cNvSpPr/>
            <p:nvPr/>
          </p:nvSpPr>
          <p:spPr>
            <a:xfrm>
              <a:off x="5115900" y="3450975"/>
              <a:ext cx="284700" cy="305400"/>
            </a:xfrm>
            <a:prstGeom prst="ellipse">
              <a:avLst/>
            </a:prstGeom>
            <a:solidFill>
              <a:srgbClr val="B6D7A8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ge973f89a98_0_1"/>
            <p:cNvSpPr/>
            <p:nvPr/>
          </p:nvSpPr>
          <p:spPr>
            <a:xfrm>
              <a:off x="5607125" y="3450975"/>
              <a:ext cx="284700" cy="305400"/>
            </a:xfrm>
            <a:prstGeom prst="ellipse">
              <a:avLst/>
            </a:prstGeom>
            <a:solidFill>
              <a:srgbClr val="EEECE1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ge973f89a98_0_1"/>
            <p:cNvSpPr/>
            <p:nvPr/>
          </p:nvSpPr>
          <p:spPr>
            <a:xfrm>
              <a:off x="6098350" y="3450975"/>
              <a:ext cx="284700" cy="305400"/>
            </a:xfrm>
            <a:prstGeom prst="ellipse">
              <a:avLst/>
            </a:prstGeom>
            <a:solidFill>
              <a:srgbClr val="EEECE1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ge973f89a98_0_1"/>
            <p:cNvSpPr/>
            <p:nvPr/>
          </p:nvSpPr>
          <p:spPr>
            <a:xfrm>
              <a:off x="6589575" y="3450975"/>
              <a:ext cx="284700" cy="305400"/>
            </a:xfrm>
            <a:prstGeom prst="ellipse">
              <a:avLst/>
            </a:prstGeom>
            <a:solidFill>
              <a:srgbClr val="EEECE1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ge973f89a98_0_1"/>
            <p:cNvSpPr/>
            <p:nvPr/>
          </p:nvSpPr>
          <p:spPr>
            <a:xfrm>
              <a:off x="7080800" y="3450975"/>
              <a:ext cx="284700" cy="305400"/>
            </a:xfrm>
            <a:prstGeom prst="ellipse">
              <a:avLst/>
            </a:prstGeom>
            <a:solidFill>
              <a:srgbClr val="EEECE1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" name="Google Shape;136;ge973f89a98_0_1"/>
          <p:cNvSpPr txBox="1"/>
          <p:nvPr/>
        </p:nvSpPr>
        <p:spPr>
          <a:xfrm>
            <a:off x="134025" y="4162375"/>
            <a:ext cx="1070700" cy="400200"/>
          </a:xfrm>
          <a:prstGeom prst="rect">
            <a:avLst/>
          </a:prstGeom>
          <a:noFill/>
          <a:ln cap="flat" cmpd="sng" w="9525">
            <a:solidFill>
              <a:srgbClr val="76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Iteration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e973f89a98_0_1"/>
          <p:cNvSpPr txBox="1"/>
          <p:nvPr/>
        </p:nvSpPr>
        <p:spPr>
          <a:xfrm>
            <a:off x="134025" y="5054975"/>
            <a:ext cx="1070700" cy="400200"/>
          </a:xfrm>
          <a:prstGeom prst="rect">
            <a:avLst/>
          </a:prstGeom>
          <a:noFill/>
          <a:ln cap="flat" cmpd="sng" w="9525">
            <a:solidFill>
              <a:srgbClr val="76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Iteration 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" name="Google Shape;138;ge973f89a98_0_1"/>
          <p:cNvCxnSpPr>
            <a:endCxn id="137" idx="0"/>
          </p:cNvCxnSpPr>
          <p:nvPr/>
        </p:nvCxnSpPr>
        <p:spPr>
          <a:xfrm>
            <a:off x="669375" y="4562675"/>
            <a:ext cx="0" cy="4923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39" name="Google Shape;139;ge973f89a98_0_1"/>
          <p:cNvGrpSpPr/>
          <p:nvPr/>
        </p:nvGrpSpPr>
        <p:grpSpPr>
          <a:xfrm>
            <a:off x="1448725" y="5102375"/>
            <a:ext cx="5688175" cy="305400"/>
            <a:chOff x="1677325" y="3450975"/>
            <a:chExt cx="5688175" cy="305400"/>
          </a:xfrm>
        </p:grpSpPr>
        <p:sp>
          <p:nvSpPr>
            <p:cNvPr id="140" name="Google Shape;140;ge973f89a98_0_1"/>
            <p:cNvSpPr/>
            <p:nvPr/>
          </p:nvSpPr>
          <p:spPr>
            <a:xfrm>
              <a:off x="1677325" y="3450975"/>
              <a:ext cx="284700" cy="305400"/>
            </a:xfrm>
            <a:prstGeom prst="ellipse">
              <a:avLst/>
            </a:prstGeom>
            <a:solidFill>
              <a:srgbClr val="B6D7A8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ge973f89a98_0_1"/>
            <p:cNvSpPr/>
            <p:nvPr/>
          </p:nvSpPr>
          <p:spPr>
            <a:xfrm>
              <a:off x="2168550" y="3450975"/>
              <a:ext cx="284700" cy="305400"/>
            </a:xfrm>
            <a:prstGeom prst="ellipse">
              <a:avLst/>
            </a:prstGeom>
            <a:solidFill>
              <a:srgbClr val="EEECE1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ge973f89a98_0_1"/>
            <p:cNvSpPr/>
            <p:nvPr/>
          </p:nvSpPr>
          <p:spPr>
            <a:xfrm>
              <a:off x="2659775" y="3450975"/>
              <a:ext cx="284700" cy="305400"/>
            </a:xfrm>
            <a:prstGeom prst="ellipse">
              <a:avLst/>
            </a:prstGeom>
            <a:solidFill>
              <a:srgbClr val="EEECE1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ge973f89a98_0_1"/>
            <p:cNvSpPr/>
            <p:nvPr/>
          </p:nvSpPr>
          <p:spPr>
            <a:xfrm>
              <a:off x="3151000" y="3450975"/>
              <a:ext cx="284700" cy="305400"/>
            </a:xfrm>
            <a:prstGeom prst="ellipse">
              <a:avLst/>
            </a:prstGeom>
            <a:solidFill>
              <a:srgbClr val="B6D7A8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ge973f89a98_0_1"/>
            <p:cNvSpPr/>
            <p:nvPr/>
          </p:nvSpPr>
          <p:spPr>
            <a:xfrm>
              <a:off x="3642225" y="3450975"/>
              <a:ext cx="284700" cy="305400"/>
            </a:xfrm>
            <a:prstGeom prst="ellipse">
              <a:avLst/>
            </a:prstGeom>
            <a:solidFill>
              <a:srgbClr val="EEECE1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ge973f89a98_0_1"/>
            <p:cNvSpPr/>
            <p:nvPr/>
          </p:nvSpPr>
          <p:spPr>
            <a:xfrm>
              <a:off x="4133450" y="3450975"/>
              <a:ext cx="284700" cy="305400"/>
            </a:xfrm>
            <a:prstGeom prst="ellipse">
              <a:avLst/>
            </a:prstGeom>
            <a:solidFill>
              <a:srgbClr val="EEECE1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ge973f89a98_0_1"/>
            <p:cNvSpPr/>
            <p:nvPr/>
          </p:nvSpPr>
          <p:spPr>
            <a:xfrm>
              <a:off x="4624675" y="3450975"/>
              <a:ext cx="284700" cy="305400"/>
            </a:xfrm>
            <a:prstGeom prst="ellipse">
              <a:avLst/>
            </a:prstGeom>
            <a:solidFill>
              <a:srgbClr val="EEECE1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ge973f89a98_0_1"/>
            <p:cNvSpPr/>
            <p:nvPr/>
          </p:nvSpPr>
          <p:spPr>
            <a:xfrm>
              <a:off x="5115900" y="3450975"/>
              <a:ext cx="284700" cy="305400"/>
            </a:xfrm>
            <a:prstGeom prst="ellipse">
              <a:avLst/>
            </a:prstGeom>
            <a:solidFill>
              <a:srgbClr val="EEECE1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ge973f89a98_0_1"/>
            <p:cNvSpPr/>
            <p:nvPr/>
          </p:nvSpPr>
          <p:spPr>
            <a:xfrm>
              <a:off x="5607125" y="3450975"/>
              <a:ext cx="284700" cy="305400"/>
            </a:xfrm>
            <a:prstGeom prst="ellipse">
              <a:avLst/>
            </a:prstGeom>
            <a:solidFill>
              <a:srgbClr val="EEECE1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ge973f89a98_0_1"/>
            <p:cNvSpPr/>
            <p:nvPr/>
          </p:nvSpPr>
          <p:spPr>
            <a:xfrm>
              <a:off x="6098350" y="3450975"/>
              <a:ext cx="284700" cy="305400"/>
            </a:xfrm>
            <a:prstGeom prst="ellipse">
              <a:avLst/>
            </a:prstGeom>
            <a:solidFill>
              <a:srgbClr val="B6D7A8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ge973f89a98_0_1"/>
            <p:cNvSpPr/>
            <p:nvPr/>
          </p:nvSpPr>
          <p:spPr>
            <a:xfrm>
              <a:off x="6589575" y="3450975"/>
              <a:ext cx="284700" cy="305400"/>
            </a:xfrm>
            <a:prstGeom prst="ellipse">
              <a:avLst/>
            </a:prstGeom>
            <a:solidFill>
              <a:srgbClr val="EEECE1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ge973f89a98_0_1"/>
            <p:cNvSpPr/>
            <p:nvPr/>
          </p:nvSpPr>
          <p:spPr>
            <a:xfrm>
              <a:off x="7080800" y="3450975"/>
              <a:ext cx="284700" cy="305400"/>
            </a:xfrm>
            <a:prstGeom prst="ellipse">
              <a:avLst/>
            </a:prstGeom>
            <a:solidFill>
              <a:srgbClr val="EEECE1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52" name="Google Shape;152;ge973f89a98_0_1"/>
          <p:cNvCxnSpPr>
            <a:stCxn id="130" idx="4"/>
            <a:endCxn id="146" idx="0"/>
          </p:cNvCxnSpPr>
          <p:nvPr/>
        </p:nvCxnSpPr>
        <p:spPr>
          <a:xfrm>
            <a:off x="4529650" y="4467775"/>
            <a:ext cx="8700" cy="6345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3" name="Google Shape;153;ge973f89a98_0_1"/>
          <p:cNvSpPr txBox="1"/>
          <p:nvPr/>
        </p:nvSpPr>
        <p:spPr>
          <a:xfrm>
            <a:off x="7644100" y="3295875"/>
            <a:ext cx="1301100" cy="615600"/>
          </a:xfrm>
          <a:prstGeom prst="rect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Performance Metric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ge973f89a98_0_1"/>
          <p:cNvCxnSpPr>
            <a:stCxn id="122" idx="6"/>
            <a:endCxn id="153" idx="1"/>
          </p:cNvCxnSpPr>
          <p:nvPr/>
        </p:nvCxnSpPr>
        <p:spPr>
          <a:xfrm>
            <a:off x="7136900" y="3603675"/>
            <a:ext cx="5073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5" name="Google Shape;155;ge973f89a98_0_1"/>
          <p:cNvSpPr txBox="1"/>
          <p:nvPr/>
        </p:nvSpPr>
        <p:spPr>
          <a:xfrm>
            <a:off x="7644100" y="4007275"/>
            <a:ext cx="1301100" cy="615600"/>
          </a:xfrm>
          <a:prstGeom prst="rect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Performance Metric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" name="Google Shape;156;ge973f89a98_0_1"/>
          <p:cNvCxnSpPr>
            <a:stCxn id="135" idx="6"/>
            <a:endCxn id="155" idx="1"/>
          </p:cNvCxnSpPr>
          <p:nvPr/>
        </p:nvCxnSpPr>
        <p:spPr>
          <a:xfrm>
            <a:off x="7128125" y="4315075"/>
            <a:ext cx="5160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7" name="Google Shape;157;ge973f89a98_0_1"/>
          <p:cNvSpPr txBox="1"/>
          <p:nvPr/>
        </p:nvSpPr>
        <p:spPr>
          <a:xfrm>
            <a:off x="7644100" y="4947275"/>
            <a:ext cx="1301100" cy="615600"/>
          </a:xfrm>
          <a:prstGeom prst="rect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Performance Metric 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8" name="Google Shape;158;ge973f89a98_0_1"/>
          <p:cNvCxnSpPr>
            <a:stCxn id="151" idx="6"/>
            <a:endCxn id="157" idx="1"/>
          </p:cNvCxnSpPr>
          <p:nvPr/>
        </p:nvCxnSpPr>
        <p:spPr>
          <a:xfrm>
            <a:off x="7136900" y="5255075"/>
            <a:ext cx="5073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9" name="Google Shape;159;ge973f89a98_0_1"/>
          <p:cNvSpPr/>
          <p:nvPr/>
        </p:nvSpPr>
        <p:spPr>
          <a:xfrm>
            <a:off x="7359500" y="2302250"/>
            <a:ext cx="284700" cy="3054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e973f89a98_0_1"/>
          <p:cNvSpPr/>
          <p:nvPr/>
        </p:nvSpPr>
        <p:spPr>
          <a:xfrm>
            <a:off x="7359500" y="1849550"/>
            <a:ext cx="284700" cy="305400"/>
          </a:xfrm>
          <a:prstGeom prst="ellipse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e973f89a98_0_1"/>
          <p:cNvSpPr txBox="1"/>
          <p:nvPr/>
        </p:nvSpPr>
        <p:spPr>
          <a:xfrm>
            <a:off x="7759300" y="2254850"/>
            <a:ext cx="1070700" cy="400200"/>
          </a:xfrm>
          <a:prstGeom prst="rect">
            <a:avLst/>
          </a:prstGeom>
          <a:noFill/>
          <a:ln cap="flat" cmpd="sng" w="9525">
            <a:solidFill>
              <a:srgbClr val="76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e973f89a98_0_1"/>
          <p:cNvSpPr txBox="1"/>
          <p:nvPr/>
        </p:nvSpPr>
        <p:spPr>
          <a:xfrm>
            <a:off x="7759300" y="1802150"/>
            <a:ext cx="1070700" cy="400200"/>
          </a:xfrm>
          <a:prstGeom prst="rect">
            <a:avLst/>
          </a:prstGeom>
          <a:noFill/>
          <a:ln cap="flat" cmpd="sng" w="9525">
            <a:solidFill>
              <a:srgbClr val="76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overall \; performance = \frac{1}{k}\sum_{i=1}^kperformance_i" id="163" name="Google Shape;163;ge973f89a98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8000" y="5949925"/>
            <a:ext cx="4571999" cy="694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abdebda8f_0_61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Error Metrics - Continuous Data</a:t>
            </a:r>
            <a:endParaRPr/>
          </a:p>
        </p:txBody>
      </p:sp>
      <p:sp>
        <p:nvSpPr>
          <p:cNvPr id="169" name="Google Shape;169;gdabdebda8f_0_61"/>
          <p:cNvSpPr txBox="1"/>
          <p:nvPr/>
        </p:nvSpPr>
        <p:spPr>
          <a:xfrm>
            <a:off x="238725" y="1059375"/>
            <a:ext cx="5584200" cy="5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Calibri"/>
              <a:buChar char="●"/>
            </a:pPr>
            <a:r>
              <a:rPr b="1" i="0" lang="en-US" sz="1800" u="none" cap="none" strike="noStrike">
                <a:solidFill>
                  <a:srgbClr val="38761D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</a:rPr>
              <a:t>Mean Squared Error (MSE)</a:t>
            </a:r>
            <a:endParaRPr b="1" i="0" sz="1800" u="none" cap="none" strike="noStrike">
              <a:solidFill>
                <a:srgbClr val="38761D"/>
              </a:solidFill>
              <a:highlight>
                <a:srgbClr val="FFFFFE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Calibri"/>
              <a:buChar char="○"/>
            </a:pPr>
            <a:r>
              <a:rPr b="0" i="0" lang="en-US" sz="17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</a:rPr>
              <a:t>Take the difference between predicted and actual result, square it, take average for all points</a:t>
            </a:r>
            <a:endParaRPr b="0" i="0" sz="1700" u="none" cap="none" strike="noStrike">
              <a:solidFill>
                <a:schemeClr val="dk1"/>
              </a:solidFill>
              <a:highlight>
                <a:srgbClr val="FFFFFE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Calibri"/>
              <a:buChar char="○"/>
            </a:pPr>
            <a:r>
              <a:rPr b="0" i="1" lang="en-US" sz="17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</a:rPr>
              <a:t>Makes outliers more heavily weighted. In squared units of the response. </a:t>
            </a:r>
            <a:endParaRPr b="0" i="1" sz="1700" u="none" cap="none" strike="noStrike">
              <a:solidFill>
                <a:schemeClr val="dk1"/>
              </a:solidFill>
              <a:highlight>
                <a:srgbClr val="FFFFFE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Calibri"/>
              <a:buChar char="●"/>
            </a:pPr>
            <a:r>
              <a:rPr b="1" i="0" lang="en-US" sz="1800" u="none" cap="none" strike="noStrike">
                <a:solidFill>
                  <a:srgbClr val="1155CC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</a:rPr>
              <a:t>Root Mean Squared Error (RMSE)</a:t>
            </a:r>
            <a:endParaRPr b="1" i="0" sz="1800" u="none" cap="none" strike="noStrike">
              <a:solidFill>
                <a:srgbClr val="1155CC"/>
              </a:solidFill>
              <a:highlight>
                <a:srgbClr val="FFFFFE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Calibri"/>
              <a:buChar char="○"/>
            </a:pPr>
            <a:r>
              <a:rPr b="0" i="0" lang="en-US" sz="17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</a:rPr>
              <a:t>Square root of MSE. </a:t>
            </a:r>
            <a:endParaRPr b="0" i="0" sz="1700" u="none" cap="none" strike="noStrike">
              <a:solidFill>
                <a:schemeClr val="dk1"/>
              </a:solidFill>
              <a:highlight>
                <a:srgbClr val="FFFFFE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Calibri"/>
              <a:buChar char="○"/>
            </a:pPr>
            <a:r>
              <a:rPr b="0" i="1" lang="en-US" sz="17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</a:rPr>
              <a:t>Is in the same units as the response. </a:t>
            </a:r>
            <a:endParaRPr b="0" i="1" sz="1700" u="none" cap="none" strike="noStrike">
              <a:solidFill>
                <a:schemeClr val="dk1"/>
              </a:solidFill>
              <a:highlight>
                <a:srgbClr val="FFFFFE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800"/>
              <a:buFont typeface="Calibri"/>
              <a:buChar char="●"/>
            </a:pPr>
            <a:r>
              <a:rPr b="1" i="0" lang="en-US" sz="1800" u="none" cap="none" strike="noStrike">
                <a:solidFill>
                  <a:srgbClr val="674EA7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</a:rPr>
              <a:t>Root Mean Squared Percentage Error (RMSPE)</a:t>
            </a:r>
            <a:endParaRPr b="1" i="0" sz="1800" u="none" cap="none" strike="noStrike">
              <a:solidFill>
                <a:srgbClr val="674EA7"/>
              </a:solidFill>
              <a:highlight>
                <a:srgbClr val="FFFFFE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800"/>
              <a:buFont typeface="Calibri"/>
              <a:buChar char="○"/>
            </a:pPr>
            <a:r>
              <a:rPr b="0" i="1" lang="en-US" sz="18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</a:rPr>
              <a:t>Scales the RMSE based on the value of the response. </a:t>
            </a:r>
            <a:endParaRPr b="0" i="1" sz="1800" u="none" cap="none" strike="noStrike">
              <a:solidFill>
                <a:schemeClr val="dk1"/>
              </a:solidFill>
              <a:highlight>
                <a:srgbClr val="FFFFFE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1800"/>
              <a:buFont typeface="Calibri"/>
              <a:buChar char="●"/>
            </a:pPr>
            <a:r>
              <a:rPr b="1" i="0" lang="en-US" sz="1800" u="none" cap="none" strike="noStrike">
                <a:solidFill>
                  <a:srgbClr val="A64D79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</a:rPr>
              <a:t>Mean Absolute Error (MAE)</a:t>
            </a:r>
            <a:endParaRPr b="1" i="0" sz="1800" u="none" cap="none" strike="noStrike">
              <a:solidFill>
                <a:srgbClr val="A64D79"/>
              </a:solidFill>
              <a:highlight>
                <a:srgbClr val="FFFFFE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Calibri"/>
              <a:buChar char="○"/>
            </a:pPr>
            <a:r>
              <a:rPr b="0" i="0" lang="en-US" sz="1800" u="none" cap="none" strike="noStrike">
                <a:solidFill>
                  <a:srgbClr val="212121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</a:rPr>
              <a:t>Average of absolute value of differences</a:t>
            </a:r>
            <a:endParaRPr b="0" i="0" sz="1800" u="none" cap="none" strike="noStrike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Calibri"/>
              <a:buChar char="○"/>
            </a:pPr>
            <a:r>
              <a:rPr b="0" i="1" lang="en-US" sz="18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</a:rPr>
              <a:t>Does not make outliers more heavily weighted</a:t>
            </a:r>
            <a:endParaRPr b="0" i="1" sz="1800" u="none" cap="none" strike="noStrike">
              <a:solidFill>
                <a:schemeClr val="dk1"/>
              </a:solidFill>
              <a:highlight>
                <a:srgbClr val="FFFFFE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SE = \frac{1}{n}\sum^{n}_{i=1}(Y_i - \hat{Y_i})^2" id="170" name="Google Shape;170;gdabdebda8f_0_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7775" y="1308850"/>
            <a:ext cx="2632650" cy="757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MSE = \sqrt{\frac{1}{n}\sum^{n}_{i=1}(Y_i - \hat{Y_i})^2}" id="171" name="Google Shape;171;gdabdebda8f_0_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11613" y="2750663"/>
            <a:ext cx="3009812" cy="913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MSPE = \sqrt{\frac{1}{n}\sum^{n}_{i=1}((Y_i - \hat{Y_i})/Y_i)^2}" id="172" name="Google Shape;172;gdabdebda8f_0_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64175" y="4226875"/>
            <a:ext cx="3327549" cy="812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E = \frac{1}{n}\sum^{n}_{i=1}abs(Y_i - \hat{Y_i})" id="173" name="Google Shape;173;gdabdebda8f_0_6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42618" y="5601900"/>
            <a:ext cx="2947806" cy="7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2020-07-09T19:47:26Z</dcterms:created>
  <dc:creator>Cliff Lewis</dc:creator>
</cp:coreProperties>
</file>