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2" roundtripDataSignature="AMtx7mjrdo6jo+Jiworru3dgyDYnryHR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FDDBF6-03CB-4034-896F-E26F587D9ABE}">
  <a:tblStyle styleId="{CCFDDBF6-03CB-4034-896F-E26F587D9AB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c5f089bd0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c5f089bd0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dc5f089bd0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844d386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dc844d386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c844d386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844d386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dc844d3860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dc844d3860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c844d38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dc844d386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dc844d386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c844d386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dc844d3860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dc844d3860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5f089bd0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dc5f089bd0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dc5f089bd0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c5f089bd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dc5f089bd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c5f089bd0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dc5f089bd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5f089bd0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dc5f089bd0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c5f089bd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dc5f089bd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5f089bd0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dc5f089bd0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dc5f089bd0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fc30626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dfc30626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dfc306267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5f089bd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dc5f089bd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dc5f089bd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c5f089bd0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dc5f089bd0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dc5f089bd0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7"/>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1"/>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1"/>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1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p:nvPr>
            <p:ph idx="2" type="pic"/>
          </p:nvPr>
        </p:nvSpPr>
        <p:spPr>
          <a:xfrm>
            <a:off x="1792288" y="459581"/>
            <a:ext cx="5486400" cy="3086100"/>
          </a:xfrm>
          <a:prstGeom prst="rect">
            <a:avLst/>
          </a:prstGeom>
          <a:noFill/>
          <a:ln>
            <a:noFill/>
          </a:ln>
        </p:spPr>
      </p:sp>
      <p:sp>
        <p:nvSpPr>
          <p:cNvPr id="69" name="Google Shape;69;p1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6"/>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datarobot.com/blog/ordinary-least-squares-in-python/"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Linear Regression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c5f089bd0_0_8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4000"/>
              <a:t>Regression Assumptions</a:t>
            </a:r>
            <a:endParaRPr sz="4000"/>
          </a:p>
        </p:txBody>
      </p:sp>
      <p:graphicFrame>
        <p:nvGraphicFramePr>
          <p:cNvPr id="192" name="Google Shape;192;gdc5f089bd0_0_80"/>
          <p:cNvGraphicFramePr/>
          <p:nvPr/>
        </p:nvGraphicFramePr>
        <p:xfrm>
          <a:off x="385750" y="900125"/>
          <a:ext cx="3000000" cy="3000000"/>
        </p:xfrm>
        <a:graphic>
          <a:graphicData uri="http://schemas.openxmlformats.org/drawingml/2006/table">
            <a:tbl>
              <a:tblPr>
                <a:noFill/>
                <a:tableStyleId>{CCFDDBF6-03CB-4034-896F-E26F587D9ABE}</a:tableStyleId>
              </a:tblPr>
              <a:tblGrid>
                <a:gridCol w="1559725"/>
                <a:gridCol w="3232250"/>
                <a:gridCol w="3753325"/>
              </a:tblGrid>
              <a:tr h="2534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Assumption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Description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Solution if Assumption is Not Met</a:t>
                      </a:r>
                      <a:endParaRPr b="1" sz="1200" u="none" cap="none" strike="noStrike"/>
                    </a:p>
                  </a:txBody>
                  <a:tcPr marT="91425" marB="91425" marR="91425" marL="91425"/>
                </a:tc>
              </a:tr>
              <a:tr h="47635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Linear relationship</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The relationship between the predictors and the response is (approximately) linear.</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Use polynomial regression, nonlinear regression or a more flexible ML method.</a:t>
                      </a:r>
                      <a:endParaRPr sz="1100" u="none" cap="none" strike="noStrike"/>
                    </a:p>
                  </a:txBody>
                  <a:tcPr marT="91425" marB="91425" marR="91425" marL="91425"/>
                </a:tc>
              </a:tr>
              <a:tr h="6143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Independent residuals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Error terms are independent (no correlation). Error terms are often dependent in time series data. </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Plot residuals across time. If there is a pattern, more advanced methods may be required to adjust for this. </a:t>
                      </a:r>
                      <a:endParaRPr sz="1100" u="none" cap="none" strike="noStrike"/>
                    </a:p>
                  </a:txBody>
                  <a:tcPr marT="91425" marB="91425" marR="91425" marL="91425"/>
                </a:tc>
              </a:tr>
              <a:tr h="4769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Constant variance of residuals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Variance of the residuals should not change over time (“cone shaped residuals”)</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We may need to transform the data. </a:t>
                      </a:r>
                      <a:endParaRPr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No Collinearity</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Two or more predictors are closely related.</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Look at a correlation matrix. You may decide to drop one of the predictors or combine both predictors into one. Note: there may be higher order correlations not visible on the correlation matrix.</a:t>
                      </a:r>
                      <a:endParaRPr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Residuals are normally distributed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Residuals should be normally distributed.</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We may need to transform data or check for outliers. </a:t>
                      </a:r>
                      <a:endParaRPr sz="11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c844d3860_0_3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5454"/>
              <a:buNone/>
            </a:pPr>
            <a:r>
              <a:rPr lang="en-US"/>
              <a:t>Residual Analysis - Residuals vs Time</a:t>
            </a:r>
            <a:endParaRPr/>
          </a:p>
        </p:txBody>
      </p:sp>
      <p:sp>
        <p:nvSpPr>
          <p:cNvPr id="199" name="Google Shape;199;gdc844d3860_0_34"/>
          <p:cNvSpPr txBox="1"/>
          <p:nvPr/>
        </p:nvSpPr>
        <p:spPr>
          <a:xfrm>
            <a:off x="921150" y="1944625"/>
            <a:ext cx="730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Residuals vs time plot </a:t>
            </a:r>
            <a:r>
              <a:rPr b="0" i="0" lang="en-US" sz="1400" u="none" cap="none" strike="noStrike">
                <a:solidFill>
                  <a:srgbClr val="000000"/>
                </a:solidFill>
                <a:latin typeface="Calibri"/>
                <a:ea typeface="Calibri"/>
                <a:cs typeface="Calibri"/>
                <a:sym typeface="Calibri"/>
              </a:rPr>
              <a:t>allows us to see if the residuals are independent.</a:t>
            </a:r>
            <a:endParaRPr b="0" i="0" sz="1400" u="none" cap="none" strike="noStrike">
              <a:solidFill>
                <a:srgbClr val="000000"/>
              </a:solidFill>
              <a:latin typeface="Calibri"/>
              <a:ea typeface="Calibri"/>
              <a:cs typeface="Calibri"/>
              <a:sym typeface="Calibri"/>
            </a:endParaRPr>
          </a:p>
        </p:txBody>
      </p:sp>
      <p:pic>
        <p:nvPicPr>
          <p:cNvPr id="200" name="Google Shape;200;gdc844d3860_0_34"/>
          <p:cNvPicPr preferRelativeResize="0"/>
          <p:nvPr/>
        </p:nvPicPr>
        <p:blipFill rotWithShape="1">
          <a:blip r:embed="rId3">
            <a:alphaModFix/>
          </a:blip>
          <a:srcRect b="0" l="0" r="0" t="0"/>
          <a:stretch/>
        </p:blipFill>
        <p:spPr>
          <a:xfrm>
            <a:off x="4965250" y="2280129"/>
            <a:ext cx="3257600" cy="2171733"/>
          </a:xfrm>
          <a:prstGeom prst="rect">
            <a:avLst/>
          </a:prstGeom>
          <a:noFill/>
          <a:ln>
            <a:noFill/>
          </a:ln>
        </p:spPr>
      </p:pic>
      <p:pic>
        <p:nvPicPr>
          <p:cNvPr id="201" name="Google Shape;201;gdc844d3860_0_34"/>
          <p:cNvPicPr preferRelativeResize="0"/>
          <p:nvPr/>
        </p:nvPicPr>
        <p:blipFill rotWithShape="1">
          <a:blip r:embed="rId4">
            <a:alphaModFix/>
          </a:blip>
          <a:srcRect b="0" l="0" r="0" t="0"/>
          <a:stretch/>
        </p:blipFill>
        <p:spPr>
          <a:xfrm>
            <a:off x="1039925" y="2280137"/>
            <a:ext cx="3424550" cy="2283050"/>
          </a:xfrm>
          <a:prstGeom prst="rect">
            <a:avLst/>
          </a:prstGeom>
          <a:noFill/>
          <a:ln>
            <a:noFill/>
          </a:ln>
        </p:spPr>
      </p:pic>
      <p:sp>
        <p:nvSpPr>
          <p:cNvPr id="202" name="Google Shape;202;gdc844d3860_0_34"/>
          <p:cNvSpPr txBox="1"/>
          <p:nvPr/>
        </p:nvSpPr>
        <p:spPr>
          <a:xfrm>
            <a:off x="838200" y="935200"/>
            <a:ext cx="7595400" cy="109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6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Residual analysis should be performed to determine if assumptions are met.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300"/>
              <a:buFont typeface="Arial"/>
              <a:buNone/>
            </a:pPr>
            <a:r>
              <a:rPr b="0" i="1" lang="en-US" sz="1300" u="none" cap="none" strike="noStrike">
                <a:solidFill>
                  <a:srgbClr val="292929"/>
                </a:solidFill>
                <a:highlight>
                  <a:schemeClr val="lt1"/>
                </a:highlight>
                <a:latin typeface="Georgia"/>
                <a:ea typeface="Georgia"/>
                <a:cs typeface="Georgia"/>
                <a:sym typeface="Georgia"/>
              </a:rPr>
              <a:t>“The problem is that checking the quality of the model is often a less prioritized aspect of a data science task flow where other priorities dominate — prediction, scaling, deployment, and model tuning.”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c844d3860_0_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5454"/>
              <a:buNone/>
            </a:pPr>
            <a:r>
              <a:rPr lang="en-US"/>
              <a:t>Residual Analysis - Residuals vs Fitted</a:t>
            </a:r>
            <a:endParaRPr/>
          </a:p>
        </p:txBody>
      </p:sp>
      <p:sp>
        <p:nvSpPr>
          <p:cNvPr id="209" name="Google Shape;209;gdc844d3860_0_18"/>
          <p:cNvSpPr txBox="1"/>
          <p:nvPr/>
        </p:nvSpPr>
        <p:spPr>
          <a:xfrm>
            <a:off x="921150" y="1180000"/>
            <a:ext cx="7301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Residuals vs fitted values plot </a:t>
            </a:r>
            <a:r>
              <a:rPr b="0" i="0" lang="en-US" sz="1400" u="none" cap="none" strike="noStrike">
                <a:solidFill>
                  <a:srgbClr val="000000"/>
                </a:solidFill>
                <a:latin typeface="Calibri"/>
                <a:ea typeface="Calibri"/>
                <a:cs typeface="Calibri"/>
                <a:sym typeface="Calibri"/>
              </a:rPr>
              <a:t>allows us to see if there are is non-linearity and if the error terms have constant variance. </a:t>
            </a:r>
            <a:endParaRPr b="0" i="0" sz="1400" u="none" cap="none" strike="noStrike">
              <a:solidFill>
                <a:srgbClr val="000000"/>
              </a:solidFill>
              <a:latin typeface="Calibri"/>
              <a:ea typeface="Calibri"/>
              <a:cs typeface="Calibri"/>
              <a:sym typeface="Calibri"/>
            </a:endParaRPr>
          </a:p>
        </p:txBody>
      </p:sp>
      <p:pic>
        <p:nvPicPr>
          <p:cNvPr id="210" name="Google Shape;210;gdc844d3860_0_18"/>
          <p:cNvPicPr preferRelativeResize="0"/>
          <p:nvPr/>
        </p:nvPicPr>
        <p:blipFill rotWithShape="1">
          <a:blip r:embed="rId3">
            <a:alphaModFix/>
          </a:blip>
          <a:srcRect b="0" l="0" r="0" t="0"/>
          <a:stretch/>
        </p:blipFill>
        <p:spPr>
          <a:xfrm>
            <a:off x="30250" y="2006975"/>
            <a:ext cx="3203475" cy="2135650"/>
          </a:xfrm>
          <a:prstGeom prst="rect">
            <a:avLst/>
          </a:prstGeom>
          <a:noFill/>
          <a:ln>
            <a:noFill/>
          </a:ln>
        </p:spPr>
      </p:pic>
      <p:pic>
        <p:nvPicPr>
          <p:cNvPr id="211" name="Google Shape;211;gdc844d3860_0_18"/>
          <p:cNvPicPr preferRelativeResize="0"/>
          <p:nvPr/>
        </p:nvPicPr>
        <p:blipFill rotWithShape="1">
          <a:blip r:embed="rId4">
            <a:alphaModFix/>
          </a:blip>
          <a:srcRect b="0" l="0" r="0" t="0"/>
          <a:stretch/>
        </p:blipFill>
        <p:spPr>
          <a:xfrm>
            <a:off x="2962550" y="2006975"/>
            <a:ext cx="3303400" cy="2202275"/>
          </a:xfrm>
          <a:prstGeom prst="rect">
            <a:avLst/>
          </a:prstGeom>
          <a:noFill/>
          <a:ln>
            <a:noFill/>
          </a:ln>
        </p:spPr>
      </p:pic>
      <p:pic>
        <p:nvPicPr>
          <p:cNvPr id="212" name="Google Shape;212;gdc844d3860_0_18"/>
          <p:cNvPicPr preferRelativeResize="0"/>
          <p:nvPr/>
        </p:nvPicPr>
        <p:blipFill rotWithShape="1">
          <a:blip r:embed="rId5">
            <a:alphaModFix/>
          </a:blip>
          <a:srcRect b="0" l="0" r="5526" t="0"/>
          <a:stretch/>
        </p:blipFill>
        <p:spPr>
          <a:xfrm>
            <a:off x="6001893" y="2029700"/>
            <a:ext cx="3120807" cy="2202275"/>
          </a:xfrm>
          <a:prstGeom prst="rect">
            <a:avLst/>
          </a:prstGeom>
          <a:noFill/>
          <a:ln>
            <a:noFill/>
          </a:ln>
        </p:spPr>
      </p:pic>
      <p:sp>
        <p:nvSpPr>
          <p:cNvPr id="213" name="Google Shape;213;gdc844d3860_0_18"/>
          <p:cNvSpPr txBox="1"/>
          <p:nvPr/>
        </p:nvSpPr>
        <p:spPr>
          <a:xfrm>
            <a:off x="871825" y="1861300"/>
            <a:ext cx="146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Good</a:t>
            </a:r>
            <a:endParaRPr b="0" i="0" sz="1400" u="none" cap="none" strike="noStrike">
              <a:solidFill>
                <a:srgbClr val="000000"/>
              </a:solidFill>
              <a:latin typeface="Calibri"/>
              <a:ea typeface="Calibri"/>
              <a:cs typeface="Calibri"/>
              <a:sym typeface="Calibri"/>
            </a:endParaRPr>
          </a:p>
        </p:txBody>
      </p:sp>
      <p:sp>
        <p:nvSpPr>
          <p:cNvPr id="214" name="Google Shape;214;gdc844d3860_0_18"/>
          <p:cNvSpPr txBox="1"/>
          <p:nvPr/>
        </p:nvSpPr>
        <p:spPr>
          <a:xfrm>
            <a:off x="3959050" y="1836025"/>
            <a:ext cx="146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Nonlinear</a:t>
            </a:r>
            <a:endParaRPr b="0" i="0" sz="1400" u="none" cap="none" strike="noStrike">
              <a:solidFill>
                <a:srgbClr val="000000"/>
              </a:solidFill>
              <a:latin typeface="Calibri"/>
              <a:ea typeface="Calibri"/>
              <a:cs typeface="Calibri"/>
              <a:sym typeface="Calibri"/>
            </a:endParaRPr>
          </a:p>
        </p:txBody>
      </p:sp>
      <p:sp>
        <p:nvSpPr>
          <p:cNvPr id="215" name="Google Shape;215;gdc844d3860_0_18"/>
          <p:cNvSpPr txBox="1"/>
          <p:nvPr/>
        </p:nvSpPr>
        <p:spPr>
          <a:xfrm>
            <a:off x="6894175" y="1836025"/>
            <a:ext cx="1833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Nonconstant Variance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c844d3860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Residual Analysis - QQ Plots</a:t>
            </a:r>
            <a:endParaRPr/>
          </a:p>
        </p:txBody>
      </p:sp>
      <p:pic>
        <p:nvPicPr>
          <p:cNvPr id="222" name="Google Shape;222;gdc844d3860_0_0"/>
          <p:cNvPicPr preferRelativeResize="0"/>
          <p:nvPr/>
        </p:nvPicPr>
        <p:blipFill rotWithShape="1">
          <a:blip r:embed="rId3">
            <a:alphaModFix/>
          </a:blip>
          <a:srcRect b="0" l="0" r="0" t="0"/>
          <a:stretch/>
        </p:blipFill>
        <p:spPr>
          <a:xfrm>
            <a:off x="319325" y="1633125"/>
            <a:ext cx="4162700" cy="2775125"/>
          </a:xfrm>
          <a:prstGeom prst="rect">
            <a:avLst/>
          </a:prstGeom>
          <a:noFill/>
          <a:ln>
            <a:noFill/>
          </a:ln>
        </p:spPr>
      </p:pic>
      <p:sp>
        <p:nvSpPr>
          <p:cNvPr id="223" name="Google Shape;223;gdc844d3860_0_0"/>
          <p:cNvSpPr txBox="1"/>
          <p:nvPr/>
        </p:nvSpPr>
        <p:spPr>
          <a:xfrm>
            <a:off x="887500" y="1017525"/>
            <a:ext cx="7301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QQ plots</a:t>
            </a:r>
            <a:r>
              <a:rPr b="0" i="0" lang="en-US" sz="1400" u="none" cap="none" strike="noStrike">
                <a:solidFill>
                  <a:srgbClr val="000000"/>
                </a:solidFill>
                <a:latin typeface="Calibri"/>
                <a:ea typeface="Calibri"/>
                <a:cs typeface="Calibri"/>
                <a:sym typeface="Calibri"/>
              </a:rPr>
              <a:t> plot sample quantiles vs theoretical quantiles of a normal distribution to determine if the residuals are (approximately) normally distributed. </a:t>
            </a:r>
            <a:endParaRPr b="0" i="0" sz="1400" u="none" cap="none" strike="noStrike">
              <a:solidFill>
                <a:srgbClr val="000000"/>
              </a:solidFill>
              <a:latin typeface="Calibri"/>
              <a:ea typeface="Calibri"/>
              <a:cs typeface="Calibri"/>
              <a:sym typeface="Calibri"/>
            </a:endParaRPr>
          </a:p>
        </p:txBody>
      </p:sp>
      <p:pic>
        <p:nvPicPr>
          <p:cNvPr id="224" name="Google Shape;224;gdc844d3860_0_0"/>
          <p:cNvPicPr preferRelativeResize="0"/>
          <p:nvPr/>
        </p:nvPicPr>
        <p:blipFill rotWithShape="1">
          <a:blip r:embed="rId4">
            <a:alphaModFix/>
          </a:blip>
          <a:srcRect b="0" l="0" r="0" t="0"/>
          <a:stretch/>
        </p:blipFill>
        <p:spPr>
          <a:xfrm>
            <a:off x="4686050" y="1633137"/>
            <a:ext cx="3891825" cy="259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c844d3860_0_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Other Things to Consider</a:t>
            </a:r>
            <a:endParaRPr/>
          </a:p>
        </p:txBody>
      </p:sp>
      <p:sp>
        <p:nvSpPr>
          <p:cNvPr id="231" name="Google Shape;231;gdc844d3860_0_7"/>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289877" lvl="0" marL="457200" rtl="0" algn="l">
              <a:lnSpc>
                <a:spcPct val="80000"/>
              </a:lnSpc>
              <a:spcBef>
                <a:spcPts val="360"/>
              </a:spcBef>
              <a:spcAft>
                <a:spcPts val="0"/>
              </a:spcAft>
              <a:buSzPts val="965"/>
              <a:buChar char="•"/>
            </a:pPr>
            <a:r>
              <a:rPr b="1" lang="en-US" sz="2260"/>
              <a:t>Outliers </a:t>
            </a:r>
            <a:r>
              <a:rPr lang="en-US" sz="2260"/>
              <a:t>- linear regression can be very sensitive to outliers. Scatter and distribution plots of the data can help identify outliers. Remember, only remove outliers if you have a valid reason!</a:t>
            </a:r>
            <a:endParaRPr sz="2260"/>
          </a:p>
          <a:p>
            <a:pPr indent="0" lvl="0" marL="457200" rtl="0" algn="l">
              <a:lnSpc>
                <a:spcPct val="80000"/>
              </a:lnSpc>
              <a:spcBef>
                <a:spcPts val="360"/>
              </a:spcBef>
              <a:spcAft>
                <a:spcPts val="0"/>
              </a:spcAft>
              <a:buSzPts val="1800"/>
              <a:buNone/>
            </a:pPr>
            <a:r>
              <a:t/>
            </a:r>
            <a:endParaRPr sz="2260"/>
          </a:p>
          <a:p>
            <a:pPr indent="-289877" lvl="0" marL="457200" rtl="0" algn="l">
              <a:lnSpc>
                <a:spcPct val="80000"/>
              </a:lnSpc>
              <a:spcBef>
                <a:spcPts val="360"/>
              </a:spcBef>
              <a:spcAft>
                <a:spcPts val="0"/>
              </a:spcAft>
              <a:buSzPts val="965"/>
              <a:buChar char="•"/>
            </a:pPr>
            <a:r>
              <a:rPr b="1" lang="en-US" sz="2260"/>
              <a:t>Multicollinearity</a:t>
            </a:r>
            <a:r>
              <a:rPr lang="en-US" sz="2260"/>
              <a:t> - pair plots and correlation maps are a good way to identify highly correlated predictors. If two predictors are correlated, you can remove one predictor or combine both predictors into one. </a:t>
            </a:r>
            <a:endParaRPr sz="22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dc5f089bd0_0_8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Pros &amp; Cons</a:t>
            </a:r>
            <a:endParaRPr/>
          </a:p>
        </p:txBody>
      </p:sp>
      <p:sp>
        <p:nvSpPr>
          <p:cNvPr id="238" name="Google Shape;238;gdc5f089bd0_0_86"/>
          <p:cNvSpPr txBox="1"/>
          <p:nvPr/>
        </p:nvSpPr>
        <p:spPr>
          <a:xfrm>
            <a:off x="1333475" y="917125"/>
            <a:ext cx="19323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0" i="0" lang="en-US" sz="3100" u="sng" cap="none" strike="noStrike">
                <a:solidFill>
                  <a:srgbClr val="38761D"/>
                </a:solidFill>
                <a:latin typeface="Calibri"/>
                <a:ea typeface="Calibri"/>
                <a:cs typeface="Calibri"/>
                <a:sym typeface="Calibri"/>
              </a:rPr>
              <a:t>Pros</a:t>
            </a:r>
            <a:endParaRPr b="0" i="0" sz="3100" u="sng" cap="none" strike="noStrike">
              <a:solidFill>
                <a:srgbClr val="38761D"/>
              </a:solidFill>
              <a:latin typeface="Calibri"/>
              <a:ea typeface="Calibri"/>
              <a:cs typeface="Calibri"/>
              <a:sym typeface="Calibri"/>
            </a:endParaRPr>
          </a:p>
        </p:txBody>
      </p:sp>
      <p:sp>
        <p:nvSpPr>
          <p:cNvPr id="239" name="Google Shape;239;gdc5f089bd0_0_86"/>
          <p:cNvSpPr txBox="1"/>
          <p:nvPr/>
        </p:nvSpPr>
        <p:spPr>
          <a:xfrm>
            <a:off x="5969375" y="917125"/>
            <a:ext cx="19323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0" i="0" lang="en-US" sz="3100" u="sng" cap="none" strike="noStrike">
                <a:solidFill>
                  <a:srgbClr val="990000"/>
                </a:solidFill>
                <a:latin typeface="Calibri"/>
                <a:ea typeface="Calibri"/>
                <a:cs typeface="Calibri"/>
                <a:sym typeface="Calibri"/>
              </a:rPr>
              <a:t>Cons</a:t>
            </a:r>
            <a:endParaRPr b="0" i="0" sz="3100" u="sng" cap="none" strike="noStrike">
              <a:solidFill>
                <a:srgbClr val="990000"/>
              </a:solidFill>
              <a:latin typeface="Calibri"/>
              <a:ea typeface="Calibri"/>
              <a:cs typeface="Calibri"/>
              <a:sym typeface="Calibri"/>
            </a:endParaRPr>
          </a:p>
        </p:txBody>
      </p:sp>
      <p:cxnSp>
        <p:nvCxnSpPr>
          <p:cNvPr id="240" name="Google Shape;240;gdc5f089bd0_0_86"/>
          <p:cNvCxnSpPr/>
          <p:nvPr/>
        </p:nvCxnSpPr>
        <p:spPr>
          <a:xfrm flipH="1">
            <a:off x="4572000" y="1147075"/>
            <a:ext cx="10200" cy="3242700"/>
          </a:xfrm>
          <a:prstGeom prst="straightConnector1">
            <a:avLst/>
          </a:prstGeom>
          <a:noFill/>
          <a:ln cap="flat" cmpd="sng" w="9525">
            <a:solidFill>
              <a:srgbClr val="1F497D"/>
            </a:solidFill>
            <a:prstDash val="solid"/>
            <a:round/>
            <a:headEnd len="sm" w="sm" type="none"/>
            <a:tailEnd len="sm" w="sm" type="none"/>
          </a:ln>
        </p:spPr>
      </p:cxnSp>
      <p:sp>
        <p:nvSpPr>
          <p:cNvPr id="241" name="Google Shape;241;gdc5f089bd0_0_86"/>
          <p:cNvSpPr txBox="1"/>
          <p:nvPr/>
        </p:nvSpPr>
        <p:spPr>
          <a:xfrm>
            <a:off x="457200" y="1567550"/>
            <a:ext cx="3747300" cy="2447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Simple and easy to interpret</a:t>
            </a:r>
            <a:endParaRPr b="0" i="0" sz="2100" u="none" cap="none" strike="noStrike">
              <a:solidFill>
                <a:srgbClr val="000000"/>
              </a:solidFill>
              <a:latin typeface="Calibri"/>
              <a:ea typeface="Calibri"/>
              <a:cs typeface="Calibri"/>
              <a:sym typeface="Calibri"/>
            </a:endParaRPr>
          </a:p>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Performs well when assumption of linearity holds</a:t>
            </a:r>
            <a:endParaRPr b="0" i="0" sz="2100" u="none" cap="none" strike="noStrike">
              <a:solidFill>
                <a:srgbClr val="000000"/>
              </a:solidFill>
              <a:latin typeface="Calibri"/>
              <a:ea typeface="Calibri"/>
              <a:cs typeface="Calibri"/>
              <a:sym typeface="Calibri"/>
            </a:endParaRPr>
          </a:p>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There are methods to prevent overfitting (we will discuss these later on)</a:t>
            </a:r>
            <a:endParaRPr b="0" i="0" sz="2100" u="none" cap="none" strike="noStrike">
              <a:solidFill>
                <a:srgbClr val="000000"/>
              </a:solidFill>
              <a:latin typeface="Calibri"/>
              <a:ea typeface="Calibri"/>
              <a:cs typeface="Calibri"/>
              <a:sym typeface="Calibri"/>
            </a:endParaRPr>
          </a:p>
        </p:txBody>
      </p:sp>
      <p:sp>
        <p:nvSpPr>
          <p:cNvPr id="242" name="Google Shape;242;gdc5f089bd0_0_86"/>
          <p:cNvSpPr txBox="1"/>
          <p:nvPr/>
        </p:nvSpPr>
        <p:spPr>
          <a:xfrm>
            <a:off x="5051650" y="1631525"/>
            <a:ext cx="3747300" cy="1800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Assumes a linear relationship between predictors and response</a:t>
            </a:r>
            <a:endParaRPr b="0" i="0" sz="2100" u="none" cap="none" strike="noStrike">
              <a:solidFill>
                <a:srgbClr val="000000"/>
              </a:solidFill>
              <a:latin typeface="Calibri"/>
              <a:ea typeface="Calibri"/>
              <a:cs typeface="Calibri"/>
              <a:sym typeface="Calibri"/>
            </a:endParaRPr>
          </a:p>
          <a:p>
            <a:pPr indent="-361950" lvl="0" marL="457200" marR="0" rtl="0" algn="l">
              <a:lnSpc>
                <a:spcPct val="100000"/>
              </a:lnSpc>
              <a:spcBef>
                <a:spcPts val="0"/>
              </a:spcBef>
              <a:spcAft>
                <a:spcPts val="0"/>
              </a:spcAft>
              <a:buClr>
                <a:srgbClr val="000000"/>
              </a:buClr>
              <a:buSzPts val="2100"/>
              <a:buFont typeface="Calibri"/>
              <a:buChar char="●"/>
            </a:pPr>
            <a:r>
              <a:rPr b="0" i="0" lang="en-US" sz="2100" u="none" cap="none" strike="noStrike">
                <a:solidFill>
                  <a:srgbClr val="000000"/>
                </a:solidFill>
                <a:latin typeface="Calibri"/>
                <a:ea typeface="Calibri"/>
                <a:cs typeface="Calibri"/>
                <a:sym typeface="Calibri"/>
              </a:rPr>
              <a:t>Sensitive to outliers and multicollinearity</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dc5f089bd0_0_6"/>
          <p:cNvSpPr txBox="1"/>
          <p:nvPr>
            <p:ph type="title"/>
          </p:nvPr>
        </p:nvSpPr>
        <p:spPr>
          <a:xfrm>
            <a:off x="457200" y="205979"/>
            <a:ext cx="8229600" cy="606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Linear Regression</a:t>
            </a:r>
            <a:endParaRPr/>
          </a:p>
        </p:txBody>
      </p:sp>
      <p:pic>
        <p:nvPicPr>
          <p:cNvPr id="95" name="Google Shape;95;gdc5f089bd0_0_6"/>
          <p:cNvPicPr preferRelativeResize="0"/>
          <p:nvPr/>
        </p:nvPicPr>
        <p:blipFill rotWithShape="1">
          <a:blip r:embed="rId3">
            <a:alphaModFix/>
          </a:blip>
          <a:srcRect b="0" l="0" r="0" t="0"/>
          <a:stretch/>
        </p:blipFill>
        <p:spPr>
          <a:xfrm>
            <a:off x="4508500" y="2476500"/>
            <a:ext cx="127000" cy="190500"/>
          </a:xfrm>
          <a:prstGeom prst="rect">
            <a:avLst/>
          </a:prstGeom>
          <a:noFill/>
          <a:ln>
            <a:noFill/>
          </a:ln>
        </p:spPr>
      </p:pic>
      <p:sp>
        <p:nvSpPr>
          <p:cNvPr id="96" name="Google Shape;96;gdc5f089bd0_0_6"/>
          <p:cNvSpPr txBox="1"/>
          <p:nvPr/>
        </p:nvSpPr>
        <p:spPr>
          <a:xfrm>
            <a:off x="540875" y="959300"/>
            <a:ext cx="79092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A64D79"/>
                </a:solidFill>
                <a:latin typeface="Calibri"/>
                <a:ea typeface="Calibri"/>
                <a:cs typeface="Calibri"/>
                <a:sym typeface="Calibri"/>
              </a:rPr>
              <a:t>Linear regression</a:t>
            </a:r>
            <a:r>
              <a:rPr b="0" i="0" lang="en-US" sz="1400" u="none" cap="none" strike="noStrike">
                <a:solidFill>
                  <a:srgbClr val="000000"/>
                </a:solidFill>
                <a:latin typeface="Calibri"/>
                <a:ea typeface="Calibri"/>
                <a:cs typeface="Calibri"/>
                <a:sym typeface="Calibri"/>
              </a:rPr>
              <a:t> is a simple form of supervised learning that involves estimating a linear fit to observed data.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Consider a case where we have data on homes in our area such as the price of the home, the square footage, the number of bedrooms, and the year it was built. Linear regression can be used to answer the following types of questions: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Is the relationship between square footage and home price linear?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How strong is the relationship between number of bedrooms and home price?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How accurately can we predict future home prices?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Which has a larger effect on home price - year it was built or number of bedrooms?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Linear regression is a simple method that is </a:t>
            </a:r>
            <a:r>
              <a:rPr b="0" i="1" lang="en-US" sz="1400" u="none" cap="none" strike="noStrike">
                <a:solidFill>
                  <a:srgbClr val="000000"/>
                </a:solidFill>
                <a:latin typeface="Calibri"/>
                <a:ea typeface="Calibri"/>
                <a:cs typeface="Calibri"/>
                <a:sym typeface="Calibri"/>
              </a:rPr>
              <a:t>interpretable </a:t>
            </a:r>
            <a:r>
              <a:rPr b="0" i="0" lang="en-US" sz="1400" u="none" cap="none" strike="noStrike">
                <a:solidFill>
                  <a:srgbClr val="000000"/>
                </a:solidFill>
                <a:latin typeface="Calibri"/>
                <a:ea typeface="Calibri"/>
                <a:cs typeface="Calibri"/>
                <a:sym typeface="Calibri"/>
              </a:rPr>
              <a:t>meaning that we can understand why the model is making its predictions.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dc5f089bd0_0_15"/>
          <p:cNvSpPr txBox="1"/>
          <p:nvPr>
            <p:ph type="title"/>
          </p:nvPr>
        </p:nvSpPr>
        <p:spPr>
          <a:xfrm>
            <a:off x="457200" y="205979"/>
            <a:ext cx="8229600" cy="606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Simple Linear Regression</a:t>
            </a:r>
            <a:endParaRPr/>
          </a:p>
        </p:txBody>
      </p:sp>
      <p:pic>
        <p:nvPicPr>
          <p:cNvPr id="102" name="Google Shape;102;gdc5f089bd0_0_15"/>
          <p:cNvPicPr preferRelativeResize="0"/>
          <p:nvPr/>
        </p:nvPicPr>
        <p:blipFill rotWithShape="1">
          <a:blip r:embed="rId3">
            <a:alphaModFix/>
          </a:blip>
          <a:srcRect b="0" l="0" r="0" t="0"/>
          <a:stretch/>
        </p:blipFill>
        <p:spPr>
          <a:xfrm>
            <a:off x="4203700" y="2095500"/>
            <a:ext cx="127000" cy="190500"/>
          </a:xfrm>
          <a:prstGeom prst="rect">
            <a:avLst/>
          </a:prstGeom>
          <a:noFill/>
          <a:ln>
            <a:noFill/>
          </a:ln>
        </p:spPr>
      </p:pic>
      <p:sp>
        <p:nvSpPr>
          <p:cNvPr id="103" name="Google Shape;103;gdc5f089bd0_0_15"/>
          <p:cNvSpPr txBox="1"/>
          <p:nvPr/>
        </p:nvSpPr>
        <p:spPr>
          <a:xfrm>
            <a:off x="3285100" y="1141800"/>
            <a:ext cx="918600" cy="400200"/>
          </a:xfrm>
          <a:prstGeom prst="rect">
            <a:avLst/>
          </a:prstGeom>
          <a:noFill/>
          <a:ln cap="flat" cmpd="sng" w="19050">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Intercept</a:t>
            </a:r>
            <a:endParaRPr b="0" i="0" sz="1400" u="none" cap="none" strike="noStrike">
              <a:solidFill>
                <a:srgbClr val="000000"/>
              </a:solidFill>
              <a:latin typeface="Calibri"/>
              <a:ea typeface="Calibri"/>
              <a:cs typeface="Calibri"/>
              <a:sym typeface="Calibri"/>
            </a:endParaRPr>
          </a:p>
        </p:txBody>
      </p:sp>
      <p:sp>
        <p:nvSpPr>
          <p:cNvPr id="104" name="Google Shape;104;gdc5f089bd0_0_15"/>
          <p:cNvSpPr txBox="1"/>
          <p:nvPr/>
        </p:nvSpPr>
        <p:spPr>
          <a:xfrm>
            <a:off x="4330700" y="2425975"/>
            <a:ext cx="1140600" cy="400200"/>
          </a:xfrm>
          <a:prstGeom prst="rect">
            <a:avLst/>
          </a:prstGeom>
          <a:noFill/>
          <a:ln cap="flat" cmpd="sng" w="1905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Coefficient</a:t>
            </a:r>
            <a:endParaRPr b="0" i="0" sz="1400" u="none" cap="none" strike="noStrike">
              <a:solidFill>
                <a:srgbClr val="000000"/>
              </a:solidFill>
              <a:latin typeface="Calibri"/>
              <a:ea typeface="Calibri"/>
              <a:cs typeface="Calibri"/>
              <a:sym typeface="Calibri"/>
            </a:endParaRPr>
          </a:p>
        </p:txBody>
      </p:sp>
      <p:sp>
        <p:nvSpPr>
          <p:cNvPr id="105" name="Google Shape;105;gdc5f089bd0_0_15"/>
          <p:cNvSpPr txBox="1"/>
          <p:nvPr/>
        </p:nvSpPr>
        <p:spPr>
          <a:xfrm>
            <a:off x="4675275" y="1228825"/>
            <a:ext cx="918600" cy="400200"/>
          </a:xfrm>
          <a:prstGeom prst="rect">
            <a:avLst/>
          </a:prstGeom>
          <a:noFill/>
          <a:ln cap="flat" cmpd="sng" w="19050">
            <a:solidFill>
              <a:srgbClr val="3C78D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Predictor</a:t>
            </a:r>
            <a:endParaRPr b="0" i="0" sz="1400" u="none" cap="none" strike="noStrike">
              <a:solidFill>
                <a:srgbClr val="000000"/>
              </a:solidFill>
              <a:latin typeface="Calibri"/>
              <a:ea typeface="Calibri"/>
              <a:cs typeface="Calibri"/>
              <a:sym typeface="Calibri"/>
            </a:endParaRPr>
          </a:p>
        </p:txBody>
      </p:sp>
      <p:sp>
        <p:nvSpPr>
          <p:cNvPr id="106" name="Google Shape;106;gdc5f089bd0_0_15"/>
          <p:cNvSpPr txBox="1"/>
          <p:nvPr/>
        </p:nvSpPr>
        <p:spPr>
          <a:xfrm>
            <a:off x="2213900" y="2286000"/>
            <a:ext cx="918600" cy="400200"/>
          </a:xfrm>
          <a:prstGeom prst="rect">
            <a:avLst/>
          </a:prstGeom>
          <a:no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Response</a:t>
            </a:r>
            <a:endParaRPr b="0" i="0" sz="1400" u="none" cap="none" strike="noStrike">
              <a:solidFill>
                <a:srgbClr val="000000"/>
              </a:solidFill>
              <a:latin typeface="Calibri"/>
              <a:ea typeface="Calibri"/>
              <a:cs typeface="Calibri"/>
              <a:sym typeface="Calibri"/>
            </a:endParaRPr>
          </a:p>
        </p:txBody>
      </p:sp>
      <p:pic>
        <p:nvPicPr>
          <p:cNvPr id="107" name="Google Shape;107;gdc5f089bd0_0_15"/>
          <p:cNvPicPr preferRelativeResize="0"/>
          <p:nvPr/>
        </p:nvPicPr>
        <p:blipFill rotWithShape="1">
          <a:blip r:embed="rId4">
            <a:alphaModFix/>
          </a:blip>
          <a:srcRect b="0" l="0" r="0" t="0"/>
          <a:stretch/>
        </p:blipFill>
        <p:spPr>
          <a:xfrm>
            <a:off x="2980625" y="1831313"/>
            <a:ext cx="2724150" cy="323850"/>
          </a:xfrm>
          <a:prstGeom prst="rect">
            <a:avLst/>
          </a:prstGeom>
          <a:noFill/>
          <a:ln>
            <a:noFill/>
          </a:ln>
        </p:spPr>
      </p:pic>
      <p:sp>
        <p:nvSpPr>
          <p:cNvPr id="108" name="Google Shape;108;gdc5f089bd0_0_15"/>
          <p:cNvSpPr txBox="1"/>
          <p:nvPr/>
        </p:nvSpPr>
        <p:spPr>
          <a:xfrm>
            <a:off x="6162675" y="1793150"/>
            <a:ext cx="918600" cy="6156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Error Term</a:t>
            </a:r>
            <a:endParaRPr b="0" i="0" sz="1400" u="none" cap="none" strike="noStrike">
              <a:solidFill>
                <a:srgbClr val="000000"/>
              </a:solidFill>
              <a:latin typeface="Calibri"/>
              <a:ea typeface="Calibri"/>
              <a:cs typeface="Calibri"/>
              <a:sym typeface="Calibri"/>
            </a:endParaRPr>
          </a:p>
        </p:txBody>
      </p:sp>
      <p:cxnSp>
        <p:nvCxnSpPr>
          <p:cNvPr id="109" name="Google Shape;109;gdc5f089bd0_0_15"/>
          <p:cNvCxnSpPr>
            <a:stCxn id="103" idx="2"/>
          </p:cNvCxnSpPr>
          <p:nvPr/>
        </p:nvCxnSpPr>
        <p:spPr>
          <a:xfrm>
            <a:off x="3744400" y="1542000"/>
            <a:ext cx="94200" cy="230400"/>
          </a:xfrm>
          <a:prstGeom prst="straightConnector1">
            <a:avLst/>
          </a:prstGeom>
          <a:noFill/>
          <a:ln cap="flat" cmpd="sng" w="9525">
            <a:solidFill>
              <a:schemeClr val="dk2"/>
            </a:solidFill>
            <a:prstDash val="solid"/>
            <a:round/>
            <a:headEnd len="sm" w="sm" type="none"/>
            <a:tailEnd len="med" w="med" type="triangle"/>
          </a:ln>
        </p:spPr>
      </p:cxnSp>
      <p:cxnSp>
        <p:nvCxnSpPr>
          <p:cNvPr id="110" name="Google Shape;110;gdc5f089bd0_0_15"/>
          <p:cNvCxnSpPr>
            <a:stCxn id="106" idx="0"/>
            <a:endCxn id="107" idx="1"/>
          </p:cNvCxnSpPr>
          <p:nvPr/>
        </p:nvCxnSpPr>
        <p:spPr>
          <a:xfrm flipH="1" rot="10800000">
            <a:off x="2673200" y="1993200"/>
            <a:ext cx="307500" cy="292800"/>
          </a:xfrm>
          <a:prstGeom prst="straightConnector1">
            <a:avLst/>
          </a:prstGeom>
          <a:noFill/>
          <a:ln cap="flat" cmpd="sng" w="9525">
            <a:solidFill>
              <a:schemeClr val="dk2"/>
            </a:solidFill>
            <a:prstDash val="solid"/>
            <a:round/>
            <a:headEnd len="sm" w="sm" type="none"/>
            <a:tailEnd len="med" w="med" type="triangle"/>
          </a:ln>
        </p:spPr>
      </p:cxnSp>
      <p:cxnSp>
        <p:nvCxnSpPr>
          <p:cNvPr id="111" name="Google Shape;111;gdc5f089bd0_0_15"/>
          <p:cNvCxnSpPr>
            <a:stCxn id="104" idx="0"/>
          </p:cNvCxnSpPr>
          <p:nvPr/>
        </p:nvCxnSpPr>
        <p:spPr>
          <a:xfrm rot="10800000">
            <a:off x="4797800" y="2262175"/>
            <a:ext cx="103200" cy="163800"/>
          </a:xfrm>
          <a:prstGeom prst="straightConnector1">
            <a:avLst/>
          </a:prstGeom>
          <a:noFill/>
          <a:ln cap="flat" cmpd="sng" w="9525">
            <a:solidFill>
              <a:schemeClr val="dk2"/>
            </a:solidFill>
            <a:prstDash val="solid"/>
            <a:round/>
            <a:headEnd len="sm" w="sm" type="none"/>
            <a:tailEnd len="med" w="med" type="triangle"/>
          </a:ln>
        </p:spPr>
      </p:cxnSp>
      <p:cxnSp>
        <p:nvCxnSpPr>
          <p:cNvPr id="112" name="Google Shape;112;gdc5f089bd0_0_15"/>
          <p:cNvCxnSpPr>
            <a:stCxn id="105" idx="2"/>
          </p:cNvCxnSpPr>
          <p:nvPr/>
        </p:nvCxnSpPr>
        <p:spPr>
          <a:xfrm flipH="1">
            <a:off x="5063175" y="1629025"/>
            <a:ext cx="71400" cy="133200"/>
          </a:xfrm>
          <a:prstGeom prst="straightConnector1">
            <a:avLst/>
          </a:prstGeom>
          <a:noFill/>
          <a:ln cap="flat" cmpd="sng" w="9525">
            <a:solidFill>
              <a:schemeClr val="dk2"/>
            </a:solidFill>
            <a:prstDash val="solid"/>
            <a:round/>
            <a:headEnd len="sm" w="sm" type="none"/>
            <a:tailEnd len="med" w="med" type="triangle"/>
          </a:ln>
        </p:spPr>
      </p:cxnSp>
      <p:cxnSp>
        <p:nvCxnSpPr>
          <p:cNvPr id="113" name="Google Shape;113;gdc5f089bd0_0_15"/>
          <p:cNvCxnSpPr>
            <a:stCxn id="108" idx="1"/>
            <a:endCxn id="107" idx="3"/>
          </p:cNvCxnSpPr>
          <p:nvPr/>
        </p:nvCxnSpPr>
        <p:spPr>
          <a:xfrm rot="10800000">
            <a:off x="5704875" y="1993250"/>
            <a:ext cx="457800" cy="107700"/>
          </a:xfrm>
          <a:prstGeom prst="straightConnector1">
            <a:avLst/>
          </a:prstGeom>
          <a:noFill/>
          <a:ln cap="flat" cmpd="sng" w="9525">
            <a:solidFill>
              <a:schemeClr val="dk2"/>
            </a:solidFill>
            <a:prstDash val="solid"/>
            <a:round/>
            <a:headEnd len="sm" w="sm" type="none"/>
            <a:tailEnd len="med" w="med" type="triangle"/>
          </a:ln>
        </p:spPr>
      </p:cxnSp>
      <p:pic>
        <p:nvPicPr>
          <p:cNvPr id="114" name="Google Shape;114;gdc5f089bd0_0_15"/>
          <p:cNvPicPr preferRelativeResize="0"/>
          <p:nvPr/>
        </p:nvPicPr>
        <p:blipFill rotWithShape="1">
          <a:blip r:embed="rId5">
            <a:alphaModFix/>
          </a:blip>
          <a:srcRect b="0" l="0" r="0" t="0"/>
          <a:stretch/>
        </p:blipFill>
        <p:spPr>
          <a:xfrm>
            <a:off x="3211025" y="3369325"/>
            <a:ext cx="2341350" cy="50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c5f089bd0_0_47"/>
          <p:cNvSpPr txBox="1"/>
          <p:nvPr>
            <p:ph type="title"/>
          </p:nvPr>
        </p:nvSpPr>
        <p:spPr>
          <a:xfrm>
            <a:off x="457200" y="205979"/>
            <a:ext cx="8229600" cy="606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How Do We Fit a Line?</a:t>
            </a:r>
            <a:endParaRPr/>
          </a:p>
        </p:txBody>
      </p:sp>
      <p:sp>
        <p:nvSpPr>
          <p:cNvPr id="120" name="Google Shape;120;gdc5f089bd0_0_47"/>
          <p:cNvSpPr txBox="1"/>
          <p:nvPr/>
        </p:nvSpPr>
        <p:spPr>
          <a:xfrm>
            <a:off x="632725" y="832750"/>
            <a:ext cx="7929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We want to fit a line that is as close as possible to our data points. Linear regression uses the </a:t>
            </a:r>
            <a:r>
              <a:rPr b="1" i="0" lang="en-US" sz="1600" u="none" cap="none" strike="noStrike">
                <a:solidFill>
                  <a:srgbClr val="0B5394"/>
                </a:solidFill>
                <a:latin typeface="Calibri"/>
                <a:ea typeface="Calibri"/>
                <a:cs typeface="Calibri"/>
                <a:sym typeface="Calibri"/>
              </a:rPr>
              <a:t>least squares criterion</a:t>
            </a:r>
            <a:r>
              <a:rPr b="0" i="0" lang="en-US" sz="1600" u="none" cap="none" strike="noStrike">
                <a:solidFill>
                  <a:srgbClr val="000000"/>
                </a:solidFill>
                <a:latin typeface="Calibri"/>
                <a:ea typeface="Calibri"/>
                <a:cs typeface="Calibri"/>
                <a:sym typeface="Calibri"/>
              </a:rPr>
              <a:t> to measure “closeness”. </a:t>
            </a:r>
            <a:endParaRPr b="0" i="0" sz="1600" u="none" cap="none" strike="noStrike">
              <a:solidFill>
                <a:srgbClr val="000000"/>
              </a:solidFill>
              <a:latin typeface="Calibri"/>
              <a:ea typeface="Calibri"/>
              <a:cs typeface="Calibri"/>
              <a:sym typeface="Calibri"/>
            </a:endParaRPr>
          </a:p>
        </p:txBody>
      </p:sp>
      <p:pic>
        <p:nvPicPr>
          <p:cNvPr id="121" name="Google Shape;121;gdc5f089bd0_0_47"/>
          <p:cNvPicPr preferRelativeResize="0"/>
          <p:nvPr/>
        </p:nvPicPr>
        <p:blipFill rotWithShape="1">
          <a:blip r:embed="rId3">
            <a:alphaModFix/>
          </a:blip>
          <a:srcRect b="0" l="0" r="0" t="0"/>
          <a:stretch/>
        </p:blipFill>
        <p:spPr>
          <a:xfrm>
            <a:off x="913050" y="1448350"/>
            <a:ext cx="3904400" cy="2602925"/>
          </a:xfrm>
          <a:prstGeom prst="rect">
            <a:avLst/>
          </a:prstGeom>
          <a:noFill/>
          <a:ln>
            <a:noFill/>
          </a:ln>
        </p:spPr>
      </p:pic>
      <p:pic>
        <p:nvPicPr>
          <p:cNvPr id="122" name="Google Shape;122;gdc5f089bd0_0_47"/>
          <p:cNvPicPr preferRelativeResize="0"/>
          <p:nvPr/>
        </p:nvPicPr>
        <p:blipFill rotWithShape="1">
          <a:blip r:embed="rId4">
            <a:alphaModFix/>
          </a:blip>
          <a:srcRect b="0" l="0" r="0" t="0"/>
          <a:stretch/>
        </p:blipFill>
        <p:spPr>
          <a:xfrm>
            <a:off x="5817575" y="1927725"/>
            <a:ext cx="1704975" cy="323850"/>
          </a:xfrm>
          <a:prstGeom prst="rect">
            <a:avLst/>
          </a:prstGeom>
          <a:noFill/>
          <a:ln>
            <a:noFill/>
          </a:ln>
        </p:spPr>
      </p:pic>
      <p:pic>
        <p:nvPicPr>
          <p:cNvPr id="123" name="Google Shape;123;gdc5f089bd0_0_47"/>
          <p:cNvPicPr preferRelativeResize="0"/>
          <p:nvPr/>
        </p:nvPicPr>
        <p:blipFill rotWithShape="1">
          <a:blip r:embed="rId5">
            <a:alphaModFix/>
          </a:blip>
          <a:srcRect b="0" l="0" r="0" t="0"/>
          <a:stretch/>
        </p:blipFill>
        <p:spPr>
          <a:xfrm>
            <a:off x="4817450" y="2959550"/>
            <a:ext cx="3705225" cy="447675"/>
          </a:xfrm>
          <a:prstGeom prst="rect">
            <a:avLst/>
          </a:prstGeom>
          <a:noFill/>
          <a:ln>
            <a:noFill/>
          </a:ln>
        </p:spPr>
      </p:pic>
      <p:sp>
        <p:nvSpPr>
          <p:cNvPr id="124" name="Google Shape;124;gdc5f089bd0_0_47"/>
          <p:cNvSpPr txBox="1"/>
          <p:nvPr/>
        </p:nvSpPr>
        <p:spPr>
          <a:xfrm>
            <a:off x="5945413" y="1394050"/>
            <a:ext cx="1449300" cy="4617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Residual</a:t>
            </a:r>
            <a:endParaRPr b="0" i="0" sz="1800" u="none" cap="none" strike="noStrike">
              <a:solidFill>
                <a:srgbClr val="000000"/>
              </a:solidFill>
              <a:latin typeface="Calibri"/>
              <a:ea typeface="Calibri"/>
              <a:cs typeface="Calibri"/>
              <a:sym typeface="Calibri"/>
            </a:endParaRPr>
          </a:p>
        </p:txBody>
      </p:sp>
      <p:cxnSp>
        <p:nvCxnSpPr>
          <p:cNvPr id="125" name="Google Shape;125;gdc5f089bd0_0_47"/>
          <p:cNvCxnSpPr>
            <a:stCxn id="124" idx="1"/>
          </p:cNvCxnSpPr>
          <p:nvPr/>
        </p:nvCxnSpPr>
        <p:spPr>
          <a:xfrm flipH="1">
            <a:off x="4485613" y="1624900"/>
            <a:ext cx="1459800" cy="320400"/>
          </a:xfrm>
          <a:prstGeom prst="straightConnector1">
            <a:avLst/>
          </a:prstGeom>
          <a:noFill/>
          <a:ln cap="flat" cmpd="sng" w="9525">
            <a:solidFill>
              <a:schemeClr val="dk2"/>
            </a:solidFill>
            <a:prstDash val="solid"/>
            <a:round/>
            <a:headEnd len="sm" w="sm" type="none"/>
            <a:tailEnd len="med" w="med" type="triangle"/>
          </a:ln>
        </p:spPr>
      </p:cxnSp>
      <p:sp>
        <p:nvSpPr>
          <p:cNvPr id="126" name="Google Shape;126;gdc5f089bd0_0_47"/>
          <p:cNvSpPr txBox="1"/>
          <p:nvPr/>
        </p:nvSpPr>
        <p:spPr>
          <a:xfrm>
            <a:off x="5189773" y="2403975"/>
            <a:ext cx="3000300" cy="4617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Residual Sum of Squares</a:t>
            </a:r>
            <a:endParaRPr b="0" i="0" sz="1800" u="none" cap="none" strike="noStrike">
              <a:solidFill>
                <a:srgbClr val="000000"/>
              </a:solidFill>
              <a:latin typeface="Calibri"/>
              <a:ea typeface="Calibri"/>
              <a:cs typeface="Calibri"/>
              <a:sym typeface="Calibri"/>
            </a:endParaRPr>
          </a:p>
        </p:txBody>
      </p:sp>
      <p:sp>
        <p:nvSpPr>
          <p:cNvPr id="127" name="Google Shape;127;gdc5f089bd0_0_47"/>
          <p:cNvSpPr txBox="1"/>
          <p:nvPr/>
        </p:nvSpPr>
        <p:spPr>
          <a:xfrm>
            <a:off x="5076592" y="3671900"/>
            <a:ext cx="33891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Least squares chooses intercept &amp; coefficients to minimize the RSS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dc5f089bd0_0_21"/>
          <p:cNvSpPr txBox="1"/>
          <p:nvPr>
            <p:ph type="title"/>
          </p:nvPr>
        </p:nvSpPr>
        <p:spPr>
          <a:xfrm>
            <a:off x="457200" y="205979"/>
            <a:ext cx="8229600" cy="606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Multiple Linear Regression</a:t>
            </a:r>
            <a:endParaRPr/>
          </a:p>
        </p:txBody>
      </p:sp>
      <p:pic>
        <p:nvPicPr>
          <p:cNvPr id="133" name="Google Shape;133;gdc5f089bd0_0_21"/>
          <p:cNvPicPr preferRelativeResize="0"/>
          <p:nvPr/>
        </p:nvPicPr>
        <p:blipFill rotWithShape="1">
          <a:blip r:embed="rId3">
            <a:alphaModFix/>
          </a:blip>
          <a:srcRect b="0" l="0" r="0" t="0"/>
          <a:stretch/>
        </p:blipFill>
        <p:spPr>
          <a:xfrm>
            <a:off x="4508500" y="2476500"/>
            <a:ext cx="127000" cy="190500"/>
          </a:xfrm>
          <a:prstGeom prst="rect">
            <a:avLst/>
          </a:prstGeom>
          <a:noFill/>
          <a:ln>
            <a:noFill/>
          </a:ln>
        </p:spPr>
      </p:pic>
      <p:sp>
        <p:nvSpPr>
          <p:cNvPr id="134" name="Google Shape;134;gdc5f089bd0_0_21"/>
          <p:cNvSpPr txBox="1"/>
          <p:nvPr/>
        </p:nvSpPr>
        <p:spPr>
          <a:xfrm>
            <a:off x="591900" y="1122600"/>
            <a:ext cx="785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Multiple linear regression is an extension of simple linear regression when we have more than one predictor. </a:t>
            </a:r>
            <a:endParaRPr b="0" i="0" sz="1400" u="none" cap="none" strike="noStrike">
              <a:solidFill>
                <a:srgbClr val="000000"/>
              </a:solidFill>
              <a:latin typeface="Calibri"/>
              <a:ea typeface="Calibri"/>
              <a:cs typeface="Calibri"/>
              <a:sym typeface="Calibri"/>
            </a:endParaRPr>
          </a:p>
        </p:txBody>
      </p:sp>
      <p:pic>
        <p:nvPicPr>
          <p:cNvPr id="135" name="Google Shape;135;gdc5f089bd0_0_21"/>
          <p:cNvPicPr preferRelativeResize="0"/>
          <p:nvPr/>
        </p:nvPicPr>
        <p:blipFill rotWithShape="1">
          <a:blip r:embed="rId4">
            <a:alphaModFix/>
          </a:blip>
          <a:srcRect b="0" l="0" r="0" t="0"/>
          <a:stretch/>
        </p:blipFill>
        <p:spPr>
          <a:xfrm>
            <a:off x="1952625" y="1992075"/>
            <a:ext cx="5238750" cy="323850"/>
          </a:xfrm>
          <a:prstGeom prst="rect">
            <a:avLst/>
          </a:prstGeom>
          <a:noFill/>
          <a:ln>
            <a:noFill/>
          </a:ln>
        </p:spPr>
      </p:pic>
      <p:pic>
        <p:nvPicPr>
          <p:cNvPr id="136" name="Google Shape;136;gdc5f089bd0_0_21"/>
          <p:cNvPicPr preferRelativeResize="0"/>
          <p:nvPr/>
        </p:nvPicPr>
        <p:blipFill rotWithShape="1">
          <a:blip r:embed="rId5">
            <a:alphaModFix/>
          </a:blip>
          <a:srcRect b="0" l="0" r="0" t="0"/>
          <a:stretch/>
        </p:blipFill>
        <p:spPr>
          <a:xfrm>
            <a:off x="1423075" y="2717350"/>
            <a:ext cx="6297850" cy="24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c5f089bd0_0_7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Polynomial &amp; Nonlinear Regression</a:t>
            </a:r>
            <a:endParaRPr/>
          </a:p>
        </p:txBody>
      </p:sp>
      <p:sp>
        <p:nvSpPr>
          <p:cNvPr id="143" name="Google Shape;143;gdc5f089bd0_0_74"/>
          <p:cNvSpPr txBox="1"/>
          <p:nvPr>
            <p:ph idx="1" type="body"/>
          </p:nvPr>
        </p:nvSpPr>
        <p:spPr>
          <a:xfrm>
            <a:off x="457200" y="1063376"/>
            <a:ext cx="8229600" cy="3394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360"/>
              </a:spcBef>
              <a:spcAft>
                <a:spcPts val="0"/>
              </a:spcAft>
              <a:buSzPct val="96774"/>
              <a:buNone/>
            </a:pPr>
            <a:r>
              <a:rPr b="1" lang="en-US" sz="2400">
                <a:solidFill>
                  <a:srgbClr val="674EA7"/>
                </a:solidFill>
              </a:rPr>
              <a:t>Polynomial regression</a:t>
            </a:r>
            <a:r>
              <a:rPr lang="en-US" sz="2400"/>
              <a:t> can be used when there is a higher order relationship between the predictors &amp; the response, but the relationship between predictors is linear: </a:t>
            </a:r>
            <a:endParaRPr sz="2400"/>
          </a:p>
          <a:p>
            <a:pPr indent="0" lvl="0" marL="0" rtl="0" algn="l">
              <a:lnSpc>
                <a:spcPct val="100000"/>
              </a:lnSpc>
              <a:spcBef>
                <a:spcPts val="360"/>
              </a:spcBef>
              <a:spcAft>
                <a:spcPts val="0"/>
              </a:spcAft>
              <a:buSzPct val="96774"/>
              <a:buNone/>
            </a:pPr>
            <a:r>
              <a:t/>
            </a:r>
            <a:endParaRPr sz="2400"/>
          </a:p>
          <a:p>
            <a:pPr indent="0" lvl="0" marL="0" rtl="0" algn="l">
              <a:lnSpc>
                <a:spcPct val="100000"/>
              </a:lnSpc>
              <a:spcBef>
                <a:spcPts val="360"/>
              </a:spcBef>
              <a:spcAft>
                <a:spcPts val="0"/>
              </a:spcAft>
              <a:buSzPct val="96774"/>
              <a:buNone/>
            </a:pPr>
            <a:r>
              <a:t/>
            </a:r>
            <a:endParaRPr sz="2400"/>
          </a:p>
          <a:p>
            <a:pPr indent="0" lvl="0" marL="0" rtl="0" algn="l">
              <a:lnSpc>
                <a:spcPct val="100000"/>
              </a:lnSpc>
              <a:spcBef>
                <a:spcPts val="360"/>
              </a:spcBef>
              <a:spcAft>
                <a:spcPts val="0"/>
              </a:spcAft>
              <a:buSzPct val="96774"/>
              <a:buNone/>
            </a:pPr>
            <a:r>
              <a:rPr b="1" lang="en-US" sz="2400">
                <a:solidFill>
                  <a:srgbClr val="45818E"/>
                </a:solidFill>
              </a:rPr>
              <a:t>Nonlinear regression</a:t>
            </a:r>
            <a:r>
              <a:rPr lang="en-US" sz="2400"/>
              <a:t> can be used when there are nonlinear relationships between the predictors and between the predictors and the response:  </a:t>
            </a:r>
            <a:endParaRPr sz="2400"/>
          </a:p>
          <a:p>
            <a:pPr indent="0" lvl="0" marL="0" rtl="0" algn="l">
              <a:lnSpc>
                <a:spcPct val="100000"/>
              </a:lnSpc>
              <a:spcBef>
                <a:spcPts val="360"/>
              </a:spcBef>
              <a:spcAft>
                <a:spcPts val="0"/>
              </a:spcAft>
              <a:buSzPct val="96774"/>
              <a:buNone/>
            </a:pPr>
            <a:r>
              <a:t/>
            </a:r>
            <a:endParaRPr sz="2400"/>
          </a:p>
          <a:p>
            <a:pPr indent="0" lvl="0" marL="0" rtl="0" algn="l">
              <a:lnSpc>
                <a:spcPct val="100000"/>
              </a:lnSpc>
              <a:spcBef>
                <a:spcPts val="360"/>
              </a:spcBef>
              <a:spcAft>
                <a:spcPts val="0"/>
              </a:spcAft>
              <a:buSzPct val="96774"/>
              <a:buNone/>
            </a:pPr>
            <a:r>
              <a:t/>
            </a:r>
            <a:endParaRPr sz="2400"/>
          </a:p>
          <a:p>
            <a:pPr indent="0" lvl="0" marL="0" rtl="0" algn="l">
              <a:lnSpc>
                <a:spcPct val="100000"/>
              </a:lnSpc>
              <a:spcBef>
                <a:spcPts val="360"/>
              </a:spcBef>
              <a:spcAft>
                <a:spcPts val="0"/>
              </a:spcAft>
              <a:buSzPct val="96774"/>
              <a:buNone/>
            </a:pPr>
            <a:r>
              <a:t/>
            </a:r>
            <a:endParaRPr sz="2400"/>
          </a:p>
          <a:p>
            <a:pPr indent="0" lvl="0" marL="0" rtl="0" algn="l">
              <a:lnSpc>
                <a:spcPct val="100000"/>
              </a:lnSpc>
              <a:spcBef>
                <a:spcPts val="360"/>
              </a:spcBef>
              <a:spcAft>
                <a:spcPts val="0"/>
              </a:spcAft>
              <a:buSzPct val="96774"/>
              <a:buNone/>
            </a:pPr>
            <a:r>
              <a:rPr lang="en-US" sz="2400"/>
              <a:t>In both cases, you must specify the form of the relationship between the predictors and the response (which can be difficult in practice). </a:t>
            </a:r>
            <a:endParaRPr sz="2400"/>
          </a:p>
        </p:txBody>
      </p:sp>
      <p:pic>
        <p:nvPicPr>
          <p:cNvPr id="144" name="Google Shape;144;gdc5f089bd0_0_74"/>
          <p:cNvPicPr preferRelativeResize="0"/>
          <p:nvPr/>
        </p:nvPicPr>
        <p:blipFill rotWithShape="1">
          <a:blip r:embed="rId3">
            <a:alphaModFix/>
          </a:blip>
          <a:srcRect b="0" l="0" r="0" t="0"/>
          <a:stretch/>
        </p:blipFill>
        <p:spPr>
          <a:xfrm>
            <a:off x="2840438" y="1742576"/>
            <a:ext cx="3463118" cy="380824"/>
          </a:xfrm>
          <a:prstGeom prst="rect">
            <a:avLst/>
          </a:prstGeom>
          <a:noFill/>
          <a:ln>
            <a:noFill/>
          </a:ln>
        </p:spPr>
      </p:pic>
      <p:pic>
        <p:nvPicPr>
          <p:cNvPr id="145" name="Google Shape;145;gdc5f089bd0_0_74"/>
          <p:cNvPicPr preferRelativeResize="0"/>
          <p:nvPr/>
        </p:nvPicPr>
        <p:blipFill rotWithShape="1">
          <a:blip r:embed="rId4">
            <a:alphaModFix/>
          </a:blip>
          <a:srcRect b="0" l="0" r="0" t="0"/>
          <a:stretch/>
        </p:blipFill>
        <p:spPr>
          <a:xfrm>
            <a:off x="3333075" y="2879325"/>
            <a:ext cx="2477850" cy="69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fc306267a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Implementation in Python</a:t>
            </a:r>
            <a:endParaRPr/>
          </a:p>
        </p:txBody>
      </p:sp>
      <p:sp>
        <p:nvSpPr>
          <p:cNvPr id="152" name="Google Shape;152;gdfc306267a_0_0"/>
          <p:cNvSpPr txBox="1"/>
          <p:nvPr>
            <p:ph idx="1" type="body"/>
          </p:nvPr>
        </p:nvSpPr>
        <p:spPr>
          <a:xfrm>
            <a:off x="457200" y="1109426"/>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000"/>
              <a:t>Both Sklearn vs Statsmodels have methods for performing linear regression. </a:t>
            </a:r>
            <a:endParaRPr sz="2000"/>
          </a:p>
        </p:txBody>
      </p:sp>
      <p:sp>
        <p:nvSpPr>
          <p:cNvPr id="153" name="Google Shape;153;gdfc306267a_0_0"/>
          <p:cNvSpPr txBox="1"/>
          <p:nvPr/>
        </p:nvSpPr>
        <p:spPr>
          <a:xfrm>
            <a:off x="1110350" y="1496800"/>
            <a:ext cx="24948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sng" cap="none" strike="noStrike">
                <a:solidFill>
                  <a:srgbClr val="3D85C6"/>
                </a:solidFill>
                <a:latin typeface="Calibri"/>
                <a:ea typeface="Calibri"/>
                <a:cs typeface="Calibri"/>
                <a:sym typeface="Calibri"/>
              </a:rPr>
              <a:t>Sklearn</a:t>
            </a:r>
            <a:endParaRPr b="1" i="0" sz="1900" u="sng" cap="none" strike="noStrike">
              <a:solidFill>
                <a:srgbClr val="3D85C6"/>
              </a:solidFill>
              <a:latin typeface="Calibri"/>
              <a:ea typeface="Calibri"/>
              <a:cs typeface="Calibri"/>
              <a:sym typeface="Calibri"/>
            </a:endParaRPr>
          </a:p>
        </p:txBody>
      </p:sp>
      <p:sp>
        <p:nvSpPr>
          <p:cNvPr id="154" name="Google Shape;154;gdfc306267a_0_0"/>
          <p:cNvSpPr txBox="1"/>
          <p:nvPr/>
        </p:nvSpPr>
        <p:spPr>
          <a:xfrm>
            <a:off x="5056400" y="1464125"/>
            <a:ext cx="24948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sng" cap="none" strike="noStrike">
                <a:solidFill>
                  <a:srgbClr val="674EA7"/>
                </a:solidFill>
                <a:latin typeface="Calibri"/>
                <a:ea typeface="Calibri"/>
                <a:cs typeface="Calibri"/>
                <a:sym typeface="Calibri"/>
              </a:rPr>
              <a:t>Statsmodels</a:t>
            </a:r>
            <a:endParaRPr b="1" i="0" sz="1900" u="sng" cap="none" strike="noStrike">
              <a:solidFill>
                <a:srgbClr val="674EA7"/>
              </a:solidFill>
              <a:latin typeface="Calibri"/>
              <a:ea typeface="Calibri"/>
              <a:cs typeface="Calibri"/>
              <a:sym typeface="Calibri"/>
            </a:endParaRPr>
          </a:p>
        </p:txBody>
      </p:sp>
      <p:sp>
        <p:nvSpPr>
          <p:cNvPr id="155" name="Google Shape;155;gdfc306267a_0_0"/>
          <p:cNvSpPr txBox="1"/>
          <p:nvPr/>
        </p:nvSpPr>
        <p:spPr>
          <a:xfrm>
            <a:off x="553350" y="2943675"/>
            <a:ext cx="34998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Automatically estimates the intercept</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Can be used with other Sklearn methods such as “cross_val_score”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Does not have a summary of model fit</a:t>
            </a:r>
            <a:endParaRPr b="0" i="0" sz="1400" u="none" cap="none" strike="noStrike">
              <a:solidFill>
                <a:srgbClr val="000000"/>
              </a:solidFill>
              <a:latin typeface="Calibri"/>
              <a:ea typeface="Calibri"/>
              <a:cs typeface="Calibri"/>
              <a:sym typeface="Calibri"/>
            </a:endParaRPr>
          </a:p>
        </p:txBody>
      </p:sp>
      <p:sp>
        <p:nvSpPr>
          <p:cNvPr id="156" name="Google Shape;156;gdfc306267a_0_0"/>
          <p:cNvSpPr txBox="1"/>
          <p:nvPr/>
        </p:nvSpPr>
        <p:spPr>
          <a:xfrm>
            <a:off x="4669975" y="2908050"/>
            <a:ext cx="33927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Need to add a constant to your data frame in order for statsmodels to estimate an intercept</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Can’t use Sklearn methods like “cross_val_score”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Can return summary of model fit</a:t>
            </a:r>
            <a:endParaRPr b="0" i="0" sz="1400" u="none" cap="none" strike="noStrike">
              <a:solidFill>
                <a:srgbClr val="000000"/>
              </a:solidFill>
              <a:latin typeface="Calibri"/>
              <a:ea typeface="Calibri"/>
              <a:cs typeface="Calibri"/>
              <a:sym typeface="Calibri"/>
            </a:endParaRPr>
          </a:p>
        </p:txBody>
      </p:sp>
      <p:sp>
        <p:nvSpPr>
          <p:cNvPr id="157" name="Google Shape;157;gdfc306267a_0_0"/>
          <p:cNvSpPr txBox="1"/>
          <p:nvPr/>
        </p:nvSpPr>
        <p:spPr>
          <a:xfrm>
            <a:off x="457200" y="1941125"/>
            <a:ext cx="41820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AF00DB"/>
                </a:solidFill>
                <a:highlight>
                  <a:srgbClr val="FFFFFE"/>
                </a:highlight>
                <a:latin typeface="Courier New"/>
                <a:ea typeface="Courier New"/>
                <a:cs typeface="Courier New"/>
                <a:sym typeface="Courier New"/>
              </a:rPr>
              <a:t>from</a:t>
            </a:r>
            <a:r>
              <a:rPr b="0" i="0" lang="en-US" sz="1050" u="none" cap="none" strike="noStrike">
                <a:solidFill>
                  <a:schemeClr val="dk1"/>
                </a:solidFill>
                <a:highlight>
                  <a:srgbClr val="FFFFFE"/>
                </a:highlight>
                <a:latin typeface="Courier New"/>
                <a:ea typeface="Courier New"/>
                <a:cs typeface="Courier New"/>
                <a:sym typeface="Courier New"/>
              </a:rPr>
              <a:t> sklearn.linear_model </a:t>
            </a:r>
            <a:r>
              <a:rPr b="0" i="0" lang="en-US" sz="1050" u="none" cap="none" strike="noStrike">
                <a:solidFill>
                  <a:srgbClr val="AF00DB"/>
                </a:solidFill>
                <a:highlight>
                  <a:srgbClr val="FFFFFE"/>
                </a:highlight>
                <a:latin typeface="Courier New"/>
                <a:ea typeface="Courier New"/>
                <a:cs typeface="Courier New"/>
                <a:sym typeface="Courier New"/>
              </a:rPr>
              <a:t>import</a:t>
            </a:r>
            <a:r>
              <a:rPr b="0" i="0" lang="en-US" sz="1050" u="none" cap="none" strike="noStrike">
                <a:solidFill>
                  <a:schemeClr val="dk1"/>
                </a:solidFill>
                <a:highlight>
                  <a:srgbClr val="FFFFFE"/>
                </a:highlight>
                <a:latin typeface="Courier New"/>
                <a:ea typeface="Courier New"/>
                <a:cs typeface="Courier New"/>
                <a:sym typeface="Courier New"/>
              </a:rPr>
              <a:t> LinearRegression</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chemeClr val="dk1"/>
                </a:solidFill>
                <a:highlight>
                  <a:srgbClr val="FFFFFE"/>
                </a:highlight>
                <a:latin typeface="Courier New"/>
                <a:ea typeface="Courier New"/>
                <a:cs typeface="Courier New"/>
                <a:sym typeface="Courier New"/>
              </a:rPr>
              <a:t>model = LinearRegression()</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chemeClr val="dk1"/>
                </a:solidFill>
                <a:highlight>
                  <a:srgbClr val="FFFFFE"/>
                </a:highlight>
                <a:latin typeface="Courier New"/>
                <a:ea typeface="Courier New"/>
                <a:cs typeface="Courier New"/>
                <a:sym typeface="Courier New"/>
              </a:rPr>
              <a:t>myfit = model.fit(X,y)</a:t>
            </a:r>
            <a:endParaRPr b="0" i="0" sz="1400" u="none" cap="none" strike="noStrike">
              <a:solidFill>
                <a:srgbClr val="000000"/>
              </a:solidFill>
              <a:latin typeface="Calibri"/>
              <a:ea typeface="Calibri"/>
              <a:cs typeface="Calibri"/>
              <a:sym typeface="Calibri"/>
            </a:endParaRPr>
          </a:p>
        </p:txBody>
      </p:sp>
      <p:sp>
        <p:nvSpPr>
          <p:cNvPr id="158" name="Google Shape;158;gdfc306267a_0_0"/>
          <p:cNvSpPr txBox="1"/>
          <p:nvPr/>
        </p:nvSpPr>
        <p:spPr>
          <a:xfrm>
            <a:off x="4728050" y="1897600"/>
            <a:ext cx="41820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AF00DB"/>
                </a:solidFill>
                <a:highlight>
                  <a:srgbClr val="FFFFFE"/>
                </a:highlight>
                <a:latin typeface="Courier New"/>
                <a:ea typeface="Courier New"/>
                <a:cs typeface="Courier New"/>
                <a:sym typeface="Courier New"/>
              </a:rPr>
              <a:t>import</a:t>
            </a:r>
            <a:r>
              <a:rPr b="0" i="0" lang="en-US" sz="1050" u="none" cap="none" strike="noStrike">
                <a:solidFill>
                  <a:schemeClr val="dk1"/>
                </a:solidFill>
                <a:highlight>
                  <a:srgbClr val="FFFFFE"/>
                </a:highlight>
                <a:latin typeface="Courier New"/>
                <a:ea typeface="Courier New"/>
                <a:cs typeface="Courier New"/>
                <a:sym typeface="Courier New"/>
              </a:rPr>
              <a:t> statsmodels.api </a:t>
            </a:r>
            <a:r>
              <a:rPr b="0" i="0" lang="en-US" sz="1050" u="none" cap="none" strike="noStrike">
                <a:solidFill>
                  <a:srgbClr val="AF00DB"/>
                </a:solidFill>
                <a:highlight>
                  <a:srgbClr val="FFFFFE"/>
                </a:highlight>
                <a:latin typeface="Courier New"/>
                <a:ea typeface="Courier New"/>
                <a:cs typeface="Courier New"/>
                <a:sym typeface="Courier New"/>
              </a:rPr>
              <a:t>as</a:t>
            </a:r>
            <a:r>
              <a:rPr b="0" i="0" lang="en-US" sz="1050" u="none" cap="none" strike="noStrike">
                <a:solidFill>
                  <a:schemeClr val="dk1"/>
                </a:solidFill>
                <a:highlight>
                  <a:srgbClr val="FFFFFE"/>
                </a:highlight>
                <a:latin typeface="Courier New"/>
                <a:ea typeface="Courier New"/>
                <a:cs typeface="Courier New"/>
                <a:sym typeface="Courier New"/>
              </a:rPr>
              <a:t> sm</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292929"/>
                </a:solidFill>
                <a:highlight>
                  <a:srgbClr val="FFFFFE"/>
                </a:highlight>
                <a:latin typeface="Courier New"/>
                <a:ea typeface="Courier New"/>
                <a:cs typeface="Courier New"/>
                <a:sym typeface="Courier New"/>
              </a:rPr>
              <a:t>X = sm.add_constant(X)</a:t>
            </a:r>
            <a:endParaRPr b="0" i="0" sz="1050" u="none" cap="none" strike="noStrike">
              <a:solidFill>
                <a:srgbClr val="292929"/>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292929"/>
                </a:solidFill>
                <a:highlight>
                  <a:srgbClr val="FFFFFE"/>
                </a:highlight>
                <a:latin typeface="Courier New"/>
                <a:ea typeface="Courier New"/>
                <a:cs typeface="Courier New"/>
                <a:sym typeface="Courier New"/>
              </a:rPr>
              <a:t>myfit = smOLS(y,X).fit()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c5f089bd0_0_10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90"/>
              <a:buNone/>
            </a:pPr>
            <a:r>
              <a:rPr lang="en-US" sz="2960"/>
              <a:t>Understanding Regression Results from Statsmodels</a:t>
            </a:r>
            <a:endParaRPr sz="2960"/>
          </a:p>
        </p:txBody>
      </p:sp>
      <p:sp>
        <p:nvSpPr>
          <p:cNvPr id="165" name="Google Shape;165;gdc5f089bd0_0_101"/>
          <p:cNvSpPr txBox="1"/>
          <p:nvPr/>
        </p:nvSpPr>
        <p:spPr>
          <a:xfrm>
            <a:off x="427650" y="4198475"/>
            <a:ext cx="828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https://www.datarobot.com/blog/ordinary-least-squares-in-python/</a:t>
            </a:r>
            <a:endParaRPr b="0" i="0" sz="1400" u="none" cap="none" strike="noStrike">
              <a:solidFill>
                <a:srgbClr val="000000"/>
              </a:solidFill>
              <a:latin typeface="Arial"/>
              <a:ea typeface="Arial"/>
              <a:cs typeface="Arial"/>
              <a:sym typeface="Arial"/>
            </a:endParaRPr>
          </a:p>
        </p:txBody>
      </p:sp>
      <p:pic>
        <p:nvPicPr>
          <p:cNvPr id="166" name="Google Shape;166;gdc5f089bd0_0_101"/>
          <p:cNvPicPr preferRelativeResize="0"/>
          <p:nvPr/>
        </p:nvPicPr>
        <p:blipFill rotWithShape="1">
          <a:blip r:embed="rId4">
            <a:alphaModFix/>
          </a:blip>
          <a:srcRect b="0" l="0" r="0" t="0"/>
          <a:stretch/>
        </p:blipFill>
        <p:spPr>
          <a:xfrm>
            <a:off x="2234300" y="1063376"/>
            <a:ext cx="4383669" cy="319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c5f089bd0_0_9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Assessing Our Model</a:t>
            </a:r>
            <a:endParaRPr/>
          </a:p>
        </p:txBody>
      </p:sp>
      <p:sp>
        <p:nvSpPr>
          <p:cNvPr id="173" name="Google Shape;173;gdc5f089bd0_0_92"/>
          <p:cNvSpPr txBox="1"/>
          <p:nvPr>
            <p:ph idx="1" type="body"/>
          </p:nvPr>
        </p:nvSpPr>
        <p:spPr>
          <a:xfrm>
            <a:off x="259650" y="976950"/>
            <a:ext cx="4499100" cy="951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360"/>
              </a:spcBef>
              <a:spcAft>
                <a:spcPts val="0"/>
              </a:spcAft>
              <a:buSzPts val="1800"/>
              <a:buNone/>
            </a:pPr>
            <a:r>
              <a:rPr lang="en-US" sz="1500"/>
              <a:t>A common way to assess the fit of our model is using the R</a:t>
            </a:r>
            <a:r>
              <a:rPr baseline="30000" lang="en-US" sz="1500"/>
              <a:t>2</a:t>
            </a:r>
            <a:r>
              <a:rPr lang="en-US" sz="1500"/>
              <a:t> statistic (called the coefficient of determination). </a:t>
            </a:r>
            <a:endParaRPr sz="1500"/>
          </a:p>
          <a:p>
            <a:pPr indent="0" lvl="0" marL="0" rtl="0" algn="l">
              <a:lnSpc>
                <a:spcPct val="80000"/>
              </a:lnSpc>
              <a:spcBef>
                <a:spcPts val="360"/>
              </a:spcBef>
              <a:spcAft>
                <a:spcPts val="0"/>
              </a:spcAft>
              <a:buSzPts val="1800"/>
              <a:buNone/>
            </a:pPr>
            <a:r>
              <a:rPr lang="en-US" sz="1500"/>
              <a:t>R</a:t>
            </a:r>
            <a:r>
              <a:rPr baseline="30000" lang="en-US" sz="1500"/>
              <a:t>2</a:t>
            </a:r>
            <a:r>
              <a:rPr lang="en-US" sz="1500"/>
              <a:t> measures the proportion of variability in Y that can be explained using X. </a:t>
            </a:r>
            <a:endParaRPr sz="1500"/>
          </a:p>
        </p:txBody>
      </p:sp>
      <p:pic>
        <p:nvPicPr>
          <p:cNvPr id="174" name="Google Shape;174;gdc5f089bd0_0_92"/>
          <p:cNvPicPr preferRelativeResize="0"/>
          <p:nvPr/>
        </p:nvPicPr>
        <p:blipFill rotWithShape="1">
          <a:blip r:embed="rId3">
            <a:alphaModFix/>
          </a:blip>
          <a:srcRect b="0" l="0" r="0" t="0"/>
          <a:stretch/>
        </p:blipFill>
        <p:spPr>
          <a:xfrm>
            <a:off x="4765163" y="1063375"/>
            <a:ext cx="1361696" cy="450050"/>
          </a:xfrm>
          <a:prstGeom prst="rect">
            <a:avLst/>
          </a:prstGeom>
          <a:noFill/>
          <a:ln>
            <a:noFill/>
          </a:ln>
        </p:spPr>
      </p:pic>
      <p:pic>
        <p:nvPicPr>
          <p:cNvPr id="175" name="Google Shape;175;gdc5f089bd0_0_92"/>
          <p:cNvPicPr preferRelativeResize="0"/>
          <p:nvPr/>
        </p:nvPicPr>
        <p:blipFill rotWithShape="1">
          <a:blip r:embed="rId4">
            <a:alphaModFix/>
          </a:blip>
          <a:srcRect b="0" l="0" r="0" t="0"/>
          <a:stretch/>
        </p:blipFill>
        <p:spPr>
          <a:xfrm>
            <a:off x="6571525" y="1141662"/>
            <a:ext cx="1717590" cy="293487"/>
          </a:xfrm>
          <a:prstGeom prst="rect">
            <a:avLst/>
          </a:prstGeom>
          <a:noFill/>
          <a:ln>
            <a:noFill/>
          </a:ln>
        </p:spPr>
      </p:pic>
      <p:pic>
        <p:nvPicPr>
          <p:cNvPr id="176" name="Google Shape;176;gdc5f089bd0_0_92"/>
          <p:cNvPicPr preferRelativeResize="0"/>
          <p:nvPr/>
        </p:nvPicPr>
        <p:blipFill rotWithShape="1">
          <a:blip r:embed="rId5">
            <a:alphaModFix/>
          </a:blip>
          <a:srcRect b="0" l="0" r="8256" t="8290"/>
          <a:stretch/>
        </p:blipFill>
        <p:spPr>
          <a:xfrm>
            <a:off x="415225" y="1787746"/>
            <a:ext cx="4035550" cy="2689316"/>
          </a:xfrm>
          <a:prstGeom prst="rect">
            <a:avLst/>
          </a:prstGeom>
          <a:noFill/>
          <a:ln>
            <a:noFill/>
          </a:ln>
        </p:spPr>
      </p:pic>
      <p:pic>
        <p:nvPicPr>
          <p:cNvPr id="177" name="Google Shape;177;gdc5f089bd0_0_92"/>
          <p:cNvPicPr preferRelativeResize="0"/>
          <p:nvPr/>
        </p:nvPicPr>
        <p:blipFill rotWithShape="1">
          <a:blip r:embed="rId6">
            <a:alphaModFix/>
          </a:blip>
          <a:srcRect b="0" l="0" r="7226" t="9934"/>
          <a:stretch/>
        </p:blipFill>
        <p:spPr>
          <a:xfrm>
            <a:off x="4507275" y="1875823"/>
            <a:ext cx="4035550" cy="2611927"/>
          </a:xfrm>
          <a:prstGeom prst="rect">
            <a:avLst/>
          </a:prstGeom>
          <a:noFill/>
          <a:ln>
            <a:noFill/>
          </a:ln>
        </p:spPr>
      </p:pic>
      <p:sp>
        <p:nvSpPr>
          <p:cNvPr id="178" name="Google Shape;178;gdc5f089bd0_0_92"/>
          <p:cNvSpPr txBox="1"/>
          <p:nvPr/>
        </p:nvSpPr>
        <p:spPr>
          <a:xfrm>
            <a:off x="985150" y="1851750"/>
            <a:ext cx="1051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t>
            </a:r>
            <a:r>
              <a:rPr b="0" baseline="30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=0.975</a:t>
            </a:r>
            <a:endParaRPr b="0" i="0" sz="1400" u="none" cap="none" strike="noStrike">
              <a:solidFill>
                <a:srgbClr val="000000"/>
              </a:solidFill>
              <a:latin typeface="Arial"/>
              <a:ea typeface="Arial"/>
              <a:cs typeface="Arial"/>
              <a:sym typeface="Arial"/>
            </a:endParaRPr>
          </a:p>
        </p:txBody>
      </p:sp>
      <p:sp>
        <p:nvSpPr>
          <p:cNvPr id="179" name="Google Shape;179;gdc5f089bd0_0_92"/>
          <p:cNvSpPr txBox="1"/>
          <p:nvPr/>
        </p:nvSpPr>
        <p:spPr>
          <a:xfrm>
            <a:off x="5061150" y="1942225"/>
            <a:ext cx="1051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6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t>
            </a:r>
            <a:r>
              <a:rPr b="0" baseline="30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=0.715</a:t>
            </a:r>
            <a:endParaRPr b="0" i="0" sz="1400" u="none" cap="none" strike="noStrike">
              <a:solidFill>
                <a:srgbClr val="000000"/>
              </a:solidFill>
              <a:latin typeface="Arial"/>
              <a:ea typeface="Arial"/>
              <a:cs typeface="Arial"/>
              <a:sym typeface="Arial"/>
            </a:endParaRPr>
          </a:p>
        </p:txBody>
      </p:sp>
      <p:cxnSp>
        <p:nvCxnSpPr>
          <p:cNvPr id="180" name="Google Shape;180;gdc5f089bd0_0_92"/>
          <p:cNvCxnSpPr/>
          <p:nvPr/>
        </p:nvCxnSpPr>
        <p:spPr>
          <a:xfrm>
            <a:off x="985150" y="3051400"/>
            <a:ext cx="3389400" cy="4800"/>
          </a:xfrm>
          <a:prstGeom prst="straightConnector1">
            <a:avLst/>
          </a:prstGeom>
          <a:noFill/>
          <a:ln cap="flat" cmpd="sng" w="9525">
            <a:solidFill>
              <a:schemeClr val="dk2"/>
            </a:solidFill>
            <a:prstDash val="dot"/>
            <a:round/>
            <a:headEnd len="sm" w="sm" type="none"/>
            <a:tailEnd len="sm" w="sm" type="none"/>
          </a:ln>
        </p:spPr>
      </p:cxnSp>
      <p:cxnSp>
        <p:nvCxnSpPr>
          <p:cNvPr id="181" name="Google Shape;181;gdc5f089bd0_0_92"/>
          <p:cNvCxnSpPr/>
          <p:nvPr/>
        </p:nvCxnSpPr>
        <p:spPr>
          <a:xfrm flipH="1" rot="10800000">
            <a:off x="5061850" y="3000475"/>
            <a:ext cx="3378000" cy="21000"/>
          </a:xfrm>
          <a:prstGeom prst="straightConnector1">
            <a:avLst/>
          </a:prstGeom>
          <a:noFill/>
          <a:ln cap="flat" cmpd="sng" w="9525">
            <a:solidFill>
              <a:schemeClr val="dk2"/>
            </a:solidFill>
            <a:prstDash val="dot"/>
            <a:round/>
            <a:headEnd len="sm" w="sm" type="none"/>
            <a:tailEnd len="sm" w="sm" type="none"/>
          </a:ln>
        </p:spPr>
      </p:cxnSp>
      <p:cxnSp>
        <p:nvCxnSpPr>
          <p:cNvPr id="182" name="Google Shape;182;gdc5f089bd0_0_92"/>
          <p:cNvCxnSpPr/>
          <p:nvPr/>
        </p:nvCxnSpPr>
        <p:spPr>
          <a:xfrm>
            <a:off x="3673925" y="2081900"/>
            <a:ext cx="0" cy="316500"/>
          </a:xfrm>
          <a:prstGeom prst="straightConnector1">
            <a:avLst/>
          </a:prstGeom>
          <a:noFill/>
          <a:ln cap="flat" cmpd="sng" w="19050">
            <a:solidFill>
              <a:srgbClr val="6AA84F"/>
            </a:solidFill>
            <a:prstDash val="solid"/>
            <a:round/>
            <a:headEnd len="sm" w="sm" type="none"/>
            <a:tailEnd len="med" w="med" type="triangle"/>
          </a:ln>
        </p:spPr>
      </p:cxnSp>
      <p:cxnSp>
        <p:nvCxnSpPr>
          <p:cNvPr id="183" name="Google Shape;183;gdc5f089bd0_0_92"/>
          <p:cNvCxnSpPr/>
          <p:nvPr/>
        </p:nvCxnSpPr>
        <p:spPr>
          <a:xfrm>
            <a:off x="3592275" y="2071700"/>
            <a:ext cx="10200" cy="990000"/>
          </a:xfrm>
          <a:prstGeom prst="straightConnector1">
            <a:avLst/>
          </a:prstGeom>
          <a:noFill/>
          <a:ln cap="flat" cmpd="sng" w="19050">
            <a:solidFill>
              <a:srgbClr val="E69138"/>
            </a:solidFill>
            <a:prstDash val="solid"/>
            <a:round/>
            <a:headEnd len="sm" w="sm" type="none"/>
            <a:tailEnd len="med" w="med" type="triangle"/>
          </a:ln>
        </p:spPr>
      </p:cxnSp>
      <p:cxnSp>
        <p:nvCxnSpPr>
          <p:cNvPr id="184" name="Google Shape;184;gdc5f089bd0_0_92"/>
          <p:cNvCxnSpPr/>
          <p:nvPr/>
        </p:nvCxnSpPr>
        <p:spPr>
          <a:xfrm flipH="1">
            <a:off x="7429425" y="2059563"/>
            <a:ext cx="900" cy="675600"/>
          </a:xfrm>
          <a:prstGeom prst="straightConnector1">
            <a:avLst/>
          </a:prstGeom>
          <a:noFill/>
          <a:ln cap="flat" cmpd="sng" w="19050">
            <a:solidFill>
              <a:srgbClr val="6AA84F"/>
            </a:solidFill>
            <a:prstDash val="solid"/>
            <a:round/>
            <a:headEnd len="sm" w="sm" type="none"/>
            <a:tailEnd len="med" w="med" type="triangle"/>
          </a:ln>
        </p:spPr>
      </p:cxnSp>
      <p:cxnSp>
        <p:nvCxnSpPr>
          <p:cNvPr id="185" name="Google Shape;185;gdc5f089bd0_0_92"/>
          <p:cNvCxnSpPr/>
          <p:nvPr/>
        </p:nvCxnSpPr>
        <p:spPr>
          <a:xfrm>
            <a:off x="7347175" y="2059575"/>
            <a:ext cx="10800" cy="951000"/>
          </a:xfrm>
          <a:prstGeom prst="straightConnector1">
            <a:avLst/>
          </a:prstGeom>
          <a:noFill/>
          <a:ln cap="flat" cmpd="sng" w="19050">
            <a:solidFill>
              <a:srgbClr val="E69138"/>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0x01010060AC0FCB085FA34999103333577D417B</vt:lpwstr>
  </property>
  <property fmtid="{D5CDD505-2E9C-101B-9397-08002B2CF9AE}" pid="3" name="AuthorIds_UIVersion_10240">
    <vt:lpwstr>115</vt:lpwstr>
  </property>
  <property fmtid="{D5CDD505-2E9C-101B-9397-08002B2CF9AE}" pid="4" name="AuthorIds_UIVersion_10752">
    <vt:lpwstr>115</vt:lpwstr>
  </property>
</Properties>
</file>