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zNjEGpJo1tSSohewB3lFe9L71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BBE7AB-8103-4CD8-9C58-EB221E342EC0}">
  <a:tblStyle styleId="{5FBBE7AB-8103-4CD8-9C58-EB221E342EC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b-engines.com/en/rank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Introduction to SQL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Structured Query Language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Definition Language - DDL</a:t>
            </a:r>
            <a:endParaRPr/>
          </a:p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Common DDL commands are: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CREATE</a:t>
            </a:r>
            <a:r>
              <a:rPr lang="en">
                <a:solidFill>
                  <a:schemeClr val="dk1"/>
                </a:solidFill>
              </a:rPr>
              <a:t> - create a database object; table, index, view, procedure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ALTER</a:t>
            </a:r>
            <a:r>
              <a:rPr lang="en">
                <a:solidFill>
                  <a:schemeClr val="dk1"/>
                </a:solidFill>
              </a:rPr>
              <a:t> - change a database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DROP</a:t>
            </a:r>
            <a:r>
              <a:rPr lang="en">
                <a:solidFill>
                  <a:schemeClr val="dk1"/>
                </a:solidFill>
              </a:rPr>
              <a:t> - remove/delete a database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This is mostly outside the scope of this class.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Control Language - DCL</a:t>
            </a:r>
            <a:endParaRPr/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Common DCL commands are: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Object permissions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en">
                <a:solidFill>
                  <a:schemeClr val="dk1"/>
                </a:solidFill>
              </a:rPr>
              <a:t>GRANT</a:t>
            </a:r>
            <a:r>
              <a:rPr lang="en">
                <a:solidFill>
                  <a:schemeClr val="dk1"/>
                </a:solidFill>
              </a:rPr>
              <a:t> - give users access to specified database objects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en">
                <a:solidFill>
                  <a:schemeClr val="dk1"/>
                </a:solidFill>
              </a:rPr>
              <a:t>REVOKE</a:t>
            </a:r>
            <a:r>
              <a:rPr lang="en">
                <a:solidFill>
                  <a:schemeClr val="dk1"/>
                </a:solidFill>
              </a:rPr>
              <a:t> - remove user access to specified database objects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Transaction level handling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en">
                <a:solidFill>
                  <a:schemeClr val="dk1"/>
                </a:solidFill>
              </a:rPr>
              <a:t>COMMIT</a:t>
            </a:r>
            <a:r>
              <a:rPr lang="en">
                <a:solidFill>
                  <a:schemeClr val="dk1"/>
                </a:solidFill>
              </a:rPr>
              <a:t> - after a series of data transactions are complete, finalize them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en">
                <a:solidFill>
                  <a:schemeClr val="dk1"/>
                </a:solidFill>
              </a:rPr>
              <a:t>ROLLBACK</a:t>
            </a:r>
            <a:r>
              <a:rPr lang="en">
                <a:solidFill>
                  <a:schemeClr val="dk1"/>
                </a:solidFill>
              </a:rPr>
              <a:t> - while a series of data transactions are in process, you can undo them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This is beyond the scope of this class.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Manipulation Language - DML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Common DML commands are: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INSERT</a:t>
            </a:r>
            <a:r>
              <a:rPr lang="en">
                <a:solidFill>
                  <a:schemeClr val="dk1"/>
                </a:solidFill>
              </a:rPr>
              <a:t> - </a:t>
            </a:r>
            <a:r>
              <a:rPr lang="en" u="sng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reate new records in database tables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SELECT</a:t>
            </a:r>
            <a:r>
              <a:rPr lang="en">
                <a:solidFill>
                  <a:schemeClr val="dk1"/>
                </a:solidFill>
              </a:rPr>
              <a:t> - </a:t>
            </a:r>
            <a:r>
              <a:rPr lang="en" u="sng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ead records from database tables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UPDATE</a:t>
            </a:r>
            <a:r>
              <a:rPr lang="en">
                <a:solidFill>
                  <a:schemeClr val="dk1"/>
                </a:solidFill>
              </a:rPr>
              <a:t> - </a:t>
            </a:r>
            <a:r>
              <a:rPr lang="en" u="sng">
                <a:solidFill>
                  <a:schemeClr val="dk1"/>
                </a:solidFill>
              </a:rPr>
              <a:t>U</a:t>
            </a:r>
            <a:r>
              <a:rPr lang="en">
                <a:solidFill>
                  <a:schemeClr val="dk1"/>
                </a:solidFill>
              </a:rPr>
              <a:t>pdate existing records in database tables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DELETE</a:t>
            </a:r>
            <a:r>
              <a:rPr lang="en">
                <a:solidFill>
                  <a:schemeClr val="dk1"/>
                </a:solidFill>
              </a:rPr>
              <a:t> - </a:t>
            </a:r>
            <a:r>
              <a:rPr lang="en" u="sng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elete existing records in database tables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In this class you will be be primarily using the SELECT command.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Let’s get started!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do we care about SQL?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Lots of data is available in SQL databases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may be tasked with using this data and you have to be able to get it out of the database.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Efficient storage and retrieval of records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Good for storing MASSIVE amounts of data.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may want to make your own SQL database at some point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Database Management System (DBMS)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Place where we store and manage data needed to support an app or website.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many DBMS for different purposes. Two common DBMS are referred to as SQL or NoSQL.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SQL databases are often relational and are commonly used to store business and website data. Data is in tables with columns and rows.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NoSQL databases are “object” databases where each column can contain object data often in JSON format.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SQL is the </a:t>
            </a:r>
            <a:r>
              <a:rPr lang="en" u="sng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tructured </a:t>
            </a:r>
            <a:r>
              <a:rPr lang="en" u="sng">
                <a:solidFill>
                  <a:schemeClr val="dk1"/>
                </a:solidFill>
              </a:rPr>
              <a:t>Q</a:t>
            </a:r>
            <a:r>
              <a:rPr lang="en">
                <a:solidFill>
                  <a:schemeClr val="dk1"/>
                </a:solidFill>
              </a:rPr>
              <a:t>uery </a:t>
            </a:r>
            <a:r>
              <a:rPr lang="en" u="sng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anguage we use to manage the data in the system.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Oracle, MySQL, and SQL Server are the top 3 Relational DBMS.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1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https://db-engines.com/en/ranking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will be using SQLite for its simplicity and Google BigQuery because it contains open source data.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3" name="Google Shape;73;p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relational database, data is stored in tables also known as entities.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table is designed for a specific purpose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 look like Excel worksheets or Pandas DataFrames with rows and columns.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are also called fields or attributes.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 are also called records and have a unique identifier similar to Pandas </a:t>
            </a:r>
            <a:r>
              <a:rPr lang="en">
                <a:solidFill>
                  <a:schemeClr val="dk1"/>
                </a:solidFill>
              </a:rPr>
              <a:t>indexes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table: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" name="Google Shape;74;p4"/>
          <p:cNvGraphicFramePr/>
          <p:nvPr/>
        </p:nvGraphicFramePr>
        <p:xfrm>
          <a:off x="713200" y="3541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{5FBBE7AB-8103-4CD8-9C58-EB221E342EC0}</a:tableStyleId>
              </a:tblPr>
              <a:tblGrid>
                <a:gridCol w="1300725"/>
                <a:gridCol w="1322600"/>
                <a:gridCol w="1528350"/>
                <a:gridCol w="1116925"/>
                <a:gridCol w="1377375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EmployeeId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FirstName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LastName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BirthDate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0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Prisha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Agarwal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Female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1975-Aug-01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Miguel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Garcia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1987-May-15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4"/>
          <p:cNvSpPr/>
          <p:nvPr/>
        </p:nvSpPr>
        <p:spPr>
          <a:xfrm rot="5398049">
            <a:off x="5168403" y="3024402"/>
            <a:ext cx="528600" cy="33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4869150" y="2525050"/>
            <a:ext cx="11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 rot="10798049">
            <a:off x="7598978" y="4000002"/>
            <a:ext cx="528600" cy="33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8181325" y="3965050"/>
            <a:ext cx="5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Normalization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Most SQL databases are relational meaning one table relates to another table through a unique identifier.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Relationships are designed to reduce duplicate data - data normalization.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5" name="Google Shape;85;p5"/>
          <p:cNvGraphicFramePr/>
          <p:nvPr/>
        </p:nvGraphicFramePr>
        <p:xfrm>
          <a:off x="2266575" y="223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{5FBBE7AB-8103-4CD8-9C58-EB221E342EC0}</a:tableStyleId>
              </a:tblPr>
              <a:tblGrid>
                <a:gridCol w="1300725"/>
                <a:gridCol w="1322600"/>
                <a:gridCol w="1528350"/>
                <a:gridCol w="1116925"/>
                <a:gridCol w="1377375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EmployeeId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FirstName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LastName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Sex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BirthDate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111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Prisha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Agarwal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Female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1975-Aug-01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222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Miguel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Garcia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Male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1987-May-15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6" name="Google Shape;86;p5"/>
          <p:cNvGraphicFramePr/>
          <p:nvPr/>
        </p:nvGraphicFramePr>
        <p:xfrm>
          <a:off x="311700" y="370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{5FBBE7AB-8103-4CD8-9C58-EB221E342EC0}</a:tableStyleId>
              </a:tblPr>
              <a:tblGrid>
                <a:gridCol w="1134850"/>
                <a:gridCol w="1207100"/>
                <a:gridCol w="1792825"/>
                <a:gridCol w="1656425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AddressId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EmployeeId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Address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City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State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444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222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123 My Street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Los Alamos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NM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555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222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75 Avenue East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San Dimas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5"/>
          <p:cNvSpPr/>
          <p:nvPr/>
        </p:nvSpPr>
        <p:spPr>
          <a:xfrm>
            <a:off x="1580925" y="3039225"/>
            <a:ext cx="625800" cy="572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Database Normalization and Data Science</a:t>
            </a:r>
            <a:endParaRPr/>
          </a:p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311700" y="1152475"/>
            <a:ext cx="459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Goals are different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Speedy access across massive datasets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Easy querying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visualization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may be denormalized containing duplicate information to avoid joining tables.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NoSQL or hierarchical data may be more common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 is storing data from IoT devices in a single column.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5650" y="2360025"/>
            <a:ext cx="3676650" cy="186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311700" y="1152475"/>
            <a:ext cx="8520600" cy="3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data type describes the data that we will be storing in the database.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Database designers usually choose the data type that consumes the </a:t>
            </a:r>
            <a:r>
              <a:rPr b="1" lang="en">
                <a:solidFill>
                  <a:schemeClr val="dk1"/>
                </a:solidFill>
              </a:rPr>
              <a:t>least</a:t>
            </a:r>
            <a:r>
              <a:rPr lang="en">
                <a:solidFill>
                  <a:schemeClr val="dk1"/>
                </a:solidFill>
              </a:rPr>
              <a:t> amount of space in the system but still meets the requirements for their applications.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Common data types fall into the following categories:</a:t>
            </a:r>
            <a:endParaRPr>
              <a:solidFill>
                <a:schemeClr val="dk1"/>
              </a:solidFill>
            </a:endParaRPr>
          </a:p>
          <a:p>
            <a:pPr indent="-342899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Character data - names, addresses, descriptions</a:t>
            </a:r>
            <a:endParaRPr>
              <a:solidFill>
                <a:schemeClr val="dk1"/>
              </a:solidFill>
            </a:endParaRPr>
          </a:p>
          <a:p>
            <a:pPr indent="-3428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Numeric data - row ids, classification codes/encoded data, continuous values like temperature, cost, weight</a:t>
            </a:r>
            <a:endParaRPr>
              <a:solidFill>
                <a:schemeClr val="dk1"/>
              </a:solidFill>
            </a:endParaRPr>
          </a:p>
          <a:p>
            <a:pPr indent="-3428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Dates and times - birth dates, application dates, sample times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Binary data - pdf files, images, device readings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Why do I care about data types?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you query the data will vary depending on the data type.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can avoid truncating query results if you know how long a character field/column is.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combining data from multiple tables, it is helpful to know the data length for similar fields in the different tables.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Models often require data in encoded numeric format.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Certain data types may be necessary for preparing graphical visualizations.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Numeric data types must be known for proper calculations to avoid unexpected rounding errors.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And the list goes on….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Language - Structured Query Language (SQL)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311700" y="1076275"/>
            <a:ext cx="8520600" cy="3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SQL (pronounced </a:t>
            </a:r>
            <a:r>
              <a:rPr lang="en">
                <a:solidFill>
                  <a:schemeClr val="dk1"/>
                </a:solidFill>
              </a:rPr>
              <a:t>Sequel or S-Q-L</a:t>
            </a:r>
            <a:r>
              <a:rPr lang="en">
                <a:solidFill>
                  <a:schemeClr val="dk1"/>
                </a:solidFill>
              </a:rPr>
              <a:t>) is the language used to manage SQL databases and their data.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SQL varies a little bit for each DBMS.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SQL sounds like regular spoken english. Designed to be intuitive and easy to learn.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SQL has different sub-languages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DDL - Data Definition Language - is used to create and define entities in a database.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DCL - Data Control Language - is used to control access to objects in a database; permissions.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DML - Data Manipulation Language - is used for </a:t>
            </a:r>
            <a:r>
              <a:rPr lang="en" u="sng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reating </a:t>
            </a:r>
            <a:r>
              <a:rPr lang="en" u="sng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eading </a:t>
            </a:r>
            <a:r>
              <a:rPr lang="en" u="sng">
                <a:solidFill>
                  <a:schemeClr val="dk1"/>
                </a:solidFill>
              </a:rPr>
              <a:t>U</a:t>
            </a:r>
            <a:r>
              <a:rPr lang="en">
                <a:solidFill>
                  <a:schemeClr val="dk1"/>
                </a:solidFill>
              </a:rPr>
              <a:t>pdating </a:t>
            </a:r>
            <a:r>
              <a:rPr lang="en" u="sng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eleting data in the database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Also called CRUD operations.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will be focusing a little on DDL, but mostly on DML for reading data out of SQL databases.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