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6"/>
  </p:notesMasterIdLst>
  <p:sldIdLst>
    <p:sldId id="966" r:id="rId2"/>
    <p:sldId id="935" r:id="rId3"/>
    <p:sldId id="967" r:id="rId4"/>
    <p:sldId id="96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6" autoAdjust="0"/>
    <p:restoredTop sz="95097" autoAdjust="0"/>
  </p:normalViewPr>
  <p:slideViewPr>
    <p:cSldViewPr>
      <p:cViewPr varScale="1">
        <p:scale>
          <a:sx n="53" d="100"/>
          <a:sy n="53" d="100"/>
        </p:scale>
        <p:origin x="36" y="12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008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338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920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489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6457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833" y="4463739"/>
            <a:ext cx="2254251" cy="1646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1" y="4463739"/>
            <a:ext cx="2254251" cy="16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1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39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527051" y="827187"/>
            <a:ext cx="11137896" cy="5620594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1800">
                <a:latin typeface="Century Gothic" panose="020B0502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latin typeface="Century Gothic" panose="020B0502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>
                <a:latin typeface="Century Gothic" panose="020B0502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>
            <a:noAutofit/>
          </a:bodyPr>
          <a:lstStyle>
            <a:lvl1pPr algn="l">
              <a:defRPr sz="2400" b="0" cap="none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58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/>
          <a:lstStyle>
            <a:lvl1pPr>
              <a:defRPr b="0" cap="none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13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dirty="0"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868365"/>
            <a:ext cx="10972800" cy="5257799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93727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811524" y="6574797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Prof. Youngsup Kim, idebtor@gmail.com, CSEE Dept., Grace School Rm204,</a:t>
            </a:r>
            <a:r>
              <a:rPr lang="en-US" altLang="ko-KR" sz="1200" b="0" i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03" r:id="rId6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2400" b="0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Exercise 1: </a:t>
            </a:r>
          </a:p>
          <a:p>
            <a:pPr lvl="1"/>
            <a:r>
              <a:rPr lang="en-US" altLang="ko-KR" dirty="0"/>
              <a:t>preorder Traversal(</a:t>
            </a:r>
            <a:r>
              <a:rPr lang="en-US" altLang="ko-KR" dirty="0">
                <a:solidFill>
                  <a:srgbClr val="C00000"/>
                </a:solidFill>
              </a:rPr>
              <a:t>V</a:t>
            </a:r>
            <a:r>
              <a:rPr lang="en-US" altLang="ko-KR" dirty="0"/>
              <a:t>LR ): </a:t>
            </a:r>
          </a:p>
          <a:p>
            <a:pPr lvl="1"/>
            <a:r>
              <a:rPr lang="en-US" altLang="ko-KR" dirty="0"/>
              <a:t>inorder traversal(L</a:t>
            </a:r>
            <a:r>
              <a:rPr lang="en-US" altLang="ko-KR" dirty="0">
                <a:solidFill>
                  <a:srgbClr val="C00000"/>
                </a:solidFill>
              </a:rPr>
              <a:t>V</a:t>
            </a:r>
            <a:r>
              <a:rPr lang="en-US" altLang="ko-KR" dirty="0"/>
              <a:t>R )   :  </a:t>
            </a:r>
          </a:p>
          <a:p>
            <a:pPr lvl="1"/>
            <a:r>
              <a:rPr lang="en-US" altLang="ko-KR" dirty="0" err="1"/>
              <a:t>postorder</a:t>
            </a:r>
            <a:r>
              <a:rPr lang="en-US" altLang="ko-KR" dirty="0"/>
              <a:t> traversal(LR</a:t>
            </a:r>
            <a:r>
              <a:rPr lang="en-US" altLang="ko-KR" dirty="0">
                <a:solidFill>
                  <a:srgbClr val="C00000"/>
                </a:solidFill>
              </a:rPr>
              <a:t>V</a:t>
            </a:r>
            <a:r>
              <a:rPr lang="en-US" altLang="ko-KR" dirty="0"/>
              <a:t>): </a:t>
            </a:r>
            <a:endParaRPr lang="en-US" altLang="ko-KR" dirty="0">
              <a:solidFill>
                <a:schemeClr val="accent2"/>
              </a:solidFill>
            </a:endParaRPr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Level Order traversal :      </a:t>
            </a:r>
          </a:p>
          <a:p>
            <a:pPr lvl="1"/>
            <a:endParaRPr lang="en-US" altLang="ko-KR" sz="2400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tree traversals 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grpSp>
        <p:nvGrpSpPr>
          <p:cNvPr id="27" name="Group 1028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487488" y="3068960"/>
            <a:ext cx="1752600" cy="2057400"/>
            <a:chOff x="3792" y="1728"/>
            <a:chExt cx="1104" cy="1296"/>
          </a:xfrm>
        </p:grpSpPr>
        <p:sp>
          <p:nvSpPr>
            <p:cNvPr id="28" name="Oval 1029"/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293" y="1728"/>
              <a:ext cx="288" cy="2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+</a:t>
              </a:r>
            </a:p>
          </p:txBody>
        </p:sp>
        <p:cxnSp>
          <p:nvCxnSpPr>
            <p:cNvPr id="29" name="AutoShape 1030"/>
            <p:cNvCxnSpPr>
              <a:cxnSpLocks noChangeShapeType="1"/>
              <a:stCxn id="28" idx="3"/>
              <a:endCxn id="31" idx="0"/>
            </p:cNvCxnSpPr>
            <p:nvPr>
              <p:custDataLst>
                <p:tags r:id="rId3"/>
              </p:custDataLst>
            </p:nvPr>
          </p:nvCxnSpPr>
          <p:spPr bwMode="auto">
            <a:xfrm flipH="1">
              <a:off x="4128" y="1968"/>
              <a:ext cx="207" cy="2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0" name="AutoShape 1031"/>
            <p:cNvCxnSpPr>
              <a:cxnSpLocks noChangeShapeType="1"/>
              <a:stCxn id="28" idx="5"/>
              <a:endCxn id="50" idx="0"/>
            </p:cNvCxnSpPr>
            <p:nvPr>
              <p:custDataLst>
                <p:tags r:id="rId4"/>
              </p:custDataLst>
            </p:nvPr>
          </p:nvCxnSpPr>
          <p:spPr bwMode="auto">
            <a:xfrm>
              <a:off x="4539" y="1968"/>
              <a:ext cx="213" cy="2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1" name="Oval 1032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984" y="2264"/>
              <a:ext cx="288" cy="2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*</a:t>
              </a:r>
            </a:p>
          </p:txBody>
        </p:sp>
        <p:sp>
          <p:nvSpPr>
            <p:cNvPr id="32" name="Oval 1033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792" y="2756"/>
              <a:ext cx="288" cy="2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33" name="Oval 1034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176" y="2756"/>
              <a:ext cx="288" cy="2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4</a:t>
              </a:r>
            </a:p>
          </p:txBody>
        </p:sp>
        <p:cxnSp>
          <p:nvCxnSpPr>
            <p:cNvPr id="48" name="AutoShape 1035"/>
            <p:cNvCxnSpPr>
              <a:cxnSpLocks noChangeShapeType="1"/>
              <a:stCxn id="31" idx="5"/>
              <a:endCxn id="33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230" y="2504"/>
              <a:ext cx="90" cy="2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9" name="AutoShape 1036"/>
            <p:cNvCxnSpPr>
              <a:cxnSpLocks noChangeShapeType="1"/>
              <a:stCxn id="31" idx="3"/>
              <a:endCxn id="32" idx="0"/>
            </p:cNvCxnSpPr>
            <p:nvPr>
              <p:custDataLst>
                <p:tags r:id="rId9"/>
              </p:custDataLst>
            </p:nvPr>
          </p:nvCxnSpPr>
          <p:spPr bwMode="auto">
            <a:xfrm flipH="1">
              <a:off x="3936" y="2504"/>
              <a:ext cx="90" cy="2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0" name="Oval 1037"/>
            <p:cNvSpPr>
              <a:spLocks noChangeAspect="1"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608" y="2264"/>
              <a:ext cx="288" cy="2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2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Exercise 2: </a:t>
            </a:r>
          </a:p>
          <a:p>
            <a:pPr lvl="1"/>
            <a:r>
              <a:rPr lang="en-US" altLang="ko-KR" dirty="0" smtClean="0"/>
              <a:t>preorder(</a:t>
            </a:r>
            <a:r>
              <a:rPr lang="en-US" altLang="ko-KR" dirty="0" smtClean="0">
                <a:solidFill>
                  <a:srgbClr val="C00000"/>
                </a:solidFill>
              </a:rPr>
              <a:t>V</a:t>
            </a:r>
            <a:r>
              <a:rPr lang="en-US" altLang="ko-KR" dirty="0" smtClean="0"/>
              <a:t>LR 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 smtClean="0"/>
              <a:t>inorder</a:t>
            </a:r>
            <a:r>
              <a:rPr lang="en-US" altLang="ko-KR" dirty="0" smtClean="0"/>
              <a:t>(L</a:t>
            </a:r>
            <a:r>
              <a:rPr lang="en-US" altLang="ko-KR" dirty="0" smtClean="0">
                <a:solidFill>
                  <a:srgbClr val="C00000"/>
                </a:solidFill>
              </a:rPr>
              <a:t>V</a:t>
            </a:r>
            <a:r>
              <a:rPr lang="en-US" altLang="ko-KR" dirty="0" smtClean="0"/>
              <a:t>R </a:t>
            </a:r>
            <a:r>
              <a:rPr lang="en-US" altLang="ko-KR" dirty="0"/>
              <a:t>)   </a:t>
            </a:r>
          </a:p>
          <a:p>
            <a:pPr lvl="1"/>
            <a:r>
              <a:rPr lang="en-US" altLang="ko-KR" dirty="0" err="1" smtClean="0"/>
              <a:t>postorder</a:t>
            </a:r>
            <a:r>
              <a:rPr lang="en-US" altLang="ko-KR" dirty="0" smtClean="0"/>
              <a:t>(LR</a:t>
            </a:r>
            <a:r>
              <a:rPr lang="en-US" altLang="ko-KR" dirty="0" smtClean="0">
                <a:solidFill>
                  <a:srgbClr val="C00000"/>
                </a:solidFill>
              </a:rPr>
              <a:t>V</a:t>
            </a:r>
            <a:r>
              <a:rPr lang="en-US" altLang="ko-KR" dirty="0"/>
              <a:t>)</a:t>
            </a:r>
          </a:p>
          <a:p>
            <a:pPr lvl="1"/>
            <a:endParaRPr lang="en-US" altLang="ko-KR" sz="2400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tree traversals 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5003732" y="2879354"/>
            <a:ext cx="3108492" cy="3044573"/>
            <a:chOff x="2495600" y="3624787"/>
            <a:chExt cx="3108492" cy="3044573"/>
          </a:xfrm>
        </p:grpSpPr>
        <p:sp>
          <p:nvSpPr>
            <p:cNvPr id="29" name="타원 28"/>
            <p:cNvSpPr/>
            <p:nvPr/>
          </p:nvSpPr>
          <p:spPr>
            <a:xfrm>
              <a:off x="3000555" y="4272859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Century Gothic" panose="020B0502020202020204" pitchFamily="34" charset="0"/>
                </a:rPr>
                <a:t>1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5160795" y="4920931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4666361" y="4319724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Century Gothic" panose="020B0502020202020204" pitchFamily="34" charset="0"/>
                </a:rPr>
                <a:t>9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3856031" y="3624787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entury Gothic" panose="020B0502020202020204" pitchFamily="34" charset="0"/>
                </a:rPr>
                <a:t>7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3454691" y="4920931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entury Gothic" panose="020B0502020202020204" pitchFamily="34" charset="0"/>
                </a:rPr>
                <a:t>3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4109189" y="4905810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Century Gothic" panose="020B0502020202020204" pitchFamily="34" charset="0"/>
                </a:rPr>
                <a:t>8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3896264" y="5569003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Century Gothic" panose="020B0502020202020204" pitchFamily="34" charset="0"/>
                </a:rPr>
                <a:t>5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3002887" y="5569003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Century Gothic" panose="020B0502020202020204" pitchFamily="34" charset="0"/>
                </a:rPr>
                <a:t>2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2495600" y="4920568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Century Gothic" panose="020B0502020202020204" pitchFamily="34" charset="0"/>
                </a:rPr>
                <a:t>0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cxnSp>
          <p:nvCxnSpPr>
            <p:cNvPr id="48" name="직선 화살표 연결선 47"/>
            <p:cNvCxnSpPr/>
            <p:nvPr/>
          </p:nvCxnSpPr>
          <p:spPr>
            <a:xfrm flipH="1">
              <a:off x="3387023" y="3905057"/>
              <a:ext cx="452984" cy="441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H="1">
              <a:off x="2795891" y="4647136"/>
              <a:ext cx="300292" cy="3334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>
              <a:off x="5004531" y="4706084"/>
              <a:ext cx="253330" cy="250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>
              <a:off x="3325189" y="4673890"/>
              <a:ext cx="242516" cy="279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H="1">
              <a:off x="3312269" y="5305064"/>
              <a:ext cx="240668" cy="3139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 flipH="1">
              <a:off x="4460422" y="4660544"/>
              <a:ext cx="222724" cy="306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>
              <a:off x="3786108" y="5330307"/>
              <a:ext cx="201263" cy="250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>
              <a:off x="4219481" y="3977065"/>
              <a:ext cx="477533" cy="436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/>
            <p:cNvSpPr/>
            <p:nvPr/>
          </p:nvSpPr>
          <p:spPr>
            <a:xfrm>
              <a:off x="5162946" y="4938887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latin typeface="Century Gothic" panose="020B0502020202020204" pitchFamily="34" charset="0"/>
                </a:rPr>
                <a:t>10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3431704" y="6238626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entury Gothic" panose="020B0502020202020204" pitchFamily="34" charset="0"/>
                </a:rPr>
                <a:t>4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cxnSp>
          <p:nvCxnSpPr>
            <p:cNvPr id="58" name="직선 화살표 연결선 57"/>
            <p:cNvCxnSpPr/>
            <p:nvPr/>
          </p:nvCxnSpPr>
          <p:spPr>
            <a:xfrm flipH="1">
              <a:off x="3756227" y="5949238"/>
              <a:ext cx="240668" cy="3139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87D09CC-583C-4754-A99B-7DCF86D8EC94}"/>
                </a:ext>
              </a:extLst>
            </p:cNvPr>
            <p:cNvSpPr/>
            <p:nvPr/>
          </p:nvSpPr>
          <p:spPr>
            <a:xfrm>
              <a:off x="4322930" y="6237969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Century Gothic" panose="020B0502020202020204" pitchFamily="34" charset="0"/>
                </a:rPr>
                <a:t>6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9208222E-B223-4E07-B623-063664F7CD6E}"/>
                </a:ext>
              </a:extLst>
            </p:cNvPr>
            <p:cNvCxnSpPr/>
            <p:nvPr/>
          </p:nvCxnSpPr>
          <p:spPr>
            <a:xfrm>
              <a:off x="4239591" y="5972603"/>
              <a:ext cx="201263" cy="250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/>
          <p:cNvGrpSpPr/>
          <p:nvPr/>
        </p:nvGrpSpPr>
        <p:grpSpPr>
          <a:xfrm>
            <a:off x="8554602" y="2831332"/>
            <a:ext cx="3030332" cy="2253656"/>
            <a:chOff x="8105300" y="3379508"/>
            <a:chExt cx="3372629" cy="2508222"/>
          </a:xfrm>
        </p:grpSpPr>
        <p:cxnSp>
          <p:nvCxnSpPr>
            <p:cNvPr id="62" name="직선 화살표 연결선 61"/>
            <p:cNvCxnSpPr/>
            <p:nvPr/>
          </p:nvCxnSpPr>
          <p:spPr>
            <a:xfrm flipH="1">
              <a:off x="9120336" y="3651034"/>
              <a:ext cx="452984" cy="441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/>
            <p:nvPr/>
          </p:nvCxnSpPr>
          <p:spPr>
            <a:xfrm flipH="1">
              <a:off x="8529204" y="4393113"/>
              <a:ext cx="300292" cy="3334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/>
            <p:nvPr/>
          </p:nvCxnSpPr>
          <p:spPr>
            <a:xfrm>
              <a:off x="10737844" y="4452061"/>
              <a:ext cx="253330" cy="250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/>
            <p:nvPr/>
          </p:nvCxnSpPr>
          <p:spPr>
            <a:xfrm>
              <a:off x="9058502" y="4419867"/>
              <a:ext cx="242516" cy="279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endCxn id="81" idx="7"/>
            </p:cNvCxnSpPr>
            <p:nvPr/>
          </p:nvCxnSpPr>
          <p:spPr>
            <a:xfrm flipH="1">
              <a:off x="9065808" y="5145758"/>
              <a:ext cx="183235" cy="2327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 flipH="1">
              <a:off x="10193735" y="4406521"/>
              <a:ext cx="222724" cy="306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>
              <a:stCxn id="85" idx="5"/>
            </p:cNvCxnSpPr>
            <p:nvPr/>
          </p:nvCxnSpPr>
          <p:spPr>
            <a:xfrm>
              <a:off x="9627847" y="5124179"/>
              <a:ext cx="169948" cy="2725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>
              <a:off x="9952794" y="3723042"/>
              <a:ext cx="437749" cy="3691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/>
            <p:nvPr/>
          </p:nvCxnSpPr>
          <p:spPr>
            <a:xfrm flipH="1">
              <a:off x="10854754" y="5061554"/>
              <a:ext cx="222724" cy="306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/>
            <p:cNvGrpSpPr/>
            <p:nvPr/>
          </p:nvGrpSpPr>
          <p:grpSpPr>
            <a:xfrm>
              <a:off x="10430326" y="5352214"/>
              <a:ext cx="518408" cy="535516"/>
              <a:chOff x="3101005" y="5580499"/>
              <a:chExt cx="518408" cy="535516"/>
            </a:xfrm>
          </p:grpSpPr>
          <p:sp>
            <p:nvSpPr>
              <p:cNvPr id="99" name="타원 98"/>
              <p:cNvSpPr/>
              <p:nvPr/>
            </p:nvSpPr>
            <p:spPr>
              <a:xfrm>
                <a:off x="3101005" y="5580499"/>
                <a:ext cx="518408" cy="53551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3130119" y="5700922"/>
                <a:ext cx="458864" cy="376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latin typeface="Century Gothic" panose="020B0502020202020204" pitchFamily="34" charset="0"/>
                  </a:rPr>
                  <a:t>30</a:t>
                </a:r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9501666" y="3379508"/>
              <a:ext cx="518408" cy="535516"/>
              <a:chOff x="3101005" y="5580499"/>
              <a:chExt cx="518408" cy="535516"/>
            </a:xfrm>
          </p:grpSpPr>
          <p:sp>
            <p:nvSpPr>
              <p:cNvPr id="97" name="타원 96"/>
              <p:cNvSpPr/>
              <p:nvPr/>
            </p:nvSpPr>
            <p:spPr>
              <a:xfrm>
                <a:off x="3101005" y="5580499"/>
                <a:ext cx="518408" cy="53551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3130119" y="5700922"/>
                <a:ext cx="458864" cy="376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latin typeface="Century Gothic" panose="020B0502020202020204" pitchFamily="34" charset="0"/>
                  </a:rPr>
                  <a:t>25</a:t>
                </a:r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10340418" y="3981582"/>
              <a:ext cx="518408" cy="535516"/>
              <a:chOff x="3101005" y="5580499"/>
              <a:chExt cx="518408" cy="535516"/>
            </a:xfrm>
          </p:grpSpPr>
          <p:sp>
            <p:nvSpPr>
              <p:cNvPr id="95" name="타원 94"/>
              <p:cNvSpPr/>
              <p:nvPr/>
            </p:nvSpPr>
            <p:spPr>
              <a:xfrm>
                <a:off x="3101005" y="5580499"/>
                <a:ext cx="518408" cy="53551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3130119" y="5700922"/>
                <a:ext cx="458864" cy="376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latin typeface="Century Gothic" panose="020B0502020202020204" pitchFamily="34" charset="0"/>
                  </a:rPr>
                  <a:t>29</a:t>
                </a:r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10959521" y="4599396"/>
              <a:ext cx="518408" cy="535516"/>
              <a:chOff x="3101005" y="5580499"/>
              <a:chExt cx="518408" cy="535516"/>
            </a:xfrm>
          </p:grpSpPr>
          <p:sp>
            <p:nvSpPr>
              <p:cNvPr id="93" name="타원 92"/>
              <p:cNvSpPr/>
              <p:nvPr/>
            </p:nvSpPr>
            <p:spPr>
              <a:xfrm>
                <a:off x="3101005" y="5580499"/>
                <a:ext cx="518408" cy="53551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3130119" y="5700922"/>
                <a:ext cx="458864" cy="376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latin typeface="Century Gothic" panose="020B0502020202020204" pitchFamily="34" charset="0"/>
                  </a:rPr>
                  <a:t>35</a:t>
                </a:r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9824701" y="4667088"/>
              <a:ext cx="518408" cy="535516"/>
              <a:chOff x="3101005" y="5580499"/>
              <a:chExt cx="518408" cy="535516"/>
            </a:xfrm>
          </p:grpSpPr>
          <p:sp>
            <p:nvSpPr>
              <p:cNvPr id="91" name="타원 90"/>
              <p:cNvSpPr/>
              <p:nvPr/>
            </p:nvSpPr>
            <p:spPr>
              <a:xfrm>
                <a:off x="3101005" y="5580499"/>
                <a:ext cx="518408" cy="53551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3130119" y="5700922"/>
                <a:ext cx="458864" cy="376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latin typeface="Century Gothic" panose="020B0502020202020204" pitchFamily="34" charset="0"/>
                  </a:rPr>
                  <a:t>25</a:t>
                </a:r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8666950" y="4015962"/>
              <a:ext cx="518408" cy="535516"/>
              <a:chOff x="3101005" y="5580499"/>
              <a:chExt cx="518408" cy="535516"/>
            </a:xfrm>
          </p:grpSpPr>
          <p:sp>
            <p:nvSpPr>
              <p:cNvPr id="89" name="타원 88"/>
              <p:cNvSpPr/>
              <p:nvPr/>
            </p:nvSpPr>
            <p:spPr>
              <a:xfrm>
                <a:off x="3101005" y="5580499"/>
                <a:ext cx="518408" cy="53551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3130119" y="5700922"/>
                <a:ext cx="458864" cy="376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latin typeface="Century Gothic" panose="020B0502020202020204" pitchFamily="34" charset="0"/>
                  </a:rPr>
                  <a:t>10</a:t>
                </a:r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8105300" y="4668062"/>
              <a:ext cx="518408" cy="535516"/>
              <a:chOff x="3101005" y="5580499"/>
              <a:chExt cx="518408" cy="535516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3101005" y="5580499"/>
                <a:ext cx="518408" cy="53551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3193453" y="5700922"/>
                <a:ext cx="332196" cy="376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latin typeface="Century Gothic" panose="020B0502020202020204" pitchFamily="34" charset="0"/>
                  </a:rPr>
                  <a:t>7</a:t>
                </a:r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9185358" y="4667088"/>
              <a:ext cx="518408" cy="535516"/>
              <a:chOff x="3101005" y="5580499"/>
              <a:chExt cx="518408" cy="535516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3101005" y="5580499"/>
                <a:ext cx="518408" cy="53551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3130119" y="5700922"/>
                <a:ext cx="458864" cy="376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latin typeface="Century Gothic" panose="020B0502020202020204" pitchFamily="34" charset="0"/>
                  </a:rPr>
                  <a:t>15</a:t>
                </a:r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9656096" y="5343378"/>
              <a:ext cx="518408" cy="535516"/>
              <a:chOff x="3101005" y="5580499"/>
              <a:chExt cx="518408" cy="535516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3101005" y="5580499"/>
                <a:ext cx="518408" cy="53551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3130119" y="5700922"/>
                <a:ext cx="458864" cy="376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latin typeface="Century Gothic" panose="020B0502020202020204" pitchFamily="34" charset="0"/>
                  </a:rPr>
                  <a:t>17</a:t>
                </a:r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8569734" y="5294116"/>
              <a:ext cx="581187" cy="575943"/>
              <a:chOff x="3101005" y="5580499"/>
              <a:chExt cx="518408" cy="535516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3101005" y="5580499"/>
                <a:ext cx="518408" cy="53551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3154903" y="5700922"/>
                <a:ext cx="409297" cy="350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latin typeface="Century Gothic" panose="020B0502020202020204" pitchFamily="34" charset="0"/>
                  </a:rPr>
                  <a:t>10</a:t>
                </a:r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</p:grpSp>
      </p:grpSp>
      <p:pic>
        <p:nvPicPr>
          <p:cNvPr id="101" name="Picture 2" descr="https://upload.wikimedia.org/wikipedia/commons/thumb/d/dc/Sorted_binary_tree_ALL.svg/281px-Sorted_binary_tree_ALL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857" y="2631317"/>
            <a:ext cx="3078975" cy="262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직사각형 110"/>
          <p:cNvSpPr/>
          <p:nvPr/>
        </p:nvSpPr>
        <p:spPr>
          <a:xfrm>
            <a:off x="5802683" y="1198060"/>
            <a:ext cx="2737429" cy="338554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latin typeface="Century Gothic" panose="020B0502020202020204" pitchFamily="34" charset="0"/>
              </a:rPr>
              <a:t>7 </a:t>
            </a:r>
            <a:endParaRPr lang="ko-KR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5802683" y="1574625"/>
            <a:ext cx="2748678" cy="338554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latin typeface="Century Gothic" panose="020B0502020202020204" pitchFamily="34" charset="0"/>
              </a:rPr>
              <a:t>0 </a:t>
            </a:r>
            <a:endParaRPr lang="ko-KR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5802684" y="1939663"/>
            <a:ext cx="2748677" cy="338554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latin typeface="Century Gothic" panose="020B0502020202020204" pitchFamily="34" charset="0"/>
              </a:rPr>
              <a:t>0</a:t>
            </a:r>
            <a:endParaRPr lang="ko-KR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8683003" y="1201832"/>
            <a:ext cx="3018372" cy="338554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latin typeface="Century Gothic" panose="020B0502020202020204" pitchFamily="34" charset="0"/>
              </a:rPr>
              <a:t>25</a:t>
            </a:r>
            <a:endParaRPr lang="ko-KR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8694252" y="1578397"/>
            <a:ext cx="3018372" cy="338554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latin typeface="Century Gothic" panose="020B0502020202020204" pitchFamily="34" charset="0"/>
              </a:rPr>
              <a:t>7 </a:t>
            </a:r>
            <a:endParaRPr lang="ko-KR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694252" y="1943434"/>
            <a:ext cx="3018372" cy="338554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latin typeface="Century Gothic" panose="020B0502020202020204" pitchFamily="34" charset="0"/>
              </a:rPr>
              <a:t>7</a:t>
            </a:r>
            <a:endParaRPr lang="ko-KR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045490" y="1196752"/>
            <a:ext cx="2607674" cy="33986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F </a:t>
            </a:r>
            <a:endParaRPr lang="ko-KR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045490" y="1573319"/>
            <a:ext cx="2607673" cy="338554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A </a:t>
            </a:r>
            <a:endParaRPr lang="ko-KR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3052621" y="1927941"/>
            <a:ext cx="2616133" cy="338554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A </a:t>
            </a:r>
            <a:endParaRPr lang="ko-KR" altLang="en-US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00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/>
              <a:t>Exercise </a:t>
            </a:r>
            <a:r>
              <a:rPr lang="en-US" altLang="ko-KR" b="1" smtClean="0"/>
              <a:t>3: </a:t>
            </a:r>
            <a:endParaRPr lang="en-US" altLang="ko-KR" b="1" dirty="0"/>
          </a:p>
          <a:p>
            <a:pPr lvl="1"/>
            <a:r>
              <a:rPr lang="en-US" altLang="ko-KR" dirty="0" smtClean="0"/>
              <a:t>preorder(</a:t>
            </a:r>
            <a:r>
              <a:rPr lang="en-US" altLang="ko-KR" dirty="0" smtClean="0">
                <a:solidFill>
                  <a:srgbClr val="C00000"/>
                </a:solidFill>
              </a:rPr>
              <a:t>V</a:t>
            </a:r>
            <a:r>
              <a:rPr lang="en-US" altLang="ko-KR" dirty="0" smtClean="0"/>
              <a:t>LR 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 smtClean="0"/>
              <a:t>inorder</a:t>
            </a:r>
            <a:r>
              <a:rPr lang="en-US" altLang="ko-KR" dirty="0" smtClean="0"/>
              <a:t>(L</a:t>
            </a:r>
            <a:r>
              <a:rPr lang="en-US" altLang="ko-KR" dirty="0" smtClean="0">
                <a:solidFill>
                  <a:srgbClr val="C00000"/>
                </a:solidFill>
              </a:rPr>
              <a:t>V</a:t>
            </a:r>
            <a:r>
              <a:rPr lang="en-US" altLang="ko-KR" dirty="0" smtClean="0"/>
              <a:t>R </a:t>
            </a:r>
            <a:r>
              <a:rPr lang="en-US" altLang="ko-KR" dirty="0"/>
              <a:t>)   </a:t>
            </a:r>
          </a:p>
          <a:p>
            <a:pPr lvl="1"/>
            <a:r>
              <a:rPr lang="en-US" altLang="ko-KR" dirty="0" err="1" smtClean="0"/>
              <a:t>postorder</a:t>
            </a:r>
            <a:r>
              <a:rPr lang="en-US" altLang="ko-KR" dirty="0" smtClean="0"/>
              <a:t>(LR</a:t>
            </a:r>
            <a:r>
              <a:rPr lang="en-US" altLang="ko-KR" dirty="0" smtClean="0">
                <a:solidFill>
                  <a:srgbClr val="C00000"/>
                </a:solidFill>
              </a:rPr>
              <a:t>V</a:t>
            </a:r>
            <a:r>
              <a:rPr lang="en-US" altLang="ko-KR" dirty="0"/>
              <a:t>)</a:t>
            </a:r>
          </a:p>
          <a:p>
            <a:pPr lvl="1"/>
            <a:endParaRPr lang="en-US" altLang="ko-KR" sz="2400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tree traversals 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991544" y="3067589"/>
            <a:ext cx="3084079" cy="2374950"/>
            <a:chOff x="4522462" y="2879354"/>
            <a:chExt cx="3084079" cy="2374950"/>
          </a:xfrm>
        </p:grpSpPr>
        <p:sp>
          <p:nvSpPr>
            <p:cNvPr id="29" name="타원 28"/>
            <p:cNvSpPr/>
            <p:nvPr/>
          </p:nvSpPr>
          <p:spPr>
            <a:xfrm>
              <a:off x="5508687" y="3527426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latin typeface="Century Gothic" panose="020B0502020202020204" pitchFamily="34" charset="0"/>
                </a:rPr>
                <a:t>B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7174493" y="3574291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latin typeface="Century Gothic" panose="020B0502020202020204" pitchFamily="34" charset="0"/>
                </a:rPr>
                <a:t>E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6364163" y="2879354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latin typeface="Century Gothic" panose="020B0502020202020204" pitchFamily="34" charset="0"/>
                </a:rPr>
                <a:t>A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5962823" y="4175498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latin typeface="Century Gothic" panose="020B0502020202020204" pitchFamily="34" charset="0"/>
                </a:rPr>
                <a:t>D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6617321" y="4160377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latin typeface="Century Gothic" panose="020B0502020202020204" pitchFamily="34" charset="0"/>
                </a:rPr>
                <a:t>F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4522462" y="4823570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latin typeface="Century Gothic" panose="020B0502020202020204" pitchFamily="34" charset="0"/>
                </a:rPr>
                <a:t>G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5003732" y="4175135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latin typeface="Century Gothic" panose="020B0502020202020204" pitchFamily="34" charset="0"/>
                </a:rPr>
                <a:t>C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cxnSp>
          <p:nvCxnSpPr>
            <p:cNvPr id="48" name="직선 화살표 연결선 47"/>
            <p:cNvCxnSpPr/>
            <p:nvPr/>
          </p:nvCxnSpPr>
          <p:spPr>
            <a:xfrm flipH="1">
              <a:off x="5895155" y="3159624"/>
              <a:ext cx="452984" cy="441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H="1">
              <a:off x="5304023" y="3901703"/>
              <a:ext cx="300292" cy="3334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>
              <a:off x="5833321" y="3928457"/>
              <a:ext cx="242516" cy="279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H="1">
              <a:off x="4831844" y="4559631"/>
              <a:ext cx="240668" cy="3139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 flipH="1">
              <a:off x="6968554" y="3915111"/>
              <a:ext cx="222724" cy="306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>
              <a:off x="6727613" y="3231632"/>
              <a:ext cx="477533" cy="436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직사각형 110"/>
          <p:cNvSpPr/>
          <p:nvPr/>
        </p:nvSpPr>
        <p:spPr>
          <a:xfrm>
            <a:off x="5802683" y="1198060"/>
            <a:ext cx="2737429" cy="338554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latin typeface="Century Gothic" panose="020B0502020202020204" pitchFamily="34" charset="0"/>
              </a:rPr>
              <a:t>7 </a:t>
            </a:r>
            <a:endParaRPr lang="ko-KR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5802683" y="1574625"/>
            <a:ext cx="2748678" cy="338554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latin typeface="Century Gothic" panose="020B0502020202020204" pitchFamily="34" charset="0"/>
              </a:rPr>
              <a:t>0 </a:t>
            </a:r>
            <a:endParaRPr lang="ko-KR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5802684" y="1939663"/>
            <a:ext cx="2748677" cy="338554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latin typeface="Century Gothic" panose="020B0502020202020204" pitchFamily="34" charset="0"/>
              </a:rPr>
              <a:t>0</a:t>
            </a:r>
            <a:endParaRPr lang="ko-KR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8683003" y="1201832"/>
            <a:ext cx="3018372" cy="338554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latin typeface="Century Gothic" panose="020B0502020202020204" pitchFamily="34" charset="0"/>
              </a:rPr>
              <a:t>25</a:t>
            </a:r>
            <a:endParaRPr lang="ko-KR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8694252" y="1578397"/>
            <a:ext cx="3018372" cy="338554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latin typeface="Century Gothic" panose="020B0502020202020204" pitchFamily="34" charset="0"/>
              </a:rPr>
              <a:t>7 </a:t>
            </a:r>
            <a:endParaRPr lang="ko-KR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694252" y="1943434"/>
            <a:ext cx="3018372" cy="338554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latin typeface="Century Gothic" panose="020B0502020202020204" pitchFamily="34" charset="0"/>
              </a:rPr>
              <a:t>7</a:t>
            </a:r>
            <a:endParaRPr lang="ko-KR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045490" y="1196752"/>
            <a:ext cx="2607674" cy="33986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smtClean="0"/>
              <a:t>G C B D A F E</a:t>
            </a:r>
            <a:r>
              <a:rPr lang="en-US" altLang="ko-KR" sz="1600" smtClean="0"/>
              <a:t> </a:t>
            </a:r>
            <a:endParaRPr lang="ko-KR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045490" y="1573319"/>
            <a:ext cx="2607673" cy="338554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smtClean="0"/>
              <a:t>G C B D A F E</a:t>
            </a:r>
            <a:r>
              <a:rPr lang="en-US" altLang="ko-KR" sz="1600" smtClean="0"/>
              <a:t> </a:t>
            </a:r>
            <a:endParaRPr lang="ko-KR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3052621" y="1927941"/>
            <a:ext cx="2616133" cy="338554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smtClean="0"/>
              <a:t>G C D B F E A</a:t>
            </a:r>
            <a:r>
              <a:rPr lang="en-US" altLang="ko-KR" sz="1600" smtClean="0"/>
              <a:t> </a:t>
            </a:r>
            <a:endParaRPr lang="ko-KR" altLang="en-US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14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</a:t>
            </a:fld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991544" y="3067589"/>
            <a:ext cx="3084079" cy="2374950"/>
            <a:chOff x="4522462" y="2879354"/>
            <a:chExt cx="3084079" cy="2374950"/>
          </a:xfrm>
        </p:grpSpPr>
        <p:sp>
          <p:nvSpPr>
            <p:cNvPr id="4" name="타원 3"/>
            <p:cNvSpPr/>
            <p:nvPr/>
          </p:nvSpPr>
          <p:spPr>
            <a:xfrm>
              <a:off x="5508687" y="3527426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latin typeface="Century Gothic" panose="020B0502020202020204" pitchFamily="34" charset="0"/>
                </a:rPr>
                <a:t>B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174493" y="3574291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latin typeface="Century Gothic" panose="020B0502020202020204" pitchFamily="34" charset="0"/>
                </a:rPr>
                <a:t>E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6364163" y="2879354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latin typeface="Century Gothic" panose="020B0502020202020204" pitchFamily="34" charset="0"/>
                </a:rPr>
                <a:t>A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5962823" y="4175498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latin typeface="Century Gothic" panose="020B0502020202020204" pitchFamily="34" charset="0"/>
                </a:rPr>
                <a:t>D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6617321" y="4160377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latin typeface="Century Gothic" panose="020B0502020202020204" pitchFamily="34" charset="0"/>
                </a:rPr>
                <a:t>F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522462" y="4823570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latin typeface="Century Gothic" panose="020B0502020202020204" pitchFamily="34" charset="0"/>
                </a:rPr>
                <a:t>G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003732" y="4175135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latin typeface="Century Gothic" panose="020B0502020202020204" pitchFamily="34" charset="0"/>
                </a:rPr>
                <a:t>C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flipH="1">
              <a:off x="5895155" y="3159624"/>
              <a:ext cx="452984" cy="441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flipH="1">
              <a:off x="5304023" y="3901703"/>
              <a:ext cx="300292" cy="3334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5833321" y="3928457"/>
              <a:ext cx="242516" cy="279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H="1">
              <a:off x="4831844" y="4559631"/>
              <a:ext cx="240668" cy="3139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H="1">
              <a:off x="6968554" y="3915111"/>
              <a:ext cx="222724" cy="306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6727613" y="3231632"/>
              <a:ext cx="477533" cy="436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타원 17"/>
          <p:cNvSpPr/>
          <p:nvPr/>
        </p:nvSpPr>
        <p:spPr>
          <a:xfrm>
            <a:off x="7277518" y="3653857"/>
            <a:ext cx="432048" cy="4307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Century Gothic" panose="020B0502020202020204" pitchFamily="34" charset="0"/>
              </a:rPr>
              <a:t>B</a:t>
            </a:r>
            <a:endParaRPr lang="ko-KR" altLang="en-US" dirty="0">
              <a:latin typeface="Century Gothic" panose="020B0502020202020204" pitchFamily="34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943324" y="3700722"/>
            <a:ext cx="432048" cy="4307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Century Gothic" panose="020B0502020202020204" pitchFamily="34" charset="0"/>
              </a:rPr>
              <a:t>D</a:t>
            </a:r>
            <a:endParaRPr lang="ko-KR" altLang="en-US" dirty="0">
              <a:latin typeface="Century Gothic" panose="020B0502020202020204" pitchFamily="34" charset="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132994" y="3005785"/>
            <a:ext cx="432048" cy="4307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Century Gothic" panose="020B0502020202020204" pitchFamily="34" charset="0"/>
              </a:rPr>
              <a:t>A</a:t>
            </a:r>
            <a:endParaRPr lang="ko-KR" altLang="en-US" dirty="0">
              <a:latin typeface="Century Gothic" panose="020B0502020202020204" pitchFamily="34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731654" y="4301929"/>
            <a:ext cx="432048" cy="4307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Century Gothic" panose="020B0502020202020204" pitchFamily="34" charset="0"/>
              </a:rPr>
              <a:t>C</a:t>
            </a:r>
            <a:endParaRPr lang="ko-KR" altLang="en-US" dirty="0">
              <a:latin typeface="Century Gothic" panose="020B0502020202020204" pitchFamily="34" charset="0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7663986" y="3286055"/>
            <a:ext cx="452984" cy="4411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7602152" y="4054888"/>
            <a:ext cx="242516" cy="2799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8496444" y="3358063"/>
            <a:ext cx="477533" cy="4365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124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3">
      <a:majorFont>
        <a:latin typeface="Georgia"/>
        <a:ea typeface="HY견명조"/>
        <a:cs typeface=""/>
      </a:majorFont>
      <a:minorFont>
        <a:latin typeface="Century Gothic"/>
        <a:ea typeface="맑은 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16338</TotalTime>
  <Words>131</Words>
  <Application>Microsoft Office PowerPoint</Application>
  <PresentationFormat>와이드스크린</PresentationFormat>
  <Paragraphs>91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HY견명조</vt:lpstr>
      <vt:lpstr>맑은 고딕</vt:lpstr>
      <vt:lpstr>바탕체</vt:lpstr>
      <vt:lpstr>Arial Rounded MT Bold</vt:lpstr>
      <vt:lpstr>Century Gothic</vt:lpstr>
      <vt:lpstr>Wingdings</vt:lpstr>
      <vt:lpstr>고려청자</vt:lpstr>
      <vt:lpstr>Binary tree traversals </vt:lpstr>
      <vt:lpstr>Binary tree traversals </vt:lpstr>
      <vt:lpstr>Binary tree traversals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User</cp:lastModifiedBy>
  <cp:revision>998</cp:revision>
  <dcterms:created xsi:type="dcterms:W3CDTF">2014-02-12T09:15:05Z</dcterms:created>
  <dcterms:modified xsi:type="dcterms:W3CDTF">2023-05-01T00:12:56Z</dcterms:modified>
</cp:coreProperties>
</file>