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6"/>
  </p:notesMasterIdLst>
  <p:sldIdLst>
    <p:sldId id="789" r:id="rId2"/>
    <p:sldId id="951" r:id="rId3"/>
    <p:sldId id="886" r:id="rId4"/>
    <p:sldId id="95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6" autoAdjust="0"/>
    <p:restoredTop sz="96344" autoAdjust="0"/>
  </p:normalViewPr>
  <p:slideViewPr>
    <p:cSldViewPr>
      <p:cViewPr varScale="1">
        <p:scale>
          <a:sx n="82" d="100"/>
          <a:sy n="82" d="100"/>
        </p:scale>
        <p:origin x="48" y="6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00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6457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1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39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6" cy="5482134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Century Gothic" panose="020B0502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  <a:latin typeface="+mn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58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  <a:latin typeface="+mn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13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dirty="0"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Prof. Youngsup Kim, idebtor@gmail.com, CSEE Dept., Grace School Rm204,</a:t>
            </a:r>
            <a:r>
              <a:rPr lang="en-US" altLang="ko-KR" sz="1200" b="0" i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03" r:id="rId6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3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tx1"/>
                </a:solidFill>
                <a:effectLst/>
              </a:rPr>
              <a:t>Data Structures</a:t>
            </a:r>
            <a:br>
              <a:rPr lang="en-US" altLang="ko-KR" dirty="0">
                <a:solidFill>
                  <a:schemeClr val="tx1"/>
                </a:solidFill>
                <a:effectLst/>
              </a:rPr>
            </a:br>
            <a:r>
              <a:rPr lang="en-US" altLang="ko-KR" dirty="0">
                <a:solidFill>
                  <a:schemeClr val="tx1"/>
                </a:solidFill>
                <a:effectLst/>
              </a:rPr>
              <a:t>Chapter 5 Tree</a:t>
            </a:r>
            <a:endParaRPr lang="ko-KR" altLang="en-US" dirty="0">
              <a:effectLst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585239" y="3166110"/>
            <a:ext cx="4983369" cy="276606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25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75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88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42" indent="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None/>
              <a:defRPr kumimoji="0" sz="1688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57" indent="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None/>
              <a:defRPr kumimoji="0" sz="1688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Binary tree</a:t>
            </a:r>
          </a:p>
          <a:p>
            <a:pPr lvl="1"/>
            <a:r>
              <a:rPr lang="en-US" altLang="ko-KR" dirty="0"/>
              <a:t>Definition and Properties</a:t>
            </a:r>
          </a:p>
          <a:p>
            <a:pPr lvl="1"/>
            <a:r>
              <a:rPr lang="en-US" altLang="ko-KR" dirty="0"/>
              <a:t>Traversal</a:t>
            </a:r>
          </a:p>
          <a:p>
            <a:pPr lvl="1"/>
            <a:r>
              <a:rPr lang="en-US" altLang="ko-KR" b="1" dirty="0"/>
              <a:t>Coding - Quizzes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Binary search tree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Tree balancing</a:t>
            </a:r>
          </a:p>
        </p:txBody>
      </p:sp>
    </p:spTree>
    <p:extLst>
      <p:ext uri="{BB962C8B-B14F-4D97-AF65-F5344CB8AC3E}">
        <p14:creationId xmlns:p14="http://schemas.microsoft.com/office/powerpoint/2010/main" val="137695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27051" y="827187"/>
            <a:ext cx="6940388" cy="5482134"/>
          </a:xfrm>
        </p:spPr>
        <p:txBody>
          <a:bodyPr>
            <a:normAutofit/>
          </a:bodyPr>
          <a:lstStyle/>
          <a:p>
            <a:endParaRPr lang="en-US" altLang="ko-KR" sz="1800" b="1" dirty="0"/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r>
              <a:rPr lang="en-US" altLang="ko-KR" sz="1800"/>
              <a:t>Q1</a:t>
            </a:r>
            <a:r>
              <a:rPr lang="en-US" altLang="ko-KR" sz="1800"/>
              <a:t>. </a:t>
            </a:r>
            <a:r>
              <a:rPr lang="en-US" altLang="ko-KR" sz="1800" smtClean="0"/>
              <a:t>What </a:t>
            </a:r>
            <a:r>
              <a:rPr lang="en-US" altLang="ko-KR" sz="1800"/>
              <a:t>is the total number of the function calls to complete with the tree traversal and how many returns from each side of the </a:t>
            </a:r>
            <a:r>
              <a:rPr lang="en-US" altLang="ko-KR" sz="1800"/>
              <a:t>root </a:t>
            </a:r>
            <a:r>
              <a:rPr lang="en-US" altLang="ko-KR" sz="1800" smtClean="0"/>
              <a:t>6? _______ ________ ________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Q2. Which node invokes the last function call? </a:t>
            </a:r>
            <a:br>
              <a:rPr lang="en-US" altLang="ko-KR" sz="1800" dirty="0"/>
            </a:br>
            <a:endParaRPr lang="en-US" altLang="ko-KR" sz="1800" dirty="0"/>
          </a:p>
          <a:p>
            <a:r>
              <a:rPr lang="en-US" altLang="ko-KR" sz="1800" dirty="0"/>
              <a:t>Q3. Which node finishes its size function call and returns size = 1 for the first time?</a:t>
            </a:r>
          </a:p>
          <a:p>
            <a:pPr marL="0" indent="0">
              <a:buNone/>
            </a:pPr>
            <a:endParaRPr lang="ko-KR" altLang="en-US" sz="18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Operations: size()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7B42C40-0C90-49BB-BEFA-21694DFDBB3E}"/>
              </a:ext>
            </a:extLst>
          </p:cNvPr>
          <p:cNvSpPr/>
          <p:nvPr/>
        </p:nvSpPr>
        <p:spPr>
          <a:xfrm>
            <a:off x="527051" y="830268"/>
            <a:ext cx="7022739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// returns the number of nodes in the binary tree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int size(tree node)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if (empty(node)) return 0;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return size(node-&gt;left) + size(node-&gt;right) + 1;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grpSp>
        <p:nvGrpSpPr>
          <p:cNvPr id="99" name="그룹 98"/>
          <p:cNvGrpSpPr/>
          <p:nvPr/>
        </p:nvGrpSpPr>
        <p:grpSpPr>
          <a:xfrm>
            <a:off x="7752184" y="2305272"/>
            <a:ext cx="3816424" cy="2602412"/>
            <a:chOff x="3575720" y="3706908"/>
            <a:chExt cx="3816424" cy="2602412"/>
          </a:xfrm>
        </p:grpSpPr>
        <p:grpSp>
          <p:nvGrpSpPr>
            <p:cNvPr id="100" name="그룹 99"/>
            <p:cNvGrpSpPr/>
            <p:nvPr/>
          </p:nvGrpSpPr>
          <p:grpSpPr>
            <a:xfrm>
              <a:off x="3575720" y="3706908"/>
              <a:ext cx="3724024" cy="2473215"/>
              <a:chOff x="527051" y="3551348"/>
              <a:chExt cx="3724024" cy="2473215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1585998" y="4199420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4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3740448" y="487515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9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3251804" y="4246285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8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2441474" y="3551348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6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2016749" y="487704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5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2768284" y="487515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7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1473135" y="5538324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3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594639" y="5531346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1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1049190" y="487704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2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cxnSp>
            <p:nvCxnSpPr>
              <p:cNvPr id="112" name="직선 화살표 연결선 111"/>
              <p:cNvCxnSpPr>
                <a:stCxn id="106" idx="3"/>
              </p:cNvCxnSpPr>
              <p:nvPr/>
            </p:nvCxnSpPr>
            <p:spPr>
              <a:xfrm flipH="1">
                <a:off x="1972466" y="3919002"/>
                <a:ext cx="532280" cy="35374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화살표 연결선 112"/>
              <p:cNvCxnSpPr/>
              <p:nvPr/>
            </p:nvCxnSpPr>
            <p:spPr>
              <a:xfrm flipH="1">
                <a:off x="1381334" y="4573697"/>
                <a:ext cx="300292" cy="33347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화살표 연결선 113"/>
              <p:cNvCxnSpPr>
                <a:endCxn id="104" idx="1"/>
              </p:cNvCxnSpPr>
              <p:nvPr/>
            </p:nvCxnSpPr>
            <p:spPr>
              <a:xfrm>
                <a:off x="3589974" y="4632645"/>
                <a:ext cx="213746" cy="305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화살표 연결선 114"/>
              <p:cNvCxnSpPr/>
              <p:nvPr/>
            </p:nvCxnSpPr>
            <p:spPr>
              <a:xfrm>
                <a:off x="1910632" y="4600451"/>
                <a:ext cx="242516" cy="27996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화살표 연결선 115"/>
              <p:cNvCxnSpPr>
                <a:endCxn id="110" idx="7"/>
              </p:cNvCxnSpPr>
              <p:nvPr/>
            </p:nvCxnSpPr>
            <p:spPr>
              <a:xfrm flipH="1">
                <a:off x="963415" y="5239432"/>
                <a:ext cx="145623" cy="35499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화살표 연결선 116"/>
              <p:cNvCxnSpPr>
                <a:stCxn id="105" idx="3"/>
                <a:endCxn id="108" idx="7"/>
              </p:cNvCxnSpPr>
              <p:nvPr/>
            </p:nvCxnSpPr>
            <p:spPr>
              <a:xfrm flipH="1">
                <a:off x="3137060" y="4613939"/>
                <a:ext cx="178016" cy="32429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화살표 연결선 117"/>
              <p:cNvCxnSpPr>
                <a:endCxn id="109" idx="1"/>
              </p:cNvCxnSpPr>
              <p:nvPr/>
            </p:nvCxnSpPr>
            <p:spPr>
              <a:xfrm>
                <a:off x="1414542" y="5239432"/>
                <a:ext cx="121865" cy="36197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화살표 연결선 118"/>
              <p:cNvCxnSpPr>
                <a:stCxn id="106" idx="5"/>
              </p:cNvCxnSpPr>
              <p:nvPr/>
            </p:nvCxnSpPr>
            <p:spPr>
              <a:xfrm>
                <a:off x="2810250" y="3919002"/>
                <a:ext cx="472206" cy="42121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>
              <a:xfrm>
                <a:off x="527051" y="5842529"/>
                <a:ext cx="567223" cy="182034"/>
                <a:chOff x="1280306" y="5655478"/>
                <a:chExt cx="567223" cy="182034"/>
              </a:xfrm>
            </p:grpSpPr>
            <p:sp>
              <p:nvSpPr>
                <p:cNvPr id="133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34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21" name="그룹 120"/>
              <p:cNvGrpSpPr/>
              <p:nvPr/>
            </p:nvGrpSpPr>
            <p:grpSpPr>
              <a:xfrm>
                <a:off x="1405243" y="5842529"/>
                <a:ext cx="567223" cy="182034"/>
                <a:chOff x="1280306" y="5655478"/>
                <a:chExt cx="567223" cy="182034"/>
              </a:xfrm>
            </p:grpSpPr>
            <p:sp>
              <p:nvSpPr>
                <p:cNvPr id="131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32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22" name="그룹 121"/>
              <p:cNvGrpSpPr/>
              <p:nvPr/>
            </p:nvGrpSpPr>
            <p:grpSpPr>
              <a:xfrm>
                <a:off x="1937270" y="5194458"/>
                <a:ext cx="567223" cy="182034"/>
                <a:chOff x="1280306" y="5655478"/>
                <a:chExt cx="567223" cy="182034"/>
              </a:xfrm>
            </p:grpSpPr>
            <p:sp>
              <p:nvSpPr>
                <p:cNvPr id="129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30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23" name="그룹 122"/>
              <p:cNvGrpSpPr/>
              <p:nvPr/>
            </p:nvGrpSpPr>
            <p:grpSpPr>
              <a:xfrm>
                <a:off x="2700696" y="5194458"/>
                <a:ext cx="567223" cy="182034"/>
                <a:chOff x="1280306" y="5655478"/>
                <a:chExt cx="567223" cy="182034"/>
              </a:xfrm>
            </p:grpSpPr>
            <p:sp>
              <p:nvSpPr>
                <p:cNvPr id="127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28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24" name="그룹 123"/>
              <p:cNvGrpSpPr/>
              <p:nvPr/>
            </p:nvGrpSpPr>
            <p:grpSpPr>
              <a:xfrm>
                <a:off x="3683852" y="5198989"/>
                <a:ext cx="567223" cy="182034"/>
                <a:chOff x="1280306" y="5655478"/>
                <a:chExt cx="567223" cy="182034"/>
              </a:xfrm>
            </p:grpSpPr>
            <p:sp>
              <p:nvSpPr>
                <p:cNvPr id="125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26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</p:grpSp>
        <p:sp>
          <p:nvSpPr>
            <p:cNvPr id="101" name="직사각형 100"/>
            <p:cNvSpPr/>
            <p:nvPr/>
          </p:nvSpPr>
          <p:spPr>
            <a:xfrm>
              <a:off x="3589350" y="4293096"/>
              <a:ext cx="2074602" cy="2016224"/>
            </a:xfrm>
            <a:prstGeom prst="rect">
              <a:avLst/>
            </a:prstGeom>
            <a:solidFill>
              <a:srgbClr val="FFC000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684431" y="4293096"/>
              <a:ext cx="1707713" cy="2016223"/>
            </a:xfrm>
            <a:prstGeom prst="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871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27051" y="827187"/>
            <a:ext cx="6925340" cy="5482134"/>
          </a:xfrm>
        </p:spPr>
        <p:txBody>
          <a:bodyPr>
            <a:normAutofit/>
          </a:bodyPr>
          <a:lstStyle/>
          <a:p>
            <a:endParaRPr lang="en-US" altLang="ko-KR" sz="1800" b="1" dirty="0"/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endParaRPr lang="en-US" altLang="ko-KR" sz="1800" dirty="0"/>
          </a:p>
          <a:p>
            <a:r>
              <a:rPr lang="en-US" altLang="ko-KR" sz="1800" dirty="0"/>
              <a:t>Q1. What is the total number of the function call to complete with the tree below? </a:t>
            </a:r>
            <a:r>
              <a:rPr lang="en-US" altLang="ko-KR" sz="1800" b="1" dirty="0">
                <a:solidFill>
                  <a:srgbClr val="C00000"/>
                </a:solidFill>
              </a:rPr>
              <a:t/>
            </a:r>
            <a:br>
              <a:rPr lang="en-US" altLang="ko-KR" sz="1800" b="1" dirty="0">
                <a:solidFill>
                  <a:srgbClr val="C00000"/>
                </a:solidFill>
              </a:rPr>
            </a:br>
            <a:endParaRPr lang="en-US" altLang="ko-KR" sz="1800" b="1" dirty="0">
              <a:solidFill>
                <a:srgbClr val="C00000"/>
              </a:solidFill>
            </a:endParaRPr>
          </a:p>
          <a:p>
            <a:r>
              <a:rPr lang="en-US" altLang="ko-KR" sz="1800" dirty="0"/>
              <a:t>Q2. What is the return value of the 10</a:t>
            </a:r>
            <a:r>
              <a:rPr lang="en-US" altLang="ko-KR" sz="1800" baseline="30000" dirty="0"/>
              <a:t>th</a:t>
            </a:r>
            <a:r>
              <a:rPr lang="en-US" altLang="ko-KR" sz="1800" dirty="0"/>
              <a:t> and 12</a:t>
            </a:r>
            <a:r>
              <a:rPr lang="en-US" altLang="ko-KR" sz="1800" baseline="30000" dirty="0"/>
              <a:t>th</a:t>
            </a:r>
            <a:r>
              <a:rPr lang="en-US" altLang="ko-KR" sz="1800" dirty="0"/>
              <a:t> function call?  </a:t>
            </a:r>
            <a:r>
              <a:rPr lang="en-US" altLang="ko-KR" sz="1800" b="1" dirty="0"/>
              <a:t/>
            </a:r>
            <a:br>
              <a:rPr lang="en-US" altLang="ko-KR" sz="1800" b="1" dirty="0"/>
            </a:br>
            <a:endParaRPr lang="en-US" altLang="ko-KR" sz="1800" b="1" dirty="0"/>
          </a:p>
          <a:p>
            <a:r>
              <a:rPr lang="en-US" altLang="ko-KR" sz="1800" dirty="0"/>
              <a:t>Q3. What is the return value of the node 2? </a:t>
            </a:r>
            <a:r>
              <a:rPr lang="en-US" altLang="ko-KR" sz="1800" b="1" dirty="0">
                <a:solidFill>
                  <a:srgbClr val="C00000"/>
                </a:solidFill>
              </a:rPr>
              <a:t> </a:t>
            </a:r>
          </a:p>
          <a:p>
            <a:endParaRPr lang="ko-KR" altLang="en-US" sz="18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Operations: height()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7B42C40-0C90-49BB-BEFA-21694DFDBB3E}"/>
              </a:ext>
            </a:extLst>
          </p:cNvPr>
          <p:cNvSpPr/>
          <p:nvPr/>
        </p:nvSpPr>
        <p:spPr>
          <a:xfrm>
            <a:off x="527051" y="830268"/>
            <a:ext cx="6645527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// returns the max depth of a tree.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// height = -1 for empty tree, 0 for root only tree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int height(tree node)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if (empty(node)) return -1;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int left  = height(node-&gt;left);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int right = height(node-&gt;right);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return max(left, right) + 1;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grpSp>
        <p:nvGrpSpPr>
          <p:cNvPr id="98" name="그룹 97"/>
          <p:cNvGrpSpPr/>
          <p:nvPr/>
        </p:nvGrpSpPr>
        <p:grpSpPr>
          <a:xfrm>
            <a:off x="7752184" y="2305272"/>
            <a:ext cx="3816424" cy="2602412"/>
            <a:chOff x="3575720" y="3706908"/>
            <a:chExt cx="3816424" cy="2602412"/>
          </a:xfrm>
        </p:grpSpPr>
        <p:grpSp>
          <p:nvGrpSpPr>
            <p:cNvPr id="99" name="그룹 98"/>
            <p:cNvGrpSpPr/>
            <p:nvPr/>
          </p:nvGrpSpPr>
          <p:grpSpPr>
            <a:xfrm>
              <a:off x="3575720" y="3706908"/>
              <a:ext cx="3724024" cy="2473215"/>
              <a:chOff x="527051" y="3551348"/>
              <a:chExt cx="3724024" cy="2473215"/>
            </a:xfrm>
          </p:grpSpPr>
          <p:sp>
            <p:nvSpPr>
              <p:cNvPr id="102" name="타원 101"/>
              <p:cNvSpPr/>
              <p:nvPr/>
            </p:nvSpPr>
            <p:spPr>
              <a:xfrm>
                <a:off x="1585998" y="4199420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4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3740448" y="487515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9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3251804" y="4246285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8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2441474" y="3551348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6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2016749" y="487704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5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2768284" y="487515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7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1473135" y="5538324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3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594639" y="5531346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1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1049190" y="487704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2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cxnSp>
            <p:nvCxnSpPr>
              <p:cNvPr id="111" name="직선 화살표 연결선 110"/>
              <p:cNvCxnSpPr>
                <a:stCxn id="105" idx="3"/>
              </p:cNvCxnSpPr>
              <p:nvPr/>
            </p:nvCxnSpPr>
            <p:spPr>
              <a:xfrm flipH="1">
                <a:off x="1972466" y="3919002"/>
                <a:ext cx="532280" cy="35374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화살표 연결선 111"/>
              <p:cNvCxnSpPr/>
              <p:nvPr/>
            </p:nvCxnSpPr>
            <p:spPr>
              <a:xfrm flipH="1">
                <a:off x="1381334" y="4573697"/>
                <a:ext cx="300292" cy="33347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화살표 연결선 112"/>
              <p:cNvCxnSpPr>
                <a:endCxn id="103" idx="1"/>
              </p:cNvCxnSpPr>
              <p:nvPr/>
            </p:nvCxnSpPr>
            <p:spPr>
              <a:xfrm>
                <a:off x="3589974" y="4632645"/>
                <a:ext cx="213746" cy="305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화살표 연결선 113"/>
              <p:cNvCxnSpPr/>
              <p:nvPr/>
            </p:nvCxnSpPr>
            <p:spPr>
              <a:xfrm>
                <a:off x="1910632" y="4600451"/>
                <a:ext cx="242516" cy="27996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화살표 연결선 114"/>
              <p:cNvCxnSpPr>
                <a:endCxn id="109" idx="7"/>
              </p:cNvCxnSpPr>
              <p:nvPr/>
            </p:nvCxnSpPr>
            <p:spPr>
              <a:xfrm flipH="1">
                <a:off x="963415" y="5239432"/>
                <a:ext cx="145623" cy="35499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화살표 연결선 115"/>
              <p:cNvCxnSpPr>
                <a:stCxn id="104" idx="3"/>
                <a:endCxn id="107" idx="7"/>
              </p:cNvCxnSpPr>
              <p:nvPr/>
            </p:nvCxnSpPr>
            <p:spPr>
              <a:xfrm flipH="1">
                <a:off x="3137060" y="4613939"/>
                <a:ext cx="178016" cy="32429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화살표 연결선 116"/>
              <p:cNvCxnSpPr>
                <a:endCxn id="108" idx="1"/>
              </p:cNvCxnSpPr>
              <p:nvPr/>
            </p:nvCxnSpPr>
            <p:spPr>
              <a:xfrm>
                <a:off x="1414542" y="5239432"/>
                <a:ext cx="121865" cy="36197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화살표 연결선 117"/>
              <p:cNvCxnSpPr>
                <a:stCxn id="105" idx="5"/>
              </p:cNvCxnSpPr>
              <p:nvPr/>
            </p:nvCxnSpPr>
            <p:spPr>
              <a:xfrm>
                <a:off x="2810250" y="3919002"/>
                <a:ext cx="472206" cy="42121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그룹 118"/>
              <p:cNvGrpSpPr/>
              <p:nvPr/>
            </p:nvGrpSpPr>
            <p:grpSpPr>
              <a:xfrm>
                <a:off x="527051" y="5842529"/>
                <a:ext cx="567223" cy="182034"/>
                <a:chOff x="1280306" y="5655478"/>
                <a:chExt cx="567223" cy="182034"/>
              </a:xfrm>
            </p:grpSpPr>
            <p:sp>
              <p:nvSpPr>
                <p:cNvPr id="132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33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20" name="그룹 119"/>
              <p:cNvGrpSpPr/>
              <p:nvPr/>
            </p:nvGrpSpPr>
            <p:grpSpPr>
              <a:xfrm>
                <a:off x="1405243" y="5842529"/>
                <a:ext cx="567223" cy="182034"/>
                <a:chOff x="1280306" y="5655478"/>
                <a:chExt cx="567223" cy="182034"/>
              </a:xfrm>
            </p:grpSpPr>
            <p:sp>
              <p:nvSpPr>
                <p:cNvPr id="130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31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21" name="그룹 120"/>
              <p:cNvGrpSpPr/>
              <p:nvPr/>
            </p:nvGrpSpPr>
            <p:grpSpPr>
              <a:xfrm>
                <a:off x="1937270" y="5194458"/>
                <a:ext cx="567223" cy="182034"/>
                <a:chOff x="1280306" y="5655478"/>
                <a:chExt cx="567223" cy="182034"/>
              </a:xfrm>
            </p:grpSpPr>
            <p:sp>
              <p:nvSpPr>
                <p:cNvPr id="128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29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22" name="그룹 121"/>
              <p:cNvGrpSpPr/>
              <p:nvPr/>
            </p:nvGrpSpPr>
            <p:grpSpPr>
              <a:xfrm>
                <a:off x="2700696" y="5194458"/>
                <a:ext cx="567223" cy="182034"/>
                <a:chOff x="1280306" y="5655478"/>
                <a:chExt cx="567223" cy="182034"/>
              </a:xfrm>
            </p:grpSpPr>
            <p:sp>
              <p:nvSpPr>
                <p:cNvPr id="126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27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23" name="그룹 122"/>
              <p:cNvGrpSpPr/>
              <p:nvPr/>
            </p:nvGrpSpPr>
            <p:grpSpPr>
              <a:xfrm>
                <a:off x="3683852" y="5198989"/>
                <a:ext cx="567223" cy="182034"/>
                <a:chOff x="1280306" y="5655478"/>
                <a:chExt cx="567223" cy="182034"/>
              </a:xfrm>
            </p:grpSpPr>
            <p:sp>
              <p:nvSpPr>
                <p:cNvPr id="124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25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</p:grpSp>
        <p:sp>
          <p:nvSpPr>
            <p:cNvPr id="100" name="직사각형 99"/>
            <p:cNvSpPr/>
            <p:nvPr/>
          </p:nvSpPr>
          <p:spPr>
            <a:xfrm>
              <a:off x="3589350" y="4293096"/>
              <a:ext cx="2074602" cy="2016224"/>
            </a:xfrm>
            <a:prstGeom prst="rect">
              <a:avLst/>
            </a:prstGeom>
            <a:solidFill>
              <a:srgbClr val="FFC000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5684431" y="4293096"/>
              <a:ext cx="1707713" cy="2016223"/>
            </a:xfrm>
            <a:prstGeom prst="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353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Operations: </a:t>
            </a:r>
            <a:r>
              <a:rPr lang="en-US" altLang="ko-KR" dirty="0" err="1"/>
              <a:t>containsBT</a:t>
            </a:r>
            <a:r>
              <a:rPr lang="en-US" altLang="ko-KR" dirty="0"/>
              <a:t>(), </a:t>
            </a:r>
            <a:r>
              <a:rPr lang="en-US" altLang="ko-KR" dirty="0" err="1"/>
              <a:t>findBT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7B42C40-0C90-49BB-BEFA-21694DFDBB3E}"/>
              </a:ext>
            </a:extLst>
          </p:cNvPr>
          <p:cNvSpPr/>
          <p:nvPr/>
        </p:nvSpPr>
        <p:spPr>
          <a:xfrm>
            <a:off x="527051" y="830268"/>
            <a:ext cx="8089229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// returns true if key is in a given binary tree, false otherwise.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bool </a:t>
            </a:r>
            <a:r>
              <a:rPr lang="en-US" altLang="ko-KR" sz="1600" dirty="0" err="1">
                <a:latin typeface="Consolas" panose="020B0609020204030204" pitchFamily="49" charset="0"/>
              </a:rPr>
              <a:t>containsBT</a:t>
            </a:r>
            <a:r>
              <a:rPr lang="en-US" altLang="ko-KR" sz="1600" dirty="0">
                <a:latin typeface="Consolas" panose="020B0609020204030204" pitchFamily="49" charset="0"/>
              </a:rPr>
              <a:t>(tree root, int key)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if (empty(root)) return false;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if (key == root-&gt;key) return true;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containsBT</a:t>
            </a:r>
            <a:r>
              <a:rPr lang="en-US" altLang="ko-KR" sz="1600" dirty="0">
                <a:latin typeface="Consolas" panose="020B0609020204030204" pitchFamily="49" charset="0"/>
              </a:rPr>
              <a:t>(root-&gt;left, key) || </a:t>
            </a:r>
            <a:r>
              <a:rPr lang="en-US" altLang="ko-KR" sz="1600" dirty="0" err="1">
                <a:latin typeface="Consolas" panose="020B0609020204030204" pitchFamily="49" charset="0"/>
              </a:rPr>
              <a:t>containsBT</a:t>
            </a:r>
            <a:r>
              <a:rPr lang="en-US" altLang="ko-KR" sz="1600" dirty="0">
                <a:latin typeface="Consolas" panose="020B0609020204030204" pitchFamily="49" charset="0"/>
              </a:rPr>
              <a:t>(root-&gt;right, key);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grpSp>
        <p:nvGrpSpPr>
          <p:cNvPr id="60" name="그룹 59"/>
          <p:cNvGrpSpPr/>
          <p:nvPr/>
        </p:nvGrpSpPr>
        <p:grpSpPr>
          <a:xfrm>
            <a:off x="7752184" y="2305272"/>
            <a:ext cx="3816424" cy="2602412"/>
            <a:chOff x="3575720" y="3706908"/>
            <a:chExt cx="3816424" cy="2602412"/>
          </a:xfrm>
        </p:grpSpPr>
        <p:grpSp>
          <p:nvGrpSpPr>
            <p:cNvPr id="61" name="그룹 60"/>
            <p:cNvGrpSpPr/>
            <p:nvPr/>
          </p:nvGrpSpPr>
          <p:grpSpPr>
            <a:xfrm>
              <a:off x="3575720" y="3706908"/>
              <a:ext cx="3724024" cy="2473215"/>
              <a:chOff x="527051" y="3551348"/>
              <a:chExt cx="3724024" cy="2473215"/>
            </a:xfrm>
          </p:grpSpPr>
          <p:sp>
            <p:nvSpPr>
              <p:cNvPr id="67" name="타원 66"/>
              <p:cNvSpPr/>
              <p:nvPr/>
            </p:nvSpPr>
            <p:spPr>
              <a:xfrm>
                <a:off x="1585998" y="4199420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4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3740448" y="487515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9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3251804" y="4246285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8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2441474" y="3551348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6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2016749" y="487704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5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2768284" y="487515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7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473135" y="5538324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3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594639" y="5531346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1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1049190" y="487704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2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cxnSp>
            <p:nvCxnSpPr>
              <p:cNvPr id="76" name="직선 화살표 연결선 75"/>
              <p:cNvCxnSpPr>
                <a:stCxn id="70" idx="3"/>
              </p:cNvCxnSpPr>
              <p:nvPr/>
            </p:nvCxnSpPr>
            <p:spPr>
              <a:xfrm flipH="1">
                <a:off x="1972466" y="3919002"/>
                <a:ext cx="532280" cy="35374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/>
              <p:cNvCxnSpPr/>
              <p:nvPr/>
            </p:nvCxnSpPr>
            <p:spPr>
              <a:xfrm flipH="1">
                <a:off x="1381334" y="4573697"/>
                <a:ext cx="300292" cy="33347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화살표 연결선 77"/>
              <p:cNvCxnSpPr>
                <a:endCxn id="68" idx="1"/>
              </p:cNvCxnSpPr>
              <p:nvPr/>
            </p:nvCxnSpPr>
            <p:spPr>
              <a:xfrm>
                <a:off x="3589974" y="4632645"/>
                <a:ext cx="213746" cy="305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화살표 연결선 78"/>
              <p:cNvCxnSpPr/>
              <p:nvPr/>
            </p:nvCxnSpPr>
            <p:spPr>
              <a:xfrm>
                <a:off x="1910632" y="4600451"/>
                <a:ext cx="242516" cy="27996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화살표 연결선 79"/>
              <p:cNvCxnSpPr>
                <a:endCxn id="74" idx="7"/>
              </p:cNvCxnSpPr>
              <p:nvPr/>
            </p:nvCxnSpPr>
            <p:spPr>
              <a:xfrm flipH="1">
                <a:off x="963415" y="5239432"/>
                <a:ext cx="145623" cy="35499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/>
              <p:cNvCxnSpPr>
                <a:stCxn id="69" idx="3"/>
                <a:endCxn id="72" idx="7"/>
              </p:cNvCxnSpPr>
              <p:nvPr/>
            </p:nvCxnSpPr>
            <p:spPr>
              <a:xfrm flipH="1">
                <a:off x="3137060" y="4613939"/>
                <a:ext cx="178016" cy="32429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화살표 연결선 81"/>
              <p:cNvCxnSpPr>
                <a:endCxn id="73" idx="1"/>
              </p:cNvCxnSpPr>
              <p:nvPr/>
            </p:nvCxnSpPr>
            <p:spPr>
              <a:xfrm>
                <a:off x="1414542" y="5239432"/>
                <a:ext cx="121865" cy="36197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화살표 연결선 82"/>
              <p:cNvCxnSpPr>
                <a:stCxn id="70" idx="5"/>
              </p:cNvCxnSpPr>
              <p:nvPr/>
            </p:nvCxnSpPr>
            <p:spPr>
              <a:xfrm>
                <a:off x="2810250" y="3919002"/>
                <a:ext cx="472206" cy="42121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4" name="그룹 83"/>
              <p:cNvGrpSpPr/>
              <p:nvPr/>
            </p:nvGrpSpPr>
            <p:grpSpPr>
              <a:xfrm>
                <a:off x="527051" y="5842529"/>
                <a:ext cx="567223" cy="182034"/>
                <a:chOff x="1280306" y="5655478"/>
                <a:chExt cx="567223" cy="182034"/>
              </a:xfrm>
            </p:grpSpPr>
            <p:sp>
              <p:nvSpPr>
                <p:cNvPr id="97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98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85" name="그룹 84"/>
              <p:cNvGrpSpPr/>
              <p:nvPr/>
            </p:nvGrpSpPr>
            <p:grpSpPr>
              <a:xfrm>
                <a:off x="1405243" y="5842529"/>
                <a:ext cx="567223" cy="182034"/>
                <a:chOff x="1280306" y="5655478"/>
                <a:chExt cx="567223" cy="182034"/>
              </a:xfrm>
            </p:grpSpPr>
            <p:sp>
              <p:nvSpPr>
                <p:cNvPr id="95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96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86" name="그룹 85"/>
              <p:cNvGrpSpPr/>
              <p:nvPr/>
            </p:nvGrpSpPr>
            <p:grpSpPr>
              <a:xfrm>
                <a:off x="1937270" y="5194458"/>
                <a:ext cx="567223" cy="182034"/>
                <a:chOff x="1280306" y="5655478"/>
                <a:chExt cx="567223" cy="182034"/>
              </a:xfrm>
            </p:grpSpPr>
            <p:sp>
              <p:nvSpPr>
                <p:cNvPr id="93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94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87" name="그룹 86"/>
              <p:cNvGrpSpPr/>
              <p:nvPr/>
            </p:nvGrpSpPr>
            <p:grpSpPr>
              <a:xfrm>
                <a:off x="2700696" y="5194458"/>
                <a:ext cx="567223" cy="182034"/>
                <a:chOff x="1280306" y="5655478"/>
                <a:chExt cx="567223" cy="182034"/>
              </a:xfrm>
            </p:grpSpPr>
            <p:sp>
              <p:nvSpPr>
                <p:cNvPr id="91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92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88" name="그룹 87"/>
              <p:cNvGrpSpPr/>
              <p:nvPr/>
            </p:nvGrpSpPr>
            <p:grpSpPr>
              <a:xfrm>
                <a:off x="3683852" y="5198989"/>
                <a:ext cx="567223" cy="182034"/>
                <a:chOff x="1280306" y="5655478"/>
                <a:chExt cx="567223" cy="182034"/>
              </a:xfrm>
            </p:grpSpPr>
            <p:sp>
              <p:nvSpPr>
                <p:cNvPr id="89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90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</p:grpSp>
        <p:sp>
          <p:nvSpPr>
            <p:cNvPr id="62" name="직사각형 61"/>
            <p:cNvSpPr/>
            <p:nvPr/>
          </p:nvSpPr>
          <p:spPr>
            <a:xfrm>
              <a:off x="3589350" y="4293096"/>
              <a:ext cx="2074602" cy="2016224"/>
            </a:xfrm>
            <a:prstGeom prst="rect">
              <a:avLst/>
            </a:prstGeom>
            <a:solidFill>
              <a:srgbClr val="FFC000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684431" y="4293096"/>
              <a:ext cx="1707713" cy="2016223"/>
            </a:xfrm>
            <a:prstGeom prst="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27051" y="827187"/>
            <a:ext cx="7141364" cy="5482134"/>
          </a:xfrm>
        </p:spPr>
        <p:txBody>
          <a:bodyPr>
            <a:noAutofit/>
          </a:bodyPr>
          <a:lstStyle/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1800" dirty="0"/>
          </a:p>
          <a:p>
            <a:r>
              <a:rPr lang="en-US" altLang="ko-KR" sz="1800" dirty="0"/>
              <a:t>Q1: Which node invokes </a:t>
            </a:r>
            <a:r>
              <a:rPr lang="en-US" altLang="ko-KR" sz="1800" b="1" dirty="0" err="1">
                <a:latin typeface="Consolas" panose="020B0609020204030204" pitchFamily="49" charset="0"/>
              </a:rPr>
              <a:t>containsBT</a:t>
            </a:r>
            <a:r>
              <a:rPr lang="en-US" altLang="ko-KR" sz="1800" b="1" dirty="0">
                <a:latin typeface="Consolas" panose="020B0609020204030204" pitchFamily="49" charset="0"/>
              </a:rPr>
              <a:t>(root-&gt;right, key) </a:t>
            </a:r>
            <a:r>
              <a:rPr lang="en-US" altLang="ko-KR" sz="1800" dirty="0"/>
              <a:t>for the first time?  </a:t>
            </a:r>
            <a:br>
              <a:rPr lang="en-US" altLang="ko-KR" sz="1800" dirty="0"/>
            </a:br>
            <a:endParaRPr lang="en-US" altLang="ko-KR" sz="1800" dirty="0"/>
          </a:p>
          <a:p>
            <a:r>
              <a:rPr lang="en-US" altLang="ko-KR" sz="1800" dirty="0"/>
              <a:t>Q2: Which node will invoke </a:t>
            </a:r>
            <a:r>
              <a:rPr lang="en-US" altLang="ko-KR" sz="1800" b="1" dirty="0">
                <a:latin typeface="Consolas" panose="020B0609020204030204" pitchFamily="49" charset="0"/>
              </a:rPr>
              <a:t>return false </a:t>
            </a:r>
            <a:r>
              <a:rPr lang="en-US" altLang="ko-KR" sz="1800" dirty="0"/>
              <a:t>for the first time?</a:t>
            </a:r>
            <a:br>
              <a:rPr lang="en-US" altLang="ko-KR" sz="1800" dirty="0"/>
            </a:br>
            <a:endParaRPr lang="en-US" altLang="ko-KR" sz="1800" dirty="0"/>
          </a:p>
          <a:p>
            <a:r>
              <a:rPr lang="en-US" altLang="ko-KR" sz="1800" dirty="0"/>
              <a:t>Q3: How many function calls are made to reach the node </a:t>
            </a:r>
            <a:r>
              <a:rPr lang="en-US" altLang="ko-KR" sz="1800" b="1" dirty="0">
                <a:latin typeface="Consolas" panose="020B0609020204030204" pitchFamily="49" charset="0"/>
              </a:rPr>
              <a:t>key=5</a:t>
            </a:r>
            <a:r>
              <a:rPr lang="en-US" altLang="ko-KR" sz="1800" dirty="0"/>
              <a:t>?  </a:t>
            </a:r>
            <a:br>
              <a:rPr lang="en-US" altLang="ko-KR" sz="1800" dirty="0"/>
            </a:br>
            <a:endParaRPr lang="en-US" altLang="ko-KR" sz="1800" dirty="0"/>
          </a:p>
          <a:p>
            <a:r>
              <a:rPr lang="en-US" altLang="ko-KR" sz="1800" dirty="0"/>
              <a:t>Q4: How many function calls still remain in the system stack to finish after key=5 is found and what are they?</a:t>
            </a:r>
            <a:br>
              <a:rPr lang="en-US" altLang="ko-KR" sz="1800" dirty="0"/>
            </a:b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2654049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3">
      <a:majorFont>
        <a:latin typeface="Georgia"/>
        <a:ea typeface="HY견명조"/>
        <a:cs typeface=""/>
      </a:majorFont>
      <a:minorFont>
        <a:latin typeface="Century Gothic"/>
        <a:ea typeface="맑은 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16913</TotalTime>
  <Words>404</Words>
  <Application>Microsoft Office PowerPoint</Application>
  <PresentationFormat>와이드스크린</PresentationFormat>
  <Paragraphs>88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HY견명조</vt:lpstr>
      <vt:lpstr>돋움</vt:lpstr>
      <vt:lpstr>맑은 고딕</vt:lpstr>
      <vt:lpstr>바탕체</vt:lpstr>
      <vt:lpstr>Arial Rounded MT Bold</vt:lpstr>
      <vt:lpstr>Century Gothic</vt:lpstr>
      <vt:lpstr>Consolas</vt:lpstr>
      <vt:lpstr>Wingdings</vt:lpstr>
      <vt:lpstr>고려청자</vt:lpstr>
      <vt:lpstr>Data Structures Chapter 5 Tree</vt:lpstr>
      <vt:lpstr>Operations: size()</vt:lpstr>
      <vt:lpstr>Operations: height()</vt:lpstr>
      <vt:lpstr>Operations: containsBT(), findBT()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User</cp:lastModifiedBy>
  <cp:revision>1011</cp:revision>
  <dcterms:created xsi:type="dcterms:W3CDTF">2014-02-12T09:15:05Z</dcterms:created>
  <dcterms:modified xsi:type="dcterms:W3CDTF">2023-10-29T13:26:02Z</dcterms:modified>
</cp:coreProperties>
</file>