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38" r:id="rId2"/>
    <p:sldId id="468" r:id="rId3"/>
    <p:sldId id="509" r:id="rId4"/>
    <p:sldId id="514" r:id="rId5"/>
    <p:sldId id="517" r:id="rId6"/>
    <p:sldId id="518" r:id="rId7"/>
    <p:sldId id="515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40" r:id="rId27"/>
    <p:sldId id="539" r:id="rId28"/>
    <p:sldId id="555" r:id="rId29"/>
    <p:sldId id="556" r:id="rId30"/>
    <p:sldId id="557" r:id="rId31"/>
    <p:sldId id="558" r:id="rId3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0" autoAdjust="0"/>
    <p:restoredTop sz="88067" autoAdjust="0"/>
  </p:normalViewPr>
  <p:slideViewPr>
    <p:cSldViewPr snapToGrid="0" showGuides="1">
      <p:cViewPr varScale="1">
        <p:scale>
          <a:sx n="47" d="100"/>
          <a:sy n="47" d="100"/>
        </p:scale>
        <p:origin x="60" y="436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457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74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5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58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15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663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8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90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97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3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63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2877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850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8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Arial Rounded MT Bold" panose="020F070403050403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김영섭 교수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21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21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1800">
                <a:latin typeface="Arial Rounded MT Bold" panose="020F0704030504030204" pitchFamily="34" charset="0"/>
              </a:defRPr>
            </a:lvl3pPr>
            <a:lvl4pPr>
              <a:defRPr sz="1800">
                <a:latin typeface="Arial Rounded MT Bold" panose="020F0704030504030204" pitchFamily="34" charset="0"/>
              </a:defRPr>
            </a:lvl4pPr>
            <a:lvl5pPr>
              <a:defRPr sz="1800"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</a:t>
            </a:r>
            <a:r>
              <a:rPr kumimoji="0" lang="en-US" altLang="ko-KR" dirty="0"/>
              <a:t>Coding </a:t>
            </a:r>
            <a:r>
              <a:rPr kumimoji="0" lang="ko-KR" altLang="en-US" dirty="0"/>
              <a:t>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18161" y="1175659"/>
            <a:ext cx="5984239" cy="57024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31DD24-8DAD-483B-B2C3-4115C5FC18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2400" y="1200199"/>
            <a:ext cx="5984239" cy="56734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4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34372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11968477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2023-09-20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76" r:id="rId3"/>
    <p:sldLayoutId id="2147483677" r:id="rId4"/>
    <p:sldLayoutId id="2147483681" r:id="rId5"/>
    <p:sldLayoutId id="2147483678" r:id="rId6"/>
    <p:sldLayoutId id="2147483679" r:id="rId7"/>
    <p:sldLayoutId id="2147483680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00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Chapter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Recursion </a:t>
            </a:r>
          </a:p>
          <a:p>
            <a:pPr marL="457200" indent="-457200">
              <a:buAutoNum type="arabicPeriod"/>
            </a:pPr>
            <a:r>
              <a:rPr lang="en-US" altLang="ko-KR" dirty="0"/>
              <a:t>Performance Analysis</a:t>
            </a:r>
          </a:p>
          <a:p>
            <a:pPr marL="457200" indent="-457200">
              <a:buAutoNum type="arabicPeriod"/>
            </a:pPr>
            <a:r>
              <a:rPr lang="en-US" altLang="ko-KR" b="1" dirty="0"/>
              <a:t>Asymptotic Analysis</a:t>
            </a:r>
          </a:p>
          <a:p>
            <a:pPr lvl="1"/>
            <a:r>
              <a:rPr lang="en-US" altLang="ko-KR" dirty="0"/>
              <a:t>Revisit – Step Count</a:t>
            </a:r>
          </a:p>
          <a:p>
            <a:pPr lvl="1"/>
            <a:r>
              <a:rPr lang="en-US" altLang="ko-KR" dirty="0"/>
              <a:t>Asymptotic Analysis</a:t>
            </a:r>
          </a:p>
          <a:p>
            <a:pPr lvl="1"/>
            <a:r>
              <a:rPr lang="en-US" altLang="ko-KR" dirty="0"/>
              <a:t>Asymptotic Notations</a:t>
            </a:r>
          </a:p>
        </p:txBody>
      </p:sp>
    </p:spTree>
    <p:extLst>
      <p:ext uri="{BB962C8B-B14F-4D97-AF65-F5344CB8AC3E}">
        <p14:creationId xmlns:p14="http://schemas.microsoft.com/office/powerpoint/2010/main" val="190725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Example: </a:t>
                </a:r>
                <a:r>
                  <a:rPr lang="en-US" altLang="ko-KR" dirty="0">
                    <a:sym typeface="Wingdings" pitchFamily="2" charset="2"/>
                  </a:rPr>
                  <a:t>Find </a:t>
                </a:r>
                <a:r>
                  <a:rPr lang="en-US" altLang="ko-KR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sym typeface="Wingdings" pitchFamily="2" charset="2"/>
                  </a:rPr>
                  <a:t> to justify that the function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7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 + 5 </m:t>
                    </m:r>
                  </m:oMath>
                </a14:m>
                <a:r>
                  <a:rPr lang="en-US" altLang="ko-KR" b="1" dirty="0">
                    <a:sym typeface="Wingdings" pitchFamily="2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b="1" dirty="0">
                    <a:sym typeface="Wingdings" pitchFamily="2" charset="2"/>
                  </a:rPr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662" t="-8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518161" y="3701707"/>
            <a:ext cx="3420792" cy="3176422"/>
            <a:chOff x="1284680" y="4303637"/>
            <a:chExt cx="3112351" cy="2644249"/>
          </a:xfrm>
        </p:grpSpPr>
        <p:sp>
          <p:nvSpPr>
            <p:cNvPr id="6" name="AutoShape 14"/>
            <p:cNvSpPr>
              <a:spLocks noChangeShapeType="1"/>
            </p:cNvSpPr>
            <p:nvPr/>
          </p:nvSpPr>
          <p:spPr bwMode="auto">
            <a:xfrm flipV="1">
              <a:off x="1331640" y="6577442"/>
              <a:ext cx="2772009" cy="457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AutoShape 13"/>
            <p:cNvSpPr>
              <a:spLocks noChangeShapeType="1"/>
            </p:cNvSpPr>
            <p:nvPr/>
          </p:nvSpPr>
          <p:spPr bwMode="auto">
            <a:xfrm flipV="1">
              <a:off x="1331640" y="4395882"/>
              <a:ext cx="0" cy="22272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51920" y="5075980"/>
              <a:ext cx="545111" cy="324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400" i="1" dirty="0">
                  <a:cs typeface="Times New Roman" pitchFamily="18" charset="0"/>
                </a:rPr>
                <a:t>f(n)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26289" y="4303637"/>
              <a:ext cx="758356" cy="324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400" i="1" dirty="0">
                  <a:cs typeface="Times New Roman" pitchFamily="18" charset="0"/>
                </a:rPr>
                <a:t>c g(n)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98091" y="6623162"/>
              <a:ext cx="373515" cy="324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entury Gothic" panose="020B0502020202020204" pitchFamily="34" charset="0"/>
                </a:rPr>
                <a:t>n</a:t>
              </a:r>
              <a:r>
                <a:rPr lang="en-US" altLang="ko-KR" sz="1400" baseline="-25000" dirty="0">
                  <a:latin typeface="Century Gothic" panose="020B0502020202020204" pitchFamily="34" charset="0"/>
                </a:rPr>
                <a:t>0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87824" y="6604418"/>
              <a:ext cx="1120608" cy="292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200" dirty="0"/>
                <a:t>input size n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84680" y="4444454"/>
              <a:ext cx="810003" cy="4870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altLang="ko-KR" sz="1200" dirty="0"/>
                <a:t>running</a:t>
              </a:r>
            </a:p>
            <a:p>
              <a:pPr algn="r"/>
              <a:r>
                <a:rPr lang="en-GB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326995" y="5401082"/>
              <a:ext cx="2776654" cy="1237786"/>
            </a:xfrm>
            <a:custGeom>
              <a:avLst/>
              <a:gdLst>
                <a:gd name="connsiteX0" fmla="*/ 0 w 2776654"/>
                <a:gd name="connsiteY0" fmla="*/ 1237786 h 1237786"/>
                <a:gd name="connsiteX1" fmla="*/ 245327 w 2776654"/>
                <a:gd name="connsiteY1" fmla="*/ 1025912 h 1237786"/>
                <a:gd name="connsiteX2" fmla="*/ 468351 w 2776654"/>
                <a:gd name="connsiteY2" fmla="*/ 970156 h 1237786"/>
                <a:gd name="connsiteX3" fmla="*/ 791737 w 2776654"/>
                <a:gd name="connsiteY3" fmla="*/ 925551 h 1237786"/>
                <a:gd name="connsiteX4" fmla="*/ 1215483 w 2776654"/>
                <a:gd name="connsiteY4" fmla="*/ 825191 h 1237786"/>
                <a:gd name="connsiteX5" fmla="*/ 1839951 w 2776654"/>
                <a:gd name="connsiteY5" fmla="*/ 535259 h 1237786"/>
                <a:gd name="connsiteX6" fmla="*/ 2776654 w 2776654"/>
                <a:gd name="connsiteY6" fmla="*/ 0 h 123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6654" h="1237786">
                  <a:moveTo>
                    <a:pt x="0" y="1237786"/>
                  </a:moveTo>
                  <a:cubicBezTo>
                    <a:pt x="83634" y="1154151"/>
                    <a:pt x="167268" y="1070517"/>
                    <a:pt x="245327" y="1025912"/>
                  </a:cubicBezTo>
                  <a:cubicBezTo>
                    <a:pt x="323386" y="981307"/>
                    <a:pt x="377283" y="986883"/>
                    <a:pt x="468351" y="970156"/>
                  </a:cubicBezTo>
                  <a:cubicBezTo>
                    <a:pt x="559419" y="953429"/>
                    <a:pt x="667215" y="949712"/>
                    <a:pt x="791737" y="925551"/>
                  </a:cubicBezTo>
                  <a:cubicBezTo>
                    <a:pt x="916259" y="901390"/>
                    <a:pt x="1040781" y="890240"/>
                    <a:pt x="1215483" y="825191"/>
                  </a:cubicBezTo>
                  <a:cubicBezTo>
                    <a:pt x="1390185" y="760142"/>
                    <a:pt x="1579756" y="672791"/>
                    <a:pt x="1839951" y="535259"/>
                  </a:cubicBezTo>
                  <a:cubicBezTo>
                    <a:pt x="2100146" y="397727"/>
                    <a:pt x="2685586" y="117088"/>
                    <a:pt x="277665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326995" y="4553590"/>
              <a:ext cx="2676293" cy="2062975"/>
            </a:xfrm>
            <a:custGeom>
              <a:avLst/>
              <a:gdLst>
                <a:gd name="connsiteX0" fmla="*/ 0 w 2676293"/>
                <a:gd name="connsiteY0" fmla="*/ 2062975 h 2062975"/>
                <a:gd name="connsiteX1" fmla="*/ 278781 w 2676293"/>
                <a:gd name="connsiteY1" fmla="*/ 2018370 h 2062975"/>
                <a:gd name="connsiteX2" fmla="*/ 657922 w 2676293"/>
                <a:gd name="connsiteY2" fmla="*/ 1951463 h 2062975"/>
                <a:gd name="connsiteX3" fmla="*/ 1137425 w 2676293"/>
                <a:gd name="connsiteY3" fmla="*/ 1583473 h 2062975"/>
                <a:gd name="connsiteX4" fmla="*/ 1884556 w 2676293"/>
                <a:gd name="connsiteY4" fmla="*/ 925551 h 2062975"/>
                <a:gd name="connsiteX5" fmla="*/ 2676293 w 2676293"/>
                <a:gd name="connsiteY5" fmla="*/ 0 h 206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293" h="2062975">
                  <a:moveTo>
                    <a:pt x="0" y="2062975"/>
                  </a:moveTo>
                  <a:lnTo>
                    <a:pt x="278781" y="2018370"/>
                  </a:lnTo>
                  <a:cubicBezTo>
                    <a:pt x="388435" y="1999785"/>
                    <a:pt x="514815" y="2023946"/>
                    <a:pt x="657922" y="1951463"/>
                  </a:cubicBezTo>
                  <a:cubicBezTo>
                    <a:pt x="801029" y="1878980"/>
                    <a:pt x="932986" y="1754458"/>
                    <a:pt x="1137425" y="1583473"/>
                  </a:cubicBezTo>
                  <a:cubicBezTo>
                    <a:pt x="1341864" y="1412488"/>
                    <a:pt x="1628078" y="1189463"/>
                    <a:pt x="1884556" y="925551"/>
                  </a:cubicBezTo>
                  <a:cubicBezTo>
                    <a:pt x="2141034" y="661639"/>
                    <a:pt x="2575932" y="144966"/>
                    <a:pt x="26762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2277788" y="6295249"/>
              <a:ext cx="2004" cy="32131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2077183" y="4136697"/>
            <a:ext cx="880497" cy="1020981"/>
            <a:chOff x="3563477" y="3776171"/>
            <a:chExt cx="880497" cy="1020981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960876" y="4382084"/>
              <a:ext cx="0" cy="41506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563477" y="3776171"/>
                  <a:ext cx="880497" cy="584775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𝑢𝑝𝑝𝑒𝑟</m:t>
                        </m:r>
                        <m: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𝑏𝑜𝑢𝑛𝑑</m:t>
                        </m:r>
                        <m:r>
                          <a:rPr lang="en-US" altLang="ko-KR" sz="1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477" y="3776171"/>
                  <a:ext cx="880497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564670" y="1775414"/>
                <a:ext cx="11887864" cy="1938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/>
                  <a:t>7n + 5  is O(n), </a:t>
                </a:r>
                <a:r>
                  <a:rPr lang="en-US" altLang="ko-KR" sz="2400" dirty="0"/>
                  <a:t>we must find </a:t>
                </a:r>
                <a:r>
                  <a:rPr lang="en-US" altLang="ko-KR" sz="240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400" dirty="0"/>
                  <a:t> such that </a:t>
                </a:r>
              </a:p>
              <a:p>
                <a:r>
                  <a:rPr lang="en-US" altLang="ko-KR" sz="2400" dirty="0"/>
                  <a:t>                          7n + 5 ≤ c n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400" dirty="0"/>
                  <a:t> </a:t>
                </a:r>
              </a:p>
              <a:p>
                <a:r>
                  <a:rPr lang="en-US" altLang="ko-KR" sz="2400" dirty="0"/>
                  <a:t>                          7n + 5 ≤ 7 n + n</a:t>
                </a:r>
              </a:p>
              <a:p>
                <a:r>
                  <a:rPr lang="en-US" altLang="ko-KR" sz="2400" dirty="0"/>
                  <a:t>                          7n + 5 ≤ 8 n,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400" dirty="0"/>
                  <a:t>= 5</a:t>
                </a:r>
              </a:p>
              <a:p>
                <a:r>
                  <a:rPr lang="en-US" altLang="ko-KR" sz="2400" dirty="0"/>
                  <a:t>Therefore, 7n + 5 ≤ c n  for c = 8 and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400" dirty="0"/>
                  <a:t>= 5</a:t>
                </a: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0" y="1775414"/>
                <a:ext cx="11887864" cy="1938992"/>
              </a:xfrm>
              <a:prstGeom prst="rect">
                <a:avLst/>
              </a:prstGeom>
              <a:blipFill>
                <a:blip r:embed="rId4"/>
                <a:stretch>
                  <a:fillRect l="-768" t="-2188" b="-5938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30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Example: </a:t>
                </a:r>
                <a:r>
                  <a:rPr lang="en-US" altLang="ko-KR" dirty="0">
                    <a:sym typeface="Wingdings" pitchFamily="2" charset="2"/>
                  </a:rPr>
                  <a:t>Find </a:t>
                </a:r>
                <a:r>
                  <a:rPr lang="en-US" altLang="ko-KR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sym typeface="Wingdings" pitchFamily="2" charset="2"/>
                  </a:rPr>
                  <a:t> to justify that the function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7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 + 5 </m:t>
                    </m:r>
                  </m:oMath>
                </a14:m>
                <a:r>
                  <a:rPr lang="en-US" altLang="ko-KR" b="1" dirty="0">
                    <a:sym typeface="Wingdings" pitchFamily="2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b="1" dirty="0">
                    <a:sym typeface="Wingdings" pitchFamily="2" charset="2"/>
                  </a:rPr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662" t="-8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518161" y="3701707"/>
            <a:ext cx="3420792" cy="3176422"/>
            <a:chOff x="1284680" y="4303637"/>
            <a:chExt cx="3112351" cy="2644249"/>
          </a:xfrm>
        </p:grpSpPr>
        <p:sp>
          <p:nvSpPr>
            <p:cNvPr id="6" name="AutoShape 14"/>
            <p:cNvSpPr>
              <a:spLocks noChangeShapeType="1"/>
            </p:cNvSpPr>
            <p:nvPr/>
          </p:nvSpPr>
          <p:spPr bwMode="auto">
            <a:xfrm flipV="1">
              <a:off x="1331640" y="6577442"/>
              <a:ext cx="2772009" cy="457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AutoShape 13"/>
            <p:cNvSpPr>
              <a:spLocks noChangeShapeType="1"/>
            </p:cNvSpPr>
            <p:nvPr/>
          </p:nvSpPr>
          <p:spPr bwMode="auto">
            <a:xfrm flipV="1">
              <a:off x="1331640" y="4395882"/>
              <a:ext cx="0" cy="22272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51920" y="5075980"/>
              <a:ext cx="545111" cy="324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400" i="1" dirty="0">
                  <a:cs typeface="Times New Roman" pitchFamily="18" charset="0"/>
                </a:rPr>
                <a:t>f(n)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26289" y="4303637"/>
              <a:ext cx="758356" cy="324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400" i="1" dirty="0">
                  <a:cs typeface="Times New Roman" pitchFamily="18" charset="0"/>
                </a:rPr>
                <a:t>c g(n)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98091" y="6623162"/>
              <a:ext cx="373515" cy="324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entury Gothic" panose="020B0502020202020204" pitchFamily="34" charset="0"/>
                </a:rPr>
                <a:t>n</a:t>
              </a:r>
              <a:r>
                <a:rPr lang="en-US" altLang="ko-KR" sz="1400" baseline="-25000" dirty="0">
                  <a:latin typeface="Century Gothic" panose="020B0502020202020204" pitchFamily="34" charset="0"/>
                </a:rPr>
                <a:t>0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87824" y="6604418"/>
              <a:ext cx="1120608" cy="292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200" dirty="0"/>
                <a:t>input size n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84680" y="4444454"/>
              <a:ext cx="810003" cy="4870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altLang="ko-KR" sz="1200" dirty="0"/>
                <a:t>running</a:t>
              </a:r>
            </a:p>
            <a:p>
              <a:pPr algn="r"/>
              <a:r>
                <a:rPr lang="en-GB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326995" y="5401082"/>
              <a:ext cx="2776654" cy="1237786"/>
            </a:xfrm>
            <a:custGeom>
              <a:avLst/>
              <a:gdLst>
                <a:gd name="connsiteX0" fmla="*/ 0 w 2776654"/>
                <a:gd name="connsiteY0" fmla="*/ 1237786 h 1237786"/>
                <a:gd name="connsiteX1" fmla="*/ 245327 w 2776654"/>
                <a:gd name="connsiteY1" fmla="*/ 1025912 h 1237786"/>
                <a:gd name="connsiteX2" fmla="*/ 468351 w 2776654"/>
                <a:gd name="connsiteY2" fmla="*/ 970156 h 1237786"/>
                <a:gd name="connsiteX3" fmla="*/ 791737 w 2776654"/>
                <a:gd name="connsiteY3" fmla="*/ 925551 h 1237786"/>
                <a:gd name="connsiteX4" fmla="*/ 1215483 w 2776654"/>
                <a:gd name="connsiteY4" fmla="*/ 825191 h 1237786"/>
                <a:gd name="connsiteX5" fmla="*/ 1839951 w 2776654"/>
                <a:gd name="connsiteY5" fmla="*/ 535259 h 1237786"/>
                <a:gd name="connsiteX6" fmla="*/ 2776654 w 2776654"/>
                <a:gd name="connsiteY6" fmla="*/ 0 h 123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6654" h="1237786">
                  <a:moveTo>
                    <a:pt x="0" y="1237786"/>
                  </a:moveTo>
                  <a:cubicBezTo>
                    <a:pt x="83634" y="1154151"/>
                    <a:pt x="167268" y="1070517"/>
                    <a:pt x="245327" y="1025912"/>
                  </a:cubicBezTo>
                  <a:cubicBezTo>
                    <a:pt x="323386" y="981307"/>
                    <a:pt x="377283" y="986883"/>
                    <a:pt x="468351" y="970156"/>
                  </a:cubicBezTo>
                  <a:cubicBezTo>
                    <a:pt x="559419" y="953429"/>
                    <a:pt x="667215" y="949712"/>
                    <a:pt x="791737" y="925551"/>
                  </a:cubicBezTo>
                  <a:cubicBezTo>
                    <a:pt x="916259" y="901390"/>
                    <a:pt x="1040781" y="890240"/>
                    <a:pt x="1215483" y="825191"/>
                  </a:cubicBezTo>
                  <a:cubicBezTo>
                    <a:pt x="1390185" y="760142"/>
                    <a:pt x="1579756" y="672791"/>
                    <a:pt x="1839951" y="535259"/>
                  </a:cubicBezTo>
                  <a:cubicBezTo>
                    <a:pt x="2100146" y="397727"/>
                    <a:pt x="2685586" y="117088"/>
                    <a:pt x="277665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326995" y="4553590"/>
              <a:ext cx="2676293" cy="2062975"/>
            </a:xfrm>
            <a:custGeom>
              <a:avLst/>
              <a:gdLst>
                <a:gd name="connsiteX0" fmla="*/ 0 w 2676293"/>
                <a:gd name="connsiteY0" fmla="*/ 2062975 h 2062975"/>
                <a:gd name="connsiteX1" fmla="*/ 278781 w 2676293"/>
                <a:gd name="connsiteY1" fmla="*/ 2018370 h 2062975"/>
                <a:gd name="connsiteX2" fmla="*/ 657922 w 2676293"/>
                <a:gd name="connsiteY2" fmla="*/ 1951463 h 2062975"/>
                <a:gd name="connsiteX3" fmla="*/ 1137425 w 2676293"/>
                <a:gd name="connsiteY3" fmla="*/ 1583473 h 2062975"/>
                <a:gd name="connsiteX4" fmla="*/ 1884556 w 2676293"/>
                <a:gd name="connsiteY4" fmla="*/ 925551 h 2062975"/>
                <a:gd name="connsiteX5" fmla="*/ 2676293 w 2676293"/>
                <a:gd name="connsiteY5" fmla="*/ 0 h 206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293" h="2062975">
                  <a:moveTo>
                    <a:pt x="0" y="2062975"/>
                  </a:moveTo>
                  <a:lnTo>
                    <a:pt x="278781" y="2018370"/>
                  </a:lnTo>
                  <a:cubicBezTo>
                    <a:pt x="388435" y="1999785"/>
                    <a:pt x="514815" y="2023946"/>
                    <a:pt x="657922" y="1951463"/>
                  </a:cubicBezTo>
                  <a:cubicBezTo>
                    <a:pt x="801029" y="1878980"/>
                    <a:pt x="932986" y="1754458"/>
                    <a:pt x="1137425" y="1583473"/>
                  </a:cubicBezTo>
                  <a:cubicBezTo>
                    <a:pt x="1341864" y="1412488"/>
                    <a:pt x="1628078" y="1189463"/>
                    <a:pt x="1884556" y="925551"/>
                  </a:cubicBezTo>
                  <a:cubicBezTo>
                    <a:pt x="2141034" y="661639"/>
                    <a:pt x="2575932" y="144966"/>
                    <a:pt x="26762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2277788" y="6295249"/>
              <a:ext cx="2004" cy="32131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2077183" y="4136697"/>
            <a:ext cx="880497" cy="1020981"/>
            <a:chOff x="3563477" y="3776171"/>
            <a:chExt cx="880497" cy="1020981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960876" y="4382084"/>
              <a:ext cx="0" cy="41506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563477" y="3776171"/>
                  <a:ext cx="880497" cy="584775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𝑢𝑝𝑝𝑒𝑟</m:t>
                        </m:r>
                        <m: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𝑏𝑜𝑢𝑛𝑑</m:t>
                        </m:r>
                        <m:r>
                          <a:rPr lang="en-US" altLang="ko-KR" sz="1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477" y="3776171"/>
                  <a:ext cx="880497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564670" y="1796680"/>
                <a:ext cx="11887864" cy="1938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/>
                  <a:t>7n + 5  is O(n), </a:t>
                </a:r>
                <a:r>
                  <a:rPr lang="en-US" altLang="ko-KR" sz="2400" dirty="0"/>
                  <a:t>we must find </a:t>
                </a:r>
                <a:r>
                  <a:rPr lang="en-US" altLang="ko-KR" sz="240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400" dirty="0"/>
                  <a:t> such that </a:t>
                </a:r>
              </a:p>
              <a:p>
                <a:r>
                  <a:rPr lang="en-US" altLang="ko-KR" sz="2400" dirty="0"/>
                  <a:t>                          7n + 5 ≤ c n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400" dirty="0"/>
                  <a:t> </a:t>
                </a:r>
              </a:p>
              <a:p>
                <a:r>
                  <a:rPr lang="en-US" altLang="ko-KR" sz="2400" dirty="0"/>
                  <a:t>                          7n + 5 ≤ 7 n + n</a:t>
                </a:r>
              </a:p>
              <a:p>
                <a:r>
                  <a:rPr lang="en-US" altLang="ko-KR" sz="2400" dirty="0"/>
                  <a:t>                          7n + 5 ≤ 8 n,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400" dirty="0"/>
                  <a:t>= 5</a:t>
                </a:r>
              </a:p>
              <a:p>
                <a:r>
                  <a:rPr lang="en-US" altLang="ko-KR" sz="2400" dirty="0"/>
                  <a:t>Therefore, 7n + 5 ≤ c n  for c = 8 and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400" dirty="0"/>
                  <a:t>= 5</a:t>
                </a: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0" y="1796680"/>
                <a:ext cx="11887864" cy="1938992"/>
              </a:xfrm>
              <a:prstGeom prst="rect">
                <a:avLst/>
              </a:prstGeom>
              <a:blipFill>
                <a:blip r:embed="rId4"/>
                <a:stretch>
                  <a:fillRect l="-768" t="-2188" b="-5938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5376988" y="4305973"/>
                <a:ext cx="7109650" cy="1015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7n + 5 ≤ c n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</m:t>
                    </m:r>
                    <m:r>
                      <a:rPr lang="en-US" altLang="ko-KR" sz="200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0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00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00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0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r>
                  <a:rPr lang="en-US" altLang="ko-KR" sz="2000" dirty="0"/>
                  <a:t>7n + 5 ≤ 12 n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</m:t>
                    </m:r>
                    <m:r>
                      <a:rPr lang="en-US" altLang="ko-KR" sz="200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0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00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00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0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0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/>
                  <a:t>= 1</a:t>
                </a:r>
              </a:p>
              <a:p>
                <a:r>
                  <a:rPr lang="en-US" altLang="ko-KR" sz="2000" dirty="0"/>
                  <a:t>Therefore, 7n + 5 ≤ c n  for c = 12 and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0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0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/>
                  <a:t>= 1</a:t>
                </a: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988" y="4305973"/>
                <a:ext cx="7109650" cy="1015663"/>
              </a:xfrm>
              <a:prstGeom prst="rect">
                <a:avLst/>
              </a:prstGeom>
              <a:blipFill>
                <a:blip r:embed="rId5"/>
                <a:stretch>
                  <a:fillRect l="-771" t="-2367" b="-8876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96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0" lvl="1"/>
                <a:r>
                  <a:rPr lang="en-US" altLang="ko-KR" b="1" dirty="0"/>
                  <a:t>Example: </a:t>
                </a:r>
                <a:r>
                  <a:rPr lang="en-US" altLang="ko-KR" sz="2400" dirty="0">
                    <a:sym typeface="Wingdings" pitchFamily="2" charset="2"/>
                  </a:rPr>
                  <a:t>Find </a:t>
                </a:r>
                <a:r>
                  <a:rPr lang="en-US" altLang="ko-KR" sz="240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400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400" dirty="0">
                    <a:sym typeface="Wingdings" pitchFamily="2" charset="2"/>
                  </a:rPr>
                  <a:t> to justify that the function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27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+ 16</m:t>
                    </m:r>
                    <m:r>
                      <m:rPr>
                        <m:sty m:val="p"/>
                      </m:rP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n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sz="2400" b="1" dirty="0">
                    <a:sym typeface="Wingdings" pitchFamily="2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2400" b="1" dirty="0">
                    <a:sym typeface="Wingdings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458" t="-8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518161" y="3701707"/>
            <a:ext cx="3420792" cy="3176422"/>
            <a:chOff x="1284680" y="4303637"/>
            <a:chExt cx="3112351" cy="2644249"/>
          </a:xfrm>
        </p:grpSpPr>
        <p:sp>
          <p:nvSpPr>
            <p:cNvPr id="6" name="AutoShape 14"/>
            <p:cNvSpPr>
              <a:spLocks noChangeShapeType="1"/>
            </p:cNvSpPr>
            <p:nvPr/>
          </p:nvSpPr>
          <p:spPr bwMode="auto">
            <a:xfrm flipV="1">
              <a:off x="1331640" y="6577442"/>
              <a:ext cx="2772009" cy="457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AutoShape 13"/>
            <p:cNvSpPr>
              <a:spLocks noChangeShapeType="1"/>
            </p:cNvSpPr>
            <p:nvPr/>
          </p:nvSpPr>
          <p:spPr bwMode="auto">
            <a:xfrm flipV="1">
              <a:off x="1331640" y="4395882"/>
              <a:ext cx="0" cy="22272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51920" y="5075980"/>
              <a:ext cx="545111" cy="324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400" i="1" dirty="0">
                  <a:cs typeface="Times New Roman" pitchFamily="18" charset="0"/>
                </a:rPr>
                <a:t>f(n)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26289" y="4303637"/>
              <a:ext cx="758356" cy="324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400" i="1" dirty="0">
                  <a:cs typeface="Times New Roman" pitchFamily="18" charset="0"/>
                </a:rPr>
                <a:t>c g(n)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98091" y="6623162"/>
              <a:ext cx="373515" cy="324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entury Gothic" panose="020B0502020202020204" pitchFamily="34" charset="0"/>
                </a:rPr>
                <a:t>n</a:t>
              </a:r>
              <a:r>
                <a:rPr lang="en-US" altLang="ko-KR" sz="1400" baseline="-25000" dirty="0">
                  <a:latin typeface="Century Gothic" panose="020B0502020202020204" pitchFamily="34" charset="0"/>
                </a:rPr>
                <a:t>0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87824" y="6604418"/>
              <a:ext cx="1120608" cy="292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200" dirty="0"/>
                <a:t>input size n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84680" y="4444454"/>
              <a:ext cx="810003" cy="4870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altLang="ko-KR" sz="1200" dirty="0"/>
                <a:t>running</a:t>
              </a:r>
            </a:p>
            <a:p>
              <a:pPr algn="r"/>
              <a:r>
                <a:rPr lang="en-GB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326995" y="5401082"/>
              <a:ext cx="2776654" cy="1237786"/>
            </a:xfrm>
            <a:custGeom>
              <a:avLst/>
              <a:gdLst>
                <a:gd name="connsiteX0" fmla="*/ 0 w 2776654"/>
                <a:gd name="connsiteY0" fmla="*/ 1237786 h 1237786"/>
                <a:gd name="connsiteX1" fmla="*/ 245327 w 2776654"/>
                <a:gd name="connsiteY1" fmla="*/ 1025912 h 1237786"/>
                <a:gd name="connsiteX2" fmla="*/ 468351 w 2776654"/>
                <a:gd name="connsiteY2" fmla="*/ 970156 h 1237786"/>
                <a:gd name="connsiteX3" fmla="*/ 791737 w 2776654"/>
                <a:gd name="connsiteY3" fmla="*/ 925551 h 1237786"/>
                <a:gd name="connsiteX4" fmla="*/ 1215483 w 2776654"/>
                <a:gd name="connsiteY4" fmla="*/ 825191 h 1237786"/>
                <a:gd name="connsiteX5" fmla="*/ 1839951 w 2776654"/>
                <a:gd name="connsiteY5" fmla="*/ 535259 h 1237786"/>
                <a:gd name="connsiteX6" fmla="*/ 2776654 w 2776654"/>
                <a:gd name="connsiteY6" fmla="*/ 0 h 123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6654" h="1237786">
                  <a:moveTo>
                    <a:pt x="0" y="1237786"/>
                  </a:moveTo>
                  <a:cubicBezTo>
                    <a:pt x="83634" y="1154151"/>
                    <a:pt x="167268" y="1070517"/>
                    <a:pt x="245327" y="1025912"/>
                  </a:cubicBezTo>
                  <a:cubicBezTo>
                    <a:pt x="323386" y="981307"/>
                    <a:pt x="377283" y="986883"/>
                    <a:pt x="468351" y="970156"/>
                  </a:cubicBezTo>
                  <a:cubicBezTo>
                    <a:pt x="559419" y="953429"/>
                    <a:pt x="667215" y="949712"/>
                    <a:pt x="791737" y="925551"/>
                  </a:cubicBezTo>
                  <a:cubicBezTo>
                    <a:pt x="916259" y="901390"/>
                    <a:pt x="1040781" y="890240"/>
                    <a:pt x="1215483" y="825191"/>
                  </a:cubicBezTo>
                  <a:cubicBezTo>
                    <a:pt x="1390185" y="760142"/>
                    <a:pt x="1579756" y="672791"/>
                    <a:pt x="1839951" y="535259"/>
                  </a:cubicBezTo>
                  <a:cubicBezTo>
                    <a:pt x="2100146" y="397727"/>
                    <a:pt x="2685586" y="117088"/>
                    <a:pt x="277665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326995" y="4553590"/>
              <a:ext cx="2676293" cy="2062975"/>
            </a:xfrm>
            <a:custGeom>
              <a:avLst/>
              <a:gdLst>
                <a:gd name="connsiteX0" fmla="*/ 0 w 2676293"/>
                <a:gd name="connsiteY0" fmla="*/ 2062975 h 2062975"/>
                <a:gd name="connsiteX1" fmla="*/ 278781 w 2676293"/>
                <a:gd name="connsiteY1" fmla="*/ 2018370 h 2062975"/>
                <a:gd name="connsiteX2" fmla="*/ 657922 w 2676293"/>
                <a:gd name="connsiteY2" fmla="*/ 1951463 h 2062975"/>
                <a:gd name="connsiteX3" fmla="*/ 1137425 w 2676293"/>
                <a:gd name="connsiteY3" fmla="*/ 1583473 h 2062975"/>
                <a:gd name="connsiteX4" fmla="*/ 1884556 w 2676293"/>
                <a:gd name="connsiteY4" fmla="*/ 925551 h 2062975"/>
                <a:gd name="connsiteX5" fmla="*/ 2676293 w 2676293"/>
                <a:gd name="connsiteY5" fmla="*/ 0 h 206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293" h="2062975">
                  <a:moveTo>
                    <a:pt x="0" y="2062975"/>
                  </a:moveTo>
                  <a:lnTo>
                    <a:pt x="278781" y="2018370"/>
                  </a:lnTo>
                  <a:cubicBezTo>
                    <a:pt x="388435" y="1999785"/>
                    <a:pt x="514815" y="2023946"/>
                    <a:pt x="657922" y="1951463"/>
                  </a:cubicBezTo>
                  <a:cubicBezTo>
                    <a:pt x="801029" y="1878980"/>
                    <a:pt x="932986" y="1754458"/>
                    <a:pt x="1137425" y="1583473"/>
                  </a:cubicBezTo>
                  <a:cubicBezTo>
                    <a:pt x="1341864" y="1412488"/>
                    <a:pt x="1628078" y="1189463"/>
                    <a:pt x="1884556" y="925551"/>
                  </a:cubicBezTo>
                  <a:cubicBezTo>
                    <a:pt x="2141034" y="661639"/>
                    <a:pt x="2575932" y="144966"/>
                    <a:pt x="26762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2277788" y="6295249"/>
              <a:ext cx="2004" cy="32131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2077183" y="4136697"/>
            <a:ext cx="880497" cy="1020981"/>
            <a:chOff x="3563477" y="3776171"/>
            <a:chExt cx="880497" cy="1020981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960876" y="4382084"/>
              <a:ext cx="0" cy="41506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563477" y="3776171"/>
                  <a:ext cx="880497" cy="584775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𝑢𝑝𝑝𝑒𝑟</m:t>
                        </m:r>
                        <m: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𝑏𝑜𝑢𝑛𝑑</m:t>
                        </m:r>
                        <m:r>
                          <a:rPr lang="en-US" altLang="ko-KR" sz="1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477" y="3776171"/>
                  <a:ext cx="88049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564670" y="1796680"/>
                <a:ext cx="11887864" cy="1938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/>
                        <a:sym typeface="Wingdings" pitchFamily="2" charset="2"/>
                      </a:rPr>
                      <m:t>27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+ 16</m:t>
                    </m:r>
                    <m:r>
                      <m:rPr>
                        <m:sty m:val="p"/>
                      </m:rP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n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is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2400" b="1" dirty="0"/>
                  <a:t>, </a:t>
                </a:r>
                <a:r>
                  <a:rPr lang="en-US" altLang="ko-KR" sz="2400" dirty="0"/>
                  <a:t>we must find </a:t>
                </a:r>
                <a:r>
                  <a:rPr lang="en-US" altLang="ko-KR" sz="240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400" dirty="0"/>
                  <a:t> such that </a:t>
                </a:r>
              </a:p>
              <a:p>
                <a:r>
                  <a:rPr lang="en-US" altLang="ko-KR" sz="2400" dirty="0"/>
                  <a:t>   For 16n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dirty="0">
                        <a:latin typeface="Cambria Math" panose="02040503050406030204" pitchFamily="18" charset="0"/>
                        <a:sym typeface="Wingdings" pitchFamily="2" charset="2"/>
                      </a:rPr>
                      <m:t>           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27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+ 16</m:t>
                    </m:r>
                    <m:r>
                      <m:rPr>
                        <m:sty m:val="p"/>
                      </m:rP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n</m:t>
                    </m:r>
                  </m:oMath>
                </a14:m>
                <a:r>
                  <a:rPr lang="en-US" altLang="ko-KR" sz="2400" dirty="0"/>
                  <a:t> ≤ </a:t>
                </a:r>
                <a14:m>
                  <m:oMath xmlns:m="http://schemas.openxmlformats.org/officeDocument/2006/math">
                    <m:r>
                      <a:rPr lang="en-US" altLang="ko-KR" sz="2400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27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+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 </m:t>
                    </m:r>
                    <m:r>
                      <a:rPr lang="en-US" altLang="ko-KR" sz="2400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27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+ 16</m:t>
                    </m:r>
                    <m:r>
                      <m:rPr>
                        <m:sty m:val="p"/>
                      </m:rP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n</m:t>
                    </m:r>
                  </m:oMath>
                </a14:m>
                <a:r>
                  <a:rPr lang="en-US" altLang="ko-KR" sz="2400" dirty="0"/>
                  <a:t> ≤ </a:t>
                </a:r>
                <a14:m>
                  <m:oMath xmlns:m="http://schemas.openxmlformats.org/officeDocument/2006/math">
                    <m:r>
                      <a:rPr lang="en-US" altLang="ko-KR" sz="2400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2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8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400" dirty="0"/>
                  <a:t>= 16</a:t>
                </a:r>
              </a:p>
              <a:p>
                <a:r>
                  <a:rPr lang="en-US" altLang="ko-KR" sz="2400" dirty="0"/>
                  <a:t>Hence, c = 28 and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400" dirty="0"/>
                  <a:t>= 16, 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f</m:t>
                    </m:r>
                    <m:d>
                      <m:d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</m:d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2400" b="1" dirty="0">
                    <a:latin typeface="Century Gothic" panose="020B0502020202020204" pitchFamily="34" charset="0"/>
                    <a:sym typeface="Wingdings" pitchFamily="2" charset="2"/>
                  </a:rPr>
                  <a:t>.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0" y="1796680"/>
                <a:ext cx="11887864" cy="1938992"/>
              </a:xfrm>
              <a:prstGeom prst="rect">
                <a:avLst/>
              </a:prstGeom>
              <a:blipFill>
                <a:blip r:embed="rId5"/>
                <a:stretch>
                  <a:fillRect l="-768" t="-2188" b="-5938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481734" y="4285918"/>
                <a:ext cx="7970800" cy="13234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/>
                        <a:sym typeface="Wingdings" pitchFamily="2" charset="2"/>
                      </a:rPr>
                      <m:t>27</m:t>
                    </m:r>
                    <m:sSup>
                      <m:sSup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0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0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0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16</m:t>
                    </m:r>
                    <m:r>
                      <m:rPr>
                        <m:sty m:val="p"/>
                      </m:rPr>
                      <a:rPr lang="en-US" altLang="ko-KR" sz="20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n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20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is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000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sz="2000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0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000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2000" b="1" dirty="0"/>
                  <a:t>, </a:t>
                </a:r>
                <a:r>
                  <a:rPr lang="en-US" altLang="ko-KR" sz="2000" dirty="0"/>
                  <a:t>we have to find </a:t>
                </a:r>
                <a:r>
                  <a:rPr lang="en-US" altLang="ko-KR" sz="200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0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000" dirty="0"/>
                  <a:t> such that </a:t>
                </a:r>
              </a:p>
              <a:p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        </m:t>
                    </m:r>
                    <m:r>
                      <a:rPr lang="en-US" altLang="ko-KR" sz="2000" b="1" i="1" dirty="0" smtClean="0">
                        <a:latin typeface="Cambria Math"/>
                        <a:sym typeface="Wingdings" pitchFamily="2" charset="2"/>
                      </a:rPr>
                      <m:t>27</m:t>
                    </m:r>
                    <m:sSup>
                      <m:sSup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0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0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0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+ 16</m:t>
                    </m:r>
                    <m:r>
                      <m:rPr>
                        <m:sty m:val="p"/>
                      </m:rPr>
                      <a:rPr lang="en-US" altLang="ko-KR" sz="20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n</m:t>
                    </m:r>
                  </m:oMath>
                </a14:m>
                <a:r>
                  <a:rPr lang="en-US" altLang="ko-KR" sz="2000" dirty="0"/>
                  <a:t> ≤ </a:t>
                </a:r>
                <a14:m>
                  <m:oMath xmlns:m="http://schemas.openxmlformats.org/officeDocument/2006/math">
                    <m:r>
                      <a:rPr lang="en-US" altLang="ko-KR" sz="2000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sym typeface="Wingdings" pitchFamily="2" charset="2"/>
                      </a:rPr>
                      <m:t>43</m:t>
                    </m:r>
                    <m:sSup>
                      <m:sSup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0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0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  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000" b="1" i="1" dirty="0">
                        <a:latin typeface="Cambria Math"/>
                        <a:sym typeface="Wingdings" pitchFamily="2" charset="2"/>
                      </a:rPr>
                      <m:t>27</m:t>
                    </m:r>
                    <m:sSup>
                      <m:sSup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0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0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0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+ 16</m:t>
                    </m:r>
                    <m:r>
                      <m:rPr>
                        <m:sty m:val="p"/>
                      </m:rPr>
                      <a:rPr lang="en-US" altLang="ko-KR" sz="20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n</m:t>
                    </m:r>
                  </m:oMath>
                </a14:m>
                <a:r>
                  <a:rPr lang="en-US" altLang="ko-KR" sz="2000" dirty="0"/>
                  <a:t> ≤ </a:t>
                </a:r>
                <a14:m>
                  <m:oMath xmlns:m="http://schemas.openxmlformats.org/officeDocument/2006/math">
                    <m:r>
                      <a:rPr lang="en-US" altLang="ko-KR" sz="2000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sym typeface="Wingdings" pitchFamily="2" charset="2"/>
                      </a:rPr>
                      <m:t>43</m:t>
                    </m:r>
                    <m:sSup>
                      <m:sSup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0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0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0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00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0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00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00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0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0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/>
                  <a:t>= 1</a:t>
                </a:r>
              </a:p>
              <a:p>
                <a:r>
                  <a:rPr lang="en-US" altLang="ko-KR" sz="2000" dirty="0"/>
                  <a:t>Hence, c = 43 and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0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0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/>
                  <a:t>= 1, 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f</m:t>
                    </m:r>
                    <m:d>
                      <m:d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</m:d>
                    <m:r>
                      <a:rPr lang="en-US" altLang="ko-KR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r>
                      <a:rPr lang="en-US" altLang="ko-KR" sz="2000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sz="2000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0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000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2000" b="1" dirty="0">
                    <a:latin typeface="Century Gothic" panose="020B0502020202020204" pitchFamily="34" charset="0"/>
                    <a:sym typeface="Wingdings" pitchFamily="2" charset="2"/>
                  </a:rPr>
                  <a:t>.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734" y="4285918"/>
                <a:ext cx="7970800" cy="1323439"/>
              </a:xfrm>
              <a:prstGeom prst="rect">
                <a:avLst/>
              </a:prstGeom>
              <a:blipFill>
                <a:blip r:embed="rId6"/>
                <a:stretch>
                  <a:fillRect l="-687" t="-1826" b="-6849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68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0" lvl="1"/>
                <a:r>
                  <a:rPr lang="en-US" altLang="ko-KR" b="1" dirty="0"/>
                  <a:t>Example: </a:t>
                </a:r>
                <a:r>
                  <a:rPr lang="en-US" altLang="ko-KR" sz="2400" dirty="0">
                    <a:sym typeface="Wingdings" pitchFamily="2" charset="2"/>
                  </a:rPr>
                  <a:t>Find </a:t>
                </a:r>
                <a:r>
                  <a:rPr lang="en-US" altLang="ko-KR" sz="240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400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400" dirty="0">
                    <a:sym typeface="Wingdings" pitchFamily="2" charset="2"/>
                  </a:rPr>
                  <a:t> to justify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2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+2</m:t>
                    </m:r>
                    <m:r>
                      <m:rPr>
                        <m:sty m:val="p"/>
                      </m:rP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n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sz="2400" b="1" dirty="0">
                    <a:sym typeface="Wingdings" pitchFamily="2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2400" b="1" dirty="0">
                    <a:sym typeface="Wingdings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204" t="-8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564670" y="1796680"/>
                <a:ext cx="11887864" cy="37856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we must find </a:t>
                </a:r>
                <a:r>
                  <a:rPr lang="en-US" altLang="ko-KR" sz="240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400" dirty="0"/>
                  <a:t> </a:t>
                </a:r>
              </a:p>
              <a:p>
                <a:r>
                  <a:rPr lang="en-US" altLang="ko-KR" sz="2400" dirty="0"/>
                  <a:t>For 2n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dirty="0">
                        <a:latin typeface="Cambria Math" panose="02040503050406030204" pitchFamily="18" charset="0"/>
                        <a:sym typeface="Wingdings" pitchFamily="2" charset="2"/>
                      </a:rPr>
                      <m:t>           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2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+ 2</m:t>
                    </m:r>
                    <m:r>
                      <m:rPr>
                        <m:sty m:val="p"/>
                      </m:rP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n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sz="2400" dirty="0"/>
                  <a:t> ≤</a:t>
                </a:r>
                <a14:m>
                  <m:oMath xmlns:m="http://schemas.openxmlformats.org/officeDocument/2006/math">
                    <m:r>
                      <a:rPr lang="en-US" altLang="ko-KR" sz="2400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2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+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b="1" i="1" dirty="0">
                    <a:latin typeface="Cambria Math" panose="02040503050406030204" pitchFamily="18" charset="0"/>
                    <a:sym typeface="Wingdings" pitchFamily="2" charset="2"/>
                  </a:rPr>
                  <a:t> </a:t>
                </a:r>
                <a:r>
                  <a:rPr lang="en-US" altLang="ko-KR" sz="2400" dirty="0"/>
                  <a:t> ≤</a:t>
                </a:r>
                <a14:m>
                  <m:oMath xmlns:m="http://schemas.openxmlformats.org/officeDocument/2006/math">
                    <m:r>
                      <a:rPr lang="en-US" altLang="ko-KR" sz="2400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2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400" b="1" dirty="0">
                  <a:sym typeface="Wingdings" pitchFamily="2" charset="2"/>
                </a:endParaRPr>
              </a:p>
              <a:p>
                <a:endParaRPr lang="en-US" altLang="ko-KR" sz="24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r>
                  <a:rPr lang="en-US" altLang="ko-KR" sz="24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/>
                  <a:t>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24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r>
                  <a:rPr lang="en-US" altLang="ko-KR" sz="2400" b="1" dirty="0">
                    <a:sym typeface="Wingdings" pitchFamily="2" charset="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2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sz="2400" dirty="0"/>
                  <a:t> ≤</a:t>
                </a:r>
                <a14:m>
                  <m:oMath xmlns:m="http://schemas.openxmlformats.org/officeDocument/2006/math">
                    <m:r>
                      <a:rPr lang="en-US" altLang="ko-KR" sz="2400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2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</m:t>
                    </m:r>
                  </m:oMath>
                </a14:m>
                <a:r>
                  <a:rPr lang="en-US" altLang="ko-KR" sz="2400" dirty="0"/>
                  <a:t> ≤</a:t>
                </a:r>
                <a14:m>
                  <m:oMath xmlns:m="http://schemas.openxmlformats.org/officeDocument/2006/math">
                    <m:r>
                      <a:rPr lang="en-US" altLang="ko-KR" sz="2400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3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24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For c = 3 and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400" dirty="0"/>
                  <a:t>= 2, f(n) &lt;=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1" i="1">
                        <a:latin typeface="Cambria Math" panose="02040503050406030204" pitchFamily="18" charset="0"/>
                        <a:sym typeface="Wingdings" pitchFamily="2" charset="2"/>
                      </a:rPr>
                      <m:t>c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400" dirty="0"/>
                  <a:t>  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f</m:t>
                    </m:r>
                    <m:d>
                      <m:d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</m:d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2400" b="1" dirty="0">
                    <a:latin typeface="Century Gothic" panose="020B0502020202020204" pitchFamily="34" charset="0"/>
                    <a:sym typeface="Wingdings" pitchFamily="2" charset="2"/>
                  </a:rPr>
                  <a:t>.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0" y="1796680"/>
                <a:ext cx="11887864" cy="3785652"/>
              </a:xfrm>
              <a:prstGeom prst="rect">
                <a:avLst/>
              </a:prstGeom>
              <a:blipFill>
                <a:blip r:embed="rId4"/>
                <a:stretch>
                  <a:fillRect l="-768" t="-1124" b="-2568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1907628" y="5699052"/>
                <a:ext cx="9170944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we must find </a:t>
                </a:r>
                <a:r>
                  <a:rPr lang="en-US" altLang="ko-KR" sz="240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400" dirty="0"/>
                  <a:t> </a:t>
                </a:r>
              </a:p>
              <a:p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          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2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  <m:r>
                      <m:rPr>
                        <m:sty m:val="p"/>
                      </m:rP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n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sz="2400" dirty="0"/>
                  <a:t> ≤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5</m:t>
                    </m:r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endParaRPr lang="en-US" altLang="ko-KR" sz="24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r>
                  <a:rPr lang="en-US" altLang="ko-KR" sz="2400" dirty="0"/>
                  <a:t>For c = 5 and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400" dirty="0"/>
                  <a:t>= 1, f(n) &lt;=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1" i="1">
                        <a:latin typeface="Cambria Math" panose="02040503050406030204" pitchFamily="18" charset="0"/>
                        <a:sym typeface="Wingdings" pitchFamily="2" charset="2"/>
                      </a:rPr>
                      <m:t>c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400" dirty="0"/>
                  <a:t>  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f</m:t>
                    </m:r>
                    <m:d>
                      <m:d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</m:d>
                    <m:r>
                      <a:rPr lang="en-US" altLang="ko-KR" sz="24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2400" b="1" dirty="0">
                    <a:latin typeface="Century Gothic" panose="020B0502020202020204" pitchFamily="34" charset="0"/>
                    <a:sym typeface="Wingdings" pitchFamily="2" charset="2"/>
                  </a:rPr>
                  <a:t>.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28" y="5699052"/>
                <a:ext cx="9170944" cy="1200329"/>
              </a:xfrm>
              <a:prstGeom prst="rect">
                <a:avLst/>
              </a:prstGeom>
              <a:blipFill>
                <a:blip r:embed="rId5"/>
                <a:stretch>
                  <a:fillRect l="-996" t="-3518" b="-10050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9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lvl="1"/>
            <a:r>
              <a:rPr lang="en-US" altLang="ko-KR" b="1" dirty="0"/>
              <a:t>More Examples:</a:t>
            </a:r>
            <a:endParaRPr lang="en-US" altLang="ko-KR" sz="2400" b="1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925319" y="1990572"/>
                <a:ext cx="7848872" cy="4039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3</m:t>
                    </m:r>
                    <m:r>
                      <a:rPr lang="en-US" altLang="ko-KR" i="1" dirty="0" smtClean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 smtClean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+2 =</m:t>
                    </m:r>
                    <m:r>
                      <a:rPr lang="en-US" altLang="ko-KR" i="1" dirty="0" smtClean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 smtClean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 smtClean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</m:t>
                    </m:r>
                    <m:r>
                      <a:rPr lang="en-US" altLang="ko-KR" i="1" dirty="0">
                        <a:latin typeface="Cambria Math"/>
                      </a:rPr>
                      <m:t>𝑠𝑖𝑛𝑐𝑒</m:t>
                    </m:r>
                    <m:r>
                      <a:rPr lang="en-US" altLang="ko-KR" i="1" dirty="0">
                        <a:latin typeface="Cambria Math"/>
                      </a:rPr>
                      <m:t> 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+2≤4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≥2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+3 =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𝑠𝑖𝑛𝑐𝑒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+3≤4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US" altLang="ko-KR" i="1" dirty="0">
                        <a:latin typeface="Cambria Math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≥3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100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+6=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𝑠𝑖𝑛𝑐𝑒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100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+ 6 ≤101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6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10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+4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+2 =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𝑠𝑖𝑛𝑐𝑒</m:t>
                    </m:r>
                    <m:r>
                      <a:rPr lang="en-US" altLang="ko-KR" i="1" dirty="0">
                        <a:latin typeface="Cambria Math"/>
                      </a:rPr>
                      <m:t> 10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+4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+2 ≤11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≥5, 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6∗2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=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/>
                            <a:cs typeface="Times New Roman" pitchFamily="18" charset="0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/>
                            <a:cs typeface="Times New Roman" pitchFamily="18" charset="0"/>
                            <a:sym typeface="Wingdings" pitchFamily="2" charset="2"/>
                          </a:rPr>
                          <m:t>𝑛</m:t>
                        </m:r>
                      </m:sup>
                    </m:sSup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𝑠𝑖𝑛𝑐𝑒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6∗2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≤ 7∗2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≥4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+3 =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𝑠𝑖𝑛𝑐𝑒</m:t>
                    </m:r>
                    <m:r>
                      <a:rPr lang="en-US" altLang="ko-KR" i="1" dirty="0">
                        <a:latin typeface="Cambria Math"/>
                      </a:rPr>
                      <m:t> 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+3≤3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≥2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10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+4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+2 =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𝑠𝑖𝑛𝑐𝑒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10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+4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+2 ≤10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≥2, 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+2≠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(1)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𝑎𝑠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+ 2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𝑖𝑠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𝒏𝒐𝒕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≤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𝑐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𝑎𝑛𝑦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𝑐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𝑎𝑛𝑑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𝑎𝑙𝑙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-25000" dirty="0">
                        <a:latin typeface="Cambria Math"/>
                      </a:rPr>
                      <m:t>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.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10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+4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+2 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19" y="1990572"/>
                <a:ext cx="7848872" cy="4039567"/>
              </a:xfrm>
              <a:prstGeom prst="rect">
                <a:avLst/>
              </a:prstGeom>
              <a:blipFill>
                <a:blip r:embed="rId3"/>
                <a:stretch>
                  <a:fillRect l="-699" b="-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2356244" y="2132039"/>
            <a:ext cx="5554745" cy="335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66373" y="2527269"/>
            <a:ext cx="5544616" cy="34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82397" y="2979189"/>
            <a:ext cx="53285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29244" y="3400910"/>
            <a:ext cx="4681745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98421" y="3884313"/>
            <a:ext cx="51125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66373" y="4312607"/>
            <a:ext cx="55446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29244" y="4721965"/>
            <a:ext cx="4681745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518161" y="5158433"/>
            <a:ext cx="394642" cy="3600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530677" y="5565889"/>
            <a:ext cx="394642" cy="3600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5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Preferred Big-Oh usage: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ea typeface="굴림" charset="-127"/>
              </a:rPr>
              <a:t>Pick the tightest bound</a:t>
            </a:r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  <a:ea typeface="굴림" charset="-127"/>
              </a:rPr>
              <a:t>.  </a:t>
            </a:r>
            <a:r>
              <a:rPr lang="en-US" altLang="ko-KR" dirty="0">
                <a:solidFill>
                  <a:srgbClr val="262626"/>
                </a:solidFill>
                <a:ea typeface="굴림" charset="-127"/>
              </a:rPr>
              <a:t>If </a:t>
            </a:r>
            <a:r>
              <a:rPr lang="en-US" altLang="ko-KR" b="1" i="1" dirty="0">
                <a:solidFill>
                  <a:srgbClr val="262626"/>
                </a:solidFill>
                <a:ea typeface="굴림" charset="-127"/>
              </a:rPr>
              <a:t>f</a:t>
            </a:r>
            <a:r>
              <a:rPr lang="en-US" altLang="ko-KR" b="1" dirty="0">
                <a:solidFill>
                  <a:srgbClr val="262626"/>
                </a:solidFill>
                <a:ea typeface="굴림" charset="-127"/>
              </a:rPr>
              <a:t>(</a:t>
            </a:r>
            <a:r>
              <a:rPr lang="en-US" altLang="ko-KR" b="1" i="1" dirty="0">
                <a:solidFill>
                  <a:srgbClr val="262626"/>
                </a:solidFill>
                <a:ea typeface="굴림" charset="-127"/>
              </a:rPr>
              <a:t>N</a:t>
            </a:r>
            <a:r>
              <a:rPr lang="en-US" altLang="ko-KR" b="1" dirty="0">
                <a:solidFill>
                  <a:srgbClr val="262626"/>
                </a:solidFill>
                <a:ea typeface="굴림" charset="-127"/>
              </a:rPr>
              <a:t>) = 5</a:t>
            </a:r>
            <a:r>
              <a:rPr lang="en-US" altLang="ko-KR" b="1" i="1" dirty="0">
                <a:solidFill>
                  <a:srgbClr val="262626"/>
                </a:solidFill>
                <a:ea typeface="굴림" charset="-127"/>
              </a:rPr>
              <a:t>N</a:t>
            </a:r>
            <a:r>
              <a:rPr lang="en-US" altLang="ko-KR" dirty="0">
                <a:solidFill>
                  <a:srgbClr val="262626"/>
                </a:solidFill>
                <a:ea typeface="굴림" charset="-127"/>
              </a:rPr>
              <a:t>, then:</a:t>
            </a:r>
          </a:p>
          <a:p>
            <a:pPr lvl="1"/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	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f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(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) = O(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sz="2400" baseline="30000" dirty="0">
                <a:solidFill>
                  <a:srgbClr val="808080"/>
                </a:solidFill>
                <a:ea typeface="굴림" charset="-127"/>
              </a:rPr>
              <a:t>5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)</a:t>
            </a:r>
          </a:p>
          <a:p>
            <a:pPr lvl="1"/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	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f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(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) = O(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sz="2400" baseline="30000" dirty="0">
                <a:solidFill>
                  <a:srgbClr val="808080"/>
                </a:solidFill>
                <a:ea typeface="굴림" charset="-127"/>
              </a:rPr>
              <a:t>3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)</a:t>
            </a:r>
          </a:p>
          <a:p>
            <a:pPr lvl="1"/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	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f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(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) = O(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 log 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)</a:t>
            </a:r>
          </a:p>
          <a:p>
            <a:pPr lvl="1"/>
            <a:r>
              <a:rPr lang="en-US" altLang="ko-KR" sz="2400" dirty="0">
                <a:solidFill>
                  <a:srgbClr val="404040"/>
                </a:solidFill>
                <a:ea typeface="굴림" charset="-127"/>
              </a:rPr>
              <a:t>	</a:t>
            </a:r>
            <a:r>
              <a:rPr lang="en-US" altLang="ko-KR" sz="2400" b="1" i="1" dirty="0">
                <a:ea typeface="굴림" charset="-127"/>
              </a:rPr>
              <a:t>f</a:t>
            </a:r>
            <a:r>
              <a:rPr lang="en-US" altLang="ko-KR" sz="2400" b="1" dirty="0">
                <a:ea typeface="굴림" charset="-127"/>
              </a:rPr>
              <a:t>(</a:t>
            </a:r>
            <a:r>
              <a:rPr lang="en-US" altLang="ko-KR" sz="2400" b="1" i="1" dirty="0">
                <a:ea typeface="굴림" charset="-127"/>
              </a:rPr>
              <a:t>N</a:t>
            </a:r>
            <a:r>
              <a:rPr lang="en-US" altLang="ko-KR" sz="2400" b="1" dirty="0">
                <a:ea typeface="굴림" charset="-127"/>
              </a:rPr>
              <a:t>) = O(</a:t>
            </a:r>
            <a:r>
              <a:rPr lang="en-US" altLang="ko-KR" sz="2400" b="1" i="1" dirty="0">
                <a:ea typeface="굴림" charset="-127"/>
              </a:rPr>
              <a:t>N</a:t>
            </a:r>
            <a:r>
              <a:rPr lang="en-US" altLang="ko-KR" sz="2400" b="1" dirty="0">
                <a:ea typeface="굴림" charset="-127"/>
              </a:rPr>
              <a:t>)</a:t>
            </a:r>
            <a:r>
              <a:rPr lang="en-US" altLang="ko-KR" sz="2400" dirty="0">
                <a:solidFill>
                  <a:srgbClr val="404040"/>
                </a:solidFill>
                <a:ea typeface="굴림" charset="-127"/>
              </a:rPr>
              <a:t>	</a:t>
            </a:r>
            <a:r>
              <a:rPr lang="en-US" altLang="ko-KR" sz="2400" dirty="0">
                <a:solidFill>
                  <a:srgbClr val="404040"/>
                </a:solidFill>
                <a:ea typeface="굴림" charset="-127"/>
                <a:sym typeface="Symbol" pitchFamily="18" charset="2"/>
              </a:rPr>
              <a:t> preferred or right!</a:t>
            </a:r>
          </a:p>
        </p:txBody>
      </p:sp>
    </p:spTree>
    <p:extLst>
      <p:ext uri="{BB962C8B-B14F-4D97-AF65-F5344CB8AC3E}">
        <p14:creationId xmlns:p14="http://schemas.microsoft.com/office/powerpoint/2010/main" val="49692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Preferred Big-Oh usage: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ea typeface="굴림" charset="-127"/>
              </a:rPr>
              <a:t>Pick the tightest bound</a:t>
            </a:r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  <a:ea typeface="굴림" charset="-127"/>
              </a:rPr>
              <a:t>.  </a:t>
            </a:r>
            <a:r>
              <a:rPr lang="en-US" altLang="ko-KR" dirty="0">
                <a:solidFill>
                  <a:srgbClr val="262626"/>
                </a:solidFill>
                <a:ea typeface="굴림" charset="-127"/>
              </a:rPr>
              <a:t>If </a:t>
            </a:r>
            <a:r>
              <a:rPr lang="en-US" altLang="ko-KR" b="1" i="1" dirty="0">
                <a:solidFill>
                  <a:srgbClr val="262626"/>
                </a:solidFill>
                <a:ea typeface="굴림" charset="-127"/>
              </a:rPr>
              <a:t>f</a:t>
            </a:r>
            <a:r>
              <a:rPr lang="en-US" altLang="ko-KR" b="1" dirty="0">
                <a:solidFill>
                  <a:srgbClr val="262626"/>
                </a:solidFill>
                <a:ea typeface="굴림" charset="-127"/>
              </a:rPr>
              <a:t>(</a:t>
            </a:r>
            <a:r>
              <a:rPr lang="en-US" altLang="ko-KR" b="1" i="1" dirty="0">
                <a:solidFill>
                  <a:srgbClr val="262626"/>
                </a:solidFill>
                <a:ea typeface="굴림" charset="-127"/>
              </a:rPr>
              <a:t>N</a:t>
            </a:r>
            <a:r>
              <a:rPr lang="en-US" altLang="ko-KR" b="1" dirty="0">
                <a:solidFill>
                  <a:srgbClr val="262626"/>
                </a:solidFill>
                <a:ea typeface="굴림" charset="-127"/>
              </a:rPr>
              <a:t>) = 5</a:t>
            </a:r>
            <a:r>
              <a:rPr lang="en-US" altLang="ko-KR" b="1" i="1" dirty="0">
                <a:solidFill>
                  <a:srgbClr val="262626"/>
                </a:solidFill>
                <a:ea typeface="굴림" charset="-127"/>
              </a:rPr>
              <a:t>N</a:t>
            </a:r>
            <a:r>
              <a:rPr lang="en-US" altLang="ko-KR" dirty="0">
                <a:solidFill>
                  <a:srgbClr val="262626"/>
                </a:solidFill>
                <a:ea typeface="굴림" charset="-127"/>
              </a:rPr>
              <a:t>, then:</a:t>
            </a:r>
          </a:p>
          <a:p>
            <a:pPr lvl="1"/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	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f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(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) = O(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sz="2400" baseline="30000" dirty="0">
                <a:solidFill>
                  <a:srgbClr val="808080"/>
                </a:solidFill>
                <a:ea typeface="굴림" charset="-127"/>
              </a:rPr>
              <a:t>5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)</a:t>
            </a:r>
          </a:p>
          <a:p>
            <a:pPr lvl="1"/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	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f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(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) = O(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sz="2400" baseline="30000" dirty="0">
                <a:solidFill>
                  <a:srgbClr val="808080"/>
                </a:solidFill>
                <a:ea typeface="굴림" charset="-127"/>
              </a:rPr>
              <a:t>3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)</a:t>
            </a:r>
          </a:p>
          <a:p>
            <a:pPr lvl="1"/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	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f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(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) = O(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 log </a:t>
            </a:r>
            <a:r>
              <a:rPr lang="en-US" altLang="ko-KR" sz="2400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sz="2400" dirty="0">
                <a:solidFill>
                  <a:srgbClr val="808080"/>
                </a:solidFill>
                <a:ea typeface="굴림" charset="-127"/>
              </a:rPr>
              <a:t>)</a:t>
            </a:r>
          </a:p>
          <a:p>
            <a:pPr lvl="1"/>
            <a:r>
              <a:rPr lang="en-US" altLang="ko-KR" sz="2400" dirty="0">
                <a:solidFill>
                  <a:srgbClr val="404040"/>
                </a:solidFill>
                <a:ea typeface="굴림" charset="-127"/>
              </a:rPr>
              <a:t>	</a:t>
            </a:r>
            <a:r>
              <a:rPr lang="en-US" altLang="ko-KR" sz="2400" b="1" i="1" dirty="0">
                <a:ea typeface="굴림" charset="-127"/>
              </a:rPr>
              <a:t>f</a:t>
            </a:r>
            <a:r>
              <a:rPr lang="en-US" altLang="ko-KR" sz="2400" b="1" dirty="0">
                <a:ea typeface="굴림" charset="-127"/>
              </a:rPr>
              <a:t>(</a:t>
            </a:r>
            <a:r>
              <a:rPr lang="en-US" altLang="ko-KR" sz="2400" b="1" i="1" dirty="0">
                <a:ea typeface="굴림" charset="-127"/>
              </a:rPr>
              <a:t>N</a:t>
            </a:r>
            <a:r>
              <a:rPr lang="en-US" altLang="ko-KR" sz="2400" b="1" dirty="0">
                <a:ea typeface="굴림" charset="-127"/>
              </a:rPr>
              <a:t>) = O(</a:t>
            </a:r>
            <a:r>
              <a:rPr lang="en-US" altLang="ko-KR" sz="2400" b="1" i="1" dirty="0">
                <a:ea typeface="굴림" charset="-127"/>
              </a:rPr>
              <a:t>N</a:t>
            </a:r>
            <a:r>
              <a:rPr lang="en-US" altLang="ko-KR" sz="2400" b="1" dirty="0">
                <a:ea typeface="굴림" charset="-127"/>
              </a:rPr>
              <a:t>)</a:t>
            </a:r>
            <a:r>
              <a:rPr lang="en-US" altLang="ko-KR" sz="2400" dirty="0">
                <a:solidFill>
                  <a:srgbClr val="404040"/>
                </a:solidFill>
                <a:ea typeface="굴림" charset="-127"/>
              </a:rPr>
              <a:t>	</a:t>
            </a:r>
            <a:r>
              <a:rPr lang="en-US" altLang="ko-KR" sz="2400" dirty="0">
                <a:solidFill>
                  <a:srgbClr val="404040"/>
                </a:solidFill>
                <a:ea typeface="굴림" charset="-127"/>
                <a:sym typeface="Symbol" pitchFamily="18" charset="2"/>
              </a:rPr>
              <a:t> preferred or right!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ea typeface="굴림" charset="-127"/>
              </a:rPr>
              <a:t>Ignore constant factors and low order terms:</a:t>
            </a:r>
            <a:endParaRPr lang="en-US" altLang="ko-KR" b="1" dirty="0">
              <a:solidFill>
                <a:schemeClr val="accent2">
                  <a:lumMod val="50000"/>
                </a:schemeClr>
              </a:solidFill>
              <a:ea typeface="굴림" charset="-127"/>
            </a:endParaRPr>
          </a:p>
          <a:p>
            <a:pPr lvl="1"/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	</a:t>
            </a:r>
            <a:r>
              <a:rPr lang="en-US" altLang="ko-KR" i="1" dirty="0">
                <a:solidFill>
                  <a:srgbClr val="404040"/>
                </a:solidFill>
                <a:ea typeface="굴림" charset="-127"/>
              </a:rPr>
              <a:t>f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(</a:t>
            </a:r>
            <a:r>
              <a:rPr lang="en-US" altLang="ko-KR" i="1" dirty="0">
                <a:solidFill>
                  <a:srgbClr val="404040"/>
                </a:solidFill>
                <a:ea typeface="굴림" charset="-127"/>
              </a:rPr>
              <a:t>N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) = </a:t>
            </a:r>
            <a:r>
              <a:rPr lang="en-US" altLang="ko-KR" b="1" dirty="0">
                <a:solidFill>
                  <a:srgbClr val="404040"/>
                </a:solidFill>
                <a:ea typeface="굴림" charset="-127"/>
              </a:rPr>
              <a:t>O(</a:t>
            </a:r>
            <a:r>
              <a:rPr lang="en-US" altLang="ko-KR" b="1" i="1" dirty="0">
                <a:solidFill>
                  <a:srgbClr val="404040"/>
                </a:solidFill>
                <a:ea typeface="굴림" charset="-127"/>
              </a:rPr>
              <a:t>N</a:t>
            </a:r>
            <a:r>
              <a:rPr lang="en-US" altLang="ko-KR" b="1" dirty="0">
                <a:solidFill>
                  <a:srgbClr val="404040"/>
                </a:solidFill>
                <a:ea typeface="굴림" charset="-127"/>
              </a:rPr>
              <a:t>),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	  </a:t>
            </a:r>
            <a:r>
              <a:rPr lang="en-US" altLang="ko-KR" i="1" dirty="0">
                <a:solidFill>
                  <a:srgbClr val="808080"/>
                </a:solidFill>
                <a:ea typeface="굴림" charset="-127"/>
              </a:rPr>
              <a:t>not</a:t>
            </a:r>
            <a:r>
              <a:rPr lang="en-US" altLang="ko-KR" dirty="0">
                <a:solidFill>
                  <a:srgbClr val="808080"/>
                </a:solidFill>
                <a:ea typeface="굴림" charset="-127"/>
              </a:rPr>
              <a:t>  </a:t>
            </a:r>
            <a:r>
              <a:rPr lang="en-US" altLang="ko-KR" i="1" dirty="0">
                <a:solidFill>
                  <a:srgbClr val="808080"/>
                </a:solidFill>
                <a:ea typeface="굴림" charset="-127"/>
              </a:rPr>
              <a:t>f</a:t>
            </a:r>
            <a:r>
              <a:rPr lang="en-US" altLang="ko-KR" dirty="0">
                <a:solidFill>
                  <a:srgbClr val="808080"/>
                </a:solidFill>
                <a:ea typeface="굴림" charset="-127"/>
              </a:rPr>
              <a:t>(</a:t>
            </a:r>
            <a:r>
              <a:rPr lang="en-US" altLang="ko-KR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dirty="0">
                <a:solidFill>
                  <a:srgbClr val="808080"/>
                </a:solidFill>
                <a:ea typeface="굴림" charset="-127"/>
              </a:rPr>
              <a:t>) = O(5</a:t>
            </a:r>
            <a:r>
              <a:rPr lang="en-US" altLang="ko-KR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dirty="0">
                <a:solidFill>
                  <a:srgbClr val="808080"/>
                </a:solidFill>
                <a:ea typeface="굴림" charset="-127"/>
              </a:rPr>
              <a:t>)</a:t>
            </a:r>
          </a:p>
          <a:p>
            <a:pPr lvl="1"/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	</a:t>
            </a:r>
            <a:r>
              <a:rPr lang="en-US" altLang="ko-KR" i="1" dirty="0">
                <a:solidFill>
                  <a:srgbClr val="404040"/>
                </a:solidFill>
                <a:ea typeface="굴림" charset="-127"/>
              </a:rPr>
              <a:t>f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(</a:t>
            </a:r>
            <a:r>
              <a:rPr lang="en-US" altLang="ko-KR" i="1" dirty="0">
                <a:solidFill>
                  <a:srgbClr val="404040"/>
                </a:solidFill>
                <a:ea typeface="굴림" charset="-127"/>
              </a:rPr>
              <a:t>N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) = </a:t>
            </a:r>
            <a:r>
              <a:rPr lang="en-US" altLang="ko-KR" b="1" dirty="0">
                <a:solidFill>
                  <a:srgbClr val="404040"/>
                </a:solidFill>
                <a:ea typeface="굴림" charset="-127"/>
              </a:rPr>
              <a:t>O(</a:t>
            </a:r>
            <a:r>
              <a:rPr lang="en-US" altLang="ko-KR" b="1" i="1" dirty="0">
                <a:solidFill>
                  <a:srgbClr val="404040"/>
                </a:solidFill>
                <a:ea typeface="굴림" charset="-127"/>
              </a:rPr>
              <a:t>N</a:t>
            </a:r>
            <a:r>
              <a:rPr lang="en-US" altLang="ko-KR" b="1" baseline="30000" dirty="0">
                <a:solidFill>
                  <a:srgbClr val="404040"/>
                </a:solidFill>
                <a:ea typeface="굴림" charset="-127"/>
              </a:rPr>
              <a:t>3</a:t>
            </a:r>
            <a:r>
              <a:rPr lang="en-US" altLang="ko-KR" b="1" dirty="0">
                <a:solidFill>
                  <a:srgbClr val="404040"/>
                </a:solidFill>
                <a:ea typeface="굴림" charset="-127"/>
              </a:rPr>
              <a:t>),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	  </a:t>
            </a:r>
            <a:r>
              <a:rPr lang="en-US" altLang="ko-KR" i="1" dirty="0">
                <a:solidFill>
                  <a:srgbClr val="808080"/>
                </a:solidFill>
                <a:ea typeface="굴림" charset="-127"/>
              </a:rPr>
              <a:t>not </a:t>
            </a:r>
            <a:r>
              <a:rPr lang="en-US" altLang="ko-KR" dirty="0">
                <a:solidFill>
                  <a:srgbClr val="808080"/>
                </a:solidFill>
                <a:ea typeface="굴림" charset="-127"/>
              </a:rPr>
              <a:t> </a:t>
            </a:r>
            <a:r>
              <a:rPr lang="en-US" altLang="ko-KR" i="1" dirty="0">
                <a:solidFill>
                  <a:srgbClr val="808080"/>
                </a:solidFill>
                <a:ea typeface="굴림" charset="-127"/>
              </a:rPr>
              <a:t>f</a:t>
            </a:r>
            <a:r>
              <a:rPr lang="en-US" altLang="ko-KR" dirty="0">
                <a:solidFill>
                  <a:srgbClr val="808080"/>
                </a:solidFill>
                <a:ea typeface="굴림" charset="-127"/>
              </a:rPr>
              <a:t>(</a:t>
            </a:r>
            <a:r>
              <a:rPr lang="en-US" altLang="ko-KR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dirty="0">
                <a:solidFill>
                  <a:srgbClr val="808080"/>
                </a:solidFill>
                <a:ea typeface="굴림" charset="-127"/>
              </a:rPr>
              <a:t>) = O(</a:t>
            </a:r>
            <a:r>
              <a:rPr lang="en-US" altLang="ko-KR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baseline="30000" dirty="0">
                <a:solidFill>
                  <a:srgbClr val="808080"/>
                </a:solidFill>
                <a:ea typeface="굴림" charset="-127"/>
              </a:rPr>
              <a:t>3</a:t>
            </a:r>
            <a:r>
              <a:rPr lang="en-US" altLang="ko-KR" dirty="0">
                <a:solidFill>
                  <a:srgbClr val="808080"/>
                </a:solidFill>
                <a:ea typeface="굴림" charset="-127"/>
              </a:rPr>
              <a:t> + </a:t>
            </a:r>
            <a:r>
              <a:rPr lang="en-US" altLang="ko-KR" i="1" dirty="0">
                <a:solidFill>
                  <a:srgbClr val="808080"/>
                </a:solidFill>
                <a:ea typeface="굴림" charset="-127"/>
              </a:rPr>
              <a:t>N</a:t>
            </a:r>
            <a:r>
              <a:rPr lang="en-US" altLang="ko-KR" baseline="30000" dirty="0">
                <a:solidFill>
                  <a:srgbClr val="808080"/>
                </a:solidFill>
                <a:ea typeface="굴림" charset="-127"/>
              </a:rPr>
              <a:t>2</a:t>
            </a:r>
            <a:r>
              <a:rPr lang="en-US" altLang="ko-KR" dirty="0">
                <a:solidFill>
                  <a:srgbClr val="808080"/>
                </a:solidFill>
                <a:ea typeface="굴림" charset="-127"/>
              </a:rPr>
              <a:t> + 15)</a:t>
            </a:r>
            <a:endParaRPr lang="en-US" altLang="ko-KR" dirty="0">
              <a:solidFill>
                <a:srgbClr val="404040"/>
              </a:solidFill>
              <a:ea typeface="굴림" charset="-127"/>
            </a:endParaRPr>
          </a:p>
          <a:p>
            <a:pPr lvl="1"/>
            <a:endParaRPr lang="en-US" altLang="ko-KR" dirty="0">
              <a:solidFill>
                <a:srgbClr val="404040"/>
              </a:solidFill>
              <a:ea typeface="굴림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Wrong:	</a:t>
            </a:r>
            <a:r>
              <a:rPr lang="en-US" altLang="ko-KR" i="1" dirty="0">
                <a:solidFill>
                  <a:srgbClr val="404040"/>
                </a:solidFill>
                <a:ea typeface="굴림" charset="-127"/>
              </a:rPr>
              <a:t>f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(</a:t>
            </a:r>
            <a:r>
              <a:rPr lang="en-US" altLang="ko-KR" i="1" dirty="0">
                <a:solidFill>
                  <a:srgbClr val="404040"/>
                </a:solidFill>
                <a:ea typeface="굴림" charset="-127"/>
              </a:rPr>
              <a:t>N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) 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  <a:sym typeface="Symbol" pitchFamily="18" charset="2"/>
              </a:rPr>
              <a:t>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 O(</a:t>
            </a:r>
            <a:r>
              <a:rPr lang="en-US" altLang="ko-KR" i="1" dirty="0">
                <a:solidFill>
                  <a:srgbClr val="404040"/>
                </a:solidFill>
                <a:ea typeface="굴림" charset="-127"/>
              </a:rPr>
              <a:t>g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(</a:t>
            </a:r>
            <a:r>
              <a:rPr lang="en-US" altLang="ko-KR" i="1" dirty="0">
                <a:solidFill>
                  <a:srgbClr val="404040"/>
                </a:solidFill>
                <a:ea typeface="굴림" charset="-127"/>
              </a:rPr>
              <a:t>N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Wrong:	</a:t>
            </a:r>
            <a:r>
              <a:rPr lang="en-US" altLang="ko-KR" i="1" dirty="0">
                <a:solidFill>
                  <a:srgbClr val="404040"/>
                </a:solidFill>
                <a:ea typeface="굴림" charset="-127"/>
              </a:rPr>
              <a:t>f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(</a:t>
            </a:r>
            <a:r>
              <a:rPr lang="en-US" altLang="ko-KR" i="1" dirty="0">
                <a:solidFill>
                  <a:srgbClr val="404040"/>
                </a:solidFill>
                <a:ea typeface="굴림" charset="-127"/>
              </a:rPr>
              <a:t>N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) 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  <a:sym typeface="Symbol" pitchFamily="18" charset="2"/>
              </a:rPr>
              <a:t>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 O(</a:t>
            </a:r>
            <a:r>
              <a:rPr lang="en-US" altLang="ko-KR" i="1" dirty="0">
                <a:solidFill>
                  <a:srgbClr val="404040"/>
                </a:solidFill>
                <a:ea typeface="굴림" charset="-127"/>
              </a:rPr>
              <a:t>g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(</a:t>
            </a:r>
            <a:r>
              <a:rPr lang="en-US" altLang="ko-KR" i="1" dirty="0">
                <a:solidFill>
                  <a:srgbClr val="404040"/>
                </a:solidFill>
                <a:ea typeface="굴림" charset="-127"/>
              </a:rPr>
              <a:t>N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  <a:ea typeface="굴림" charset="-127"/>
              </a:rPr>
              <a:t>Right:</a:t>
            </a:r>
            <a:r>
              <a:rPr lang="en-US" altLang="ko-KR" dirty="0">
                <a:solidFill>
                  <a:srgbClr val="404040"/>
                </a:solidFill>
                <a:ea typeface="굴림" charset="-127"/>
              </a:rPr>
              <a:t>		</a:t>
            </a:r>
            <a:r>
              <a:rPr lang="en-US" altLang="ko-KR" b="1" i="1" dirty="0">
                <a:solidFill>
                  <a:srgbClr val="404040"/>
                </a:solidFill>
                <a:ea typeface="굴림" charset="-127"/>
              </a:rPr>
              <a:t>f</a:t>
            </a:r>
            <a:r>
              <a:rPr lang="en-US" altLang="ko-KR" b="1" dirty="0">
                <a:solidFill>
                  <a:srgbClr val="404040"/>
                </a:solidFill>
                <a:ea typeface="굴림" charset="-127"/>
              </a:rPr>
              <a:t>(</a:t>
            </a:r>
            <a:r>
              <a:rPr lang="en-US" altLang="ko-KR" b="1" i="1" dirty="0">
                <a:solidFill>
                  <a:srgbClr val="404040"/>
                </a:solidFill>
                <a:ea typeface="굴림" charset="-127"/>
              </a:rPr>
              <a:t>N</a:t>
            </a:r>
            <a:r>
              <a:rPr lang="en-US" altLang="ko-KR" b="1" dirty="0">
                <a:solidFill>
                  <a:srgbClr val="404040"/>
                </a:solidFill>
                <a:ea typeface="굴림" charset="-127"/>
              </a:rPr>
              <a:t>) </a:t>
            </a:r>
            <a:r>
              <a:rPr lang="en-US" altLang="ko-KR" b="1" dirty="0">
                <a:solidFill>
                  <a:srgbClr val="404040"/>
                </a:solidFill>
                <a:ea typeface="굴림" charset="-127"/>
                <a:sym typeface="Symbol" pitchFamily="18" charset="2"/>
              </a:rPr>
              <a:t>=</a:t>
            </a:r>
            <a:r>
              <a:rPr lang="en-US" altLang="ko-KR" b="1" dirty="0">
                <a:solidFill>
                  <a:srgbClr val="404040"/>
                </a:solidFill>
                <a:ea typeface="굴림" charset="-127"/>
              </a:rPr>
              <a:t> O(</a:t>
            </a:r>
            <a:r>
              <a:rPr lang="en-US" altLang="ko-KR" b="1" i="1" dirty="0">
                <a:solidFill>
                  <a:srgbClr val="404040"/>
                </a:solidFill>
                <a:ea typeface="굴림" charset="-127"/>
              </a:rPr>
              <a:t>g</a:t>
            </a:r>
            <a:r>
              <a:rPr lang="en-US" altLang="ko-KR" b="1" dirty="0">
                <a:solidFill>
                  <a:srgbClr val="404040"/>
                </a:solidFill>
                <a:ea typeface="굴림" charset="-127"/>
              </a:rPr>
              <a:t>(</a:t>
            </a:r>
            <a:r>
              <a:rPr lang="en-US" altLang="ko-KR" b="1" i="1" dirty="0">
                <a:solidFill>
                  <a:srgbClr val="404040"/>
                </a:solidFill>
                <a:ea typeface="굴림" charset="-127"/>
              </a:rPr>
              <a:t>N</a:t>
            </a:r>
            <a:r>
              <a:rPr lang="en-US" altLang="ko-KR" b="1" dirty="0">
                <a:solidFill>
                  <a:srgbClr val="404040"/>
                </a:solidFill>
                <a:ea typeface="굴림" charset="-127"/>
              </a:rPr>
              <a:t>))</a:t>
            </a:r>
            <a:endParaRPr lang="en-US" altLang="ko-KR" b="1" dirty="0">
              <a:cs typeface="Times New Roman" pitchFamily="18" charset="0"/>
              <a:sym typeface="Wingdings" pitchFamily="2" charset="2"/>
            </a:endParaRPr>
          </a:p>
          <a:p>
            <a:endParaRPr lang="en-US" altLang="ko-KR" sz="2800" dirty="0">
              <a:solidFill>
                <a:srgbClr val="404040"/>
              </a:solidFill>
              <a:ea typeface="굴림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165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Suppose two algorithms, A and B, solving the same problem have the running time of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, respectively. </a:t>
                </a:r>
              </a:p>
              <a:p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Then algorithm A is </a:t>
                </a:r>
                <a:r>
                  <a:rPr lang="en-US" altLang="ko-KR" b="1" dirty="0">
                    <a:cs typeface="Times New Roman" pitchFamily="18" charset="0"/>
                    <a:sym typeface="Wingdings" pitchFamily="2" charset="2"/>
                  </a:rPr>
                  <a:t>asymptotically better </a:t>
                </a:r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than algorithm B.  </a:t>
                </a:r>
              </a:p>
              <a:p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※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(1) &lt;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log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⁡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&lt;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&lt;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log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⁡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&lt;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&lt;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&lt;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(2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endParaRPr lang="en-US" altLang="ko-KR" sz="2800" dirty="0">
                  <a:solidFill>
                    <a:srgbClr val="404040"/>
                  </a:solidFill>
                  <a:ea typeface="굴림" charset="-127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764" t="-8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5D668B3-D5BE-471C-A0A4-07F12CB6EB28}"/>
              </a:ext>
            </a:extLst>
          </p:cNvPr>
          <p:cNvSpPr txBox="1"/>
          <p:nvPr/>
        </p:nvSpPr>
        <p:spPr>
          <a:xfrm>
            <a:off x="2067425" y="340476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logarithmic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C4EF8-CBA1-4540-B2A9-1223CEEE6529}"/>
              </a:ext>
            </a:extLst>
          </p:cNvPr>
          <p:cNvSpPr txBox="1"/>
          <p:nvPr/>
        </p:nvSpPr>
        <p:spPr>
          <a:xfrm>
            <a:off x="3593509" y="34047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60AAB-B896-4A66-9D3E-E20496F617AD}"/>
              </a:ext>
            </a:extLst>
          </p:cNvPr>
          <p:cNvSpPr txBox="1"/>
          <p:nvPr/>
        </p:nvSpPr>
        <p:spPr>
          <a:xfrm>
            <a:off x="4688553" y="3392776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linearithmic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4DD8D-6E5A-4275-A014-1AA3A55DC231}"/>
              </a:ext>
            </a:extLst>
          </p:cNvPr>
          <p:cNvSpPr txBox="1"/>
          <p:nvPr/>
        </p:nvSpPr>
        <p:spPr>
          <a:xfrm>
            <a:off x="6466451" y="3392776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quadratic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956E3-A1BD-453B-94F1-828C0C5F0C28}"/>
              </a:ext>
            </a:extLst>
          </p:cNvPr>
          <p:cNvSpPr txBox="1"/>
          <p:nvPr/>
        </p:nvSpPr>
        <p:spPr>
          <a:xfrm>
            <a:off x="8036138" y="339277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cubic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AD3BA-A4AD-4DF1-A2A0-79493CA30B4F}"/>
              </a:ext>
            </a:extLst>
          </p:cNvPr>
          <p:cNvSpPr txBox="1"/>
          <p:nvPr/>
        </p:nvSpPr>
        <p:spPr>
          <a:xfrm>
            <a:off x="8997625" y="339277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exponential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72CF16-A35F-4BEF-85EC-AD961C35FC81}"/>
              </a:ext>
            </a:extLst>
          </p:cNvPr>
          <p:cNvGrpSpPr/>
          <p:nvPr/>
        </p:nvGrpSpPr>
        <p:grpSpPr>
          <a:xfrm>
            <a:off x="898266" y="3964979"/>
            <a:ext cx="800219" cy="1059194"/>
            <a:chOff x="499482" y="4255303"/>
            <a:chExt cx="800219" cy="105919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A71AB93-C6B7-4371-B972-A80DEAAC5225}"/>
                </a:ext>
              </a:extLst>
            </p:cNvPr>
            <p:cNvCxnSpPr/>
            <p:nvPr/>
          </p:nvCxnSpPr>
          <p:spPr>
            <a:xfrm flipV="1">
              <a:off x="899592" y="4255303"/>
              <a:ext cx="0" cy="7578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B755E0-E6B3-4245-AE10-1FCA25D1F39F}"/>
                </a:ext>
              </a:extLst>
            </p:cNvPr>
            <p:cNvSpPr txBox="1"/>
            <p:nvPr/>
          </p:nvSpPr>
          <p:spPr>
            <a:xfrm>
              <a:off x="499482" y="5037498"/>
              <a:ext cx="80021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C00000"/>
                  </a:solidFill>
                </a:rPr>
                <a:t>정수함수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86D4755-0257-4CE0-98CB-04BC0C90F625}"/>
              </a:ext>
            </a:extLst>
          </p:cNvPr>
          <p:cNvGrpSpPr/>
          <p:nvPr/>
        </p:nvGrpSpPr>
        <p:grpSpPr>
          <a:xfrm>
            <a:off x="2482442" y="3964979"/>
            <a:ext cx="492443" cy="1059194"/>
            <a:chOff x="653370" y="4255303"/>
            <a:chExt cx="492443" cy="105919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388B24E-F7BC-41AA-A3D6-951E5BE15FB1}"/>
                </a:ext>
              </a:extLst>
            </p:cNvPr>
            <p:cNvCxnSpPr/>
            <p:nvPr/>
          </p:nvCxnSpPr>
          <p:spPr>
            <a:xfrm flipV="1">
              <a:off x="899592" y="4255303"/>
              <a:ext cx="0" cy="7578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A32445-AA2E-4D9B-8380-CCFFC7894DEC}"/>
                </a:ext>
              </a:extLst>
            </p:cNvPr>
            <p:cNvSpPr txBox="1"/>
            <p:nvPr/>
          </p:nvSpPr>
          <p:spPr>
            <a:xfrm>
              <a:off x="653370" y="5037498"/>
              <a:ext cx="492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</a:rPr>
                <a:t>대수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174545E-8C0F-4BEE-9B2D-916874FB87B4}"/>
              </a:ext>
            </a:extLst>
          </p:cNvPr>
          <p:cNvGrpSpPr/>
          <p:nvPr/>
        </p:nvGrpSpPr>
        <p:grpSpPr>
          <a:xfrm>
            <a:off x="3625569" y="3964979"/>
            <a:ext cx="800219" cy="1059194"/>
            <a:chOff x="499482" y="4255303"/>
            <a:chExt cx="800219" cy="1059194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6684EA6-BF0C-4129-879D-8D41B6C31FB8}"/>
                </a:ext>
              </a:extLst>
            </p:cNvPr>
            <p:cNvCxnSpPr/>
            <p:nvPr/>
          </p:nvCxnSpPr>
          <p:spPr>
            <a:xfrm flipV="1">
              <a:off x="899592" y="4255303"/>
              <a:ext cx="0" cy="7578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A2E569-87F6-4939-BD51-3D3F6E4AABC9}"/>
                </a:ext>
              </a:extLst>
            </p:cNvPr>
            <p:cNvSpPr txBox="1"/>
            <p:nvPr/>
          </p:nvSpPr>
          <p:spPr>
            <a:xfrm>
              <a:off x="499482" y="5037498"/>
              <a:ext cx="80021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C00000"/>
                  </a:solidFill>
                </a:rPr>
                <a:t>선형함수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E03CB93-EEC0-4F7F-9437-C28C6D05B803}"/>
              </a:ext>
            </a:extLst>
          </p:cNvPr>
          <p:cNvGrpSpPr/>
          <p:nvPr/>
        </p:nvGrpSpPr>
        <p:grpSpPr>
          <a:xfrm>
            <a:off x="5012301" y="3964979"/>
            <a:ext cx="846707" cy="1243860"/>
            <a:chOff x="499482" y="4255303"/>
            <a:chExt cx="846707" cy="1243860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2CCF89B-F5CF-4AFA-978F-2F041629C4DD}"/>
                </a:ext>
              </a:extLst>
            </p:cNvPr>
            <p:cNvCxnSpPr/>
            <p:nvPr/>
          </p:nvCxnSpPr>
          <p:spPr>
            <a:xfrm flipV="1">
              <a:off x="899592" y="4255303"/>
              <a:ext cx="0" cy="7578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574DF8-CF3E-4654-912B-652BD9CD06DB}"/>
                </a:ext>
              </a:extLst>
            </p:cNvPr>
            <p:cNvSpPr txBox="1"/>
            <p:nvPr/>
          </p:nvSpPr>
          <p:spPr>
            <a:xfrm>
              <a:off x="499482" y="5037498"/>
              <a:ext cx="84670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</a:rPr>
                <a:t>선형대수</a:t>
              </a:r>
              <a:endParaRPr lang="en-US" altLang="ko-KR" sz="1200" dirty="0">
                <a:solidFill>
                  <a:srgbClr val="C00000"/>
                </a:solidFill>
              </a:endParaRPr>
            </a:p>
            <a:p>
              <a:r>
                <a:rPr lang="en-US" sz="1200" dirty="0" err="1">
                  <a:solidFill>
                    <a:srgbClr val="C00000"/>
                  </a:solidFill>
                </a:rPr>
                <a:t>loglinear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C945580-7349-482C-81E2-117A01EB810A}"/>
              </a:ext>
            </a:extLst>
          </p:cNvPr>
          <p:cNvGrpSpPr/>
          <p:nvPr/>
        </p:nvGrpSpPr>
        <p:grpSpPr>
          <a:xfrm>
            <a:off x="7042575" y="3941009"/>
            <a:ext cx="912429" cy="1059194"/>
            <a:chOff x="688185" y="4255303"/>
            <a:chExt cx="912429" cy="1059194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243DF98-2974-439D-AE75-8C5DFF215E54}"/>
                </a:ext>
              </a:extLst>
            </p:cNvPr>
            <p:cNvCxnSpPr/>
            <p:nvPr/>
          </p:nvCxnSpPr>
          <p:spPr>
            <a:xfrm flipV="1">
              <a:off x="899592" y="4255303"/>
              <a:ext cx="0" cy="7578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09A8D9-D110-4E63-8D0D-F04C2ADB7454}"/>
                </a:ext>
              </a:extLst>
            </p:cNvPr>
            <p:cNvSpPr txBox="1"/>
            <p:nvPr/>
          </p:nvSpPr>
          <p:spPr>
            <a:xfrm>
              <a:off x="688185" y="5037498"/>
              <a:ext cx="9124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C00000"/>
                  </a:solidFill>
                </a:rPr>
                <a:t>2/3</a:t>
              </a:r>
              <a:r>
                <a:rPr lang="ko-KR" altLang="en-US" sz="1200" dirty="0" err="1">
                  <a:solidFill>
                    <a:srgbClr val="C00000"/>
                  </a:solidFill>
                </a:rPr>
                <a:t>승함수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750626-87EB-40C0-99CD-7D757FE1B8B3}"/>
              </a:ext>
            </a:extLst>
          </p:cNvPr>
          <p:cNvGrpSpPr/>
          <p:nvPr/>
        </p:nvGrpSpPr>
        <p:grpSpPr>
          <a:xfrm>
            <a:off x="9306397" y="3941009"/>
            <a:ext cx="800219" cy="1059194"/>
            <a:chOff x="499482" y="4255303"/>
            <a:chExt cx="800219" cy="1059194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C870615-A093-46B9-A7C4-CE0ED66207F8}"/>
                </a:ext>
              </a:extLst>
            </p:cNvPr>
            <p:cNvCxnSpPr/>
            <p:nvPr/>
          </p:nvCxnSpPr>
          <p:spPr>
            <a:xfrm flipV="1">
              <a:off x="899592" y="4255303"/>
              <a:ext cx="0" cy="7578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B742BF-653A-40DE-A3BB-B40A43F619A7}"/>
                </a:ext>
              </a:extLst>
            </p:cNvPr>
            <p:cNvSpPr txBox="1"/>
            <p:nvPr/>
          </p:nvSpPr>
          <p:spPr>
            <a:xfrm>
              <a:off x="499482" y="5037498"/>
              <a:ext cx="80021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</a:rPr>
                <a:t>지수함수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E0A5EEA-C107-488C-AFDC-98B602059265}"/>
              </a:ext>
            </a:extLst>
          </p:cNvPr>
          <p:cNvCxnSpPr/>
          <p:nvPr/>
        </p:nvCxnSpPr>
        <p:spPr>
          <a:xfrm flipV="1">
            <a:off x="7408287" y="3943173"/>
            <a:ext cx="768092" cy="7557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315659" y="5707918"/>
                <a:ext cx="2113976" cy="5232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𝑇</m:t>
                      </m:r>
                      <m:d>
                        <m:dPr>
                          <m:ctrlPr>
                            <a:rPr lang="en-US" altLang="ko-KR" sz="2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Wingdings" pitchFamily="2" charset="2"/>
                            </a:rPr>
                            <m:t>𝑛</m:t>
                          </m:r>
                        </m:e>
                      </m:d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𝑎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sz="28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800" b="0" i="1" baseline="30000" dirty="0" smtClean="0"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𝑏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659" y="5707918"/>
                <a:ext cx="21139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194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내용 개체 틀 31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314822" y="1899483"/>
            <a:ext cx="7128723" cy="49786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315659" y="5707918"/>
                <a:ext cx="2113976" cy="5232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𝑇</m:t>
                      </m:r>
                      <m:d>
                        <m:dPr>
                          <m:ctrlPr>
                            <a:rPr lang="en-US" altLang="ko-KR" sz="2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Wingdings" pitchFamily="2" charset="2"/>
                            </a:rPr>
                            <m:t>𝑛</m:t>
                          </m:r>
                        </m:e>
                      </m:d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𝑎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sz="28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800" b="0" i="1" baseline="30000" dirty="0" smtClean="0"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𝑏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659" y="5707918"/>
                <a:ext cx="21139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823894" y="1237795"/>
                <a:ext cx="101105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(1)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log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⁡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log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⁡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baseline="30000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2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baseline="30000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3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(2</m:t>
                      </m:r>
                      <m:r>
                        <a:rPr lang="en-US" altLang="ko-KR" sz="2400" i="1" baseline="30000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94" y="1237795"/>
                <a:ext cx="10110578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51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US" altLang="ko-KR" sz="2400" b="1" dirty="0"/>
                  <a:t>[</a:t>
                </a:r>
                <a:r>
                  <a:rPr lang="en-US" altLang="ko-KR" sz="2400" b="1" dirty="0">
                    <a:solidFill>
                      <a:srgbClr val="C00000"/>
                    </a:solidFill>
                  </a:rPr>
                  <a:t>Omega</a:t>
                </a:r>
                <a:r>
                  <a:rPr lang="en-US" altLang="ko-KR" sz="2400" b="1" dirty="0"/>
                  <a:t>] </a:t>
                </a:r>
                <a:r>
                  <a:rPr lang="en-US" altLang="ko-KR" sz="2400" b="1" i="1" dirty="0">
                    <a:cs typeface="Times New Roman" pitchFamily="18" charset="0"/>
                    <a:sym typeface="Wingdings" pitchFamily="2" charset="2"/>
                  </a:rPr>
                  <a:t>f(n) = </a:t>
                </a:r>
                <a:r>
                  <a:rPr lang="en-US" altLang="ko-KR" sz="2400" b="1" i="1" dirty="0">
                    <a:cs typeface="Times New Roman" pitchFamily="18" charset="0"/>
                  </a:rPr>
                  <a:t>Ω </a:t>
                </a:r>
                <a:r>
                  <a:rPr lang="en-US" altLang="ko-KR" sz="2400" b="1" i="1" dirty="0">
                    <a:cs typeface="Times New Roman" pitchFamily="18" charset="0"/>
                    <a:sym typeface="Wingdings" pitchFamily="2" charset="2"/>
                  </a:rPr>
                  <a:t>(g(n)) </a:t>
                </a:r>
                <a:r>
                  <a:rPr lang="en-US" altLang="ko-KR" sz="2400" dirty="0" err="1">
                    <a:sym typeface="Wingdings" pitchFamily="2" charset="2"/>
                  </a:rPr>
                  <a:t>iff</a:t>
                </a:r>
                <a:r>
                  <a:rPr lang="en-US" altLang="ko-KR" sz="2400" dirty="0">
                    <a:sym typeface="Wingdings" pitchFamily="2" charset="2"/>
                  </a:rPr>
                  <a:t> there exist positive constants </a:t>
                </a:r>
                <a:r>
                  <a:rPr lang="en-US" altLang="ko-KR" sz="2400" i="1" dirty="0">
                    <a:sym typeface="Wingdings" pitchFamily="2" charset="2"/>
                  </a:rPr>
                  <a:t>c</a:t>
                </a:r>
                <a:r>
                  <a:rPr lang="en-US" altLang="ko-KR" sz="2400" dirty="0">
                    <a:sym typeface="Wingdings" pitchFamily="2" charset="2"/>
                  </a:rPr>
                  <a:t> and </a:t>
                </a:r>
                <a:r>
                  <a:rPr lang="en-US" altLang="ko-KR" sz="2400" i="1" dirty="0"/>
                  <a:t>n</a:t>
                </a:r>
                <a:r>
                  <a:rPr lang="en-US" altLang="ko-KR" sz="2400" i="1" baseline="-25000" dirty="0"/>
                  <a:t>0</a:t>
                </a:r>
                <a:r>
                  <a:rPr lang="en-US" altLang="ko-KR" sz="2400" dirty="0">
                    <a:sym typeface="Wingdings" pitchFamily="2" charset="2"/>
                  </a:rPr>
                  <a:t> such that</a:t>
                </a:r>
              </a:p>
              <a:p>
                <a:pPr marL="0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𝑓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≥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𝑐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𝑔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),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𝑓𝑜𝑟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 ≥ </m:t>
                      </m:r>
                      <m:r>
                        <a:rPr lang="en-US" altLang="ko-KR" sz="2400" i="1" dirty="0">
                          <a:latin typeface="Cambria Math"/>
                        </a:rPr>
                        <m:t>𝑛</m:t>
                      </m:r>
                      <m:r>
                        <a:rPr lang="en-US" altLang="ko-KR" sz="2400" i="1" baseline="-25000" dirty="0">
                          <a:latin typeface="Cambria Math"/>
                        </a:rPr>
                        <m:t>0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400" i="1" dirty="0">
                  <a:cs typeface="Times New Roman" pitchFamily="18" charset="0"/>
                  <a:sym typeface="Wingdings" pitchFamily="2" charset="2"/>
                </a:endParaRPr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7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37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A6512-5E1B-4404-8391-424335C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9FC328-B106-427C-8A01-B822E23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panose="020B0502020202020204" pitchFamily="34" charset="0"/>
              </a:rPr>
              <a:t>Revisit – Step Count	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607587B-915A-489A-ABFA-97E59C2E9359}"/>
              </a:ext>
            </a:extLst>
          </p:cNvPr>
          <p:cNvSpPr txBox="1">
            <a:spLocks/>
          </p:cNvSpPr>
          <p:nvPr/>
        </p:nvSpPr>
        <p:spPr>
          <a:xfrm>
            <a:off x="6498077" y="1164771"/>
            <a:ext cx="5754883" cy="57133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71" indent="-365771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lvl="1" indent="-30481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6498077" y="1088572"/>
            <a:ext cx="5888518" cy="57133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/>
            <a:endParaRPr lang="en-US" altLang="ko-KR" dirty="0">
              <a:latin typeface="Century Gothic" panose="020B0502020202020204" pitchFamily="34" charset="0"/>
            </a:endParaRPr>
          </a:p>
          <a:p>
            <a:pPr marL="426734" lvl="1" indent="0" defTabSz="914400">
              <a:buNone/>
            </a:pPr>
            <a:endParaRPr lang="en-US" altLang="ko-KR" dirty="0">
              <a:latin typeface="Century Gothic" panose="020B050202020202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18162" y="1209191"/>
            <a:ext cx="11968477" cy="5673434"/>
          </a:xfrm>
        </p:spPr>
        <p:txBody>
          <a:bodyPr/>
          <a:lstStyle/>
          <a:p>
            <a:r>
              <a:rPr lang="en-US" altLang="ko-KR" sz="2800" dirty="0">
                <a:latin typeface="Century Gothic" panose="020B0502020202020204" pitchFamily="34" charset="0"/>
              </a:rPr>
              <a:t>Why step count? 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It is to compare the </a:t>
            </a:r>
            <a:r>
              <a:rPr lang="en-US" altLang="ko-KR" b="1" dirty="0">
                <a:latin typeface="Century Gothic" panose="020B0502020202020204" pitchFamily="34" charset="0"/>
              </a:rPr>
              <a:t>time complexities </a:t>
            </a:r>
            <a:r>
              <a:rPr lang="en-US" altLang="ko-KR" dirty="0">
                <a:latin typeface="Century Gothic" panose="020B0502020202020204" pitchFamily="34" charset="0"/>
              </a:rPr>
              <a:t>of two programs that compute the same function and also to predict the </a:t>
            </a:r>
            <a:r>
              <a:rPr lang="en-US" altLang="ko-KR" b="1" dirty="0">
                <a:solidFill>
                  <a:srgbClr val="C00000"/>
                </a:solidFill>
                <a:latin typeface="Century Gothic" panose="020B0502020202020204" pitchFamily="34" charset="0"/>
              </a:rPr>
              <a:t>growth rate </a:t>
            </a:r>
            <a:r>
              <a:rPr lang="en-US" altLang="ko-KR" dirty="0">
                <a:latin typeface="Century Gothic" panose="020B0502020202020204" pitchFamily="34" charset="0"/>
              </a:rPr>
              <a:t>in run time.  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C00000"/>
                </a:solidFill>
                <a:latin typeface="Century Gothic" panose="020B0502020202020204" pitchFamily="34" charset="0"/>
              </a:rPr>
              <a:t>Example</a:t>
            </a:r>
            <a:r>
              <a:rPr lang="en-US" altLang="ko-KR" dirty="0">
                <a:latin typeface="Century Gothic" panose="020B0502020202020204" pitchFamily="34" charset="0"/>
              </a:rPr>
              <a:t>: Let’s compute the step count for three programs and compare their time complexities. </a:t>
            </a:r>
          </a:p>
          <a:p>
            <a:endParaRPr lang="en-US" altLang="ko-KR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Century Gothic" panose="020B0502020202020204" pitchFamily="34" charset="0"/>
              </a:rPr>
              <a:t>T</a:t>
            </a:r>
            <a:r>
              <a:rPr lang="en-US" altLang="ko-KR" baseline="-25000" dirty="0">
                <a:latin typeface="Century Gothic" panose="020B0502020202020204" pitchFamily="34" charset="0"/>
              </a:rPr>
              <a:t>add</a:t>
            </a:r>
            <a:r>
              <a:rPr lang="en-US" altLang="ko-KR" dirty="0">
                <a:latin typeface="Century Gothic" panose="020B0502020202020204" pitchFamily="34" charset="0"/>
              </a:rPr>
              <a:t>(n) – adding two numbers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Century Gothic" panose="020B0502020202020204" pitchFamily="34" charset="0"/>
              </a:rPr>
              <a:t>T</a:t>
            </a:r>
            <a:r>
              <a:rPr lang="en-US" altLang="ko-KR" baseline="-25000" dirty="0" err="1">
                <a:latin typeface="Century Gothic" panose="020B0502020202020204" pitchFamily="34" charset="0"/>
              </a:rPr>
              <a:t>sum</a:t>
            </a:r>
            <a:r>
              <a:rPr lang="en-US" altLang="ko-KR" dirty="0">
                <a:latin typeface="Century Gothic" panose="020B0502020202020204" pitchFamily="34" charset="0"/>
              </a:rPr>
              <a:t>(n) – adding list of numbers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Century Gothic" panose="020B0502020202020204" pitchFamily="34" charset="0"/>
              </a:rPr>
              <a:t>T</a:t>
            </a:r>
            <a:r>
              <a:rPr lang="en-US" altLang="ko-KR" baseline="-25000" dirty="0" err="1">
                <a:latin typeface="Century Gothic" panose="020B0502020202020204" pitchFamily="34" charset="0"/>
              </a:rPr>
              <a:t>mtx</a:t>
            </a:r>
            <a:r>
              <a:rPr lang="en-US" altLang="ko-KR" dirty="0">
                <a:latin typeface="Century Gothic" panose="020B0502020202020204" pitchFamily="34" charset="0"/>
              </a:rPr>
              <a:t>(n) – adding two matrix</a:t>
            </a:r>
          </a:p>
          <a:p>
            <a:pPr marL="285750" indent="-285750"/>
            <a:endParaRPr lang="en-US" altLang="ko-K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6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US" altLang="ko-KR" sz="2400" b="1" dirty="0"/>
                  <a:t>[</a:t>
                </a:r>
                <a:r>
                  <a:rPr lang="en-US" altLang="ko-KR" sz="2400" b="1" dirty="0">
                    <a:solidFill>
                      <a:srgbClr val="C00000"/>
                    </a:solidFill>
                  </a:rPr>
                  <a:t>Omega</a:t>
                </a:r>
                <a:r>
                  <a:rPr lang="en-US" altLang="ko-KR" sz="2400" b="1" dirty="0"/>
                  <a:t>] </a:t>
                </a:r>
                <a:r>
                  <a:rPr lang="en-US" altLang="ko-KR" sz="2400" b="1" i="1" dirty="0">
                    <a:cs typeface="Times New Roman" pitchFamily="18" charset="0"/>
                    <a:sym typeface="Wingdings" pitchFamily="2" charset="2"/>
                  </a:rPr>
                  <a:t>f(n) = </a:t>
                </a:r>
                <a:r>
                  <a:rPr lang="en-US" altLang="ko-KR" sz="2400" b="1" i="1" dirty="0">
                    <a:cs typeface="Times New Roman" pitchFamily="18" charset="0"/>
                  </a:rPr>
                  <a:t>Ω </a:t>
                </a:r>
                <a:r>
                  <a:rPr lang="en-US" altLang="ko-KR" sz="2400" b="1" i="1" dirty="0">
                    <a:cs typeface="Times New Roman" pitchFamily="18" charset="0"/>
                    <a:sym typeface="Wingdings" pitchFamily="2" charset="2"/>
                  </a:rPr>
                  <a:t>(g(n)) </a:t>
                </a:r>
                <a:r>
                  <a:rPr lang="en-US" altLang="ko-KR" sz="2400" dirty="0" err="1">
                    <a:sym typeface="Wingdings" pitchFamily="2" charset="2"/>
                  </a:rPr>
                  <a:t>iff</a:t>
                </a:r>
                <a:r>
                  <a:rPr lang="en-US" altLang="ko-KR" sz="2400" dirty="0">
                    <a:sym typeface="Wingdings" pitchFamily="2" charset="2"/>
                  </a:rPr>
                  <a:t> there exist positive constants </a:t>
                </a:r>
                <a:r>
                  <a:rPr lang="en-US" altLang="ko-KR" sz="2400" i="1" dirty="0">
                    <a:sym typeface="Wingdings" pitchFamily="2" charset="2"/>
                  </a:rPr>
                  <a:t>c</a:t>
                </a:r>
                <a:r>
                  <a:rPr lang="en-US" altLang="ko-KR" sz="2400" dirty="0">
                    <a:sym typeface="Wingdings" pitchFamily="2" charset="2"/>
                  </a:rPr>
                  <a:t> and </a:t>
                </a:r>
                <a:r>
                  <a:rPr lang="en-US" altLang="ko-KR" sz="2400" i="1" dirty="0"/>
                  <a:t>n</a:t>
                </a:r>
                <a:r>
                  <a:rPr lang="en-US" altLang="ko-KR" sz="2400" i="1" baseline="-25000" dirty="0"/>
                  <a:t>0</a:t>
                </a:r>
                <a:r>
                  <a:rPr lang="en-US" altLang="ko-KR" sz="2400" dirty="0">
                    <a:sym typeface="Wingdings" pitchFamily="2" charset="2"/>
                  </a:rPr>
                  <a:t> such that</a:t>
                </a:r>
              </a:p>
              <a:p>
                <a:pPr marL="0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𝑓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≥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𝑐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𝑔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),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𝑓𝑜𝑟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 ≥ </m:t>
                      </m:r>
                      <m:r>
                        <a:rPr lang="en-US" altLang="ko-KR" sz="2400" i="1" dirty="0">
                          <a:latin typeface="Cambria Math"/>
                        </a:rPr>
                        <m:t>𝑛</m:t>
                      </m:r>
                      <m:r>
                        <a:rPr lang="en-US" altLang="ko-KR" sz="2400" i="1" baseline="-25000" dirty="0">
                          <a:latin typeface="Cambria Math"/>
                        </a:rPr>
                        <m:t>0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400" i="1" dirty="0">
                  <a:cs typeface="Times New Roman" pitchFamily="18" charset="0"/>
                  <a:sym typeface="Wingdings" pitchFamily="2" charset="2"/>
                </a:endParaRPr>
              </a:p>
              <a:p>
                <a:pPr marL="0" lvl="1" algn="ctr">
                  <a:lnSpc>
                    <a:spcPct val="150000"/>
                  </a:lnSpc>
                </a:pPr>
                <a:endParaRPr lang="en-US" altLang="ko-KR" sz="2400" i="1" dirty="0">
                  <a:cs typeface="Times New Roman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C00000"/>
                    </a:solidFill>
                  </a:rPr>
                  <a:t>Example:  </a:t>
                </a:r>
                <a:r>
                  <a:rPr lang="en-US" altLang="ko-KR" dirty="0"/>
                  <a:t>Let’s suppose we have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GB" altLang="ko-KR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GB" altLang="ko-KR" i="1" dirty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= 5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</a:rPr>
                      <m:t>2</m:t>
                    </m:r>
                    <m:r>
                      <a:rPr lang="en-GB" altLang="ko-KR" i="1" dirty="0">
                        <a:latin typeface="Cambria Math"/>
                      </a:rPr>
                      <m:t> + 2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+ 1</m:t>
                    </m:r>
                  </m:oMath>
                </a14:m>
                <a:r>
                  <a:rPr lang="en-US" altLang="ko-KR" i="1" dirty="0">
                    <a:latin typeface="Cambria Math"/>
                  </a:rPr>
                  <a:t/>
                </a:r>
                <a:br>
                  <a:rPr lang="en-US" altLang="ko-KR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𝑔</m:t>
                    </m:r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) =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</a:rPr>
                      <m:t>2</m:t>
                    </m:r>
                  </m:oMath>
                </a14:m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altLang="ko-KR" dirty="0"/>
                  <a:t>For all </a:t>
                </a: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≥ 0</m:t>
                    </m:r>
                  </m:oMath>
                </a14:m>
                <a:r>
                  <a:rPr lang="en-GB" altLang="ko-KR" dirty="0"/>
                  <a:t>, this </a:t>
                </a: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</a:rPr>
                      <m:t>(2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+ 1) </m:t>
                    </m:r>
                  </m:oMath>
                </a14:m>
                <a:r>
                  <a:rPr lang="en-GB" altLang="ko-KR" dirty="0"/>
                  <a:t>will be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≥</m:t>
                    </m:r>
                  </m:oMath>
                </a14:m>
                <a:r>
                  <a:rPr lang="en-US" altLang="ko-KR" dirty="0">
                    <a:cs typeface="Times New Roman" pitchFamily="18" charset="0"/>
                  </a:rPr>
                  <a:t> </a:t>
                </a:r>
                <a:r>
                  <a:rPr lang="en-GB" altLang="ko-KR" dirty="0"/>
                  <a:t>to 1, </a:t>
                </a:r>
                <a:r>
                  <a:rPr lang="en-GB" altLang="ko-KR" b="1" dirty="0"/>
                  <a:t>if</a:t>
                </a:r>
                <a:r>
                  <a:rPr lang="en-GB" altLang="ko-KR" dirty="0"/>
                  <a:t> we have </a:t>
                </a: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</a:rPr>
                      <m:t>𝑐</m:t>
                    </m:r>
                    <m:r>
                      <a:rPr lang="en-GB" altLang="ko-KR" i="1" dirty="0">
                        <a:latin typeface="Cambria Math"/>
                      </a:rPr>
                      <m:t> = 5 </m:t>
                    </m:r>
                  </m:oMath>
                </a14:m>
                <a:r>
                  <a:rPr lang="en-GB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-25000" dirty="0">
                        <a:latin typeface="Cambria Math"/>
                      </a:rPr>
                      <m:t>0</m:t>
                    </m:r>
                    <m:r>
                      <a:rPr lang="en-GB" altLang="ko-KR" i="1" dirty="0">
                        <a:latin typeface="Cambria Math"/>
                      </a:rPr>
                      <m:t> = 0. </m:t>
                    </m:r>
                  </m:oMath>
                </a14:m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altLang="ko-KR" dirty="0"/>
                  <a:t>Then, </a:t>
                </a: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</a:rPr>
                      <m:t>5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</a:rPr>
                      <m:t>2</m:t>
                    </m:r>
                    <m:r>
                      <a:rPr lang="en-GB" altLang="ko-KR" i="1" dirty="0"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≤</m:t>
                    </m:r>
                    <m:r>
                      <a:rPr lang="en-GB" altLang="ko-KR" i="1" dirty="0">
                        <a:latin typeface="Cambria Math"/>
                      </a:rPr>
                      <m:t> </m:t>
                    </m:r>
                    <m:r>
                      <a:rPr lang="en-GB" altLang="ko-KR" i="1" dirty="0">
                        <a:latin typeface="Cambria Math"/>
                      </a:rPr>
                      <m:t>𝑓</m:t>
                    </m:r>
                    <m:r>
                      <a:rPr lang="en-GB" altLang="ko-KR" i="1" dirty="0">
                        <a:latin typeface="Cambria Math"/>
                      </a:rPr>
                      <m:t>(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), </m:t>
                    </m:r>
                  </m:oMath>
                </a14:m>
                <a:r>
                  <a:rPr lang="en-GB" altLang="ko-KR" dirty="0"/>
                  <a:t>for all </a:t>
                </a: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≥ 0</m:t>
                    </m:r>
                  </m:oMath>
                </a14:m>
                <a:endParaRPr lang="en-GB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altLang="ko-KR" b="1" dirty="0"/>
                  <a:t>Therefore</a:t>
                </a:r>
                <a:r>
                  <a:rPr lang="en-GB" altLang="ko-KR" dirty="0"/>
                  <a:t>, we can say that the time complexity of </a:t>
                </a: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</a:rPr>
                      <m:t>𝑓</m:t>
                    </m:r>
                    <m:r>
                      <a:rPr lang="en-GB" altLang="ko-KR" i="1" dirty="0">
                        <a:latin typeface="Cambria Math"/>
                      </a:rPr>
                      <m:t>(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GB" altLang="ko-KR" dirty="0"/>
                  <a:t> is</a:t>
                </a:r>
                <a:r>
                  <a:rPr lang="en-GB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  <a:cs typeface="Times New Roman" pitchFamily="18" charset="0"/>
                      </a:rPr>
                      <m:t>Ω </m:t>
                    </m:r>
                    <m:r>
                      <a:rPr lang="en-GB" altLang="ko-KR" b="1" i="1" dirty="0">
                        <a:latin typeface="Cambria Math"/>
                      </a:rPr>
                      <m:t>(</m:t>
                    </m:r>
                    <m:r>
                      <a:rPr lang="en-US" altLang="ko-KR" b="1" i="1" dirty="0">
                        <a:latin typeface="Cambria Math"/>
                      </a:rPr>
                      <m:t>𝒏</m:t>
                    </m:r>
                    <m:r>
                      <a:rPr lang="en-US" altLang="ko-KR" b="1" i="1" baseline="30000" dirty="0">
                        <a:latin typeface="Cambria Math"/>
                      </a:rPr>
                      <m:t>𝟐</m:t>
                    </m:r>
                    <m:r>
                      <a:rPr lang="en-GB" altLang="ko-KR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GB" altLang="ko-KR" b="1" dirty="0"/>
                  <a:t>; </a:t>
                </a:r>
              </a:p>
              <a:p>
                <a:pPr>
                  <a:lnSpc>
                    <a:spcPct val="150000"/>
                  </a:lnSpc>
                </a:pPr>
                <a:endParaRPr lang="ko-KR" altLang="ko-KR" dirty="0"/>
              </a:p>
              <a:p>
                <a:pPr marL="0" indent="-731544">
                  <a:lnSpc>
                    <a:spcPct val="150000"/>
                  </a:lnSpc>
                </a:pPr>
                <a:endParaRPr lang="en-US" altLang="ko-KR" i="1" dirty="0">
                  <a:cs typeface="Times New Roman" pitchFamily="18" charset="0"/>
                  <a:sym typeface="Wingdings" pitchFamily="2" charset="2"/>
                </a:endParaRPr>
              </a:p>
              <a:p>
                <a:pPr marL="0" lvl="1" algn="ctr">
                  <a:lnSpc>
                    <a:spcPct val="150000"/>
                  </a:lnSpc>
                </a:pPr>
                <a:endParaRPr lang="en-US" altLang="ko-KR" sz="2400" i="1" dirty="0">
                  <a:cs typeface="Times New Roman" pitchFamily="18" charset="0"/>
                  <a:sym typeface="Wingdings" pitchFamily="2" charset="2"/>
                </a:endParaRPr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7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400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US" altLang="ko-KR" sz="2400" b="1" dirty="0"/>
                  <a:t>[</a:t>
                </a:r>
                <a:r>
                  <a:rPr lang="en-US" altLang="ko-KR" sz="2400" b="1" dirty="0">
                    <a:solidFill>
                      <a:srgbClr val="C00000"/>
                    </a:solidFill>
                  </a:rPr>
                  <a:t>Omega</a:t>
                </a:r>
                <a:r>
                  <a:rPr lang="en-US" altLang="ko-KR" sz="2400" b="1" dirty="0"/>
                  <a:t>] </a:t>
                </a:r>
                <a:r>
                  <a:rPr lang="en-US" altLang="ko-KR" sz="2400" b="1" i="1" dirty="0">
                    <a:cs typeface="Times New Roman" pitchFamily="18" charset="0"/>
                    <a:sym typeface="Wingdings" pitchFamily="2" charset="2"/>
                  </a:rPr>
                  <a:t>f(n) = </a:t>
                </a:r>
                <a:r>
                  <a:rPr lang="en-US" altLang="ko-KR" sz="2400" b="1" i="1" dirty="0">
                    <a:cs typeface="Times New Roman" pitchFamily="18" charset="0"/>
                  </a:rPr>
                  <a:t>Ω </a:t>
                </a:r>
                <a:r>
                  <a:rPr lang="en-US" altLang="ko-KR" sz="2400" b="1" i="1" dirty="0">
                    <a:cs typeface="Times New Roman" pitchFamily="18" charset="0"/>
                    <a:sym typeface="Wingdings" pitchFamily="2" charset="2"/>
                  </a:rPr>
                  <a:t>(g(n)) </a:t>
                </a:r>
                <a:r>
                  <a:rPr lang="en-US" altLang="ko-KR" sz="2400" dirty="0" err="1">
                    <a:sym typeface="Wingdings" pitchFamily="2" charset="2"/>
                  </a:rPr>
                  <a:t>iff</a:t>
                </a:r>
                <a:r>
                  <a:rPr lang="en-US" altLang="ko-KR" sz="2400" dirty="0">
                    <a:sym typeface="Wingdings" pitchFamily="2" charset="2"/>
                  </a:rPr>
                  <a:t> there exist positive constants </a:t>
                </a:r>
                <a:r>
                  <a:rPr lang="en-US" altLang="ko-KR" sz="2400" i="1" dirty="0">
                    <a:sym typeface="Wingdings" pitchFamily="2" charset="2"/>
                  </a:rPr>
                  <a:t>c</a:t>
                </a:r>
                <a:r>
                  <a:rPr lang="en-US" altLang="ko-KR" sz="2400" dirty="0">
                    <a:sym typeface="Wingdings" pitchFamily="2" charset="2"/>
                  </a:rPr>
                  <a:t> and </a:t>
                </a:r>
                <a:r>
                  <a:rPr lang="en-US" altLang="ko-KR" sz="2400" i="1" dirty="0"/>
                  <a:t>n</a:t>
                </a:r>
                <a:r>
                  <a:rPr lang="en-US" altLang="ko-KR" sz="2400" i="1" baseline="-25000" dirty="0"/>
                  <a:t>0</a:t>
                </a:r>
                <a:r>
                  <a:rPr lang="en-US" altLang="ko-KR" sz="2400" dirty="0">
                    <a:sym typeface="Wingdings" pitchFamily="2" charset="2"/>
                  </a:rPr>
                  <a:t> such that</a:t>
                </a:r>
              </a:p>
              <a:p>
                <a:pPr marL="0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𝑓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≥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𝑐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𝑔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),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𝑓𝑜𝑟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 ≥ </m:t>
                      </m:r>
                      <m:r>
                        <a:rPr lang="en-US" altLang="ko-KR" sz="2400" i="1" dirty="0">
                          <a:latin typeface="Cambria Math"/>
                        </a:rPr>
                        <m:t>𝑛</m:t>
                      </m:r>
                      <m:r>
                        <a:rPr lang="en-US" altLang="ko-KR" sz="2400" i="1" baseline="-25000" dirty="0">
                          <a:latin typeface="Cambria Math"/>
                        </a:rPr>
                        <m:t>0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400" i="1" dirty="0">
                  <a:cs typeface="Times New Roman" pitchFamily="18" charset="0"/>
                  <a:sym typeface="Wingdings" pitchFamily="2" charset="2"/>
                </a:endParaRPr>
              </a:p>
              <a:p>
                <a:pPr marL="0" lvl="1" algn="ctr">
                  <a:lnSpc>
                    <a:spcPct val="150000"/>
                  </a:lnSpc>
                </a:pPr>
                <a:endParaRPr lang="en-US" altLang="ko-KR" sz="2400" i="1" dirty="0">
                  <a:cs typeface="Times New Roman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C00000"/>
                    </a:solidFill>
                  </a:rPr>
                  <a:t>Example:  </a:t>
                </a:r>
                <a:r>
                  <a:rPr lang="en-US" altLang="ko-KR" dirty="0"/>
                  <a:t>Let’s suppose we have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GB" altLang="ko-KR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GB" altLang="ko-KR" i="1" dirty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= 5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</a:rPr>
                      <m:t>2</m:t>
                    </m:r>
                    <m:r>
                      <a:rPr lang="en-GB" altLang="ko-KR" i="1" dirty="0">
                        <a:latin typeface="Cambria Math"/>
                      </a:rPr>
                      <m:t> + 2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+ 1</m:t>
                    </m:r>
                  </m:oMath>
                </a14:m>
                <a:r>
                  <a:rPr lang="en-US" altLang="ko-KR" i="1" dirty="0">
                    <a:latin typeface="Cambria Math"/>
                  </a:rPr>
                  <a:t/>
                </a:r>
                <a:br>
                  <a:rPr lang="en-US" altLang="ko-KR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𝑔</m:t>
                    </m:r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) =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</a:rPr>
                      <m:t>2</m:t>
                    </m:r>
                  </m:oMath>
                </a14:m>
                <a:endParaRPr lang="ko-KR" altLang="ko-KR" dirty="0"/>
              </a:p>
              <a:p>
                <a:pPr marL="0" indent="-731544">
                  <a:lnSpc>
                    <a:spcPct val="150000"/>
                  </a:lnSpc>
                </a:pPr>
                <a:endParaRPr lang="en-US" altLang="ko-KR" i="1" dirty="0">
                  <a:cs typeface="Times New Roman" pitchFamily="18" charset="0"/>
                  <a:sym typeface="Wingdings" pitchFamily="2" charset="2"/>
                </a:endParaRPr>
              </a:p>
              <a:p>
                <a:pPr marL="0" lvl="1" algn="ctr">
                  <a:lnSpc>
                    <a:spcPct val="150000"/>
                  </a:lnSpc>
                </a:pPr>
                <a:endParaRPr lang="en-US" altLang="ko-KR" sz="2400" i="1" dirty="0">
                  <a:cs typeface="Times New Roman" pitchFamily="18" charset="0"/>
                  <a:sym typeface="Wingdings" pitchFamily="2" charset="2"/>
                </a:endParaRPr>
              </a:p>
              <a:p>
                <a:r>
                  <a:rPr lang="en-GB" altLang="ko-KR" b="1" dirty="0"/>
                  <a:t>Omega</a:t>
                </a:r>
                <a:r>
                  <a:rPr lang="en-GB" altLang="ko-KR" dirty="0"/>
                  <a:t> notation gives us the </a:t>
                </a:r>
                <a:r>
                  <a:rPr lang="en-GB" altLang="ko-KR" b="1" dirty="0">
                    <a:solidFill>
                      <a:srgbClr val="C00000"/>
                    </a:solidFill>
                  </a:rPr>
                  <a:t>lower bound </a:t>
                </a:r>
                <a:r>
                  <a:rPr lang="en-GB" altLang="ko-KR" dirty="0"/>
                  <a:t>of the growth rate of a function.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7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8485441" y="2999022"/>
            <a:ext cx="3672408" cy="2586071"/>
            <a:chOff x="323528" y="3552779"/>
            <a:chExt cx="3672408" cy="2586071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899592" y="3573016"/>
              <a:ext cx="3096344" cy="2227280"/>
              <a:chOff x="3000" y="8100"/>
              <a:chExt cx="4050" cy="2730"/>
            </a:xfrm>
          </p:grpSpPr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3000" y="8100"/>
                <a:ext cx="4050" cy="2730"/>
                <a:chOff x="3000" y="7857"/>
                <a:chExt cx="4050" cy="2730"/>
              </a:xfrm>
            </p:grpSpPr>
            <p:sp>
              <p:nvSpPr>
                <p:cNvPr id="16" name="AutoShape 14"/>
                <p:cNvSpPr>
                  <a:spLocks noChangeShapeType="1"/>
                </p:cNvSpPr>
                <p:nvPr/>
              </p:nvSpPr>
              <p:spPr bwMode="auto">
                <a:xfrm>
                  <a:off x="3000" y="10587"/>
                  <a:ext cx="405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 dirty="0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7" name="AutoShape 13"/>
                <p:cNvSpPr>
                  <a:spLocks noChangeShapeType="1"/>
                </p:cNvSpPr>
                <p:nvPr/>
              </p:nvSpPr>
              <p:spPr bwMode="auto">
                <a:xfrm flipV="1">
                  <a:off x="3000" y="7857"/>
                  <a:ext cx="0" cy="27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 dirty="0"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3000" y="8460"/>
                <a:ext cx="2625" cy="2370"/>
                <a:chOff x="3000" y="8460"/>
                <a:chExt cx="2625" cy="2370"/>
              </a:xfrm>
            </p:grpSpPr>
            <p:sp>
              <p:nvSpPr>
                <p:cNvPr id="14" name="Freeform 11"/>
                <p:cNvSpPr>
                  <a:spLocks/>
                </p:cNvSpPr>
                <p:nvPr/>
              </p:nvSpPr>
              <p:spPr bwMode="auto">
                <a:xfrm>
                  <a:off x="3000" y="8460"/>
                  <a:ext cx="2625" cy="2370"/>
                </a:xfrm>
                <a:custGeom>
                  <a:avLst/>
                  <a:gdLst>
                    <a:gd name="T0" fmla="*/ 0 w 1065"/>
                    <a:gd name="T1" fmla="*/ 381 h 381"/>
                    <a:gd name="T2" fmla="*/ 1065 w 1065"/>
                    <a:gd name="T3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065" h="381">
                      <a:moveTo>
                        <a:pt x="0" y="381"/>
                      </a:moveTo>
                      <a:cubicBezTo>
                        <a:pt x="370" y="306"/>
                        <a:pt x="740" y="231"/>
                        <a:pt x="1065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 dirty="0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" name="Freeform 10"/>
                <p:cNvSpPr>
                  <a:spLocks/>
                </p:cNvSpPr>
                <p:nvPr/>
              </p:nvSpPr>
              <p:spPr bwMode="auto">
                <a:xfrm>
                  <a:off x="3000" y="8550"/>
                  <a:ext cx="2175" cy="1800"/>
                </a:xfrm>
                <a:custGeom>
                  <a:avLst/>
                  <a:gdLst>
                    <a:gd name="T0" fmla="*/ 0 w 2040"/>
                    <a:gd name="T1" fmla="*/ 1890 h 1890"/>
                    <a:gd name="T2" fmla="*/ 1125 w 2040"/>
                    <a:gd name="T3" fmla="*/ 1305 h 1890"/>
                    <a:gd name="T4" fmla="*/ 2040 w 2040"/>
                    <a:gd name="T5" fmla="*/ 0 h 18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40" h="1890">
                      <a:moveTo>
                        <a:pt x="0" y="1890"/>
                      </a:moveTo>
                      <a:cubicBezTo>
                        <a:pt x="392" y="1755"/>
                        <a:pt x="785" y="1620"/>
                        <a:pt x="1125" y="1305"/>
                      </a:cubicBezTo>
                      <a:cubicBezTo>
                        <a:pt x="1465" y="990"/>
                        <a:pt x="1875" y="218"/>
                        <a:pt x="204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 dirty="0">
                    <a:latin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7" name="직사각형 6"/>
            <p:cNvSpPr/>
            <p:nvPr/>
          </p:nvSpPr>
          <p:spPr>
            <a:xfrm>
              <a:off x="2300192" y="3573016"/>
              <a:ext cx="5245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600" i="1" dirty="0">
                  <a:latin typeface="Century Gothic" panose="020B0502020202020204" pitchFamily="34" charset="0"/>
                  <a:cs typeface="Times New Roman" pitchFamily="18" charset="0"/>
                </a:rPr>
                <a:t>f(n)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43403" y="3552779"/>
              <a:ext cx="7873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600" i="1" dirty="0">
                  <a:latin typeface="Century Gothic" panose="020B0502020202020204" pitchFamily="34" charset="0"/>
                  <a:cs typeface="Times New Roman" pitchFamily="18" charset="0"/>
                </a:rPr>
                <a:t>c g(n)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3915" y="5800296"/>
              <a:ext cx="7360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n</a:t>
              </a:r>
              <a:r>
                <a:rPr lang="en-US" altLang="ko-KR" sz="1600" baseline="-25000" dirty="0">
                  <a:latin typeface="Century Gothic" panose="020B0502020202020204" pitchFamily="34" charset="0"/>
                </a:rPr>
                <a:t>0</a:t>
              </a:r>
              <a:r>
                <a:rPr lang="en-GB" altLang="ko-KR" sz="1600" dirty="0">
                  <a:latin typeface="Century Gothic" panose="020B0502020202020204" pitchFamily="34" charset="0"/>
                </a:rPr>
                <a:t> = 0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85469" y="5785027"/>
              <a:ext cx="8659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600" dirty="0">
                  <a:latin typeface="Century Gothic" panose="020B0502020202020204" pitchFamily="34" charset="0"/>
                </a:rPr>
                <a:t>input n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3528" y="3624787"/>
              <a:ext cx="6206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600" dirty="0">
                  <a:latin typeface="Century Gothic" panose="020B0502020202020204" pitchFamily="34" charset="0"/>
                </a:rPr>
                <a:t>time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52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US" altLang="ko-KR" sz="2400" b="1" dirty="0"/>
                  <a:t>[</a:t>
                </a:r>
                <a:r>
                  <a:rPr lang="en-US" altLang="ko-KR" sz="2400" b="1" dirty="0">
                    <a:solidFill>
                      <a:srgbClr val="C00000"/>
                    </a:solidFill>
                  </a:rPr>
                  <a:t>Omega</a:t>
                </a:r>
                <a:r>
                  <a:rPr lang="en-US" altLang="ko-KR" sz="2400" b="1" dirty="0"/>
                  <a:t>] </a:t>
                </a:r>
                <a:r>
                  <a:rPr lang="en-US" altLang="ko-KR" sz="2400" b="1" i="1" dirty="0">
                    <a:cs typeface="Times New Roman" pitchFamily="18" charset="0"/>
                    <a:sym typeface="Wingdings" pitchFamily="2" charset="2"/>
                  </a:rPr>
                  <a:t>f(n) = </a:t>
                </a:r>
                <a:r>
                  <a:rPr lang="en-US" altLang="ko-KR" sz="2400" b="1" i="1" dirty="0">
                    <a:cs typeface="Times New Roman" pitchFamily="18" charset="0"/>
                  </a:rPr>
                  <a:t>Ω </a:t>
                </a:r>
                <a:r>
                  <a:rPr lang="en-US" altLang="ko-KR" sz="2400" b="1" i="1" dirty="0">
                    <a:cs typeface="Times New Roman" pitchFamily="18" charset="0"/>
                    <a:sym typeface="Wingdings" pitchFamily="2" charset="2"/>
                  </a:rPr>
                  <a:t>(g(n)) </a:t>
                </a:r>
                <a:r>
                  <a:rPr lang="en-US" altLang="ko-KR" sz="2400" dirty="0" err="1">
                    <a:sym typeface="Wingdings" pitchFamily="2" charset="2"/>
                  </a:rPr>
                  <a:t>iff</a:t>
                </a:r>
                <a:r>
                  <a:rPr lang="en-US" altLang="ko-KR" sz="2400" dirty="0">
                    <a:sym typeface="Wingdings" pitchFamily="2" charset="2"/>
                  </a:rPr>
                  <a:t> there exist positive constants </a:t>
                </a:r>
                <a:r>
                  <a:rPr lang="en-US" altLang="ko-KR" sz="2400" i="1" dirty="0">
                    <a:sym typeface="Wingdings" pitchFamily="2" charset="2"/>
                  </a:rPr>
                  <a:t>c</a:t>
                </a:r>
                <a:r>
                  <a:rPr lang="en-US" altLang="ko-KR" sz="2400" dirty="0">
                    <a:sym typeface="Wingdings" pitchFamily="2" charset="2"/>
                  </a:rPr>
                  <a:t> and </a:t>
                </a:r>
                <a:r>
                  <a:rPr lang="en-US" altLang="ko-KR" sz="2400" i="1" dirty="0"/>
                  <a:t>n</a:t>
                </a:r>
                <a:r>
                  <a:rPr lang="en-US" altLang="ko-KR" sz="2400" i="1" baseline="-25000" dirty="0"/>
                  <a:t>0</a:t>
                </a:r>
                <a:r>
                  <a:rPr lang="en-US" altLang="ko-KR" sz="2400" dirty="0">
                    <a:sym typeface="Wingdings" pitchFamily="2" charset="2"/>
                  </a:rPr>
                  <a:t> such that</a:t>
                </a:r>
              </a:p>
              <a:p>
                <a:pPr marL="0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𝑓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≥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𝑐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𝑔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),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𝑓𝑜𝑟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</a:rPr>
                        <m:t> ≥ </m:t>
                      </m:r>
                      <m:r>
                        <a:rPr lang="en-US" altLang="ko-KR" sz="2400" i="1" dirty="0">
                          <a:latin typeface="Cambria Math"/>
                        </a:rPr>
                        <m:t>𝑛</m:t>
                      </m:r>
                      <m:r>
                        <a:rPr lang="en-US" altLang="ko-KR" sz="2400" i="1" baseline="-25000" dirty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altLang="ko-KR" sz="2400" i="1" dirty="0">
                  <a:cs typeface="Times New Roman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C00000"/>
                    </a:solidFill>
                  </a:rPr>
                  <a:t>More Example:</a:t>
                </a:r>
                <a:endParaRPr lang="en-US" altLang="ko-KR" i="1" dirty="0">
                  <a:cs typeface="Times New Roman" pitchFamily="18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600" i="1" dirty="0">
                        <a:latin typeface="Cambria Math"/>
                      </a:rPr>
                      <m:t>3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</a:rPr>
                      <m:t>+2 = Ω(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</a:rPr>
                      <m:t>) </m:t>
                    </m:r>
                    <m:r>
                      <a:rPr lang="en-US" altLang="ko-KR" sz="2600" i="1" dirty="0">
                        <a:latin typeface="Cambria Math"/>
                      </a:rPr>
                      <m:t>𝑠𝑖𝑛𝑐𝑒</m:t>
                    </m:r>
                    <m:r>
                      <a:rPr lang="en-US" altLang="ko-KR" sz="2600" i="1" dirty="0">
                        <a:latin typeface="Cambria Math"/>
                      </a:rPr>
                      <m:t> </m:t>
                    </m:r>
                    <m:r>
                      <a:rPr lang="en-US" altLang="ko-KR" sz="2600" b="1" i="1" dirty="0">
                        <a:latin typeface="Cambria Math"/>
                      </a:rPr>
                      <m:t>𝟑</m:t>
                    </m:r>
                    <m:r>
                      <a:rPr lang="en-US" altLang="ko-KR" sz="2600" b="1" i="1" dirty="0">
                        <a:latin typeface="Cambria Math"/>
                      </a:rPr>
                      <m:t>𝒏</m:t>
                    </m:r>
                    <m:r>
                      <a:rPr lang="en-US" altLang="ko-KR" sz="2600" b="1" i="1" dirty="0">
                        <a:latin typeface="Cambria Math"/>
                      </a:rPr>
                      <m:t>+</m:t>
                    </m:r>
                    <m:r>
                      <a:rPr lang="en-US" altLang="ko-KR" sz="2600" b="1" i="1" dirty="0">
                        <a:latin typeface="Cambria Math"/>
                      </a:rPr>
                      <m:t>𝟐</m:t>
                    </m:r>
                    <m:r>
                      <a:rPr lang="en-US" altLang="ko-KR" sz="2600" b="1" i="1" dirty="0">
                        <a:latin typeface="Cambria Math"/>
                      </a:rPr>
                      <m:t> ≥ </m:t>
                    </m:r>
                    <m:r>
                      <a:rPr lang="en-US" altLang="ko-KR" sz="2600" b="1" i="1" dirty="0">
                        <a:latin typeface="Cambria Math"/>
                      </a:rPr>
                      <m:t>𝟑</m:t>
                    </m:r>
                    <m:r>
                      <a:rPr lang="en-US" altLang="ko-KR" sz="2600" b="1" i="1" dirty="0">
                        <a:latin typeface="Cambria Math"/>
                      </a:rPr>
                      <m:t>𝒏</m:t>
                    </m:r>
                    <m:r>
                      <a:rPr lang="en-US" altLang="ko-KR" sz="2600" b="1" i="1" dirty="0">
                        <a:latin typeface="Cambria Math"/>
                      </a:rPr>
                      <m:t> </m:t>
                    </m:r>
                    <m:r>
                      <a:rPr lang="en-US" altLang="ko-KR" sz="2600" i="1" dirty="0">
                        <a:latin typeface="Cambria Math"/>
                        <a:sym typeface="Wingdings" pitchFamily="2" charset="2"/>
                      </a:rPr>
                      <m:t>𝑓𝑜𝑟</m:t>
                    </m:r>
                    <m:r>
                      <a:rPr lang="en-US" altLang="ko-KR" sz="2600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  <a:cs typeface="Times New Roman" pitchFamily="18" charset="0"/>
                      </a:rPr>
                      <m:t>≥</m:t>
                    </m:r>
                    <m:r>
                      <a:rPr lang="en-US" altLang="ko-KR" sz="2600" i="1" dirty="0">
                        <a:latin typeface="Cambria Math"/>
                      </a:rPr>
                      <m:t>1 </m:t>
                    </m:r>
                  </m:oMath>
                </a14:m>
                <a:endParaRPr lang="en-US" altLang="ko-KR" sz="2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600" i="1" dirty="0">
                        <a:latin typeface="Cambria Math"/>
                      </a:rPr>
                      <m:t>3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</a:rPr>
                      <m:t>+3 = Ω(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</a:rPr>
                      <m:t>) </m:t>
                    </m:r>
                    <m:r>
                      <a:rPr lang="en-US" altLang="ko-KR" sz="2600" i="1" dirty="0">
                        <a:latin typeface="Cambria Math"/>
                      </a:rPr>
                      <m:t>𝑠𝑖𝑛𝑐𝑒</m:t>
                    </m:r>
                    <m:r>
                      <a:rPr lang="en-US" altLang="ko-KR" sz="2600" i="1" dirty="0">
                        <a:latin typeface="Cambria Math"/>
                      </a:rPr>
                      <m:t> 3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</a:rPr>
                      <m:t>+3 ≥ 3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</a:rPr>
                      <m:t> </m:t>
                    </m:r>
                    <m:r>
                      <a:rPr lang="en-US" altLang="ko-KR" sz="2600" i="1" dirty="0">
                        <a:latin typeface="Cambria Math"/>
                      </a:rPr>
                      <m:t>𝑓𝑜𝑟</m:t>
                    </m:r>
                    <m:r>
                      <a:rPr lang="en-US" altLang="ko-KR" sz="2600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  <a:cs typeface="Times New Roman" pitchFamily="18" charset="0"/>
                      </a:rPr>
                      <m:t>≥</m:t>
                    </m:r>
                    <m:r>
                      <a:rPr lang="en-US" altLang="ko-KR" sz="2600" i="1" dirty="0">
                        <a:latin typeface="Cambria Math"/>
                      </a:rPr>
                      <m:t>1</m:t>
                    </m:r>
                  </m:oMath>
                </a14:m>
                <a:endParaRPr lang="en-US" altLang="ko-KR" sz="2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600" i="1" dirty="0">
                        <a:latin typeface="Cambria Math"/>
                        <a:sym typeface="Wingdings" pitchFamily="2" charset="2"/>
                      </a:rPr>
                      <m:t>100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</a:rPr>
                      <m:t>+6 = Ω(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</a:rPr>
                      <m:t>) </m:t>
                    </m:r>
                    <m:r>
                      <a:rPr lang="en-US" altLang="ko-KR" sz="2600" i="1" dirty="0">
                        <a:latin typeface="Cambria Math"/>
                      </a:rPr>
                      <m:t>𝑠𝑖𝑛𝑐𝑒</m:t>
                    </m:r>
                    <m:r>
                      <a:rPr lang="en-US" altLang="ko-KR" sz="2600" i="1" dirty="0">
                        <a:latin typeface="Cambria Math"/>
                      </a:rPr>
                      <m:t> 100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</a:rPr>
                      <m:t>+6 ≥ 100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</a:rPr>
                      <m:t> </m:t>
                    </m:r>
                    <m:r>
                      <a:rPr lang="en-US" altLang="ko-KR" sz="2600" i="1" dirty="0">
                        <a:latin typeface="Cambria Math"/>
                        <a:sym typeface="Wingdings" pitchFamily="2" charset="2"/>
                      </a:rPr>
                      <m:t>𝑓𝑜𝑟</m:t>
                    </m:r>
                    <m:r>
                      <a:rPr lang="en-US" altLang="ko-KR" sz="2600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  <a:cs typeface="Times New Roman" pitchFamily="18" charset="0"/>
                      </a:rPr>
                      <m:t>≥</m:t>
                    </m:r>
                    <m:r>
                      <a:rPr lang="en-US" altLang="ko-KR" sz="2600" i="1" dirty="0">
                        <a:latin typeface="Cambria Math"/>
                      </a:rPr>
                      <m:t>1</m:t>
                    </m:r>
                  </m:oMath>
                </a14:m>
                <a:endParaRPr lang="en-US" altLang="ko-KR" sz="2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600" i="1" dirty="0">
                        <a:latin typeface="Cambria Math"/>
                        <a:sym typeface="Wingdings" pitchFamily="2" charset="2"/>
                      </a:rPr>
                      <m:t>100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baseline="30000" dirty="0">
                        <a:latin typeface="Cambria Math"/>
                      </a:rPr>
                      <m:t>2</m:t>
                    </m:r>
                    <m:r>
                      <a:rPr lang="en-US" altLang="ko-KR" sz="2600" i="1" dirty="0">
                        <a:latin typeface="Cambria Math"/>
                      </a:rPr>
                      <m:t>+4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</a:rPr>
                      <m:t>+2 = Ω(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baseline="30000" dirty="0">
                        <a:latin typeface="Cambria Math"/>
                      </a:rPr>
                      <m:t>2</m:t>
                    </m:r>
                    <m:r>
                      <a:rPr lang="en-US" altLang="ko-KR" sz="2600" i="1" dirty="0">
                        <a:latin typeface="Cambria Math"/>
                      </a:rPr>
                      <m:t>) </m:t>
                    </m:r>
                    <m:r>
                      <a:rPr lang="en-US" altLang="ko-KR" sz="2600" i="1" dirty="0">
                        <a:latin typeface="Cambria Math"/>
                      </a:rPr>
                      <m:t>𝑠𝑖𝑛𝑐𝑒</m:t>
                    </m:r>
                    <m:r>
                      <a:rPr lang="en-US" altLang="ko-KR" sz="2600" i="1" dirty="0">
                        <a:latin typeface="Cambria Math"/>
                      </a:rPr>
                      <m:t> 100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baseline="30000" dirty="0">
                        <a:latin typeface="Cambria Math"/>
                      </a:rPr>
                      <m:t>2</m:t>
                    </m:r>
                    <m:r>
                      <a:rPr lang="en-US" altLang="ko-KR" sz="2600" i="1" dirty="0">
                        <a:latin typeface="Cambria Math"/>
                      </a:rPr>
                      <m:t>+4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</a:rPr>
                      <m:t>+2 ≥ 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baseline="30000" dirty="0">
                        <a:latin typeface="Cambria Math"/>
                      </a:rPr>
                      <m:t>2</m:t>
                    </m:r>
                    <m:r>
                      <a:rPr lang="en-US" altLang="ko-KR" sz="2600" i="1" dirty="0">
                        <a:latin typeface="Cambria Math"/>
                      </a:rPr>
                      <m:t> </m:t>
                    </m:r>
                    <m:r>
                      <a:rPr lang="en-US" altLang="ko-KR" sz="2600" i="1" dirty="0">
                        <a:latin typeface="Cambria Math"/>
                        <a:sym typeface="Wingdings" pitchFamily="2" charset="2"/>
                      </a:rPr>
                      <m:t>𝑓𝑜𝑟</m:t>
                    </m:r>
                    <m:r>
                      <a:rPr lang="en-US" altLang="ko-KR" sz="2600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  <a:cs typeface="Times New Roman" pitchFamily="18" charset="0"/>
                      </a:rPr>
                      <m:t>≥</m:t>
                    </m:r>
                    <m:r>
                      <a:rPr lang="en-US" altLang="ko-KR" sz="2600" i="1" dirty="0">
                        <a:latin typeface="Cambria Math"/>
                      </a:rPr>
                      <m:t>1 </m:t>
                    </m:r>
                  </m:oMath>
                </a14:m>
                <a:endParaRPr lang="en-US" altLang="ko-KR" sz="2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600" i="1" dirty="0">
                        <a:latin typeface="Cambria Math"/>
                        <a:sym typeface="Wingdings" pitchFamily="2" charset="2"/>
                      </a:rPr>
                      <m:t>6∗2</m:t>
                    </m:r>
                    <m:r>
                      <a:rPr lang="en-US" altLang="ko-KR" sz="2600" i="1" baseline="30000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</a:rPr>
                      <m:t>+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baseline="30000" dirty="0">
                        <a:latin typeface="Cambria Math"/>
                      </a:rPr>
                      <m:t>2</m:t>
                    </m:r>
                    <m:r>
                      <a:rPr lang="en-US" altLang="ko-KR" sz="2600" i="1" dirty="0">
                        <a:latin typeface="Cambria Math"/>
                      </a:rPr>
                      <m:t> = </m:t>
                    </m:r>
                    <m:r>
                      <a:rPr lang="en-US" altLang="ko-KR" sz="2600" i="1" dirty="0">
                        <a:latin typeface="Cambria Math"/>
                        <a:cs typeface="Times New Roman" pitchFamily="18" charset="0"/>
                      </a:rPr>
                      <m:t>Ω</m:t>
                    </m:r>
                    <m:r>
                      <a:rPr lang="en-US" altLang="ko-KR" sz="2600" i="1" dirty="0">
                        <a:latin typeface="Cambria Math"/>
                      </a:rPr>
                      <m:t>(2</m:t>
                    </m:r>
                    <m:r>
                      <a:rPr lang="en-US" altLang="ko-KR" sz="2600" i="1" baseline="30000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</a:rPr>
                      <m:t>) </m:t>
                    </m:r>
                    <m:r>
                      <a:rPr lang="en-US" altLang="ko-KR" sz="2600" i="1" dirty="0">
                        <a:latin typeface="Cambria Math"/>
                      </a:rPr>
                      <m:t>𝑠𝑖𝑛𝑐𝑒</m:t>
                    </m:r>
                    <m:r>
                      <a:rPr lang="en-US" altLang="ko-KR" sz="2600" i="1" dirty="0">
                        <a:latin typeface="Cambria Math"/>
                      </a:rPr>
                      <m:t> 6∗2</m:t>
                    </m:r>
                    <m:r>
                      <a:rPr lang="en-US" altLang="ko-KR" sz="2600" i="1" baseline="30000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</a:rPr>
                      <m:t>+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baseline="30000" dirty="0">
                        <a:latin typeface="Cambria Math"/>
                      </a:rPr>
                      <m:t>2</m:t>
                    </m:r>
                    <m:r>
                      <a:rPr lang="en-US" altLang="ko-KR" sz="2600" i="1" dirty="0">
                        <a:latin typeface="Cambria Math"/>
                      </a:rPr>
                      <m:t> </m:t>
                    </m:r>
                    <m:r>
                      <a:rPr lang="en-US" altLang="ko-KR" sz="2600" i="1" dirty="0">
                        <a:latin typeface="Cambria Math"/>
                        <a:cs typeface="Times New Roman" pitchFamily="18" charset="0"/>
                      </a:rPr>
                      <m:t>≥ 2</m:t>
                    </m:r>
                    <m:r>
                      <a:rPr lang="en-US" altLang="ko-KR" sz="2600" i="1" baseline="30000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</a:rPr>
                      <m:t> </m:t>
                    </m:r>
                    <m:r>
                      <a:rPr lang="en-US" altLang="ko-KR" sz="2600" i="1" dirty="0">
                        <a:latin typeface="Cambria Math"/>
                        <a:sym typeface="Wingdings" pitchFamily="2" charset="2"/>
                      </a:rPr>
                      <m:t>𝑓𝑜𝑟</m:t>
                    </m:r>
                    <m:r>
                      <a:rPr lang="en-US" altLang="ko-KR" sz="2600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sz="2600" i="1" dirty="0">
                        <a:latin typeface="Cambria Math"/>
                      </a:rPr>
                      <m:t>𝑛</m:t>
                    </m:r>
                    <m:r>
                      <a:rPr lang="en-US" altLang="ko-KR" sz="2600" i="1" dirty="0">
                        <a:latin typeface="Cambria Math"/>
                        <a:cs typeface="Times New Roman" pitchFamily="18" charset="0"/>
                      </a:rPr>
                      <m:t>≥</m:t>
                    </m:r>
                    <m:r>
                      <a:rPr lang="en-US" altLang="ko-KR" sz="2600" i="1" dirty="0">
                        <a:latin typeface="Cambria Math"/>
                      </a:rPr>
                      <m:t>1</m:t>
                    </m:r>
                  </m:oMath>
                </a14:m>
                <a:endParaRPr lang="en-US" altLang="ko-KR" sz="2400" i="1" dirty="0">
                  <a:cs typeface="Times New Roman" pitchFamily="18" charset="0"/>
                  <a:sym typeface="Wingdings" pitchFamily="2" charset="2"/>
                </a:endParaRPr>
              </a:p>
              <a:p>
                <a:r>
                  <a:rPr lang="en-GB" altLang="ko-KR" b="1" dirty="0"/>
                  <a:t>Omega</a:t>
                </a:r>
                <a:r>
                  <a:rPr lang="en-GB" altLang="ko-KR" dirty="0"/>
                  <a:t> notation gives us the </a:t>
                </a:r>
                <a:r>
                  <a:rPr lang="en-GB" altLang="ko-KR" b="1" dirty="0">
                    <a:solidFill>
                      <a:srgbClr val="C00000"/>
                    </a:solidFill>
                  </a:rPr>
                  <a:t>lower bound </a:t>
                </a:r>
                <a:r>
                  <a:rPr lang="en-GB" altLang="ko-KR" dirty="0"/>
                  <a:t>of the growth rate of a function.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764" b="-15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514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US" altLang="ko-KR" sz="2400" b="1" dirty="0"/>
                  <a:t>[</a:t>
                </a:r>
                <a:r>
                  <a:rPr lang="en-US" altLang="ko-KR" sz="2400" b="1" dirty="0">
                    <a:solidFill>
                      <a:srgbClr val="C00000"/>
                    </a:solidFill>
                  </a:rPr>
                  <a:t>Theta</a:t>
                </a:r>
                <a:r>
                  <a:rPr lang="en-US" altLang="ko-KR" sz="2400" b="1" dirty="0"/>
                  <a:t>] </a:t>
                </a:r>
                <a:r>
                  <a:rPr lang="en-US" altLang="ko-KR" sz="2400" b="1" i="1" dirty="0">
                    <a:cs typeface="Times New Roman" pitchFamily="18" charset="0"/>
                    <a:sym typeface="Wingdings" pitchFamily="2" charset="2"/>
                  </a:rPr>
                  <a:t>f(n) = </a:t>
                </a:r>
                <a:r>
                  <a:rPr lang="el-GR" altLang="ko-KR" sz="2400" b="1" i="1" dirty="0">
                    <a:cs typeface="Times New Roman" pitchFamily="18" charset="0"/>
                  </a:rPr>
                  <a:t>Θ</a:t>
                </a:r>
                <a:r>
                  <a:rPr lang="en-US" altLang="ko-KR" sz="2400" b="1" i="1" dirty="0">
                    <a:cs typeface="Times New Roman" pitchFamily="18" charset="0"/>
                  </a:rPr>
                  <a:t> </a:t>
                </a:r>
                <a:r>
                  <a:rPr lang="en-US" altLang="ko-KR" sz="2400" b="1" i="1" dirty="0">
                    <a:cs typeface="Times New Roman" pitchFamily="18" charset="0"/>
                    <a:sym typeface="Wingdings" pitchFamily="2" charset="2"/>
                  </a:rPr>
                  <a:t>(g(n)) </a:t>
                </a:r>
                <a:r>
                  <a:rPr lang="en-US" altLang="ko-KR" sz="2400" dirty="0" err="1">
                    <a:sym typeface="Wingdings" pitchFamily="2" charset="2"/>
                  </a:rPr>
                  <a:t>iff</a:t>
                </a:r>
                <a:r>
                  <a:rPr lang="en-US" altLang="ko-KR" sz="2400" dirty="0">
                    <a:sym typeface="Wingdings" pitchFamily="2" charset="2"/>
                  </a:rPr>
                  <a:t> there exist positive constants </a:t>
                </a:r>
                <a:r>
                  <a:rPr lang="en-US" altLang="ko-KR" sz="2400" i="1" dirty="0">
                    <a:sym typeface="Wingdings" pitchFamily="2" charset="2"/>
                  </a:rPr>
                  <a:t>c</a:t>
                </a:r>
                <a:r>
                  <a:rPr lang="en-US" altLang="ko-KR" sz="2400" dirty="0">
                    <a:sym typeface="Wingdings" pitchFamily="2" charset="2"/>
                  </a:rPr>
                  <a:t> and </a:t>
                </a:r>
                <a:r>
                  <a:rPr lang="en-US" altLang="ko-KR" sz="2400" i="1" dirty="0"/>
                  <a:t>n</a:t>
                </a:r>
                <a:r>
                  <a:rPr lang="en-US" altLang="ko-KR" sz="2400" i="1" baseline="-25000" dirty="0"/>
                  <a:t>0</a:t>
                </a:r>
                <a:r>
                  <a:rPr lang="en-US" altLang="ko-KR" sz="2400" dirty="0">
                    <a:sym typeface="Wingdings" pitchFamily="2" charset="2"/>
                  </a:rPr>
                  <a:t> such that </a:t>
                </a:r>
              </a:p>
              <a:p>
                <a:pPr marL="0" lvl="1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𝑐</m:t>
                    </m:r>
                    <m:r>
                      <a:rPr lang="en-US" altLang="ko-KR" sz="2400" i="1" baseline="-25000" dirty="0">
                        <a:latin typeface="Cambria Math"/>
                      </a:rPr>
                      <m:t>1</m:t>
                    </m:r>
                    <m:r>
                      <a:rPr lang="en-US" altLang="ko-KR" sz="2400" i="1" dirty="0">
                        <a:latin typeface="Cambria Math"/>
                      </a:rPr>
                      <m:t>𝑔</m:t>
                    </m:r>
                    <m:r>
                      <a:rPr lang="en-US" altLang="ko-KR" sz="2400" i="1" dirty="0">
                        <a:latin typeface="Cambria Math"/>
                      </a:rPr>
                      <m:t>(</m:t>
                    </m:r>
                    <m:r>
                      <a:rPr lang="en-US" altLang="ko-KR" sz="2400" i="1" dirty="0">
                        <a:latin typeface="Cambria Math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</a:rPr>
                      <m:t>)≤ </m:t>
                    </m:r>
                    <m:r>
                      <a:rPr lang="en-US" altLang="ko-KR" sz="2400" i="1" dirty="0">
                        <a:latin typeface="Cambria Math"/>
                      </a:rPr>
                      <m:t>𝑓</m:t>
                    </m:r>
                    <m:r>
                      <a:rPr lang="en-US" altLang="ko-KR" sz="2400" i="1" dirty="0">
                        <a:latin typeface="Cambria Math"/>
                      </a:rPr>
                      <m:t>(</m:t>
                    </m:r>
                    <m:r>
                      <a:rPr lang="en-US" altLang="ko-KR" sz="2400" i="1" dirty="0">
                        <a:latin typeface="Cambria Math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</a:rPr>
                      <m:t>) ≤ </m:t>
                    </m:r>
                    <m:r>
                      <a:rPr lang="en-US" altLang="ko-KR" sz="2400" i="1" dirty="0">
                        <a:latin typeface="Cambria Math"/>
                      </a:rPr>
                      <m:t>𝑐</m:t>
                    </m:r>
                    <m:r>
                      <a:rPr lang="en-US" altLang="ko-KR" sz="2400" i="1" baseline="-25000" dirty="0">
                        <a:latin typeface="Cambria Math"/>
                      </a:rPr>
                      <m:t>2</m:t>
                    </m:r>
                    <m:r>
                      <a:rPr lang="en-US" altLang="ko-KR" sz="2400" i="1" dirty="0">
                        <a:latin typeface="Cambria Math"/>
                      </a:rPr>
                      <m:t>𝑔</m:t>
                    </m:r>
                    <m:r>
                      <a:rPr lang="en-US" altLang="ko-KR" sz="2400" i="1" dirty="0">
                        <a:latin typeface="Cambria Math"/>
                      </a:rPr>
                      <m:t>(</m:t>
                    </m:r>
                    <m:r>
                      <a:rPr lang="en-US" altLang="ko-KR" sz="2400" i="1" dirty="0">
                        <a:latin typeface="Cambria Math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</a:rPr>
                      <m:t>),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400" i="1" dirty="0">
                        <a:latin typeface="Cambria Math"/>
                      </a:rPr>
                      <m:t>𝑛</m:t>
                    </m:r>
                    <m:r>
                      <a:rPr lang="en-US" altLang="ko-KR" sz="2400" i="1" baseline="-25000" dirty="0">
                        <a:latin typeface="Cambria Math"/>
                      </a:rPr>
                      <m:t>0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altLang="ko-KR" i="1" dirty="0">
                  <a:cs typeface="Times New Roman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C00000"/>
                    </a:solidFill>
                  </a:rPr>
                  <a:t>Example:  </a:t>
                </a:r>
                <a:r>
                  <a:rPr lang="en-US" altLang="ko-KR" dirty="0"/>
                  <a:t>Let’s suppose we have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GB" altLang="ko-KR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GB" altLang="ko-KR" i="1" dirty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= 5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</a:rPr>
                      <m:t>2</m:t>
                    </m:r>
                    <m:r>
                      <a:rPr lang="en-GB" altLang="ko-KR" i="1" dirty="0">
                        <a:latin typeface="Cambria Math"/>
                      </a:rPr>
                      <m:t> + 2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+ 1</m:t>
                    </m:r>
                  </m:oMath>
                </a14:m>
                <a:r>
                  <a:rPr lang="en-US" altLang="ko-KR" i="1" dirty="0">
                    <a:latin typeface="Cambria Math"/>
                  </a:rPr>
                  <a:t/>
                </a:r>
                <a:br>
                  <a:rPr lang="en-US" altLang="ko-KR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𝑔</m:t>
                    </m:r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)=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</a:rPr>
                      <m:t>2</m:t>
                    </m:r>
                  </m:oMath>
                </a14:m>
                <a:endParaRPr lang="ko-KR" altLang="ko-KR" dirty="0"/>
              </a:p>
              <a:p>
                <a:pPr marL="0" lvl="1" algn="ctr">
                  <a:lnSpc>
                    <a:spcPct val="150000"/>
                  </a:lnSpc>
                </a:pPr>
                <a:endParaRPr lang="en-US" altLang="ko-KR" i="1" dirty="0">
                  <a:cs typeface="Times New Roman" pitchFamily="18" charset="0"/>
                  <a:sym typeface="Wingdings" pitchFamily="2" charset="2"/>
                </a:endParaRPr>
              </a:p>
              <a:p>
                <a:r>
                  <a:rPr lang="en-GB" altLang="ko-KR" dirty="0"/>
                  <a:t>Then, we can choose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𝑐</m:t>
                    </m:r>
                    <m:r>
                      <a:rPr lang="en-US" altLang="ko-KR" i="1" baseline="-25000" dirty="0">
                        <a:latin typeface="Cambria Math"/>
                      </a:rPr>
                      <m:t>1</m:t>
                    </m:r>
                    <m:r>
                      <a:rPr lang="en-GB" altLang="ko-KR" i="1" dirty="0">
                        <a:latin typeface="Cambria Math"/>
                      </a:rPr>
                      <m:t>=5, </m:t>
                    </m:r>
                    <m:r>
                      <a:rPr lang="en-US" altLang="ko-KR" i="1" dirty="0">
                        <a:latin typeface="Cambria Math"/>
                      </a:rPr>
                      <m:t>𝑐</m:t>
                    </m:r>
                    <m:r>
                      <a:rPr lang="en-US" altLang="ko-KR" i="1" baseline="-25000" dirty="0">
                        <a:latin typeface="Cambria Math"/>
                      </a:rPr>
                      <m:t>2</m:t>
                    </m:r>
                    <m:r>
                      <a:rPr lang="en-GB" altLang="ko-KR" i="1" dirty="0">
                        <a:latin typeface="Cambria Math"/>
                      </a:rPr>
                      <m:t>=8</m:t>
                    </m:r>
                  </m:oMath>
                </a14:m>
                <a:r>
                  <a:rPr lang="en-GB" altLang="ko-KR" dirty="0"/>
                  <a:t>,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-25000" dirty="0">
                        <a:latin typeface="Cambria Math"/>
                      </a:rPr>
                      <m:t>0 </m:t>
                    </m:r>
                    <m:r>
                      <a:rPr lang="en-GB" altLang="ko-KR" i="1" dirty="0">
                        <a:latin typeface="Cambria Math"/>
                      </a:rPr>
                      <m:t>= 1</m:t>
                    </m:r>
                  </m:oMath>
                </a14:m>
                <a:r>
                  <a:rPr lang="en-GB" altLang="ko-KR" dirty="0"/>
                  <a:t>; and our inequality will hold. Therefore, we can say that  the time complexity of </a:t>
                </a:r>
                <a:br>
                  <a:rPr lang="en-GB" altLang="ko-KR" dirty="0"/>
                </a:b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</a:rPr>
                      <m:t>𝑓</m:t>
                    </m:r>
                    <m:r>
                      <a:rPr lang="en-GB" altLang="ko-KR" i="1" dirty="0">
                        <a:latin typeface="Cambria Math"/>
                      </a:rPr>
                      <m:t>(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) = 5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</a:rPr>
                      <m:t>2</m:t>
                    </m:r>
                    <m:r>
                      <a:rPr lang="en-GB" altLang="ko-KR" i="1" dirty="0">
                        <a:latin typeface="Cambria Math"/>
                      </a:rPr>
                      <m:t> + 2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+ 1 =  </m:t>
                    </m:r>
                    <m:r>
                      <m:rPr>
                        <m:sty m:val="p"/>
                      </m:rPr>
                      <a:rPr lang="en-GB" altLang="ko-KR" dirty="0">
                        <a:solidFill>
                          <a:srgbClr val="C00000"/>
                        </a:solidFill>
                        <a:latin typeface="Cambria Math"/>
                      </a:rPr>
                      <m:t>Θ</m:t>
                    </m:r>
                    <m:r>
                      <a:rPr lang="en-GB" altLang="ko-KR" i="1" dirty="0">
                        <a:solidFill>
                          <a:srgbClr val="C00000"/>
                        </a:solidFill>
                        <a:latin typeface="Cambria Math"/>
                      </a:rPr>
                      <m:t> (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solidFill>
                          <a:srgbClr val="C00000"/>
                        </a:solidFill>
                        <a:latin typeface="Cambria Math"/>
                      </a:rPr>
                      <m:t>2</m:t>
                    </m:r>
                    <m:r>
                      <a:rPr lang="en-GB" altLang="ko-KR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ko-KR" altLang="ko-K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7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439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US" altLang="ko-KR" sz="2400" b="1" dirty="0"/>
                  <a:t>[</a:t>
                </a:r>
                <a:r>
                  <a:rPr lang="en-US" altLang="ko-KR" sz="2400" b="1" dirty="0">
                    <a:solidFill>
                      <a:srgbClr val="C00000"/>
                    </a:solidFill>
                  </a:rPr>
                  <a:t>Theta</a:t>
                </a:r>
                <a:r>
                  <a:rPr lang="en-US" altLang="ko-KR" sz="2400" b="1" dirty="0"/>
                  <a:t>] </a:t>
                </a:r>
                <a:r>
                  <a:rPr lang="en-US" altLang="ko-KR" sz="2400" b="1" i="1" dirty="0">
                    <a:cs typeface="Times New Roman" pitchFamily="18" charset="0"/>
                    <a:sym typeface="Wingdings" pitchFamily="2" charset="2"/>
                  </a:rPr>
                  <a:t>f(n) = </a:t>
                </a:r>
                <a:r>
                  <a:rPr lang="el-GR" altLang="ko-KR" sz="2400" b="1" i="1" dirty="0">
                    <a:cs typeface="Times New Roman" pitchFamily="18" charset="0"/>
                  </a:rPr>
                  <a:t>Θ</a:t>
                </a:r>
                <a:r>
                  <a:rPr lang="en-US" altLang="ko-KR" sz="2400" b="1" i="1" dirty="0">
                    <a:cs typeface="Times New Roman" pitchFamily="18" charset="0"/>
                  </a:rPr>
                  <a:t> </a:t>
                </a:r>
                <a:r>
                  <a:rPr lang="en-US" altLang="ko-KR" sz="2400" b="1" i="1" dirty="0">
                    <a:cs typeface="Times New Roman" pitchFamily="18" charset="0"/>
                    <a:sym typeface="Wingdings" pitchFamily="2" charset="2"/>
                  </a:rPr>
                  <a:t>(g(n)) </a:t>
                </a:r>
                <a:r>
                  <a:rPr lang="en-US" altLang="ko-KR" sz="2400" dirty="0" err="1">
                    <a:sym typeface="Wingdings" pitchFamily="2" charset="2"/>
                  </a:rPr>
                  <a:t>iff</a:t>
                </a:r>
                <a:r>
                  <a:rPr lang="en-US" altLang="ko-KR" sz="2400" dirty="0">
                    <a:sym typeface="Wingdings" pitchFamily="2" charset="2"/>
                  </a:rPr>
                  <a:t> there exist positive constants </a:t>
                </a:r>
                <a:r>
                  <a:rPr lang="en-US" altLang="ko-KR" sz="2400" i="1" dirty="0">
                    <a:sym typeface="Wingdings" pitchFamily="2" charset="2"/>
                  </a:rPr>
                  <a:t>c</a:t>
                </a:r>
                <a:r>
                  <a:rPr lang="en-US" altLang="ko-KR" sz="2400" dirty="0">
                    <a:sym typeface="Wingdings" pitchFamily="2" charset="2"/>
                  </a:rPr>
                  <a:t> and </a:t>
                </a:r>
                <a:r>
                  <a:rPr lang="en-US" altLang="ko-KR" sz="2400" i="1" dirty="0"/>
                  <a:t>n</a:t>
                </a:r>
                <a:r>
                  <a:rPr lang="en-US" altLang="ko-KR" sz="2400" i="1" baseline="-25000" dirty="0"/>
                  <a:t>0</a:t>
                </a:r>
                <a:r>
                  <a:rPr lang="en-US" altLang="ko-KR" sz="2400" dirty="0">
                    <a:sym typeface="Wingdings" pitchFamily="2" charset="2"/>
                  </a:rPr>
                  <a:t> such that </a:t>
                </a:r>
              </a:p>
              <a:p>
                <a:pPr marL="0" lvl="1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𝑐</m:t>
                    </m:r>
                    <m:r>
                      <a:rPr lang="en-US" altLang="ko-KR" sz="2400" i="1" baseline="-25000" dirty="0">
                        <a:latin typeface="Cambria Math"/>
                      </a:rPr>
                      <m:t>1</m:t>
                    </m:r>
                    <m:r>
                      <a:rPr lang="en-US" altLang="ko-KR" sz="2400" i="1" dirty="0">
                        <a:latin typeface="Cambria Math"/>
                      </a:rPr>
                      <m:t>𝑔</m:t>
                    </m:r>
                    <m:r>
                      <a:rPr lang="en-US" altLang="ko-KR" sz="2400" i="1" dirty="0">
                        <a:latin typeface="Cambria Math"/>
                      </a:rPr>
                      <m:t>(</m:t>
                    </m:r>
                    <m:r>
                      <a:rPr lang="en-US" altLang="ko-KR" sz="2400" i="1" dirty="0">
                        <a:latin typeface="Cambria Math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</a:rPr>
                      <m:t>)≤ </m:t>
                    </m:r>
                    <m:r>
                      <a:rPr lang="en-US" altLang="ko-KR" sz="2400" i="1" dirty="0">
                        <a:latin typeface="Cambria Math"/>
                      </a:rPr>
                      <m:t>𝑓</m:t>
                    </m:r>
                    <m:r>
                      <a:rPr lang="en-US" altLang="ko-KR" sz="2400" i="1" dirty="0">
                        <a:latin typeface="Cambria Math"/>
                      </a:rPr>
                      <m:t>(</m:t>
                    </m:r>
                    <m:r>
                      <a:rPr lang="en-US" altLang="ko-KR" sz="2400" i="1" dirty="0">
                        <a:latin typeface="Cambria Math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</a:rPr>
                      <m:t>) ≤ </m:t>
                    </m:r>
                    <m:r>
                      <a:rPr lang="en-US" altLang="ko-KR" sz="2400" i="1" dirty="0">
                        <a:latin typeface="Cambria Math"/>
                      </a:rPr>
                      <m:t>𝑐</m:t>
                    </m:r>
                    <m:r>
                      <a:rPr lang="en-US" altLang="ko-KR" sz="2400" i="1" baseline="-25000" dirty="0">
                        <a:latin typeface="Cambria Math"/>
                      </a:rPr>
                      <m:t>2</m:t>
                    </m:r>
                    <m:r>
                      <a:rPr lang="en-US" altLang="ko-KR" sz="2400" i="1" dirty="0">
                        <a:latin typeface="Cambria Math"/>
                      </a:rPr>
                      <m:t>𝑔</m:t>
                    </m:r>
                    <m:r>
                      <a:rPr lang="en-US" altLang="ko-KR" sz="2400" i="1" dirty="0">
                        <a:latin typeface="Cambria Math"/>
                      </a:rPr>
                      <m:t>(</m:t>
                    </m:r>
                    <m:r>
                      <a:rPr lang="en-US" altLang="ko-KR" sz="2400" i="1" dirty="0">
                        <a:latin typeface="Cambria Math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</a:rPr>
                      <m:t>),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400" i="1" dirty="0">
                        <a:latin typeface="Cambria Math"/>
                      </a:rPr>
                      <m:t>𝑛</m:t>
                    </m:r>
                    <m:r>
                      <a:rPr lang="en-US" altLang="ko-KR" sz="2400" i="1" baseline="-25000" dirty="0">
                        <a:latin typeface="Cambria Math"/>
                      </a:rPr>
                      <m:t>0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altLang="ko-KR" i="1" dirty="0">
                  <a:cs typeface="Times New Roman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C00000"/>
                    </a:solidFill>
                  </a:rPr>
                  <a:t>Example:  </a:t>
                </a:r>
                <a:r>
                  <a:rPr lang="en-US" altLang="ko-KR" dirty="0"/>
                  <a:t>Let’s suppose we have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GB" altLang="ko-KR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GB" altLang="ko-KR" i="1" dirty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= 5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</a:rPr>
                      <m:t>2</m:t>
                    </m:r>
                    <m:r>
                      <a:rPr lang="en-GB" altLang="ko-KR" i="1" dirty="0">
                        <a:latin typeface="Cambria Math"/>
                      </a:rPr>
                      <m:t> + 2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+ 1</m:t>
                    </m:r>
                  </m:oMath>
                </a14:m>
                <a:r>
                  <a:rPr lang="en-US" altLang="ko-KR" i="1" dirty="0">
                    <a:latin typeface="Cambria Math"/>
                  </a:rPr>
                  <a:t/>
                </a:r>
                <a:br>
                  <a:rPr lang="en-US" altLang="ko-KR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𝑔</m:t>
                    </m:r>
                    <m:d>
                      <m:dPr>
                        <m:ctrlPr>
                          <a:rPr lang="en-GB" altLang="ko-KR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GB" altLang="ko-KR" i="1" dirty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GB" altLang="ko-KR" i="1" dirty="0">
                        <a:latin typeface="Cambria Math"/>
                        <a:cs typeface="Times New Roman" pitchFamily="18" charset="0"/>
                      </a:rPr>
                      <m:t>=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</a:rPr>
                      <m:t>2</m:t>
                    </m:r>
                  </m:oMath>
                </a14:m>
                <a:endParaRPr lang="en-US" altLang="ko-KR" i="1" baseline="30000" dirty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i="1" dirty="0">
                  <a:cs typeface="Times New Roman" pitchFamily="18" charset="0"/>
                  <a:sym typeface="Wingdings" pitchFamily="2" charset="2"/>
                </a:endParaRPr>
              </a:p>
              <a:p>
                <a:pPr marL="342900" lvl="1" indent="-342900">
                  <a:lnSpc>
                    <a:spcPct val="110000"/>
                  </a:lnSpc>
                </a:pPr>
                <a:endParaRPr lang="en-US" altLang="ko-KR" sz="2400" b="1" i="1" dirty="0">
                  <a:cs typeface="Times New Roman" pitchFamily="18" charset="0"/>
                </a:endParaRPr>
              </a:p>
              <a:p>
                <a:pPr marL="342900" lvl="1" indent="-342900">
                  <a:lnSpc>
                    <a:spcPct val="110000"/>
                  </a:lnSpc>
                </a:pPr>
                <a:r>
                  <a:rPr lang="el-GR" altLang="ko-KR" sz="2400" b="1" i="1" dirty="0">
                    <a:cs typeface="Times New Roman" pitchFamily="18" charset="0"/>
                  </a:rPr>
                  <a:t>Θ</a:t>
                </a:r>
                <a:r>
                  <a:rPr lang="en-GB" altLang="ko-KR" sz="2400" b="1" dirty="0"/>
                  <a:t> notation </a:t>
                </a:r>
                <a:r>
                  <a:rPr lang="en-GB" altLang="ko-KR" sz="2400" dirty="0"/>
                  <a:t>best describes or give the best idea about the growth rate of the function because it gives us a </a:t>
                </a:r>
                <a:r>
                  <a:rPr lang="en-GB" altLang="ko-KR" sz="2400" b="1" dirty="0">
                    <a:solidFill>
                      <a:srgbClr val="C00000"/>
                    </a:solidFill>
                  </a:rPr>
                  <a:t>tight bound </a:t>
                </a:r>
                <a:r>
                  <a:rPr lang="en-GB" altLang="ko-KR" sz="2400" dirty="0"/>
                  <a:t>unlike </a:t>
                </a:r>
                <a:r>
                  <a:rPr lang="en-US" altLang="ko-KR" sz="2400" b="1" i="1" dirty="0">
                    <a:cs typeface="Times New Roman" pitchFamily="18" charset="0"/>
                  </a:rPr>
                  <a:t>O</a:t>
                </a:r>
                <a:r>
                  <a:rPr lang="en-GB" altLang="ko-KR" sz="2400" b="1" dirty="0"/>
                  <a:t> and </a:t>
                </a:r>
                <a:r>
                  <a:rPr lang="en-US" altLang="ko-KR" sz="2400" b="1" i="1" dirty="0">
                    <a:cs typeface="Times New Roman" pitchFamily="18" charset="0"/>
                  </a:rPr>
                  <a:t>Ω</a:t>
                </a:r>
                <a:r>
                  <a:rPr lang="en-GB" altLang="ko-KR" sz="2400" b="1" dirty="0"/>
                  <a:t> </a:t>
                </a:r>
                <a:r>
                  <a:rPr lang="en-GB" altLang="ko-KR" sz="2400" dirty="0"/>
                  <a:t>which give us </a:t>
                </a:r>
                <a:r>
                  <a:rPr lang="en-GB" altLang="ko-KR" sz="2400" b="1" dirty="0"/>
                  <a:t>upper bound </a:t>
                </a:r>
                <a:r>
                  <a:rPr lang="en-GB" altLang="ko-KR" sz="2400" dirty="0"/>
                  <a:t>and </a:t>
                </a:r>
                <a:r>
                  <a:rPr lang="en-GB" altLang="ko-KR" sz="2400" b="1" dirty="0"/>
                  <a:t>lower bound, </a:t>
                </a:r>
                <a:r>
                  <a:rPr lang="en-US" altLang="ko-KR" sz="2400" dirty="0"/>
                  <a:t>respectively</a:t>
                </a:r>
                <a:r>
                  <a:rPr lang="en-GB" altLang="ko-KR" sz="2400" dirty="0"/>
                  <a:t>.</a:t>
                </a:r>
              </a:p>
              <a:p>
                <a:pPr marL="0" lvl="1" algn="ctr">
                  <a:lnSpc>
                    <a:spcPct val="150000"/>
                  </a:lnSpc>
                </a:pPr>
                <a:endParaRPr lang="en-US" altLang="ko-KR" i="1" dirty="0">
                  <a:cs typeface="Times New Roman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7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8788709" y="2233613"/>
            <a:ext cx="3697929" cy="3096344"/>
            <a:chOff x="4572000" y="2204864"/>
            <a:chExt cx="3697929" cy="3096344"/>
          </a:xfrm>
        </p:grpSpPr>
        <p:grpSp>
          <p:nvGrpSpPr>
            <p:cNvPr id="6" name="그룹 5"/>
            <p:cNvGrpSpPr/>
            <p:nvPr/>
          </p:nvGrpSpPr>
          <p:grpSpPr>
            <a:xfrm>
              <a:off x="5148064" y="2564904"/>
              <a:ext cx="3096344" cy="2381715"/>
              <a:chOff x="5148064" y="3213069"/>
              <a:chExt cx="2571750" cy="1733550"/>
            </a:xfrm>
          </p:grpSpPr>
          <p:sp>
            <p:nvSpPr>
              <p:cNvPr id="15" name="AutoShape 7"/>
              <p:cNvSpPr>
                <a:spLocks noChangeShapeType="1"/>
              </p:cNvSpPr>
              <p:nvPr/>
            </p:nvSpPr>
            <p:spPr bwMode="auto">
              <a:xfrm>
                <a:off x="5148064" y="4946619"/>
                <a:ext cx="25717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" name="AutoShape 6"/>
              <p:cNvSpPr>
                <a:spLocks noChangeShapeType="1"/>
              </p:cNvSpPr>
              <p:nvPr/>
            </p:nvSpPr>
            <p:spPr bwMode="auto">
              <a:xfrm flipV="1">
                <a:off x="5148064" y="3213069"/>
                <a:ext cx="0" cy="17335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Freeform 4"/>
              <p:cNvSpPr>
                <a:spLocks/>
              </p:cNvSpPr>
              <p:nvPr/>
            </p:nvSpPr>
            <p:spPr bwMode="auto">
              <a:xfrm>
                <a:off x="5148064" y="3213069"/>
                <a:ext cx="1381125" cy="1733550"/>
              </a:xfrm>
              <a:custGeom>
                <a:avLst/>
                <a:gdLst>
                  <a:gd name="T0" fmla="*/ 0 w 1065"/>
                  <a:gd name="T1" fmla="*/ 381 h 381"/>
                  <a:gd name="T2" fmla="*/ 1065 w 1065"/>
                  <a:gd name="T3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65" h="381">
                    <a:moveTo>
                      <a:pt x="0" y="381"/>
                    </a:moveTo>
                    <a:cubicBezTo>
                      <a:pt x="370" y="306"/>
                      <a:pt x="740" y="231"/>
                      <a:pt x="1065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" name="Freeform 3"/>
              <p:cNvSpPr>
                <a:spLocks/>
              </p:cNvSpPr>
              <p:nvPr/>
            </p:nvSpPr>
            <p:spPr bwMode="auto">
              <a:xfrm>
                <a:off x="5148064" y="3213069"/>
                <a:ext cx="1714500" cy="1492250"/>
              </a:xfrm>
              <a:custGeom>
                <a:avLst/>
                <a:gdLst>
                  <a:gd name="T0" fmla="*/ 0 w 2700"/>
                  <a:gd name="T1" fmla="*/ 2349 h 2349"/>
                  <a:gd name="T2" fmla="*/ 1080 w 2700"/>
                  <a:gd name="T3" fmla="*/ 2079 h 2349"/>
                  <a:gd name="T4" fmla="*/ 1680 w 2700"/>
                  <a:gd name="T5" fmla="*/ 1644 h 2349"/>
                  <a:gd name="T6" fmla="*/ 2700 w 2700"/>
                  <a:gd name="T7" fmla="*/ 0 h 2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00" h="2349">
                    <a:moveTo>
                      <a:pt x="0" y="2349"/>
                    </a:moveTo>
                    <a:cubicBezTo>
                      <a:pt x="400" y="2272"/>
                      <a:pt x="800" y="2196"/>
                      <a:pt x="1080" y="2079"/>
                    </a:cubicBezTo>
                    <a:cubicBezTo>
                      <a:pt x="1360" y="1962"/>
                      <a:pt x="1410" y="1990"/>
                      <a:pt x="1680" y="1644"/>
                    </a:cubicBezTo>
                    <a:cubicBezTo>
                      <a:pt x="1950" y="1298"/>
                      <a:pt x="2598" y="252"/>
                      <a:pt x="270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" name="Freeform 2"/>
              <p:cNvSpPr>
                <a:spLocks/>
              </p:cNvSpPr>
              <p:nvPr/>
            </p:nvSpPr>
            <p:spPr bwMode="auto">
              <a:xfrm>
                <a:off x="5148064" y="3213069"/>
                <a:ext cx="2085975" cy="1733550"/>
              </a:xfrm>
              <a:custGeom>
                <a:avLst/>
                <a:gdLst>
                  <a:gd name="T0" fmla="*/ 0 w 3285"/>
                  <a:gd name="T1" fmla="*/ 2730 h 2730"/>
                  <a:gd name="T2" fmla="*/ 1515 w 3285"/>
                  <a:gd name="T3" fmla="*/ 2244 h 2730"/>
                  <a:gd name="T4" fmla="*/ 3285 w 3285"/>
                  <a:gd name="T5" fmla="*/ 0 h 2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85" h="2730">
                    <a:moveTo>
                      <a:pt x="0" y="2730"/>
                    </a:moveTo>
                    <a:cubicBezTo>
                      <a:pt x="484" y="2714"/>
                      <a:pt x="968" y="2699"/>
                      <a:pt x="1515" y="2244"/>
                    </a:cubicBezTo>
                    <a:cubicBezTo>
                      <a:pt x="2062" y="1789"/>
                      <a:pt x="3010" y="345"/>
                      <a:pt x="3285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" name="AutoShape 1"/>
              <p:cNvSpPr>
                <a:spLocks noChangeShapeType="1"/>
              </p:cNvSpPr>
              <p:nvPr/>
            </p:nvSpPr>
            <p:spPr bwMode="auto">
              <a:xfrm>
                <a:off x="5643364" y="4611657"/>
                <a:ext cx="0" cy="3175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7" name="AutoShape 3"/>
            <p:cNvCxnSpPr>
              <a:cxnSpLocks noChangeShapeType="1"/>
            </p:cNvCxnSpPr>
            <p:nvPr/>
          </p:nvCxnSpPr>
          <p:spPr bwMode="auto">
            <a:xfrm flipV="1">
              <a:off x="7394546" y="5162300"/>
              <a:ext cx="824225" cy="107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직사각형 7"/>
            <p:cNvSpPr/>
            <p:nvPr/>
          </p:nvSpPr>
          <p:spPr>
            <a:xfrm>
              <a:off x="6684679" y="4993431"/>
              <a:ext cx="7793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400" dirty="0">
                  <a:latin typeface="Century Gothic" panose="020B0502020202020204" pitchFamily="34" charset="0"/>
                </a:rPr>
                <a:t>input n</a:t>
              </a:r>
              <a:endParaRPr lang="ko-KR" alt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64088" y="4941168"/>
              <a:ext cx="6671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entury Gothic" panose="020B0502020202020204" pitchFamily="34" charset="0"/>
                </a:rPr>
                <a:t>n</a:t>
              </a:r>
              <a:r>
                <a:rPr lang="en-US" altLang="ko-KR" sz="1400" baseline="-25000" dirty="0">
                  <a:latin typeface="Century Gothic" panose="020B0502020202020204" pitchFamily="34" charset="0"/>
                </a:rPr>
                <a:t>0</a:t>
              </a:r>
              <a:r>
                <a:rPr lang="en-GB" altLang="ko-KR" sz="1400" dirty="0">
                  <a:latin typeface="Century Gothic" panose="020B0502020202020204" pitchFamily="34" charset="0"/>
                </a:rPr>
                <a:t> = 1</a:t>
              </a:r>
              <a:endParaRPr lang="ko-KR" altLang="en-US" sz="1400" dirty="0">
                <a:latin typeface="Century Gothic" panose="020B0502020202020204" pitchFamily="34" charset="0"/>
              </a:endParaRPr>
            </a:p>
          </p:txBody>
        </p:sp>
        <p:cxnSp>
          <p:nvCxnSpPr>
            <p:cNvPr id="10" name="AutoShape 7"/>
            <p:cNvCxnSpPr>
              <a:cxnSpLocks noChangeShapeType="1"/>
            </p:cNvCxnSpPr>
            <p:nvPr/>
          </p:nvCxnSpPr>
          <p:spPr bwMode="auto">
            <a:xfrm flipV="1">
              <a:off x="4798594" y="2564904"/>
              <a:ext cx="0" cy="947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직사각형 10"/>
            <p:cNvSpPr/>
            <p:nvPr/>
          </p:nvSpPr>
          <p:spPr>
            <a:xfrm>
              <a:off x="4572000" y="3570084"/>
              <a:ext cx="5661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400" dirty="0">
                  <a:latin typeface="Century Gothic" panose="020B0502020202020204" pitchFamily="34" charset="0"/>
                </a:rPr>
                <a:t>time</a:t>
              </a:r>
              <a:endParaRPr lang="ko-KR" alt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81235" y="2257127"/>
              <a:ext cx="4812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400" i="1" dirty="0">
                  <a:latin typeface="Century Gothic" panose="020B0502020202020204" pitchFamily="34" charset="0"/>
                  <a:cs typeface="Times New Roman" pitchFamily="18" charset="0"/>
                </a:rPr>
                <a:t>f(n)</a:t>
              </a:r>
              <a:endParaRPr lang="ko-KR" alt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509785" y="2204864"/>
              <a:ext cx="7601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entury Gothic" panose="020B0502020202020204" pitchFamily="34" charset="0"/>
                  <a:sym typeface="Wingdings" pitchFamily="2" charset="2"/>
                </a:rPr>
                <a:t>c</a:t>
              </a:r>
              <a:r>
                <a:rPr lang="en-US" altLang="ko-KR" sz="1400" baseline="-25000" dirty="0">
                  <a:latin typeface="Century Gothic" panose="020B0502020202020204" pitchFamily="34" charset="0"/>
                </a:rPr>
                <a:t>1 </a:t>
              </a:r>
              <a:r>
                <a:rPr lang="en-GB" altLang="ko-KR" sz="1400" i="1" dirty="0">
                  <a:latin typeface="Century Gothic" panose="020B0502020202020204" pitchFamily="34" charset="0"/>
                  <a:cs typeface="Times New Roman" pitchFamily="18" charset="0"/>
                </a:rPr>
                <a:t>g(n)</a:t>
              </a:r>
              <a:endParaRPr lang="ko-KR" alt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279710" y="2204864"/>
              <a:ext cx="7761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entury Gothic" panose="020B0502020202020204" pitchFamily="34" charset="0"/>
                </a:rPr>
                <a:t>c</a:t>
              </a:r>
              <a:r>
                <a:rPr lang="en-US" altLang="ko-KR" sz="1400" baseline="-25000" dirty="0">
                  <a:latin typeface="Century Gothic" panose="020B0502020202020204" pitchFamily="34" charset="0"/>
                </a:rPr>
                <a:t>2</a:t>
              </a:r>
              <a:r>
                <a:rPr lang="en-GB" altLang="ko-KR" sz="1400" i="1" dirty="0">
                  <a:latin typeface="Century Gothic" panose="020B0502020202020204" pitchFamily="34" charset="0"/>
                  <a:cs typeface="Times New Roman" pitchFamily="18" charset="0"/>
                </a:rPr>
                <a:t> g(n)</a:t>
              </a:r>
              <a:endParaRPr lang="ko-KR" altLang="en-US" sz="14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812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US" altLang="ko-KR" sz="2400" b="1" dirty="0"/>
                  <a:t>[</a:t>
                </a:r>
                <a:r>
                  <a:rPr lang="en-US" altLang="ko-KR" sz="2400" b="1" dirty="0">
                    <a:solidFill>
                      <a:srgbClr val="C00000"/>
                    </a:solidFill>
                  </a:rPr>
                  <a:t>Theta</a:t>
                </a:r>
                <a:r>
                  <a:rPr lang="en-US" altLang="ko-KR" sz="2400" b="1" dirty="0"/>
                  <a:t>] </a:t>
                </a:r>
                <a:r>
                  <a:rPr lang="en-US" altLang="ko-KR" sz="2400" b="1" i="1" dirty="0">
                    <a:cs typeface="Times New Roman" pitchFamily="18" charset="0"/>
                    <a:sym typeface="Wingdings" pitchFamily="2" charset="2"/>
                  </a:rPr>
                  <a:t>f(n) = </a:t>
                </a:r>
                <a:r>
                  <a:rPr lang="el-GR" altLang="ko-KR" sz="2400" b="1" i="1" dirty="0">
                    <a:cs typeface="Times New Roman" pitchFamily="18" charset="0"/>
                  </a:rPr>
                  <a:t>Θ</a:t>
                </a:r>
                <a:r>
                  <a:rPr lang="en-US" altLang="ko-KR" sz="2400" b="1" i="1" dirty="0">
                    <a:cs typeface="Times New Roman" pitchFamily="18" charset="0"/>
                  </a:rPr>
                  <a:t> </a:t>
                </a:r>
                <a:r>
                  <a:rPr lang="en-US" altLang="ko-KR" sz="2400" b="1" i="1" dirty="0">
                    <a:cs typeface="Times New Roman" pitchFamily="18" charset="0"/>
                    <a:sym typeface="Wingdings" pitchFamily="2" charset="2"/>
                  </a:rPr>
                  <a:t>(g(n)) </a:t>
                </a:r>
                <a:r>
                  <a:rPr lang="en-US" altLang="ko-KR" sz="2400" dirty="0" err="1">
                    <a:sym typeface="Wingdings" pitchFamily="2" charset="2"/>
                  </a:rPr>
                  <a:t>iff</a:t>
                </a:r>
                <a:r>
                  <a:rPr lang="en-US" altLang="ko-KR" sz="2400" dirty="0">
                    <a:sym typeface="Wingdings" pitchFamily="2" charset="2"/>
                  </a:rPr>
                  <a:t> there exist positive constants </a:t>
                </a:r>
                <a:r>
                  <a:rPr lang="en-US" altLang="ko-KR" sz="2400" i="1" dirty="0">
                    <a:sym typeface="Wingdings" pitchFamily="2" charset="2"/>
                  </a:rPr>
                  <a:t>c</a:t>
                </a:r>
                <a:r>
                  <a:rPr lang="en-US" altLang="ko-KR" sz="2400" dirty="0">
                    <a:sym typeface="Wingdings" pitchFamily="2" charset="2"/>
                  </a:rPr>
                  <a:t> and </a:t>
                </a:r>
                <a:r>
                  <a:rPr lang="en-US" altLang="ko-KR" sz="2400" i="1" dirty="0"/>
                  <a:t>n</a:t>
                </a:r>
                <a:r>
                  <a:rPr lang="en-US" altLang="ko-KR" sz="2400" i="1" baseline="-25000" dirty="0"/>
                  <a:t>0</a:t>
                </a:r>
                <a:r>
                  <a:rPr lang="en-US" altLang="ko-KR" sz="2400" dirty="0">
                    <a:sym typeface="Wingdings" pitchFamily="2" charset="2"/>
                  </a:rPr>
                  <a:t> such that </a:t>
                </a:r>
              </a:p>
              <a:p>
                <a:pPr marL="0" lvl="1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𝑐</m:t>
                    </m:r>
                    <m:r>
                      <a:rPr lang="en-US" altLang="ko-KR" sz="2400" i="1" baseline="-25000" dirty="0">
                        <a:latin typeface="Cambria Math"/>
                      </a:rPr>
                      <m:t>1</m:t>
                    </m:r>
                    <m:r>
                      <a:rPr lang="en-US" altLang="ko-KR" sz="2400" i="1" dirty="0">
                        <a:latin typeface="Cambria Math"/>
                      </a:rPr>
                      <m:t>𝑔</m:t>
                    </m:r>
                    <m:r>
                      <a:rPr lang="en-US" altLang="ko-KR" sz="2400" i="1" dirty="0">
                        <a:latin typeface="Cambria Math"/>
                      </a:rPr>
                      <m:t>(</m:t>
                    </m:r>
                    <m:r>
                      <a:rPr lang="en-US" altLang="ko-KR" sz="2400" i="1" dirty="0">
                        <a:latin typeface="Cambria Math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</a:rPr>
                      <m:t>)≤ </m:t>
                    </m:r>
                    <m:r>
                      <a:rPr lang="en-US" altLang="ko-KR" sz="2400" i="1" dirty="0">
                        <a:latin typeface="Cambria Math"/>
                      </a:rPr>
                      <m:t>𝑓</m:t>
                    </m:r>
                    <m:r>
                      <a:rPr lang="en-US" altLang="ko-KR" sz="2400" i="1" dirty="0">
                        <a:latin typeface="Cambria Math"/>
                      </a:rPr>
                      <m:t>(</m:t>
                    </m:r>
                    <m:r>
                      <a:rPr lang="en-US" altLang="ko-KR" sz="2400" i="1" dirty="0">
                        <a:latin typeface="Cambria Math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</a:rPr>
                      <m:t>) ≤ </m:t>
                    </m:r>
                    <m:r>
                      <a:rPr lang="en-US" altLang="ko-KR" sz="2400" i="1" dirty="0">
                        <a:latin typeface="Cambria Math"/>
                      </a:rPr>
                      <m:t>𝑐</m:t>
                    </m:r>
                    <m:r>
                      <a:rPr lang="en-US" altLang="ko-KR" sz="2400" i="1" baseline="-25000" dirty="0">
                        <a:latin typeface="Cambria Math"/>
                      </a:rPr>
                      <m:t>2</m:t>
                    </m:r>
                    <m:r>
                      <a:rPr lang="en-US" altLang="ko-KR" sz="2400" i="1" dirty="0">
                        <a:latin typeface="Cambria Math"/>
                      </a:rPr>
                      <m:t>𝑔</m:t>
                    </m:r>
                    <m:r>
                      <a:rPr lang="en-US" altLang="ko-KR" sz="2400" i="1" dirty="0">
                        <a:latin typeface="Cambria Math"/>
                      </a:rPr>
                      <m:t>(</m:t>
                    </m:r>
                    <m:r>
                      <a:rPr lang="en-US" altLang="ko-KR" sz="2400" i="1" dirty="0">
                        <a:latin typeface="Cambria Math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</a:rPr>
                      <m:t>),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400" i="1" dirty="0">
                        <a:latin typeface="Cambria Math"/>
                      </a:rPr>
                      <m:t>𝑛</m:t>
                    </m:r>
                    <m:r>
                      <a:rPr lang="en-US" altLang="ko-KR" sz="2400" i="1" baseline="-25000" dirty="0">
                        <a:latin typeface="Cambria Math"/>
                      </a:rPr>
                      <m:t>0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altLang="ko-KR" i="1" dirty="0">
                  <a:cs typeface="Times New Roman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C00000"/>
                    </a:solidFill>
                  </a:rPr>
                  <a:t>More Examples: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3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</a:rPr>
                      <m:t>+2 = </m:t>
                    </m:r>
                    <m:r>
                      <m:rPr>
                        <m:sty m:val="p"/>
                      </m:rPr>
                      <a:rPr lang="el-GR" altLang="ko-KR" dirty="0">
                        <a:latin typeface="Cambria Math"/>
                        <a:cs typeface="Times New Roman" pitchFamily="18" charset="0"/>
                      </a:rPr>
                      <m:t>Θ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cs typeface="Times New Roman" pitchFamily="18" charset="0"/>
                  </a:rPr>
                  <a:t> </a:t>
                </a:r>
                <a:br>
                  <a:rPr lang="en-US" altLang="ko-KR" dirty="0">
                    <a:cs typeface="Times New Roman" pitchFamily="18" charset="0"/>
                  </a:rPr>
                </a:br>
                <a:r>
                  <a:rPr lang="en-US" altLang="ko-KR" dirty="0">
                    <a:cs typeface="Times New Roman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𝟑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≤ </m:t>
                    </m:r>
                    <m:r>
                      <a:rPr lang="en-US" altLang="ko-KR" b="1" i="1" dirty="0">
                        <a:latin typeface="Cambria Math"/>
                      </a:rPr>
                      <m:t>𝟑</m:t>
                    </m:r>
                    <m:r>
                      <a:rPr lang="en-US" altLang="ko-KR" b="1" i="1" dirty="0">
                        <a:latin typeface="Cambria Math"/>
                      </a:rPr>
                      <m:t>𝒏</m:t>
                    </m:r>
                    <m:r>
                      <a:rPr lang="en-US" altLang="ko-KR" b="1" i="1" dirty="0">
                        <a:latin typeface="Cambria Math"/>
                      </a:rPr>
                      <m:t>+</m:t>
                    </m:r>
                    <m:r>
                      <a:rPr lang="en-US" altLang="ko-KR" b="1" i="1" dirty="0">
                        <a:latin typeface="Cambria Math"/>
                      </a:rPr>
                      <m:t>𝟐</m:t>
                    </m:r>
                    <m:r>
                      <a:rPr lang="en-US" altLang="ko-KR" b="1" i="1" dirty="0"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≤ 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𝑎𝑙𝑙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/>
                      </a:rPr>
                      <m:t> ≥ 2,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𝑐</m:t>
                    </m:r>
                    <m:r>
                      <a:rPr lang="en-US" altLang="ko-KR" i="1" baseline="-25000" dirty="0">
                        <a:latin typeface="Cambria Math"/>
                      </a:rPr>
                      <m:t>1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=3, </m:t>
                    </m:r>
                    <m:r>
                      <a:rPr lang="en-US" altLang="ko-KR" i="1" dirty="0">
                        <a:latin typeface="Cambria Math"/>
                      </a:rPr>
                      <m:t>𝑐</m:t>
                    </m:r>
                    <m:r>
                      <a:rPr lang="en-US" altLang="ko-KR" i="1" baseline="-25000" dirty="0">
                        <a:latin typeface="Cambria Math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=4,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𝑎𝑛𝑑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-25000" dirty="0">
                        <a:latin typeface="Cambria Math"/>
                      </a:rPr>
                      <m:t>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=2</m:t>
                    </m:r>
                  </m:oMath>
                </a14:m>
                <a:endParaRPr lang="en-US" altLang="ko-KR" dirty="0">
                  <a:cs typeface="Times New Roman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+3= </m:t>
                    </m:r>
                    <m:r>
                      <m:rPr>
                        <m:sty m:val="p"/>
                      </m:rPr>
                      <a:rPr lang="el-GR" altLang="ko-KR" dirty="0">
                        <a:latin typeface="Cambria Math"/>
                        <a:cs typeface="Times New Roman" pitchFamily="18" charset="0"/>
                      </a:rPr>
                      <m:t>Θ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) </m:t>
                    </m:r>
                  </m:oMath>
                </a14:m>
                <a:endParaRPr lang="en-US" altLang="ko-KR" dirty="0">
                  <a:cs typeface="Times New Roman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10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</a:rPr>
                      <m:t>2</m:t>
                    </m:r>
                    <m:r>
                      <a:rPr lang="en-US" altLang="ko-KR" i="1" dirty="0">
                        <a:latin typeface="Cambria Math"/>
                      </a:rPr>
                      <m:t>+4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</a:rPr>
                      <m:t>+2 = </m:t>
                    </m:r>
                    <m:r>
                      <m:rPr>
                        <m:sty m:val="p"/>
                      </m:rPr>
                      <a:rPr lang="el-GR" altLang="ko-KR" dirty="0">
                        <a:latin typeface="Cambria Math"/>
                        <a:cs typeface="Times New Roman" pitchFamily="18" charset="0"/>
                      </a:rPr>
                      <m:t>Θ</m:t>
                    </m:r>
                    <m:r>
                      <a:rPr lang="en-US" altLang="ko-KR" i="1" dirty="0">
                        <a:latin typeface="Cambria Math"/>
                      </a:rPr>
                      <m:t>(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</a:rPr>
                      <m:t>2</m:t>
                    </m:r>
                    <m:r>
                      <a:rPr lang="en-US" altLang="ko-KR" i="1" dirty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6∗2</m:t>
                    </m:r>
                    <m:r>
                      <a:rPr lang="en-US" altLang="ko-KR" i="1" baseline="30000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</a:rPr>
                      <m:t>+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</a:rPr>
                      <m:t>2</m:t>
                    </m:r>
                    <m:r>
                      <a:rPr lang="en-US" altLang="ko-KR" i="1" dirty="0">
                        <a:latin typeface="Cambria Math"/>
                      </a:rPr>
                      <m:t> = </m:t>
                    </m:r>
                    <m:r>
                      <m:rPr>
                        <m:sty m:val="p"/>
                      </m:rPr>
                      <a:rPr lang="el-GR" altLang="ko-KR" dirty="0">
                        <a:latin typeface="Cambria Math"/>
                        <a:cs typeface="Times New Roman" pitchFamily="18" charset="0"/>
                      </a:rPr>
                      <m:t>Θ</m:t>
                    </m:r>
                    <m:r>
                      <a:rPr lang="en-US" altLang="ko-KR" i="1" dirty="0">
                        <a:latin typeface="Cambria Math"/>
                      </a:rPr>
                      <m:t>(2</m:t>
                    </m:r>
                    <m:r>
                      <a:rPr lang="en-US" altLang="ko-KR" i="1" baseline="30000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</a:rPr>
                      <m:t>) </m:t>
                    </m:r>
                  </m:oMath>
                </a14:m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10∗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log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⁡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+ 4 = </m:t>
                    </m:r>
                    <m:r>
                      <m:rPr>
                        <m:sty m:val="p"/>
                      </m:rPr>
                      <a:rPr lang="el-GR" altLang="ko-KR" dirty="0">
                        <a:latin typeface="Cambria Math"/>
                        <a:cs typeface="Times New Roman" pitchFamily="18" charset="0"/>
                      </a:rPr>
                      <m:t>Θ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log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⁡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ko-KR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7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922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 </a:t>
            </a:r>
            <a:r>
              <a:rPr lang="en-US" altLang="ko-KR"/>
              <a:t>- Quiz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Supercomputer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612263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–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𝑶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ko-KR" sz="1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 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–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𝑶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(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log</m:t>
                              </m:r>
                              <m:r>
                                <a:rPr kumimoji="1" lang="en-US" altLang="ko-KR" sz="1800" b="1" i="1" u="none" strike="noStrike" cap="none" normalizeH="0" baseline="-2500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𝟐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2.8 hours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11.6 </a:t>
                          </a: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days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2.3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612263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36496" t="-8824" r="-292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2.8 hours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11.6 </a:t>
                          </a: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days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2.3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2055371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 smtClean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1" dirty="0"/>
                  <a:t>instant &lt; 0.1 sec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2055371" cy="1261884"/>
              </a:xfrm>
              <a:prstGeom prst="rect">
                <a:avLst/>
              </a:prstGeom>
              <a:blipFill>
                <a:blip r:embed="rId5"/>
                <a:stretch>
                  <a:fillRect l="-2663" r="-2663" b="-7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b="1" dirty="0"/>
              <a:t>Do not say</a:t>
            </a:r>
            <a:r>
              <a:rPr lang="en-US" altLang="ko-KR" dirty="0"/>
              <a:t>, for example, "3660 days" nor "1220 seconds", </a:t>
            </a:r>
          </a:p>
          <a:p>
            <a:r>
              <a:rPr lang="en-US" altLang="ko-KR" dirty="0"/>
              <a:t>but 10.0 years or 20.3 min, respectively.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744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Chapter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Recursion </a:t>
            </a:r>
          </a:p>
          <a:p>
            <a:pPr marL="457200" indent="-457200">
              <a:buAutoNum type="arabicPeriod"/>
            </a:pPr>
            <a:r>
              <a:rPr lang="en-US" altLang="ko-KR" dirty="0"/>
              <a:t>Performance Analysis</a:t>
            </a:r>
          </a:p>
          <a:p>
            <a:pPr marL="457200" indent="-457200">
              <a:buAutoNum type="arabicPeriod"/>
            </a:pPr>
            <a:r>
              <a:rPr lang="en-US" altLang="ko-KR" b="1" dirty="0"/>
              <a:t>Asymptotic Analysis</a:t>
            </a:r>
          </a:p>
          <a:p>
            <a:pPr lvl="1"/>
            <a:r>
              <a:rPr lang="en-US" altLang="ko-KR" dirty="0"/>
              <a:t>Revisit – Step Count</a:t>
            </a:r>
          </a:p>
          <a:p>
            <a:pPr lvl="1"/>
            <a:r>
              <a:rPr lang="en-US" altLang="ko-KR" dirty="0"/>
              <a:t>Asymptotic Analysis</a:t>
            </a:r>
          </a:p>
          <a:p>
            <a:pPr lvl="1"/>
            <a:r>
              <a:rPr lang="en-US" altLang="ko-KR" dirty="0"/>
              <a:t>Asymptotic Notations</a:t>
            </a:r>
          </a:p>
        </p:txBody>
      </p:sp>
    </p:spTree>
    <p:extLst>
      <p:ext uri="{BB962C8B-B14F-4D97-AF65-F5344CB8AC3E}">
        <p14:creationId xmlns:p14="http://schemas.microsoft.com/office/powerpoint/2010/main" val="970924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 – Quiz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Supercomputer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19"/>
              <p:cNvGraphicFramePr>
                <a:graphicFrameLocks noGrp="1"/>
              </p:cNvGraphicFramePr>
              <p:nvPr/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–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𝑶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ko-KR" sz="1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 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–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𝑶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(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log</m:t>
                              </m:r>
                              <m:r>
                                <a:rPr kumimoji="1" lang="en-US" altLang="ko-KR" sz="1800" b="1" i="1" u="none" strike="noStrike" cap="none" normalizeH="0" baseline="-2500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𝟐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823937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36496" t="-8824" r="-292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instant &lt; 0.1 sec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blipFill>
                <a:blip r:embed="rId5"/>
                <a:stretch>
                  <a:fillRect l="-2663" r="-2071" b="-10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dirty="0"/>
              <a:t>Do not say, for example, "3660 days" nor "1220 seconds", </a:t>
            </a:r>
          </a:p>
          <a:p>
            <a:r>
              <a:rPr lang="en-US" altLang="ko-KR" dirty="0"/>
              <a:t>but 10.0 years or 20.3 min, respectively.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20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Supercomputer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398818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–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𝑶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ko-KR" sz="1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 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–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𝑶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(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log</m:t>
                              </m:r>
                              <m:r>
                                <a:rPr kumimoji="1" lang="en-US" altLang="ko-KR" sz="1800" b="1" i="1" u="none" strike="noStrike" cap="none" normalizeH="0" baseline="-2500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𝟐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27.8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31.7 years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29.9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10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27.8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398818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36496" t="-8824" r="-292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27.8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31.7 years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29.9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10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27.8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instant &lt; 0.1 sec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blipFill>
                <a:blip r:embed="rId5"/>
                <a:stretch>
                  <a:fillRect l="-2663" r="-2071" b="-10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3FC8E9-CCDF-48C8-95A9-9673442FCB14}"/>
              </a:ext>
            </a:extLst>
          </p:cNvPr>
          <p:cNvCxnSpPr>
            <a:cxnSpLocks/>
          </p:cNvCxnSpPr>
          <p:nvPr/>
        </p:nvCxnSpPr>
        <p:spPr>
          <a:xfrm flipH="1" flipV="1">
            <a:off x="6161202" y="4502294"/>
            <a:ext cx="620106" cy="5525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dirty="0"/>
              <a:t>Do not say, for example, "3660 days" nor "1220 seconds", </a:t>
            </a:r>
          </a:p>
          <a:p>
            <a:r>
              <a:rPr lang="en-US" altLang="ko-KR" dirty="0"/>
              <a:t>but 10.0 years or 20.3 min, respectively. 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C23ACF-D431-4D76-AAF0-E1C72F25DFAE}"/>
              </a:ext>
            </a:extLst>
          </p:cNvPr>
          <p:cNvCxnSpPr>
            <a:cxnSpLocks/>
          </p:cNvCxnSpPr>
          <p:nvPr/>
        </p:nvCxnSpPr>
        <p:spPr>
          <a:xfrm flipV="1">
            <a:off x="6781308" y="3909269"/>
            <a:ext cx="2873857" cy="11456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117381" y="3791395"/>
            <a:ext cx="1177798" cy="2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7381" y="4193005"/>
            <a:ext cx="1177798" cy="2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79303" y="3798018"/>
            <a:ext cx="1177798" cy="2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1209" y="4202009"/>
            <a:ext cx="1177798" cy="2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34357" y="3799041"/>
            <a:ext cx="1177798" cy="2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4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A6512-5E1B-4404-8391-424335C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9FC328-B106-427C-8A01-B822E23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panose="020B0502020202020204" pitchFamily="34" charset="0"/>
              </a:rPr>
              <a:t>Revisit – </a:t>
            </a:r>
            <a:r>
              <a:rPr lang="en-US" altLang="ko-KR">
                <a:latin typeface="Century Gothic" panose="020B0502020202020204" pitchFamily="34" charset="0"/>
              </a:rPr>
              <a:t>Step Count n</a:t>
            </a:r>
            <a:r>
              <a:rPr lang="en-US" altLang="ko-KR" dirty="0">
                <a:latin typeface="Century Gothic" panose="020B0502020202020204" pitchFamily="34" charset="0"/>
              </a:rPr>
              <a:t>	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607587B-915A-489A-ABFA-97E59C2E9359}"/>
              </a:ext>
            </a:extLst>
          </p:cNvPr>
          <p:cNvSpPr txBox="1">
            <a:spLocks/>
          </p:cNvSpPr>
          <p:nvPr/>
        </p:nvSpPr>
        <p:spPr>
          <a:xfrm>
            <a:off x="6498077" y="1164771"/>
            <a:ext cx="5754883" cy="57133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71" indent="-365771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lvl="1" indent="-30481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6498077" y="1088572"/>
            <a:ext cx="5888518" cy="57133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/>
            <a:endParaRPr lang="en-US" altLang="ko-KR" dirty="0">
              <a:latin typeface="Century Gothic" panose="020B0502020202020204" pitchFamily="34" charset="0"/>
            </a:endParaRPr>
          </a:p>
          <a:p>
            <a:pPr marL="426734" lvl="1" indent="0" defTabSz="914400">
              <a:buNone/>
            </a:pPr>
            <a:endParaRPr lang="en-US" altLang="ko-KR" dirty="0">
              <a:latin typeface="Century Gothic" panose="020B050202020202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18162" y="1209191"/>
            <a:ext cx="11968477" cy="5673434"/>
          </a:xfrm>
        </p:spPr>
        <p:txBody>
          <a:bodyPr/>
          <a:lstStyle/>
          <a:p>
            <a:pPr marL="285750" indent="-285750"/>
            <a:endParaRPr lang="en-US" altLang="ko-KR" dirty="0">
              <a:latin typeface="Century Gothic" panose="020B0502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9142" y="274865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2400" i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43161"/>
              </p:ext>
            </p:extLst>
          </p:nvPr>
        </p:nvGraphicFramePr>
        <p:xfrm>
          <a:off x="518163" y="2465660"/>
          <a:ext cx="6196979" cy="2164080"/>
        </p:xfrm>
        <a:graphic>
          <a:graphicData uri="http://schemas.openxmlformats.org/drawingml/2006/table">
            <a:tbl>
              <a:tblPr/>
              <a:tblGrid>
                <a:gridCol w="4557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209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effectLst/>
                          <a:latin typeface="Consolas" panose="020B0609020204030204" pitchFamily="49" charset="0"/>
                        </a:rPr>
                        <a:t>Program  </a:t>
                      </a:r>
                      <a:r>
                        <a:rPr lang="en-US" sz="1800" b="1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1" u="none" strike="noStrike" baseline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of </a:t>
                      </a:r>
                      <a:r>
                        <a:rPr lang="en-US" sz="1800" b="1" u="none" strike="noStrike" baseline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list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step count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5065"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float sum(float list[], </a:t>
                      </a:r>
                      <a:r>
                        <a:rPr lang="en-US" altLang="ko-KR" sz="1600" b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n) {</a:t>
                      </a:r>
                    </a:p>
                    <a:p>
                      <a:pPr eaLnBrk="1" hangingPunct="1"/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float total = 0;	</a:t>
                      </a:r>
                    </a:p>
                    <a:p>
                      <a:pPr eaLnBrk="1" hangingPunct="1"/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ko-KR" sz="1600" b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ko-KR" altLang="en-US" sz="16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eaLnBrk="1" hangingPunct="1"/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for (</a:t>
                      </a:r>
                      <a:r>
                        <a:rPr lang="en-US" altLang="ko-KR" sz="1600" b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=0; </a:t>
                      </a:r>
                      <a:r>
                        <a:rPr lang="en-US" altLang="ko-KR" sz="1600" b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&lt;n; </a:t>
                      </a:r>
                      <a:r>
                        <a:rPr lang="en-US" altLang="ko-KR" sz="1600" b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++)		</a:t>
                      </a:r>
                    </a:p>
                    <a:p>
                      <a:pPr eaLnBrk="1" hangingPunct="1"/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  total += list[</a:t>
                      </a:r>
                      <a:r>
                        <a:rPr lang="en-US" altLang="ko-KR" sz="1600" b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];	</a:t>
                      </a:r>
                    </a:p>
                    <a:p>
                      <a:pPr eaLnBrk="1" hangingPunct="1"/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return total;	</a:t>
                      </a:r>
                    </a:p>
                    <a:p>
                      <a:pPr eaLnBrk="1" hangingPunct="1"/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endParaRPr lang="en-US" altLang="ko-KR" sz="16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eaLnBrk="1" hangingPunct="1"/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eaLnBrk="1" hangingPunct="1"/>
                      <a:endParaRPr lang="en-US" altLang="ko-KR" sz="16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eaLnBrk="1" hangingPunct="1"/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altLang="ko-KR" sz="1600" b="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 eaLnBrk="1" hangingPunct="1"/>
                      <a:r>
                        <a:rPr lang="en-US" altLang="ko-KR" sz="1600" b="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  <a:p>
                      <a:pPr eaLnBrk="1" hangingPunct="1"/>
                      <a:r>
                        <a:rPr lang="en-US" altLang="ko-KR" sz="1600" b="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eaLnBrk="1" hangingPunct="1"/>
                      <a:endParaRPr lang="en-US" altLang="ko-KR" sz="16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49942"/>
              </p:ext>
            </p:extLst>
          </p:nvPr>
        </p:nvGraphicFramePr>
        <p:xfrm>
          <a:off x="518163" y="1204701"/>
          <a:ext cx="6196979" cy="1188720"/>
        </p:xfrm>
        <a:graphic>
          <a:graphicData uri="http://schemas.openxmlformats.org/drawingml/2006/table">
            <a:tbl>
              <a:tblPr/>
              <a:tblGrid>
                <a:gridCol w="4557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effectLst/>
                          <a:latin typeface="Consolas" panose="020B0609020204030204" pitchFamily="49" charset="0"/>
                        </a:rPr>
                        <a:t>Program  </a:t>
                      </a:r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add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step count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68"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float add(</a:t>
                      </a:r>
                      <a:r>
                        <a:rPr lang="en-US" altLang="ko-KR" sz="1600" b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a,</a:t>
                      </a:r>
                      <a:r>
                        <a:rPr lang="en-US" altLang="ko-KR" sz="1600" b="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="0" baseline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ko-KR" sz="1600" b="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b)</a:t>
                      </a:r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{	</a:t>
                      </a:r>
                    </a:p>
                    <a:p>
                      <a:pPr eaLnBrk="1" hangingPunct="1"/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return    a + b;	</a:t>
                      </a:r>
                    </a:p>
                    <a:p>
                      <a:pPr eaLnBrk="1" hangingPunct="1"/>
                      <a:r>
                        <a:rPr lang="en-US" altLang="ko-KR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ko-K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CD186B5-2DE6-4566-8476-98773B6D8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94225"/>
              </p:ext>
            </p:extLst>
          </p:nvPr>
        </p:nvGraphicFramePr>
        <p:xfrm>
          <a:off x="518162" y="4734695"/>
          <a:ext cx="8340733" cy="1803279"/>
        </p:xfrm>
        <a:graphic>
          <a:graphicData uri="http://schemas.openxmlformats.org/drawingml/2006/table">
            <a:tbl>
              <a:tblPr/>
              <a:tblGrid>
                <a:gridCol w="6180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377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effectLst/>
                          <a:latin typeface="Consolas" panose="020B0609020204030204" pitchFamily="49" charset="0"/>
                        </a:rPr>
                        <a:t>Program   </a:t>
                      </a:r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1" u="none" strike="noStrike" baseline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 of matrix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step count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519">
                <a:tc>
                  <a:txBody>
                    <a:bodyPr/>
                    <a:lstStyle/>
                    <a:p>
                      <a:pPr marL="0" algn="l" rtl="0" eaLnBrk="1" latinLnBrk="1" hangingPunct="1">
                        <a:lnSpc>
                          <a:spcPct val="80000"/>
                        </a:lnSpc>
                      </a:pP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void add(int a[][MAX_SIZE], int b[][MAX_SIZE],</a:t>
                      </a:r>
                    </a:p>
                    <a:p>
                      <a:pPr marL="0" algn="l" rtl="0" eaLnBrk="1" latinLnBrk="1" hangingPunct="1">
                        <a:lnSpc>
                          <a:spcPct val="80000"/>
                        </a:lnSpc>
                      </a:pP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        int c[][MAX_SIZE}, int rows, int cols) {</a:t>
                      </a:r>
                    </a:p>
                    <a:p>
                      <a:pPr marL="0" algn="l" rtl="0" eaLnBrk="1" latinLnBrk="1" hangingPunct="1">
                        <a:lnSpc>
                          <a:spcPct val="80000"/>
                        </a:lnSpc>
                      </a:pP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 for(int i=0; i&lt;rows; i++)</a:t>
                      </a:r>
                    </a:p>
                    <a:p>
                      <a:pPr marL="0" algn="l" rtl="0" eaLnBrk="1" latinLnBrk="1" hangingPunct="1">
                        <a:lnSpc>
                          <a:spcPct val="80000"/>
                        </a:lnSpc>
                      </a:pP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   for(</a:t>
                      </a:r>
                      <a:r>
                        <a:rPr kumimoji="0" lang="en-US" altLang="ko-KR" sz="16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iny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j=0; j&lt;cols; </a:t>
                      </a:r>
                      <a:r>
                        <a:rPr kumimoji="0" lang="en-US" altLang="ko-KR" sz="16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j++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algn="l" rtl="0" eaLnBrk="1" latinLnBrk="1" hangingPunct="1">
                        <a:lnSpc>
                          <a:spcPct val="80000"/>
                        </a:lnSpc>
                      </a:pP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     c[i][j] = a[i][j] + b[i][j];</a:t>
                      </a:r>
                    </a:p>
                    <a:p>
                      <a:pPr marL="0" algn="l" rtl="0" eaLnBrk="1" latinLnBrk="1" hangingPunct="1">
                        <a:lnSpc>
                          <a:spcPct val="80000"/>
                        </a:lnSpc>
                      </a:pP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80000"/>
                        </a:lnSpc>
                      </a:pP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rows + 1</a:t>
                      </a:r>
                    </a:p>
                    <a:p>
                      <a:pPr eaLnBrk="1" hangingPunct="1">
                        <a:lnSpc>
                          <a:spcPct val="80000"/>
                        </a:lnSpc>
                      </a:pP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rows * (cols+1)</a:t>
                      </a:r>
                    </a:p>
                    <a:p>
                      <a:pPr eaLnBrk="1" hangingPunct="1">
                        <a:lnSpc>
                          <a:spcPct val="80000"/>
                        </a:lnSpc>
                      </a:pP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rows * cols</a:t>
                      </a:r>
                    </a:p>
                    <a:p>
                      <a:pPr eaLnBrk="1" hangingPunct="1"/>
                      <a:endParaRPr lang="en-US" altLang="ko-KR" sz="16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410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>
                    <a:cs typeface="Times New Roman" pitchFamily="18" charset="0"/>
                    <a:sym typeface="Wingdings" pitchFamily="2" charset="2"/>
                  </a:rPr>
                  <a:t>Supercomputer </a:t>
                </a:r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12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964627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–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𝑶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ko-KR" sz="1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 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–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𝑶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(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log</m:t>
                              </m:r>
                              <m:r>
                                <a:rPr kumimoji="1" lang="en-US" altLang="ko-KR" sz="1800" b="1" i="1" u="none" strike="noStrike" cap="none" normalizeH="0" baseline="-2500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𝟐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Thousand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Thousand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317 years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5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 days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964627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36496" t="-8824" r="-292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Thousand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Thousand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317 years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5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 days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2141933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instant &lt; </a:t>
                </a:r>
                <a:r>
                  <a:rPr lang="en-US" altLang="ko-KR"/>
                  <a:t>0.1 se</a:t>
                </a:r>
                <a:r>
                  <a:rPr lang="ko-KR" altLang="en-US"/>
                  <a:t>ㅊ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2141933" cy="969496"/>
              </a:xfrm>
              <a:prstGeom prst="rect">
                <a:avLst/>
              </a:prstGeom>
              <a:blipFill>
                <a:blip r:embed="rId5"/>
                <a:stretch>
                  <a:fillRect l="-2557" r="-1989" b="-10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3FC8E9-CCDF-48C8-95A9-9673442FCB14}"/>
              </a:ext>
            </a:extLst>
          </p:cNvPr>
          <p:cNvCxnSpPr>
            <a:cxnSpLocks/>
          </p:cNvCxnSpPr>
          <p:nvPr/>
        </p:nvCxnSpPr>
        <p:spPr>
          <a:xfrm flipH="1" flipV="1">
            <a:off x="6161202" y="4502294"/>
            <a:ext cx="620106" cy="5525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dirty="0"/>
              <a:t>Do not say, for example, "3660 days" nor "1220 seconds", </a:t>
            </a:r>
          </a:p>
          <a:p>
            <a:r>
              <a:rPr lang="en-US" altLang="ko-KR" dirty="0"/>
              <a:t>but 10 years and 10 days, or 20 minutes 20 seconds. 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C23ACF-D431-4D76-AAF0-E1C72F25DFAE}"/>
              </a:ext>
            </a:extLst>
          </p:cNvPr>
          <p:cNvCxnSpPr>
            <a:cxnSpLocks/>
          </p:cNvCxnSpPr>
          <p:nvPr/>
        </p:nvCxnSpPr>
        <p:spPr>
          <a:xfrm flipV="1">
            <a:off x="6781308" y="3909269"/>
            <a:ext cx="2873857" cy="11456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0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>
                    <a:cs typeface="Times New Roman" pitchFamily="18" charset="0"/>
                    <a:sym typeface="Wingdings" pitchFamily="2" charset="2"/>
                  </a:rPr>
                  <a:t>Supercomputer </a:t>
                </a:r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12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7313475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–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𝑶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ko-KR" sz="1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 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–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𝑶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(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log</m:t>
                              </m:r>
                              <m:r>
                                <a:rPr kumimoji="1" lang="en-US" altLang="ko-KR" sz="1800" b="1" i="1" u="none" strike="noStrike" cap="none" normalizeH="0" baseline="-2500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𝟐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Thousand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Thousand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317 years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5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 days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7313475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36496" t="-8824" r="-292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Thousand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Thousand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317 years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5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 days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1924373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instant &lt; 0.1 se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1924373" cy="1261884"/>
              </a:xfrm>
              <a:prstGeom prst="rect">
                <a:avLst/>
              </a:prstGeom>
              <a:blipFill>
                <a:blip r:embed="rId5"/>
                <a:stretch>
                  <a:fillRect l="-2848" r="-949" b="-7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3FC8E9-CCDF-48C8-95A9-9673442FCB14}"/>
              </a:ext>
            </a:extLst>
          </p:cNvPr>
          <p:cNvCxnSpPr>
            <a:cxnSpLocks/>
          </p:cNvCxnSpPr>
          <p:nvPr/>
        </p:nvCxnSpPr>
        <p:spPr>
          <a:xfrm flipH="1" flipV="1">
            <a:off x="6161202" y="4502294"/>
            <a:ext cx="620106" cy="5525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dirty="0"/>
              <a:t>Do not say, for example, "3660 days" nor "1220 seconds", </a:t>
            </a:r>
          </a:p>
          <a:p>
            <a:r>
              <a:rPr lang="en-US" altLang="ko-KR" dirty="0"/>
              <a:t>but 10 years and 10 days, or 20 minutes 20 seconds. 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C23ACF-D431-4D76-AAF0-E1C72F25DFAE}"/>
              </a:ext>
            </a:extLst>
          </p:cNvPr>
          <p:cNvCxnSpPr>
            <a:cxnSpLocks/>
          </p:cNvCxnSpPr>
          <p:nvPr/>
        </p:nvCxnSpPr>
        <p:spPr>
          <a:xfrm flipV="1">
            <a:off x="6781308" y="3909269"/>
            <a:ext cx="2873857" cy="11456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Revisit – </a:t>
            </a:r>
            <a:r>
              <a:rPr lang="en-US" altLang="ko-KR"/>
              <a:t>Step Count n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altLang="ko-KR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𝒂𝒅𝒅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  <m:r>
                      <a:rPr lang="en-GB" altLang="ko-KR" i="1" dirty="0">
                        <a:latin typeface="Cambria Math"/>
                      </a:rPr>
                      <m:t>= </m:t>
                    </m:r>
                    <m:r>
                      <a:rPr lang="en-US" altLang="ko-KR" i="1" dirty="0">
                        <a:latin typeface="Cambria Math"/>
                      </a:rPr>
                      <m:t>2</m:t>
                    </m:r>
                  </m:oMath>
                </a14:m>
                <a:endParaRPr lang="en-US" altLang="ko-KR" dirty="0"/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altLang="ko-KR" b="1" i="1" baseline="-25000" dirty="0" err="1">
                        <a:solidFill>
                          <a:srgbClr val="C00000"/>
                        </a:solidFill>
                        <a:latin typeface="Cambria Math"/>
                      </a:rPr>
                      <m:t>𝒔𝒖𝒎</m:t>
                    </m:r>
                    <m:d>
                      <m:dPr>
                        <m:ctrlPr>
                          <a:rPr lang="en-US" altLang="ko-KR" b="1" i="1" baseline="-25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GB" altLang="ko-KR" i="1" dirty="0">
                        <a:latin typeface="Cambria Math"/>
                      </a:rPr>
                      <m:t>= 1+ 2</m:t>
                    </m:r>
                    <m:d>
                      <m:dPr>
                        <m:ctrlPr>
                          <a:rPr lang="en-GB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ko-KR" i="1" dirty="0">
                            <a:latin typeface="Cambria Math"/>
                          </a:rPr>
                          <m:t>𝑛</m:t>
                        </m:r>
                        <m:r>
                          <a:rPr lang="en-GB" altLang="ko-KR" i="1" dirty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GB" altLang="ko-KR" i="1" dirty="0">
                        <a:latin typeface="Cambria Math"/>
                      </a:rPr>
                      <m:t>+ 2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+ 1 = 4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+ 4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GB" altLang="ko-KR" dirty="0"/>
                  <a:t>       </a:t>
                </a: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</a:rPr>
                      <m:t>             = </m:t>
                    </m:r>
                    <m:r>
                      <a:rPr lang="en-GB" altLang="ko-KR" i="1" dirty="0">
                        <a:latin typeface="Cambria Math"/>
                      </a:rPr>
                      <m:t>𝑐</m:t>
                    </m:r>
                    <m:r>
                      <a:rPr lang="en-GB" altLang="ko-KR" i="1" dirty="0">
                        <a:latin typeface="Cambria Math"/>
                      </a:rPr>
                      <m:t>∗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</m:t>
                    </m:r>
                    <m:r>
                      <a:rPr lang="en-GB" altLang="ko-KR" i="1" dirty="0">
                        <a:latin typeface="Cambria Math"/>
                      </a:rPr>
                      <m:t>𝑐</m:t>
                    </m:r>
                    <m:r>
                      <a:rPr lang="en-GB" altLang="ko-KR" i="1" dirty="0">
                        <a:latin typeface="Cambria Math"/>
                      </a:rPr>
                      <m:t>’</m:t>
                    </m:r>
                  </m:oMath>
                </a14:m>
                <a:endParaRPr lang="en-GB" altLang="ko-KR" dirty="0"/>
              </a:p>
              <a:p>
                <a:endParaRPr lang="en-GB" altLang="ko-KR" dirty="0"/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altLang="ko-KR" b="1" i="1" baseline="-25000" dirty="0" err="1">
                        <a:solidFill>
                          <a:srgbClr val="C00000"/>
                        </a:solidFill>
                        <a:latin typeface="Cambria Math"/>
                      </a:rPr>
                      <m:t>𝒎𝒕𝒙</m:t>
                    </m:r>
                    <m:d>
                      <m:dPr>
                        <m:ctrlPr>
                          <a:rPr lang="en-US" altLang="ko-KR" b="1" i="1" baseline="-25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GB" altLang="ko-KR" i="1" dirty="0">
                        <a:latin typeface="Cambria Math"/>
                      </a:rPr>
                      <m:t>= </m:t>
                    </m:r>
                    <m:r>
                      <a:rPr lang="en-US" altLang="ko-KR" i="1" dirty="0">
                        <a:latin typeface="Cambria Math"/>
                      </a:rPr>
                      <m:t>2 </m:t>
                    </m:r>
                    <m:r>
                      <a:rPr lang="en-US" altLang="ko-KR" i="1" dirty="0">
                        <a:latin typeface="Cambria Math"/>
                      </a:rPr>
                      <m:t>𝑟𝑜𝑤𝑠</m:t>
                    </m:r>
                    <m:r>
                      <a:rPr lang="en-US" altLang="ko-KR" i="1" dirty="0">
                        <a:latin typeface="Cambria Math"/>
                      </a:rPr>
                      <m:t>∗</m:t>
                    </m:r>
                    <m:r>
                      <a:rPr lang="en-US" altLang="ko-KR" i="1" dirty="0">
                        <a:latin typeface="Cambria Math"/>
                      </a:rPr>
                      <m:t>𝑐𝑜𝑙𝑠</m:t>
                    </m:r>
                    <m:r>
                      <a:rPr lang="en-US" altLang="ko-KR" i="1" dirty="0">
                        <a:latin typeface="Cambria Math"/>
                      </a:rPr>
                      <m:t> + 2 </m:t>
                    </m:r>
                    <m:r>
                      <a:rPr lang="en-US" altLang="ko-KR" i="1" dirty="0">
                        <a:latin typeface="Cambria Math"/>
                      </a:rPr>
                      <m:t>𝑟𝑜𝑤𝑠</m:t>
                    </m:r>
                    <m:r>
                      <a:rPr lang="en-US" altLang="ko-KR" i="1" dirty="0">
                        <a:latin typeface="Cambria Math"/>
                      </a:rPr>
                      <m:t> + 1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ko-KR" dirty="0"/>
                  <a:t>        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     </m:t>
                    </m:r>
                    <m:r>
                      <a:rPr lang="en-GB" altLang="ko-KR" i="1" dirty="0">
                        <a:latin typeface="Cambria Math"/>
                      </a:rPr>
                      <m:t>= </m:t>
                    </m:r>
                    <m:r>
                      <a:rPr lang="en-GB" altLang="ko-KR" i="1" dirty="0">
                        <a:latin typeface="Cambria Math"/>
                      </a:rPr>
                      <m:t>𝑎</m:t>
                    </m:r>
                    <m:r>
                      <a:rPr lang="en-GB" altLang="ko-KR" i="1" dirty="0">
                        <a:latin typeface="Cambria Math"/>
                      </a:rPr>
                      <m:t>∗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</a:rPr>
                      <m:t>2</m:t>
                    </m:r>
                    <m:r>
                      <a:rPr lang="en-GB" altLang="ko-KR" i="1" dirty="0">
                        <a:latin typeface="Cambria Math"/>
                      </a:rPr>
                      <m:t> + </m:t>
                    </m:r>
                    <m:r>
                      <a:rPr lang="en-GB" altLang="ko-KR" i="1" dirty="0">
                        <a:latin typeface="Cambria Math"/>
                      </a:rPr>
                      <m:t>𝑏</m:t>
                    </m:r>
                    <m:r>
                      <a:rPr lang="en-GB" altLang="ko-KR" i="1" dirty="0">
                        <a:latin typeface="Cambria Math"/>
                      </a:rPr>
                      <m:t>∗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</m:t>
                    </m:r>
                    <m:r>
                      <a:rPr lang="en-GB" altLang="ko-KR" i="1" dirty="0">
                        <a:latin typeface="Cambria Math"/>
                      </a:rPr>
                      <m:t>𝑐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662" t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10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Revisit – </a:t>
            </a:r>
            <a:r>
              <a:rPr lang="en-US" altLang="ko-KR"/>
              <a:t>Step Count n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altLang="ko-KR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𝒂𝒅𝒅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  <m:r>
                      <a:rPr lang="en-GB" altLang="ko-KR" i="1" dirty="0">
                        <a:latin typeface="Cambria Math"/>
                      </a:rPr>
                      <m:t>= </m:t>
                    </m:r>
                    <m:r>
                      <a:rPr lang="en-US" altLang="ko-KR" i="1" dirty="0">
                        <a:latin typeface="Cambria Math"/>
                      </a:rPr>
                      <m:t>2</m:t>
                    </m:r>
                  </m:oMath>
                </a14:m>
                <a:endParaRPr lang="en-US" altLang="ko-KR" dirty="0"/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altLang="ko-KR" b="1" i="1" baseline="-25000" dirty="0" err="1">
                        <a:solidFill>
                          <a:srgbClr val="C00000"/>
                        </a:solidFill>
                        <a:latin typeface="Cambria Math"/>
                      </a:rPr>
                      <m:t>𝒔𝒖𝒎</m:t>
                    </m:r>
                    <m:d>
                      <m:dPr>
                        <m:ctrlPr>
                          <a:rPr lang="en-US" altLang="ko-KR" b="1" i="1" baseline="-25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GB" altLang="ko-KR" i="1" dirty="0">
                        <a:latin typeface="Cambria Math"/>
                      </a:rPr>
                      <m:t>= 1+ 2</m:t>
                    </m:r>
                    <m:d>
                      <m:dPr>
                        <m:ctrlPr>
                          <a:rPr lang="en-GB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ko-KR" i="1" dirty="0">
                            <a:latin typeface="Cambria Math"/>
                          </a:rPr>
                          <m:t>𝑛</m:t>
                        </m:r>
                        <m:r>
                          <a:rPr lang="en-GB" altLang="ko-KR" i="1" dirty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GB" altLang="ko-KR" i="1" dirty="0">
                        <a:latin typeface="Cambria Math"/>
                      </a:rPr>
                      <m:t>+ 2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+ 1 = 4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+ 4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GB" altLang="ko-KR" dirty="0"/>
                  <a:t>       </a:t>
                </a: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</a:rPr>
                      <m:t>             = </m:t>
                    </m:r>
                    <m:r>
                      <a:rPr lang="en-GB" altLang="ko-KR" i="1" dirty="0">
                        <a:latin typeface="Cambria Math"/>
                      </a:rPr>
                      <m:t>𝑐</m:t>
                    </m:r>
                    <m:r>
                      <a:rPr lang="en-GB" altLang="ko-KR" i="1" dirty="0">
                        <a:latin typeface="Cambria Math"/>
                      </a:rPr>
                      <m:t>∗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</m:t>
                    </m:r>
                    <m:r>
                      <a:rPr lang="en-GB" altLang="ko-KR" i="1" dirty="0">
                        <a:latin typeface="Cambria Math"/>
                      </a:rPr>
                      <m:t>𝑐</m:t>
                    </m:r>
                    <m:r>
                      <a:rPr lang="en-GB" altLang="ko-KR" i="1" dirty="0">
                        <a:latin typeface="Cambria Math"/>
                      </a:rPr>
                      <m:t>’</m:t>
                    </m:r>
                  </m:oMath>
                </a14:m>
                <a:endParaRPr lang="en-GB" altLang="ko-KR" dirty="0"/>
              </a:p>
              <a:p>
                <a:endParaRPr lang="en-GB" altLang="ko-KR" dirty="0"/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altLang="ko-KR" b="1" i="1" baseline="-25000" dirty="0" err="1">
                        <a:solidFill>
                          <a:srgbClr val="C00000"/>
                        </a:solidFill>
                        <a:latin typeface="Cambria Math"/>
                      </a:rPr>
                      <m:t>𝒎𝒕𝒙</m:t>
                    </m:r>
                    <m:d>
                      <m:dPr>
                        <m:ctrlPr>
                          <a:rPr lang="en-US" altLang="ko-KR" b="1" i="1" baseline="-25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GB" altLang="ko-KR" i="1" dirty="0">
                        <a:latin typeface="Cambria Math"/>
                      </a:rPr>
                      <m:t>= </m:t>
                    </m:r>
                    <m:r>
                      <a:rPr lang="en-US" altLang="ko-KR" i="1" dirty="0">
                        <a:latin typeface="Cambria Math"/>
                      </a:rPr>
                      <m:t>2 </m:t>
                    </m:r>
                    <m:r>
                      <a:rPr lang="en-US" altLang="ko-KR" i="1" dirty="0">
                        <a:latin typeface="Cambria Math"/>
                      </a:rPr>
                      <m:t>𝑟𝑜𝑤𝑠</m:t>
                    </m:r>
                    <m:r>
                      <a:rPr lang="en-US" altLang="ko-KR" i="1" dirty="0">
                        <a:latin typeface="Cambria Math"/>
                      </a:rPr>
                      <m:t>∗</m:t>
                    </m:r>
                    <m:r>
                      <a:rPr lang="en-US" altLang="ko-KR" i="1" dirty="0">
                        <a:latin typeface="Cambria Math"/>
                      </a:rPr>
                      <m:t>𝑐𝑜𝑙𝑠</m:t>
                    </m:r>
                    <m:r>
                      <a:rPr lang="en-US" altLang="ko-KR" i="1" dirty="0">
                        <a:latin typeface="Cambria Math"/>
                      </a:rPr>
                      <m:t> + 2 </m:t>
                    </m:r>
                    <m:r>
                      <a:rPr lang="en-US" altLang="ko-KR" i="1" dirty="0">
                        <a:latin typeface="Cambria Math"/>
                      </a:rPr>
                      <m:t>𝑟𝑜𝑤𝑠</m:t>
                    </m:r>
                    <m:r>
                      <a:rPr lang="en-US" altLang="ko-KR" i="1" dirty="0">
                        <a:latin typeface="Cambria Math"/>
                      </a:rPr>
                      <m:t> + 1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ko-KR" dirty="0"/>
                  <a:t>        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     </m:t>
                    </m:r>
                    <m:r>
                      <a:rPr lang="en-GB" altLang="ko-KR" i="1" dirty="0">
                        <a:latin typeface="Cambria Math"/>
                      </a:rPr>
                      <m:t>= </m:t>
                    </m:r>
                    <m:r>
                      <a:rPr lang="en-GB" altLang="ko-KR" i="1" dirty="0">
                        <a:latin typeface="Cambria Math"/>
                      </a:rPr>
                      <m:t>𝑎</m:t>
                    </m:r>
                    <m:r>
                      <a:rPr lang="en-GB" altLang="ko-KR" i="1" dirty="0">
                        <a:latin typeface="Cambria Math"/>
                      </a:rPr>
                      <m:t>∗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</a:rPr>
                      <m:t>2</m:t>
                    </m:r>
                    <m:r>
                      <a:rPr lang="en-GB" altLang="ko-KR" i="1" dirty="0">
                        <a:latin typeface="Cambria Math"/>
                      </a:rPr>
                      <m:t> + </m:t>
                    </m:r>
                    <m:r>
                      <a:rPr lang="en-GB" altLang="ko-KR" i="1" dirty="0">
                        <a:latin typeface="Cambria Math"/>
                      </a:rPr>
                      <m:t>𝑏</m:t>
                    </m:r>
                    <m:r>
                      <a:rPr lang="en-GB" altLang="ko-KR" i="1" dirty="0">
                        <a:latin typeface="Cambria Math"/>
                      </a:rPr>
                      <m:t>∗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</m:t>
                    </m:r>
                    <m:r>
                      <a:rPr lang="en-GB" altLang="ko-KR" i="1" dirty="0">
                        <a:latin typeface="Cambria Math"/>
                      </a:rPr>
                      <m:t>𝑐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662" t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8813939" y="3062314"/>
            <a:ext cx="1218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ko-KR" sz="2000" dirty="0">
                <a:sym typeface="Wingdings"/>
              </a:rPr>
              <a:t></a:t>
            </a:r>
            <a:r>
              <a:rPr lang="en-GB" altLang="ko-KR" sz="2000" dirty="0"/>
              <a:t> O(</a:t>
            </a:r>
            <a:r>
              <a:rPr lang="en-US" altLang="ko-KR" sz="2000" dirty="0"/>
              <a:t>n</a:t>
            </a:r>
            <a:r>
              <a:rPr lang="en-US" altLang="ko-KR" sz="2000" baseline="30000" dirty="0"/>
              <a:t>2</a:t>
            </a:r>
            <a:r>
              <a:rPr lang="en-GB" altLang="ko-KR" sz="2000" dirty="0"/>
              <a:t>)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8813939" y="1897737"/>
            <a:ext cx="1104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ko-KR" sz="2000" dirty="0">
                <a:sym typeface="Wingdings"/>
              </a:rPr>
              <a:t></a:t>
            </a:r>
            <a:r>
              <a:rPr lang="en-GB" altLang="ko-KR" sz="2000" dirty="0"/>
              <a:t> O(n)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8813939" y="1204675"/>
            <a:ext cx="1104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ko-KR" sz="2000" dirty="0">
                <a:sym typeface="Wingdings"/>
              </a:rPr>
              <a:t></a:t>
            </a:r>
            <a:r>
              <a:rPr lang="en-GB" altLang="ko-KR" sz="2000" dirty="0"/>
              <a:t> O(1)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7724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Revisit – </a:t>
            </a:r>
            <a:r>
              <a:rPr lang="en-US" altLang="ko-KR"/>
              <a:t>Step Count n</a:t>
            </a:r>
            <a:r>
              <a:rPr lang="en-US" altLang="ko-KR" dirty="0"/>
              <a:t>	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altLang="ko-KR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𝒂𝒅𝒅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  <m:r>
                      <a:rPr lang="en-GB" altLang="ko-KR" i="1" dirty="0">
                        <a:latin typeface="Cambria Math"/>
                      </a:rPr>
                      <m:t>= </m:t>
                    </m:r>
                    <m:r>
                      <a:rPr lang="en-US" altLang="ko-KR" i="1" dirty="0">
                        <a:latin typeface="Cambria Math"/>
                      </a:rPr>
                      <m:t>2</m:t>
                    </m:r>
                  </m:oMath>
                </a14:m>
                <a:endParaRPr lang="en-US" altLang="ko-KR" dirty="0"/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altLang="ko-KR" b="1" i="1" baseline="-25000" dirty="0" err="1">
                        <a:solidFill>
                          <a:srgbClr val="C00000"/>
                        </a:solidFill>
                        <a:latin typeface="Cambria Math"/>
                      </a:rPr>
                      <m:t>𝒔𝒖𝒎</m:t>
                    </m:r>
                    <m:d>
                      <m:dPr>
                        <m:ctrlPr>
                          <a:rPr lang="en-US" altLang="ko-KR" b="1" i="1" baseline="-25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GB" altLang="ko-KR" i="1" dirty="0">
                        <a:latin typeface="Cambria Math"/>
                      </a:rPr>
                      <m:t>= 1+ 2</m:t>
                    </m:r>
                    <m:d>
                      <m:dPr>
                        <m:ctrlPr>
                          <a:rPr lang="en-GB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ko-KR" i="1" dirty="0">
                            <a:latin typeface="Cambria Math"/>
                          </a:rPr>
                          <m:t>𝑛</m:t>
                        </m:r>
                        <m:r>
                          <a:rPr lang="en-GB" altLang="ko-KR" i="1" dirty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GB" altLang="ko-KR" i="1" dirty="0">
                        <a:latin typeface="Cambria Math"/>
                      </a:rPr>
                      <m:t>+ 2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+ 1 = 4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+ 4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GB" altLang="ko-KR" dirty="0"/>
                  <a:t>       </a:t>
                </a:r>
                <a14:m>
                  <m:oMath xmlns:m="http://schemas.openxmlformats.org/officeDocument/2006/math">
                    <m:r>
                      <a:rPr lang="en-GB" altLang="ko-KR" i="1" dirty="0">
                        <a:latin typeface="Cambria Math"/>
                      </a:rPr>
                      <m:t>             = </m:t>
                    </m:r>
                    <m:r>
                      <a:rPr lang="en-GB" altLang="ko-KR" i="1" dirty="0">
                        <a:latin typeface="Cambria Math"/>
                      </a:rPr>
                      <m:t>𝑐</m:t>
                    </m:r>
                    <m:r>
                      <a:rPr lang="en-GB" altLang="ko-KR" i="1" dirty="0">
                        <a:latin typeface="Cambria Math"/>
                      </a:rPr>
                      <m:t>∗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</m:t>
                    </m:r>
                    <m:r>
                      <a:rPr lang="en-GB" altLang="ko-KR" i="1" dirty="0">
                        <a:latin typeface="Cambria Math"/>
                      </a:rPr>
                      <m:t>𝑐</m:t>
                    </m:r>
                    <m:r>
                      <a:rPr lang="en-GB" altLang="ko-KR" i="1" dirty="0">
                        <a:latin typeface="Cambria Math"/>
                      </a:rPr>
                      <m:t>’</m:t>
                    </m:r>
                  </m:oMath>
                </a14:m>
                <a:endParaRPr lang="en-GB" altLang="ko-KR" dirty="0"/>
              </a:p>
              <a:p>
                <a:endParaRPr lang="en-GB" altLang="ko-KR" dirty="0"/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altLang="ko-KR" b="1" i="1" baseline="-25000" dirty="0" err="1">
                        <a:solidFill>
                          <a:srgbClr val="C00000"/>
                        </a:solidFill>
                        <a:latin typeface="Cambria Math"/>
                      </a:rPr>
                      <m:t>𝒎𝒕𝒙</m:t>
                    </m:r>
                    <m:d>
                      <m:dPr>
                        <m:ctrlPr>
                          <a:rPr lang="en-US" altLang="ko-KR" b="1" i="1" baseline="-25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GB" altLang="ko-KR" i="1" dirty="0">
                        <a:latin typeface="Cambria Math"/>
                      </a:rPr>
                      <m:t>= </m:t>
                    </m:r>
                    <m:r>
                      <a:rPr lang="en-US" altLang="ko-KR" i="1" dirty="0">
                        <a:latin typeface="Cambria Math"/>
                      </a:rPr>
                      <m:t>2 </m:t>
                    </m:r>
                    <m:r>
                      <a:rPr lang="en-US" altLang="ko-KR" i="1" dirty="0">
                        <a:latin typeface="Cambria Math"/>
                      </a:rPr>
                      <m:t>𝑟𝑜𝑤𝑠</m:t>
                    </m:r>
                    <m:r>
                      <a:rPr lang="en-US" altLang="ko-KR" i="1" dirty="0">
                        <a:latin typeface="Cambria Math"/>
                      </a:rPr>
                      <m:t>∗</m:t>
                    </m:r>
                    <m:r>
                      <a:rPr lang="en-US" altLang="ko-KR" i="1" dirty="0">
                        <a:latin typeface="Cambria Math"/>
                      </a:rPr>
                      <m:t>𝑐𝑜𝑙𝑠</m:t>
                    </m:r>
                    <m:r>
                      <a:rPr lang="en-US" altLang="ko-KR" i="1" dirty="0">
                        <a:latin typeface="Cambria Math"/>
                      </a:rPr>
                      <m:t> + 2 </m:t>
                    </m:r>
                    <m:r>
                      <a:rPr lang="en-US" altLang="ko-KR" i="1" dirty="0">
                        <a:latin typeface="Cambria Math"/>
                      </a:rPr>
                      <m:t>𝑟𝑜𝑤𝑠</m:t>
                    </m:r>
                    <m:r>
                      <a:rPr lang="en-US" altLang="ko-KR" i="1" dirty="0">
                        <a:latin typeface="Cambria Math"/>
                      </a:rPr>
                      <m:t> + 1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ko-KR" dirty="0"/>
                  <a:t>        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     </m:t>
                    </m:r>
                    <m:r>
                      <a:rPr lang="en-GB" altLang="ko-KR" i="1" dirty="0">
                        <a:latin typeface="Cambria Math"/>
                      </a:rPr>
                      <m:t>= </m:t>
                    </m:r>
                    <m:r>
                      <a:rPr lang="en-GB" altLang="ko-KR" i="1" dirty="0">
                        <a:latin typeface="Cambria Math"/>
                      </a:rPr>
                      <m:t>𝑎</m:t>
                    </m:r>
                    <m:r>
                      <a:rPr lang="en-GB" altLang="ko-KR" i="1" dirty="0">
                        <a:latin typeface="Cambria Math"/>
                      </a:rPr>
                      <m:t>∗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</a:rPr>
                      <m:t>2</m:t>
                    </m:r>
                    <m:r>
                      <a:rPr lang="en-GB" altLang="ko-KR" i="1" dirty="0">
                        <a:latin typeface="Cambria Math"/>
                      </a:rPr>
                      <m:t> + </m:t>
                    </m:r>
                    <m:r>
                      <a:rPr lang="en-GB" altLang="ko-KR" i="1" dirty="0">
                        <a:latin typeface="Cambria Math"/>
                      </a:rPr>
                      <m:t>𝑏</m:t>
                    </m:r>
                    <m:r>
                      <a:rPr lang="en-GB" altLang="ko-KR" i="1" dirty="0">
                        <a:latin typeface="Cambria Math"/>
                      </a:rPr>
                      <m:t>∗</m:t>
                    </m:r>
                    <m:r>
                      <a:rPr lang="en-GB" altLang="ko-KR" i="1" dirty="0">
                        <a:latin typeface="Cambria Math"/>
                      </a:rPr>
                      <m:t>𝑛</m:t>
                    </m:r>
                    <m:r>
                      <a:rPr lang="en-GB" altLang="ko-KR" i="1" dirty="0">
                        <a:latin typeface="Cambria Math"/>
                      </a:rPr>
                      <m:t> + </m:t>
                    </m:r>
                    <m:r>
                      <a:rPr lang="en-GB" altLang="ko-KR" i="1" dirty="0">
                        <a:latin typeface="Cambria Math"/>
                      </a:rPr>
                      <m:t>𝑐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662" t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8813939" y="3062314"/>
            <a:ext cx="1218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ko-KR" sz="2000" dirty="0">
                <a:sym typeface="Wingdings"/>
              </a:rPr>
              <a:t></a:t>
            </a:r>
            <a:r>
              <a:rPr lang="en-GB" altLang="ko-KR" sz="2000" dirty="0"/>
              <a:t> O(</a:t>
            </a:r>
            <a:r>
              <a:rPr lang="en-US" altLang="ko-KR" sz="2000" dirty="0"/>
              <a:t>n</a:t>
            </a:r>
            <a:r>
              <a:rPr lang="en-US" altLang="ko-KR" sz="2000" baseline="30000" dirty="0"/>
              <a:t>2</a:t>
            </a:r>
            <a:r>
              <a:rPr lang="en-GB" altLang="ko-KR" sz="2000" dirty="0"/>
              <a:t>)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8813939" y="1897737"/>
            <a:ext cx="1104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ko-KR" sz="2000" dirty="0">
                <a:sym typeface="Wingdings"/>
              </a:rPr>
              <a:t></a:t>
            </a:r>
            <a:r>
              <a:rPr lang="en-GB" altLang="ko-KR" sz="2000" dirty="0"/>
              <a:t> O(n)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8813939" y="1204675"/>
            <a:ext cx="1104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ko-KR" sz="2000" dirty="0">
                <a:sym typeface="Wingdings"/>
              </a:rPr>
              <a:t></a:t>
            </a:r>
            <a:r>
              <a:rPr lang="en-GB" altLang="ko-KR" sz="2000" dirty="0"/>
              <a:t> O(1)</a:t>
            </a:r>
            <a:endParaRPr lang="ko-KR" altLang="ko-KR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478457" y="3875984"/>
            <a:ext cx="4244874" cy="3384372"/>
            <a:chOff x="2055318" y="3586227"/>
            <a:chExt cx="3102719" cy="2301446"/>
          </a:xfrm>
        </p:grpSpPr>
        <p:cxnSp>
          <p:nvCxnSpPr>
            <p:cNvPr id="9" name="AutoShape 3"/>
            <p:cNvCxnSpPr>
              <a:cxnSpLocks noChangeShapeType="1"/>
            </p:cNvCxnSpPr>
            <p:nvPr/>
          </p:nvCxnSpPr>
          <p:spPr bwMode="auto">
            <a:xfrm flipV="1">
              <a:off x="3851920" y="5764907"/>
              <a:ext cx="752475" cy="9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5"/>
            <p:cNvCxnSpPr>
              <a:cxnSpLocks noChangeShapeType="1"/>
            </p:cNvCxnSpPr>
            <p:nvPr/>
          </p:nvCxnSpPr>
          <p:spPr bwMode="auto">
            <a:xfrm flipV="1">
              <a:off x="2566987" y="5517257"/>
              <a:ext cx="2033587" cy="285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6"/>
            <p:cNvCxnSpPr>
              <a:cxnSpLocks noChangeShapeType="1"/>
            </p:cNvCxnSpPr>
            <p:nvPr/>
          </p:nvCxnSpPr>
          <p:spPr bwMode="auto">
            <a:xfrm flipV="1">
              <a:off x="2566987" y="3717032"/>
              <a:ext cx="0" cy="1828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7"/>
            <p:cNvCxnSpPr>
              <a:cxnSpLocks noChangeShapeType="1"/>
            </p:cNvCxnSpPr>
            <p:nvPr/>
          </p:nvCxnSpPr>
          <p:spPr bwMode="auto">
            <a:xfrm flipV="1">
              <a:off x="2262187" y="3717032"/>
              <a:ext cx="0" cy="8370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633662" y="3926582"/>
              <a:ext cx="1247775" cy="1381125"/>
            </a:xfrm>
            <a:custGeom>
              <a:avLst/>
              <a:gdLst>
                <a:gd name="T0" fmla="*/ 0 w 1965"/>
                <a:gd name="T1" fmla="*/ 2175 h 2175"/>
                <a:gd name="T2" fmla="*/ 1005 w 1965"/>
                <a:gd name="T3" fmla="*/ 1785 h 2175"/>
                <a:gd name="T4" fmla="*/ 1965 w 1965"/>
                <a:gd name="T5" fmla="*/ 0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5" h="2175">
                  <a:moveTo>
                    <a:pt x="0" y="2175"/>
                  </a:moveTo>
                  <a:cubicBezTo>
                    <a:pt x="339" y="2161"/>
                    <a:pt x="678" y="2147"/>
                    <a:pt x="1005" y="1785"/>
                  </a:cubicBezTo>
                  <a:cubicBezTo>
                    <a:pt x="1332" y="1423"/>
                    <a:pt x="1860" y="330"/>
                    <a:pt x="196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cxnSp>
          <p:nvCxnSpPr>
            <p:cNvPr id="14" name="AutoShape 9"/>
            <p:cNvCxnSpPr>
              <a:cxnSpLocks noChangeShapeType="1"/>
            </p:cNvCxnSpPr>
            <p:nvPr/>
          </p:nvCxnSpPr>
          <p:spPr bwMode="auto">
            <a:xfrm flipV="1">
              <a:off x="2633662" y="5290562"/>
              <a:ext cx="1647825" cy="190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0"/>
            <p:cNvCxnSpPr>
              <a:cxnSpLocks noChangeShapeType="1"/>
            </p:cNvCxnSpPr>
            <p:nvPr/>
          </p:nvCxnSpPr>
          <p:spPr bwMode="auto">
            <a:xfrm flipV="1">
              <a:off x="2633662" y="4383782"/>
              <a:ext cx="1647825" cy="704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직사각형 15"/>
            <p:cNvSpPr/>
            <p:nvPr/>
          </p:nvSpPr>
          <p:spPr>
            <a:xfrm>
              <a:off x="3203848" y="5615662"/>
              <a:ext cx="749585" cy="2720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400" dirty="0"/>
                <a:t>input n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5168" y="5108426"/>
              <a:ext cx="800805" cy="2720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</a:rPr>
                <a:t>T</a:t>
              </a:r>
              <a:r>
                <a:rPr lang="en-US" altLang="ko-KR" sz="1400" b="1" baseline="-25000" dirty="0">
                  <a:solidFill>
                    <a:srgbClr val="C00000"/>
                  </a:solidFill>
                </a:rPr>
                <a:t>add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(n)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269425" y="4221088"/>
              <a:ext cx="888612" cy="2720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>
                  <a:solidFill>
                    <a:srgbClr val="C00000"/>
                  </a:solidFill>
                </a:rPr>
                <a:t>T</a:t>
              </a:r>
              <a:r>
                <a:rPr lang="en-US" altLang="ko-KR" sz="1400" b="1" baseline="-25000" dirty="0" err="1">
                  <a:solidFill>
                    <a:srgbClr val="C00000"/>
                  </a:solidFill>
                </a:rPr>
                <a:t>sum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(n) 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35896" y="3586227"/>
              <a:ext cx="813977" cy="2720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>
                  <a:solidFill>
                    <a:srgbClr val="C00000"/>
                  </a:solidFill>
                </a:rPr>
                <a:t>T</a:t>
              </a:r>
              <a:r>
                <a:rPr lang="en-US" altLang="ko-KR" sz="1400" b="1" baseline="-25000" dirty="0" err="1">
                  <a:solidFill>
                    <a:srgbClr val="C00000"/>
                  </a:solidFill>
                </a:rPr>
                <a:t>mtx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(n)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055318" y="4605402"/>
              <a:ext cx="535919" cy="2720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400" dirty="0"/>
                <a:t>time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73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The "Big-Oh" Notation: </a:t>
                </a:r>
                <a:endParaRPr lang="en-US" altLang="ko-KR" dirty="0"/>
              </a:p>
              <a:p>
                <a:r>
                  <a:rPr lang="en-US" altLang="ko-KR" dirty="0"/>
                  <a:t>Let f(n) and g(n) be functions mapping nonnegative integers to real numbers. </a:t>
                </a:r>
                <a:br>
                  <a:rPr lang="en-US" altLang="ko-KR" dirty="0"/>
                </a:br>
                <a:r>
                  <a:rPr lang="en-US" altLang="ko-KR" dirty="0"/>
                  <a:t>We say that </a:t>
                </a:r>
                <a:r>
                  <a:rPr lang="en-US" altLang="ko-KR" b="1" i="1" dirty="0">
                    <a:cs typeface="Times New Roman" pitchFamily="18" charset="0"/>
                    <a:sym typeface="Wingdings" pitchFamily="2" charset="2"/>
                  </a:rPr>
                  <a:t>f(n) </a:t>
                </a:r>
                <a:r>
                  <a:rPr lang="en-US" altLang="ko-KR" b="1" i="1" dirty="0">
                    <a:solidFill>
                      <a:srgbClr val="C00000"/>
                    </a:solidFill>
                    <a:cs typeface="Times New Roman" pitchFamily="18" charset="0"/>
                    <a:sym typeface="Wingdings" pitchFamily="2" charset="2"/>
                  </a:rPr>
                  <a:t>is</a:t>
                </a:r>
                <a:r>
                  <a:rPr lang="en-US" altLang="ko-KR" b="1" i="1" dirty="0">
                    <a:cs typeface="Times New Roman" pitchFamily="18" charset="0"/>
                    <a:sym typeface="Wingdings" pitchFamily="2" charset="2"/>
                  </a:rPr>
                  <a:t> O(g(n)) </a:t>
                </a:r>
                <a:r>
                  <a:rPr lang="en-US" altLang="ko-KR" dirty="0" err="1">
                    <a:sym typeface="Wingdings" pitchFamily="2" charset="2"/>
                  </a:rPr>
                  <a:t>iff</a:t>
                </a:r>
                <a:r>
                  <a:rPr lang="en-US" altLang="ko-KR" dirty="0">
                    <a:sym typeface="Wingdings" pitchFamily="2" charset="2"/>
                  </a:rPr>
                  <a:t> there are positive constants </a:t>
                </a:r>
                <a:r>
                  <a:rPr lang="en-US" altLang="ko-KR" b="1" i="1" dirty="0">
                    <a:solidFill>
                      <a:srgbClr val="C00000"/>
                    </a:solidFill>
                    <a:sym typeface="Wingdings" pitchFamily="2" charset="2"/>
                  </a:rPr>
                  <a:t>c</a:t>
                </a:r>
                <a:r>
                  <a:rPr lang="en-US" altLang="ko-KR" dirty="0">
                    <a:sym typeface="Wingdings" pitchFamily="2" charset="2"/>
                  </a:rPr>
                  <a:t> and </a:t>
                </a:r>
                <a:r>
                  <a:rPr lang="en-US" altLang="ko-KR" b="1" i="1" dirty="0">
                    <a:solidFill>
                      <a:srgbClr val="C00000"/>
                    </a:solidFill>
                  </a:rPr>
                  <a:t>n</a:t>
                </a:r>
                <a:r>
                  <a:rPr lang="en-US" altLang="ko-KR" b="1" i="1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en-US" altLang="ko-KR" b="1" dirty="0">
                    <a:cs typeface="Times New Roman" pitchFamily="18" charset="0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such that</a:t>
                </a:r>
              </a:p>
              <a:p>
                <a:pPr marL="0" lvl="1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𝒇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𝒏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≤ </m:t>
                    </m:r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𝒄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</a:rPr>
                      <m:t>𝒈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</a:rPr>
                      <m:t>𝒏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</a:rPr>
                      <m:t>),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altLang="ko-KR" sz="2400" i="1" dirty="0">
                  <a:cs typeface="Times New Roman" pitchFamily="18" charset="0"/>
                </a:endParaRPr>
              </a:p>
              <a:p>
                <a:pPr marL="0" lvl="1" algn="ctr">
                  <a:lnSpc>
                    <a:spcPct val="150000"/>
                  </a:lnSpc>
                </a:pPr>
                <a:r>
                  <a:rPr lang="en-US" altLang="ko-KR" dirty="0">
                    <a:sym typeface="Wingdings" pitchFamily="2" charset="2"/>
                  </a:rPr>
                  <a:t>Then it is pronounced as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"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𝑓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e>
                    </m:d>
                    <m:r>
                      <a:rPr lang="en-US" altLang="ko-KR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𝒊𝒔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𝑏𝑖𝑔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𝑂h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𝑜𝑓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𝑔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) 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𝑜𝑟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𝒇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) = 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𝒈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))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"</m:t>
                    </m:r>
                  </m:oMath>
                </a14:m>
                <a:endParaRPr lang="en-US" altLang="ko-KR" dirty="0">
                  <a:sym typeface="Wingdings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662" t="-860" r="-1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41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The "Big-Oh" Notation: </a:t>
                </a:r>
                <a:endParaRPr lang="en-US" altLang="ko-KR" dirty="0"/>
              </a:p>
              <a:p>
                <a:r>
                  <a:rPr lang="en-US" altLang="ko-KR" dirty="0"/>
                  <a:t>Let f(n) and g(n) be functions mapping nonnegative integers to real numbers. </a:t>
                </a:r>
                <a:br>
                  <a:rPr lang="en-US" altLang="ko-KR" dirty="0"/>
                </a:br>
                <a:r>
                  <a:rPr lang="en-US" altLang="ko-KR" dirty="0"/>
                  <a:t>We say that </a:t>
                </a:r>
                <a:r>
                  <a:rPr lang="en-US" altLang="ko-KR" b="1" i="1" dirty="0">
                    <a:cs typeface="Times New Roman" pitchFamily="18" charset="0"/>
                    <a:sym typeface="Wingdings" pitchFamily="2" charset="2"/>
                  </a:rPr>
                  <a:t>f(n) </a:t>
                </a:r>
                <a:r>
                  <a:rPr lang="en-US" altLang="ko-KR" b="1" i="1" dirty="0">
                    <a:solidFill>
                      <a:srgbClr val="C00000"/>
                    </a:solidFill>
                    <a:cs typeface="Times New Roman" pitchFamily="18" charset="0"/>
                    <a:sym typeface="Wingdings" pitchFamily="2" charset="2"/>
                  </a:rPr>
                  <a:t>is</a:t>
                </a:r>
                <a:r>
                  <a:rPr lang="en-US" altLang="ko-KR" b="1" i="1" dirty="0">
                    <a:cs typeface="Times New Roman" pitchFamily="18" charset="0"/>
                    <a:sym typeface="Wingdings" pitchFamily="2" charset="2"/>
                  </a:rPr>
                  <a:t> O(g(n)) </a:t>
                </a:r>
                <a:r>
                  <a:rPr lang="en-US" altLang="ko-KR" dirty="0" err="1">
                    <a:sym typeface="Wingdings" pitchFamily="2" charset="2"/>
                  </a:rPr>
                  <a:t>iff</a:t>
                </a:r>
                <a:r>
                  <a:rPr lang="en-US" altLang="ko-KR" dirty="0">
                    <a:sym typeface="Wingdings" pitchFamily="2" charset="2"/>
                  </a:rPr>
                  <a:t> there are positive constants </a:t>
                </a:r>
                <a:r>
                  <a:rPr lang="en-US" altLang="ko-KR" b="1" i="1" dirty="0">
                    <a:solidFill>
                      <a:srgbClr val="C00000"/>
                    </a:solidFill>
                    <a:sym typeface="Wingdings" pitchFamily="2" charset="2"/>
                  </a:rPr>
                  <a:t>c</a:t>
                </a:r>
                <a:r>
                  <a:rPr lang="en-US" altLang="ko-KR" dirty="0">
                    <a:sym typeface="Wingdings" pitchFamily="2" charset="2"/>
                  </a:rPr>
                  <a:t> and </a:t>
                </a:r>
                <a:r>
                  <a:rPr lang="en-US" altLang="ko-KR" b="1" i="1" dirty="0">
                    <a:solidFill>
                      <a:srgbClr val="C00000"/>
                    </a:solidFill>
                  </a:rPr>
                  <a:t>n</a:t>
                </a:r>
                <a:r>
                  <a:rPr lang="en-US" altLang="ko-KR" b="1" i="1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en-US" altLang="ko-KR" b="1" dirty="0">
                    <a:cs typeface="Times New Roman" pitchFamily="18" charset="0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such that</a:t>
                </a:r>
              </a:p>
              <a:p>
                <a:pPr marL="0" lvl="1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𝒇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𝒏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≤ </m:t>
                    </m:r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𝒄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</a:rPr>
                      <m:t>𝒈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</a:rPr>
                      <m:t>𝒏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</a:rPr>
                      <m:t>),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altLang="ko-KR" sz="2400" i="1" dirty="0">
                  <a:cs typeface="Times New Roman" pitchFamily="18" charset="0"/>
                </a:endParaRPr>
              </a:p>
              <a:p>
                <a:pPr marL="0" lvl="1" algn="ctr">
                  <a:lnSpc>
                    <a:spcPct val="150000"/>
                  </a:lnSpc>
                </a:pPr>
                <a:r>
                  <a:rPr lang="en-US" altLang="ko-KR" dirty="0">
                    <a:sym typeface="Wingdings" pitchFamily="2" charset="2"/>
                  </a:rPr>
                  <a:t>Then it is pronounced as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"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𝑓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e>
                    </m:d>
                    <m:r>
                      <a:rPr lang="en-US" altLang="ko-KR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𝒊𝒔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𝑏𝑖𝑔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𝑂h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𝑜𝑓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𝑔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) 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𝑜𝑟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𝒇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) = 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𝒈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))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"</m:t>
                    </m:r>
                  </m:oMath>
                </a14:m>
                <a:endParaRPr lang="en-US" altLang="ko-KR" dirty="0">
                  <a:sym typeface="Wingdings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662" t="-860" r="-1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518161" y="3701707"/>
            <a:ext cx="3420792" cy="3176422"/>
            <a:chOff x="1284680" y="4303637"/>
            <a:chExt cx="3112351" cy="2644249"/>
          </a:xfrm>
        </p:grpSpPr>
        <p:sp>
          <p:nvSpPr>
            <p:cNvPr id="6" name="AutoShape 14"/>
            <p:cNvSpPr>
              <a:spLocks noChangeShapeType="1"/>
            </p:cNvSpPr>
            <p:nvPr/>
          </p:nvSpPr>
          <p:spPr bwMode="auto">
            <a:xfrm flipV="1">
              <a:off x="1331640" y="6577442"/>
              <a:ext cx="2772009" cy="457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AutoShape 13"/>
            <p:cNvSpPr>
              <a:spLocks noChangeShapeType="1"/>
            </p:cNvSpPr>
            <p:nvPr/>
          </p:nvSpPr>
          <p:spPr bwMode="auto">
            <a:xfrm flipV="1">
              <a:off x="1331640" y="4395882"/>
              <a:ext cx="0" cy="22272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51920" y="5075980"/>
              <a:ext cx="545111" cy="324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400" i="1" dirty="0">
                  <a:cs typeface="Times New Roman" pitchFamily="18" charset="0"/>
                </a:rPr>
                <a:t>f(n)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26289" y="4303637"/>
              <a:ext cx="758356" cy="324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400" i="1" dirty="0">
                  <a:cs typeface="Times New Roman" pitchFamily="18" charset="0"/>
                </a:rPr>
                <a:t>c g(n)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98091" y="6623162"/>
              <a:ext cx="373515" cy="324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entury Gothic" panose="020B0502020202020204" pitchFamily="34" charset="0"/>
                </a:rPr>
                <a:t>n</a:t>
              </a:r>
              <a:r>
                <a:rPr lang="en-US" altLang="ko-KR" sz="1400" baseline="-25000" dirty="0">
                  <a:latin typeface="Century Gothic" panose="020B0502020202020204" pitchFamily="34" charset="0"/>
                </a:rPr>
                <a:t>0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87824" y="6604418"/>
              <a:ext cx="1120608" cy="292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200" dirty="0"/>
                <a:t>input size n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84680" y="4444454"/>
              <a:ext cx="810003" cy="4870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altLang="ko-KR" sz="1200" dirty="0"/>
                <a:t>running</a:t>
              </a:r>
            </a:p>
            <a:p>
              <a:pPr algn="r"/>
              <a:r>
                <a:rPr lang="en-GB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326995" y="5401082"/>
              <a:ext cx="2776654" cy="1237786"/>
            </a:xfrm>
            <a:custGeom>
              <a:avLst/>
              <a:gdLst>
                <a:gd name="connsiteX0" fmla="*/ 0 w 2776654"/>
                <a:gd name="connsiteY0" fmla="*/ 1237786 h 1237786"/>
                <a:gd name="connsiteX1" fmla="*/ 245327 w 2776654"/>
                <a:gd name="connsiteY1" fmla="*/ 1025912 h 1237786"/>
                <a:gd name="connsiteX2" fmla="*/ 468351 w 2776654"/>
                <a:gd name="connsiteY2" fmla="*/ 970156 h 1237786"/>
                <a:gd name="connsiteX3" fmla="*/ 791737 w 2776654"/>
                <a:gd name="connsiteY3" fmla="*/ 925551 h 1237786"/>
                <a:gd name="connsiteX4" fmla="*/ 1215483 w 2776654"/>
                <a:gd name="connsiteY4" fmla="*/ 825191 h 1237786"/>
                <a:gd name="connsiteX5" fmla="*/ 1839951 w 2776654"/>
                <a:gd name="connsiteY5" fmla="*/ 535259 h 1237786"/>
                <a:gd name="connsiteX6" fmla="*/ 2776654 w 2776654"/>
                <a:gd name="connsiteY6" fmla="*/ 0 h 123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6654" h="1237786">
                  <a:moveTo>
                    <a:pt x="0" y="1237786"/>
                  </a:moveTo>
                  <a:cubicBezTo>
                    <a:pt x="83634" y="1154151"/>
                    <a:pt x="167268" y="1070517"/>
                    <a:pt x="245327" y="1025912"/>
                  </a:cubicBezTo>
                  <a:cubicBezTo>
                    <a:pt x="323386" y="981307"/>
                    <a:pt x="377283" y="986883"/>
                    <a:pt x="468351" y="970156"/>
                  </a:cubicBezTo>
                  <a:cubicBezTo>
                    <a:pt x="559419" y="953429"/>
                    <a:pt x="667215" y="949712"/>
                    <a:pt x="791737" y="925551"/>
                  </a:cubicBezTo>
                  <a:cubicBezTo>
                    <a:pt x="916259" y="901390"/>
                    <a:pt x="1040781" y="890240"/>
                    <a:pt x="1215483" y="825191"/>
                  </a:cubicBezTo>
                  <a:cubicBezTo>
                    <a:pt x="1390185" y="760142"/>
                    <a:pt x="1579756" y="672791"/>
                    <a:pt x="1839951" y="535259"/>
                  </a:cubicBezTo>
                  <a:cubicBezTo>
                    <a:pt x="2100146" y="397727"/>
                    <a:pt x="2685586" y="117088"/>
                    <a:pt x="277665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326995" y="4553590"/>
              <a:ext cx="2676293" cy="2062975"/>
            </a:xfrm>
            <a:custGeom>
              <a:avLst/>
              <a:gdLst>
                <a:gd name="connsiteX0" fmla="*/ 0 w 2676293"/>
                <a:gd name="connsiteY0" fmla="*/ 2062975 h 2062975"/>
                <a:gd name="connsiteX1" fmla="*/ 278781 w 2676293"/>
                <a:gd name="connsiteY1" fmla="*/ 2018370 h 2062975"/>
                <a:gd name="connsiteX2" fmla="*/ 657922 w 2676293"/>
                <a:gd name="connsiteY2" fmla="*/ 1951463 h 2062975"/>
                <a:gd name="connsiteX3" fmla="*/ 1137425 w 2676293"/>
                <a:gd name="connsiteY3" fmla="*/ 1583473 h 2062975"/>
                <a:gd name="connsiteX4" fmla="*/ 1884556 w 2676293"/>
                <a:gd name="connsiteY4" fmla="*/ 925551 h 2062975"/>
                <a:gd name="connsiteX5" fmla="*/ 2676293 w 2676293"/>
                <a:gd name="connsiteY5" fmla="*/ 0 h 206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293" h="2062975">
                  <a:moveTo>
                    <a:pt x="0" y="2062975"/>
                  </a:moveTo>
                  <a:lnTo>
                    <a:pt x="278781" y="2018370"/>
                  </a:lnTo>
                  <a:cubicBezTo>
                    <a:pt x="388435" y="1999785"/>
                    <a:pt x="514815" y="2023946"/>
                    <a:pt x="657922" y="1951463"/>
                  </a:cubicBezTo>
                  <a:cubicBezTo>
                    <a:pt x="801029" y="1878980"/>
                    <a:pt x="932986" y="1754458"/>
                    <a:pt x="1137425" y="1583473"/>
                  </a:cubicBezTo>
                  <a:cubicBezTo>
                    <a:pt x="1341864" y="1412488"/>
                    <a:pt x="1628078" y="1189463"/>
                    <a:pt x="1884556" y="925551"/>
                  </a:cubicBezTo>
                  <a:cubicBezTo>
                    <a:pt x="2141034" y="661639"/>
                    <a:pt x="2575932" y="144966"/>
                    <a:pt x="26762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2277788" y="6295249"/>
              <a:ext cx="2004" cy="32131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133944" y="3812517"/>
                <a:ext cx="8302766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400" b="1" dirty="0">
                    <a:solidFill>
                      <a:srgbClr val="C00000"/>
                    </a:solidFill>
                    <a:latin typeface="Century Gothic" panose="020B0502020202020204" pitchFamily="34" charset="0"/>
                    <a:sym typeface="Wingdings" pitchFamily="2" charset="2"/>
                  </a:rPr>
                  <a:t>Example</a:t>
                </a:r>
                <a:r>
                  <a:rPr lang="en-US" altLang="ko-KR" sz="2400" dirty="0">
                    <a:latin typeface="Century Gothic" panose="020B0502020202020204" pitchFamily="34" charset="0"/>
                    <a:sym typeface="Wingdings" pitchFamily="2" charset="2"/>
                  </a:rPr>
                  <a:t>: Justify that the function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𝟖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 – 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𝟐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sz="2400" b="1" dirty="0">
                    <a:latin typeface="Century Gothic" panose="020B0502020202020204" pitchFamily="34" charset="0"/>
                    <a:sym typeface="Wingdings" pitchFamily="2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2400" b="1" dirty="0">
                    <a:latin typeface="Century Gothic" panose="020B0502020202020204" pitchFamily="34" charset="0"/>
                    <a:sym typeface="Wingdings" pitchFamily="2" charset="2"/>
                  </a:rPr>
                  <a:t>.</a:t>
                </a:r>
              </a:p>
              <a:p>
                <a:pPr marL="0" lvl="1"/>
                <a:r>
                  <a:rPr lang="en-US" altLang="ko-KR" sz="2400" dirty="0">
                    <a:latin typeface="Century Gothic" panose="020B0502020202020204" pitchFamily="34" charset="0"/>
                    <a:sym typeface="Wingdings" pitchFamily="2" charset="2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𝑓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) = 8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 – 2, 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𝑔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) = 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, </m:t>
                    </m:r>
                  </m:oMath>
                </a14:m>
                <a:endParaRPr lang="en-US" altLang="ko-KR" sz="2400" dirty="0">
                  <a:latin typeface="Century Gothic" panose="020B0502020202020204" pitchFamily="34" charset="0"/>
                  <a:sym typeface="Wingdings" pitchFamily="2" charset="2"/>
                </a:endParaRPr>
              </a:p>
              <a:p>
                <a:pPr marL="0" lvl="1"/>
                <a:r>
                  <a:rPr lang="en-US" altLang="ko-KR" sz="2400" dirty="0">
                    <a:latin typeface="Century Gothic" panose="020B0502020202020204" pitchFamily="34" charset="0"/>
                    <a:sym typeface="Wingdings" pitchFamily="2" charset="2"/>
                  </a:rPr>
                  <a:t>we need to find </a:t>
                </a:r>
                <a:r>
                  <a:rPr lang="en-US" altLang="ko-KR" sz="2400" i="1" dirty="0">
                    <a:solidFill>
                      <a:srgbClr val="C00000"/>
                    </a:solidFill>
                    <a:latin typeface="Century Gothic" panose="020B0502020202020204" pitchFamily="34" charset="0"/>
                    <a:sym typeface="Wingdings" pitchFamily="2" charset="2"/>
                  </a:rPr>
                  <a:t>c</a:t>
                </a:r>
                <a:r>
                  <a:rPr lang="en-US" altLang="ko-KR" sz="2400" dirty="0">
                    <a:latin typeface="Century Gothic" panose="020B0502020202020204" pitchFamily="34" charset="0"/>
                    <a:sym typeface="Wingdings" pitchFamily="2" charset="2"/>
                  </a:rPr>
                  <a:t> and </a:t>
                </a:r>
                <a:r>
                  <a:rPr lang="en-US" altLang="ko-KR" sz="2400" i="1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n</a:t>
                </a:r>
                <a:r>
                  <a:rPr lang="en-US" altLang="ko-KR" sz="2400" i="1" baseline="-25000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0</a:t>
                </a:r>
                <a:r>
                  <a:rPr lang="en-US" altLang="ko-KR" sz="2400" dirty="0">
                    <a:latin typeface="Century Gothic" panose="020B0502020202020204" pitchFamily="34" charset="0"/>
                    <a:cs typeface="Times New Roman" pitchFamily="18" charset="0"/>
                  </a:rPr>
                  <a:t> such that </a:t>
                </a:r>
              </a:p>
              <a:p>
                <a:pPr marL="0" lvl="1"/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8</m:t>
                    </m:r>
                    <m:r>
                      <a:rPr lang="en-US" altLang="ko-KR" sz="2400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400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 – 2 ≤ </m:t>
                    </m:r>
                    <m:r>
                      <a:rPr lang="en-US" altLang="ko-KR" sz="2400" i="1" dirty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altLang="ko-KR" sz="2400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sz="2400" i="1" dirty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r>
                      <a:rPr lang="en-US" altLang="ko-KR" sz="2400" i="1" dirty="0">
                        <a:solidFill>
                          <a:srgbClr val="C0000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altLang="ko-KR" sz="2400" dirty="0">
                    <a:latin typeface="Century Gothic" panose="020B0502020202020204" pitchFamily="34" charset="0"/>
                  </a:rPr>
                  <a:t>for every integer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400" i="1" dirty="0">
                        <a:latin typeface="Cambria Math"/>
                      </a:rPr>
                      <m:t>𝑛</m:t>
                    </m:r>
                    <m:r>
                      <a:rPr lang="en-US" altLang="ko-KR" sz="2400" i="1" baseline="-25000" dirty="0">
                        <a:latin typeface="Cambria Math"/>
                      </a:rPr>
                      <m:t>0</m:t>
                    </m:r>
                    <m:r>
                      <a:rPr lang="en-US" altLang="ko-KR" sz="2400" i="1" dirty="0">
                        <a:latin typeface="Cambria Math"/>
                      </a:rPr>
                      <m:t> .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altLang="ko-KR" sz="2400" dirty="0">
                  <a:latin typeface="Century Gothic" panose="020B0502020202020204" pitchFamily="34" charset="0"/>
                  <a:cs typeface="Times New Roman" pitchFamily="18" charset="0"/>
                </a:endParaRPr>
              </a:p>
              <a:p>
                <a:pPr marL="0" lvl="1"/>
                <a:endParaRPr lang="en-US" altLang="ko-KR" sz="2400" dirty="0">
                  <a:latin typeface="Century Gothic" panose="020B0502020202020204" pitchFamily="34" charset="0"/>
                  <a:cs typeface="Times New Roman" pitchFamily="18" charset="0"/>
                </a:endParaRPr>
              </a:p>
              <a:p>
                <a:pPr marL="0" lvl="1"/>
                <a:endParaRPr lang="en-US" altLang="ko-KR" sz="2400" dirty="0">
                  <a:latin typeface="Century Gothic" panose="020B0502020202020204" pitchFamily="34" charset="0"/>
                  <a:cs typeface="Times New Roman" pitchFamily="18" charset="0"/>
                </a:endParaRPr>
              </a:p>
              <a:p>
                <a:pPr lvl="1"/>
                <a:r>
                  <a:rPr lang="en-US" altLang="ko-KR" sz="2400" dirty="0">
                    <a:latin typeface="Century Gothic" panose="020B0502020202020204" pitchFamily="34" charset="0"/>
                    <a:cs typeface="Times New Roman" pitchFamily="18" charset="0"/>
                    <a:sym typeface="Wingdings" pitchFamily="2" charset="2"/>
                  </a:rPr>
                  <a:t>An easy choice among many is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𝒄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= 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𝟖</m:t>
                    </m:r>
                    <m:r>
                      <a:rPr lang="en-US" altLang="ko-KR" sz="2400" b="1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sz="2400" b="1" dirty="0">
                    <a:latin typeface="Century Gothic" panose="020B0502020202020204" pitchFamily="34" charset="0"/>
                    <a:sym typeface="Wingdings" pitchFamily="2" charset="2"/>
                  </a:rPr>
                  <a:t>and</a:t>
                </a:r>
                <a:r>
                  <a:rPr lang="en-US" altLang="ko-KR" sz="2400" b="1" dirty="0">
                    <a:latin typeface="Century Gothic" panose="020B0502020202020204" pitchFamily="34" charset="0"/>
                    <a:cs typeface="Times New Roman" pitchFamily="18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latin typeface="Cambria Math"/>
                      </a:rPr>
                      <m:t>𝟎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= </m:t>
                    </m:r>
                    <m:r>
                      <a:rPr lang="en-US" altLang="ko-KR" sz="2400" b="1" i="1" dirty="0"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.</m:t>
                    </m:r>
                  </m:oMath>
                </a14:m>
                <a:endParaRPr lang="en-US" altLang="ko-KR" sz="2400" dirty="0">
                  <a:latin typeface="Century Gothic" panose="020B0502020202020204" pitchFamily="34" charset="0"/>
                  <a:sym typeface="Wingdings" pitchFamily="2" charset="2"/>
                </a:endParaRPr>
              </a:p>
              <a:p>
                <a:pPr lvl="1"/>
                <a:r>
                  <a:rPr lang="en-US" altLang="ko-KR" sz="2400" dirty="0">
                    <a:latin typeface="Century Gothic" panose="020B0502020202020204" pitchFamily="34" charset="0"/>
                    <a:sym typeface="Wingdings" pitchFamily="2" charset="2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𝑓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) 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𝑖𝑠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𝑂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sym typeface="Wingdings" pitchFamily="2" charset="2"/>
                      </a:rPr>
                      <m:t>). </m:t>
                    </m:r>
                  </m:oMath>
                </a14:m>
                <a:endParaRPr lang="en-US" altLang="ko-KR" sz="2400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44" y="3812517"/>
                <a:ext cx="8302766" cy="3046988"/>
              </a:xfrm>
              <a:prstGeom prst="rect">
                <a:avLst/>
              </a:prstGeom>
              <a:blipFill>
                <a:blip r:embed="rId3"/>
                <a:stretch>
                  <a:fillRect t="-1600" b="-3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A3DB43B-211C-436A-BF5D-D48DF4477EC5}"/>
              </a:ext>
            </a:extLst>
          </p:cNvPr>
          <p:cNvGrpSpPr/>
          <p:nvPr/>
        </p:nvGrpSpPr>
        <p:grpSpPr>
          <a:xfrm>
            <a:off x="7649308" y="6816606"/>
            <a:ext cx="2393465" cy="434348"/>
            <a:chOff x="8410263" y="6070868"/>
            <a:chExt cx="2393465" cy="434348"/>
          </a:xfrm>
        </p:grpSpPr>
        <p:cxnSp>
          <p:nvCxnSpPr>
            <p:cNvPr id="19" name="직선 화살표 연결선 18"/>
            <p:cNvCxnSpPr>
              <a:cxnSpLocks/>
              <a:endCxn id="20" idx="1"/>
            </p:cNvCxnSpPr>
            <p:nvPr/>
          </p:nvCxnSpPr>
          <p:spPr>
            <a:xfrm>
              <a:off x="8410263" y="6070868"/>
              <a:ext cx="879250" cy="23429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9289513" y="6105106"/>
                  <a:ext cx="1514215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ko-KR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ko-KR" altLang="en-US" sz="2000" dirty="0">
                    <a:solidFill>
                      <a:srgbClr val="C00000"/>
                    </a:solidFill>
                    <a:latin typeface="Century Gothic" panose="020B0502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9513" y="6105106"/>
                  <a:ext cx="151421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81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그룹 24"/>
          <p:cNvGrpSpPr/>
          <p:nvPr/>
        </p:nvGrpSpPr>
        <p:grpSpPr>
          <a:xfrm>
            <a:off x="2077183" y="4136697"/>
            <a:ext cx="880497" cy="1020981"/>
            <a:chOff x="3563477" y="3776171"/>
            <a:chExt cx="880497" cy="1020981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960876" y="4382084"/>
              <a:ext cx="0" cy="41506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563477" y="3776171"/>
                  <a:ext cx="880497" cy="584775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𝑢𝑝𝑝𝑒𝑟</m:t>
                        </m:r>
                        <m: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𝑏𝑜𝑢𝑛𝑑</m:t>
                        </m:r>
                        <m:r>
                          <a:rPr lang="en-US" altLang="ko-KR" sz="1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477" y="3776171"/>
                  <a:ext cx="88049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700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Analysis </a:t>
            </a:r>
            <a:r>
              <a:rPr lang="ko-KR" altLang="en-US" dirty="0"/>
              <a:t>점근적 분석과 표기법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Example: </a:t>
                </a:r>
                <a:r>
                  <a:rPr lang="en-US" altLang="ko-KR" dirty="0">
                    <a:sym typeface="Wingdings" pitchFamily="2" charset="2"/>
                  </a:rPr>
                  <a:t>Find </a:t>
                </a:r>
                <a:r>
                  <a:rPr lang="en-US" altLang="ko-KR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sym typeface="Wingdings" pitchFamily="2" charset="2"/>
                  </a:rPr>
                  <a:t> to justify that the function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7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 + 5 </m:t>
                    </m:r>
                  </m:oMath>
                </a14:m>
                <a:r>
                  <a:rPr lang="en-US" altLang="ko-KR" b="1" dirty="0">
                    <a:sym typeface="Wingdings" pitchFamily="2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b="1" dirty="0">
                    <a:sym typeface="Wingdings" pitchFamily="2" charset="2"/>
                  </a:rPr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662" t="-8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518161" y="3701707"/>
            <a:ext cx="3420792" cy="3176422"/>
            <a:chOff x="1284680" y="4303637"/>
            <a:chExt cx="3112351" cy="2644249"/>
          </a:xfrm>
        </p:grpSpPr>
        <p:sp>
          <p:nvSpPr>
            <p:cNvPr id="6" name="AutoShape 14"/>
            <p:cNvSpPr>
              <a:spLocks noChangeShapeType="1"/>
            </p:cNvSpPr>
            <p:nvPr/>
          </p:nvSpPr>
          <p:spPr bwMode="auto">
            <a:xfrm flipV="1">
              <a:off x="1331640" y="6577442"/>
              <a:ext cx="2772009" cy="457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AutoShape 13"/>
            <p:cNvSpPr>
              <a:spLocks noChangeShapeType="1"/>
            </p:cNvSpPr>
            <p:nvPr/>
          </p:nvSpPr>
          <p:spPr bwMode="auto">
            <a:xfrm flipV="1">
              <a:off x="1331640" y="4395882"/>
              <a:ext cx="0" cy="22272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51920" y="5075980"/>
              <a:ext cx="545111" cy="324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400" i="1" dirty="0">
                  <a:cs typeface="Times New Roman" pitchFamily="18" charset="0"/>
                </a:rPr>
                <a:t>f(n)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26289" y="4303637"/>
              <a:ext cx="758356" cy="324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400" i="1" dirty="0">
                  <a:cs typeface="Times New Roman" pitchFamily="18" charset="0"/>
                </a:rPr>
                <a:t>c g(n)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98091" y="6623162"/>
              <a:ext cx="373515" cy="324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entury Gothic" panose="020B0502020202020204" pitchFamily="34" charset="0"/>
                </a:rPr>
                <a:t>n</a:t>
              </a:r>
              <a:r>
                <a:rPr lang="en-US" altLang="ko-KR" sz="1400" baseline="-25000" dirty="0">
                  <a:latin typeface="Century Gothic" panose="020B0502020202020204" pitchFamily="34" charset="0"/>
                </a:rPr>
                <a:t>0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87824" y="6604418"/>
              <a:ext cx="1120608" cy="292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200" dirty="0"/>
                <a:t>input size n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84680" y="4444454"/>
              <a:ext cx="810003" cy="4870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altLang="ko-KR" sz="1200" dirty="0"/>
                <a:t>running</a:t>
              </a:r>
            </a:p>
            <a:p>
              <a:pPr algn="r"/>
              <a:r>
                <a:rPr lang="en-GB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326995" y="5401082"/>
              <a:ext cx="2776654" cy="1237786"/>
            </a:xfrm>
            <a:custGeom>
              <a:avLst/>
              <a:gdLst>
                <a:gd name="connsiteX0" fmla="*/ 0 w 2776654"/>
                <a:gd name="connsiteY0" fmla="*/ 1237786 h 1237786"/>
                <a:gd name="connsiteX1" fmla="*/ 245327 w 2776654"/>
                <a:gd name="connsiteY1" fmla="*/ 1025912 h 1237786"/>
                <a:gd name="connsiteX2" fmla="*/ 468351 w 2776654"/>
                <a:gd name="connsiteY2" fmla="*/ 970156 h 1237786"/>
                <a:gd name="connsiteX3" fmla="*/ 791737 w 2776654"/>
                <a:gd name="connsiteY3" fmla="*/ 925551 h 1237786"/>
                <a:gd name="connsiteX4" fmla="*/ 1215483 w 2776654"/>
                <a:gd name="connsiteY4" fmla="*/ 825191 h 1237786"/>
                <a:gd name="connsiteX5" fmla="*/ 1839951 w 2776654"/>
                <a:gd name="connsiteY5" fmla="*/ 535259 h 1237786"/>
                <a:gd name="connsiteX6" fmla="*/ 2776654 w 2776654"/>
                <a:gd name="connsiteY6" fmla="*/ 0 h 123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6654" h="1237786">
                  <a:moveTo>
                    <a:pt x="0" y="1237786"/>
                  </a:moveTo>
                  <a:cubicBezTo>
                    <a:pt x="83634" y="1154151"/>
                    <a:pt x="167268" y="1070517"/>
                    <a:pt x="245327" y="1025912"/>
                  </a:cubicBezTo>
                  <a:cubicBezTo>
                    <a:pt x="323386" y="981307"/>
                    <a:pt x="377283" y="986883"/>
                    <a:pt x="468351" y="970156"/>
                  </a:cubicBezTo>
                  <a:cubicBezTo>
                    <a:pt x="559419" y="953429"/>
                    <a:pt x="667215" y="949712"/>
                    <a:pt x="791737" y="925551"/>
                  </a:cubicBezTo>
                  <a:cubicBezTo>
                    <a:pt x="916259" y="901390"/>
                    <a:pt x="1040781" y="890240"/>
                    <a:pt x="1215483" y="825191"/>
                  </a:cubicBezTo>
                  <a:cubicBezTo>
                    <a:pt x="1390185" y="760142"/>
                    <a:pt x="1579756" y="672791"/>
                    <a:pt x="1839951" y="535259"/>
                  </a:cubicBezTo>
                  <a:cubicBezTo>
                    <a:pt x="2100146" y="397727"/>
                    <a:pt x="2685586" y="117088"/>
                    <a:pt x="277665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326995" y="4553590"/>
              <a:ext cx="2676293" cy="2062975"/>
            </a:xfrm>
            <a:custGeom>
              <a:avLst/>
              <a:gdLst>
                <a:gd name="connsiteX0" fmla="*/ 0 w 2676293"/>
                <a:gd name="connsiteY0" fmla="*/ 2062975 h 2062975"/>
                <a:gd name="connsiteX1" fmla="*/ 278781 w 2676293"/>
                <a:gd name="connsiteY1" fmla="*/ 2018370 h 2062975"/>
                <a:gd name="connsiteX2" fmla="*/ 657922 w 2676293"/>
                <a:gd name="connsiteY2" fmla="*/ 1951463 h 2062975"/>
                <a:gd name="connsiteX3" fmla="*/ 1137425 w 2676293"/>
                <a:gd name="connsiteY3" fmla="*/ 1583473 h 2062975"/>
                <a:gd name="connsiteX4" fmla="*/ 1884556 w 2676293"/>
                <a:gd name="connsiteY4" fmla="*/ 925551 h 2062975"/>
                <a:gd name="connsiteX5" fmla="*/ 2676293 w 2676293"/>
                <a:gd name="connsiteY5" fmla="*/ 0 h 206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293" h="2062975">
                  <a:moveTo>
                    <a:pt x="0" y="2062975"/>
                  </a:moveTo>
                  <a:lnTo>
                    <a:pt x="278781" y="2018370"/>
                  </a:lnTo>
                  <a:cubicBezTo>
                    <a:pt x="388435" y="1999785"/>
                    <a:pt x="514815" y="2023946"/>
                    <a:pt x="657922" y="1951463"/>
                  </a:cubicBezTo>
                  <a:cubicBezTo>
                    <a:pt x="801029" y="1878980"/>
                    <a:pt x="932986" y="1754458"/>
                    <a:pt x="1137425" y="1583473"/>
                  </a:cubicBezTo>
                  <a:cubicBezTo>
                    <a:pt x="1341864" y="1412488"/>
                    <a:pt x="1628078" y="1189463"/>
                    <a:pt x="1884556" y="925551"/>
                  </a:cubicBezTo>
                  <a:cubicBezTo>
                    <a:pt x="2141034" y="661639"/>
                    <a:pt x="2575932" y="144966"/>
                    <a:pt x="26762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2277788" y="6295249"/>
              <a:ext cx="2004" cy="32131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2077183" y="4136697"/>
            <a:ext cx="880497" cy="1020981"/>
            <a:chOff x="3563477" y="3776171"/>
            <a:chExt cx="880497" cy="1020981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960876" y="4382084"/>
              <a:ext cx="0" cy="41506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563477" y="3776171"/>
                  <a:ext cx="880497" cy="584775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𝑢𝑝𝑝𝑒𝑟</m:t>
                        </m:r>
                        <m: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𝑏𝑜𝑢𝑛𝑑</m:t>
                        </m:r>
                        <m:r>
                          <a:rPr lang="en-US" altLang="ko-KR" sz="1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477" y="3776171"/>
                  <a:ext cx="880497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564670" y="1767053"/>
                <a:ext cx="11887864" cy="830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/>
                  <a:t>7n + 5  is O(n), </a:t>
                </a:r>
                <a:r>
                  <a:rPr lang="en-US" altLang="ko-KR" sz="2400" dirty="0"/>
                  <a:t>we have to find </a:t>
                </a:r>
                <a:r>
                  <a:rPr lang="en-US" altLang="ko-KR" sz="240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400" dirty="0"/>
                  <a:t> such that                          </a:t>
                </a:r>
              </a:p>
              <a:p>
                <a:r>
                  <a:rPr lang="en-US" altLang="ko-KR" sz="2400" dirty="0"/>
                  <a:t>                        7n + 5 ≤ c n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40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40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40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400" dirty="0"/>
                  <a:t> </a:t>
                </a: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0" y="1767053"/>
                <a:ext cx="11887864" cy="830997"/>
              </a:xfrm>
              <a:prstGeom prst="rect">
                <a:avLst/>
              </a:prstGeom>
              <a:blipFill>
                <a:blip r:embed="rId4"/>
                <a:stretch>
                  <a:fillRect l="-768" t="-5072" b="-1521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245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6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6572</TotalTime>
  <Words>3759</Words>
  <Application>Microsoft Office PowerPoint</Application>
  <PresentationFormat>사용자 지정</PresentationFormat>
  <Paragraphs>509</Paragraphs>
  <Slides>31</Slides>
  <Notes>10</Notes>
  <HiddenSlides>4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8" baseType="lpstr">
      <vt:lpstr>D2Coding</vt:lpstr>
      <vt:lpstr>굴림</vt:lpstr>
      <vt:lpstr>나눔고딕</vt:lpstr>
      <vt:lpstr>맑은 고딕</vt:lpstr>
      <vt:lpstr>바탕체</vt:lpstr>
      <vt:lpstr>Arial</vt:lpstr>
      <vt:lpstr>Arial Rounded MT Bold</vt:lpstr>
      <vt:lpstr>Cambria Math</vt:lpstr>
      <vt:lpstr>Candara</vt:lpstr>
      <vt:lpstr>Century Gothic</vt:lpstr>
      <vt:lpstr>Consolas</vt:lpstr>
      <vt:lpstr>Courier New</vt:lpstr>
      <vt:lpstr>Helvetica</vt:lpstr>
      <vt:lpstr>Symbol</vt:lpstr>
      <vt:lpstr>Times New Roman</vt:lpstr>
      <vt:lpstr>Wingdings</vt:lpstr>
      <vt:lpstr>1_고려청자</vt:lpstr>
      <vt:lpstr>Data Structures Chapter 1</vt:lpstr>
      <vt:lpstr>Revisit – Step Count </vt:lpstr>
      <vt:lpstr>Revisit – Step Count n </vt:lpstr>
      <vt:lpstr>Revisit – Step Count n </vt:lpstr>
      <vt:lpstr>Revisit – Step Count n </vt:lpstr>
      <vt:lpstr>Revisit – Step Count n 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점근적 분석과 표기법 </vt:lpstr>
      <vt:lpstr>Asymptotic Analysis - Quiz</vt:lpstr>
      <vt:lpstr>Data Structures Chapter 1</vt:lpstr>
      <vt:lpstr>Asymptotic Analysis – Quiz </vt:lpstr>
      <vt:lpstr>Asymptotic Analysis</vt:lpstr>
      <vt:lpstr>Asymptotic Analysis</vt:lpstr>
      <vt:lpstr>Asymptotic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User</cp:lastModifiedBy>
  <cp:revision>392</cp:revision>
  <dcterms:modified xsi:type="dcterms:W3CDTF">2023-09-20T14:33:19Z</dcterms:modified>
</cp:coreProperties>
</file>