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64" r:id="rId10"/>
    <p:sldId id="263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A419-8A66-EBF5-9D76-7870D1261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A957B-BD99-F231-7772-1504722E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38F4E-16A0-E36B-31B5-262B744BD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4849D-8AFC-BB44-16D1-9B53016B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5247-1290-AD2D-8913-AD02EC3AB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7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A34FD-5DA2-2799-133D-AA90D1B22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656565-31F1-3424-A60C-FFA27A99D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89799-07F7-356F-1269-815CE6AF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27C43-1B48-56B9-4AB0-26559A78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0A1EE-3FC4-8E9C-7322-411AD647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E734C-C7D0-B22A-12C8-172A9498D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8CAACF-CC10-44EC-E9C5-884B0783C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674BC-FD04-FAA4-8E32-6AA3487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3493-9B56-A694-03F9-811F3A763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9581-B2BF-4F51-B782-C224189B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46A8-726B-B517-6241-D8D6CA268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C8D1-EAD2-E152-26A3-1112C861F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ED79-340F-22FE-9B32-670B2199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5CFF-16A6-A3FE-9B26-889F00FA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D905E-655A-491F-1E61-2A0C8888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E72D-E368-296B-0976-EBF9DB54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DF35-2CF5-1F8A-049F-0F73237AFF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3F48E-72FE-8CA8-984C-C5FEEE57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C332E-AA74-63B3-26E4-B253BDA1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D201-331F-0CC2-B3A5-A8C6F7D2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FE75C-F7A1-3157-5FE8-3A5ABD1A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1DD8-9DF0-792F-7961-1287E5E3E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F8B0D-6196-F2AA-1EC2-EDA559F65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820C1-0103-F20F-3157-B1971F2B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E91A6-0E5B-12A7-3909-DC199032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1BE96-C923-98C9-460B-9ACF7EE8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67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4EE-6E55-FAC2-3C1E-170D12A44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44EE3-8420-25CB-F4CB-DDBBDB4A4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5B263-1EDA-44A3-2A14-39BA82324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CD5136-51F0-790D-8EB2-1D0579A98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A1E8A-E470-6835-AE12-F50DC6356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684AAD-AEFC-CAFF-5C90-528A9646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A945-62B9-EDAF-8BB8-805F9FDB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7A303-488B-D857-4D7A-7D32A43C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7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CC48-9B52-85C5-3787-4E7C96DB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E5C97-2CD2-AD41-6959-F860A832F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331CA-E5AA-572E-A97B-9E0F19D70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832BD-563A-7B9C-EB9F-9443E654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6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89DE96-30BA-B815-6301-54BEBAF3C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391DF6-B7D1-2CB2-72A6-C30DFB41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E5380-765F-1435-1A03-263535F13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98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21117-E7FE-1958-C464-750C83651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473A9-890B-56BC-BDF8-94B850D7A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9D6AE-2AE8-5F22-060F-9BD83F89B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8CDBA-A9AC-21C8-A60A-FD7DF6C4E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AA5AD-EA3F-631C-1100-7165B7A7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CC877-409B-08A6-4B34-0772BA7AC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5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B361-E70A-B45E-1D50-62E589B35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667CF-534B-1951-1E82-12A7F5543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1AD3D-FAD9-0848-7D6D-67B2A9B3F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14A7-A21A-FB41-00F1-C2BFE5507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4FADC-BD08-38C2-80B8-49CFE361E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AE91A-A0D2-3EAB-6124-0311CD907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11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8EE76B-9A77-EB8F-CE0E-5DA36F32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4226-1C5A-3063-F547-9D08DA92F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08C1-B83B-6D43-D207-149550470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408C0-96C6-4F87-ADA4-7E015E8DFF5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68908-E40B-D1D6-150A-6281663AA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F5F32-6003-FE48-4711-D6EAFAEAF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90662-BEAC-4F36-B994-918EB7410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3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D4AD-C56D-AAB8-2A62-5A13D08A1C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Gradient Boosted Decision Trees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5125-C2D5-DA16-F677-95FA6FAD65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 Chen </a:t>
            </a:r>
          </a:p>
          <a:p>
            <a:r>
              <a:rPr lang="en-US" dirty="0"/>
              <a:t>FEW 458</a:t>
            </a:r>
          </a:p>
        </p:txBody>
      </p:sp>
    </p:spTree>
    <p:extLst>
      <p:ext uri="{BB962C8B-B14F-4D97-AF65-F5344CB8AC3E}">
        <p14:creationId xmlns:p14="http://schemas.microsoft.com/office/powerpoint/2010/main" val="1506350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F676-0B06-B703-4DD3-434E635BD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of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D1BC-DBB9-3BCE-DB3B-FA8A58B9B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gradient boosting, weak learners work sequentially. </a:t>
            </a:r>
          </a:p>
          <a:p>
            <a:r>
              <a:rPr lang="en-US" dirty="0"/>
              <a:t>Each model tries to improve on the error from the previous model.</a:t>
            </a:r>
          </a:p>
        </p:txBody>
      </p:sp>
      <p:pic>
        <p:nvPicPr>
          <p:cNvPr id="3074" name="Picture 2" descr="Gradient Boosting Trees for Classification: A Beginner's Guide - Affine">
            <a:extLst>
              <a:ext uri="{FF2B5EF4-FFF2-40B4-BE49-F238E27FC236}">
                <a16:creationId xmlns:a16="http://schemas.microsoft.com/office/drawing/2014/main" id="{99C7A512-D9DA-CB6D-FB3D-CE6C768D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718" y="3025775"/>
            <a:ext cx="5734050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900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AE44-6AD0-A01F-2332-6D34E711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ED657-710B-E7FA-47EA-CAE2895A1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XGBoost</a:t>
            </a:r>
            <a:r>
              <a:rPr lang="en-US" altLang="zh-CN" dirty="0"/>
              <a:t> (Extreme Gradient Boosting)</a:t>
            </a:r>
          </a:p>
          <a:p>
            <a:r>
              <a:rPr lang="en-US" dirty="0" err="1"/>
              <a:t>LightGBM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286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3620-67EC-CA40-D337-3D730645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42424"/>
                </a:solidFill>
                <a:effectLst/>
                <a:latin typeface="sohne"/>
              </a:rPr>
              <a:t>Key Differences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97A377-94EF-D421-064E-F9C3970B4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4356974"/>
              </p:ext>
            </p:extLst>
          </p:nvPr>
        </p:nvGraphicFramePr>
        <p:xfrm>
          <a:off x="2305062" y="1822304"/>
          <a:ext cx="7581876" cy="4464660"/>
        </p:xfrm>
        <a:graphic>
          <a:graphicData uri="http://schemas.openxmlformats.org/drawingml/2006/table">
            <a:tbl>
              <a:tblPr>
                <a:tableStyleId>{46F890A9-2807-4EBB-B81D-B2AA78EC7F39}</a:tableStyleId>
              </a:tblPr>
              <a:tblGrid>
                <a:gridCol w="2527292">
                  <a:extLst>
                    <a:ext uri="{9D8B030D-6E8A-4147-A177-3AD203B41FA5}">
                      <a16:colId xmlns:a16="http://schemas.microsoft.com/office/drawing/2014/main" val="1309228789"/>
                    </a:ext>
                  </a:extLst>
                </a:gridCol>
                <a:gridCol w="2527292">
                  <a:extLst>
                    <a:ext uri="{9D8B030D-6E8A-4147-A177-3AD203B41FA5}">
                      <a16:colId xmlns:a16="http://schemas.microsoft.com/office/drawing/2014/main" val="985775657"/>
                    </a:ext>
                  </a:extLst>
                </a:gridCol>
                <a:gridCol w="2527292">
                  <a:extLst>
                    <a:ext uri="{9D8B030D-6E8A-4147-A177-3AD203B41FA5}">
                      <a16:colId xmlns:a16="http://schemas.microsoft.com/office/drawing/2014/main" val="1201394979"/>
                    </a:ext>
                  </a:extLst>
                </a:gridCol>
              </a:tblGrid>
              <a:tr h="263717">
                <a:tc>
                  <a:txBody>
                    <a:bodyPr/>
                    <a:lstStyle/>
                    <a:p>
                      <a:r>
                        <a:rPr lang="en-US" sz="2000" b="1" dirty="0"/>
                        <a:t>Aspect</a:t>
                      </a:r>
                      <a:endParaRPr lang="en-US" sz="20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XGBoost</a:t>
                      </a:r>
                      <a:endParaRPr lang="en-US" sz="200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LightGBM</a:t>
                      </a:r>
                      <a:endParaRPr lang="en-US" sz="2000" dirty="0"/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970811365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r>
                        <a:rPr lang="en-US" sz="1400" b="1" dirty="0"/>
                        <a:t>Tree Growth Strategy</a:t>
                      </a:r>
                      <a:endParaRPr lang="en-US" sz="14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Builds trees </a:t>
                      </a:r>
                      <a:r>
                        <a:rPr lang="en-US" sz="1300" b="1"/>
                        <a:t>level-wise</a:t>
                      </a:r>
                      <a:r>
                        <a:rPr lang="en-US" sz="1300"/>
                        <a:t> (depth-wise), expanding layer by layer. This allows for more pruning and regularization.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Uses a </a:t>
                      </a:r>
                      <a:r>
                        <a:rPr lang="en-US" sz="1300" b="1"/>
                        <a:t>leaf-wise</a:t>
                      </a:r>
                      <a:r>
                        <a:rPr lang="en-US" sz="1300"/>
                        <a:t> growth strategy, growing one node at a time. This often results in a shallower and more complex tree.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2628099348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r>
                        <a:rPr lang="en-US" sz="1400" b="1" dirty="0"/>
                        <a:t>Handling Categorical Features</a:t>
                      </a:r>
                      <a:endParaRPr lang="en-US" sz="14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Requires one-hot encoding, which can increase the dimensionality and memory usage.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Natively supports categorical features, eliminating the need for one-hot encoding and saving memory.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394043620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r>
                        <a:rPr lang="en-US" sz="1400" b="1" dirty="0"/>
                        <a:t>Parallelism</a:t>
                      </a:r>
                      <a:endParaRPr lang="en-US" sz="14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Parallelizes tree construction vertically, using multiple CPU cores to process each level.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Uses a histogram-based method allowing efficient horizontal parallelization, often resulting in faster training.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1925892191"/>
                  </a:ext>
                </a:extLst>
              </a:tr>
              <a:tr h="857082">
                <a:tc>
                  <a:txBody>
                    <a:bodyPr/>
                    <a:lstStyle/>
                    <a:p>
                      <a:r>
                        <a:rPr lang="en-US" sz="1400" b="1" dirty="0"/>
                        <a:t>Memory Usage</a:t>
                      </a:r>
                      <a:endParaRPr lang="en-US" sz="14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Generally higher due to depth-wise growth and full feature consideration at each split.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Typically more memory-efficient, especially on large/sparse datasets, due to leaf-wise growth and histograms.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818370678"/>
                  </a:ext>
                </a:extLst>
              </a:tr>
              <a:tr h="659294">
                <a:tc>
                  <a:txBody>
                    <a:bodyPr/>
                    <a:lstStyle/>
                    <a:p>
                      <a:r>
                        <a:rPr lang="en-US" sz="1400" b="1" dirty="0"/>
                        <a:t>Speed and Performance</a:t>
                      </a:r>
                      <a:endParaRPr lang="en-US" sz="1400" dirty="0"/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/>
                        <a:t>Known for high accuracy and used in many competition-winning models.</a:t>
                      </a:r>
                    </a:p>
                  </a:txBody>
                  <a:tcPr marL="65929" marR="65929" marT="32965" marB="32965" anchor="ctr"/>
                </a:tc>
                <a:tc>
                  <a:txBody>
                    <a:bodyPr/>
                    <a:lstStyle/>
                    <a:p>
                      <a:r>
                        <a:rPr lang="en-US" sz="1300" b="0" dirty="0"/>
                        <a:t>Faster than </a:t>
                      </a:r>
                      <a:r>
                        <a:rPr lang="en-US" sz="1300" b="0" dirty="0" err="1"/>
                        <a:t>XGBoost</a:t>
                      </a:r>
                      <a:r>
                        <a:rPr lang="en-US" sz="1300" b="0" dirty="0"/>
                        <a:t> on large datasets due to histogram optimization and leaf-wise splits.</a:t>
                      </a:r>
                    </a:p>
                  </a:txBody>
                  <a:tcPr marL="65929" marR="65929" marT="32965" marB="32965" anchor="ctr"/>
                </a:tc>
                <a:extLst>
                  <a:ext uri="{0D108BD9-81ED-4DB2-BD59-A6C34878D82A}">
                    <a16:rowId xmlns:a16="http://schemas.microsoft.com/office/drawing/2014/main" val="240687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92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868EF-FFE9-F7EF-05AA-7297AD7A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Level-wise vs. leaf-wise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27CE-6487-33A2-33C3-D9D374621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Level-wise</a:t>
            </a:r>
          </a:p>
          <a:p>
            <a:pPr lvl="1"/>
            <a:r>
              <a:rPr lang="en-US" sz="1800" dirty="0"/>
              <a:t>Expands all the nodes at the same depth before going to the next level. </a:t>
            </a:r>
          </a:p>
          <a:p>
            <a:pPr lvl="1"/>
            <a:r>
              <a:rPr lang="en-US" sz="1800" dirty="0"/>
              <a:t>Builds the tree layer by layer (top-down, breadth-first). </a:t>
            </a:r>
          </a:p>
          <a:p>
            <a:pPr lvl="1"/>
            <a:r>
              <a:rPr lang="en-US" sz="1800" dirty="0"/>
              <a:t>At each level, all nodes are split, even if their splits don’t reduce the loss very much. </a:t>
            </a:r>
          </a:p>
          <a:p>
            <a:r>
              <a:rPr lang="en-US" dirty="0"/>
              <a:t>Leaf-wise</a:t>
            </a:r>
          </a:p>
          <a:p>
            <a:pPr lvl="1"/>
            <a:r>
              <a:rPr lang="en-US" sz="1800" dirty="0"/>
              <a:t>At each step, finds the leaf with the highest potential to reduce error, and splits only that one.</a:t>
            </a:r>
          </a:p>
          <a:p>
            <a:pPr lvl="1"/>
            <a:r>
              <a:rPr lang="en-US" sz="1800" dirty="0"/>
              <a:t>Builds the tree node by node (best-first strategy).</a:t>
            </a:r>
          </a:p>
          <a:p>
            <a:pPr lvl="1"/>
            <a:r>
              <a:rPr lang="en-US" sz="1800" dirty="0"/>
              <a:t>Prioritizes learning complex patterns in some branches while leaving others shallow.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170" name="Picture 2" descr="Depth-wise versus leaf-wise growth - Hands-On Machine Learning for  Algorithmic Trading [Book]">
            <a:extLst>
              <a:ext uri="{FF2B5EF4-FFF2-40B4-BE49-F238E27FC236}">
                <a16:creationId xmlns:a16="http://schemas.microsoft.com/office/drawing/2014/main" id="{CE663956-BAD4-F8C4-EF42-C54E089E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2" y="4527849"/>
            <a:ext cx="9581197" cy="217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0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57D8D-CF8A-5048-725D-403783F25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Game: Guess the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83D2D-BCA0-4804-6FD8-4CCA39E0B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have </a:t>
            </a:r>
            <a:r>
              <a:rPr lang="en-US" dirty="0"/>
              <a:t>a secret </a:t>
            </a:r>
            <a:r>
              <a:rPr lang="en-US" b="1" dirty="0"/>
              <a:t>target number </a:t>
            </a:r>
            <a:r>
              <a:rPr lang="en-US" dirty="0"/>
              <a:t>between 1-100</a:t>
            </a:r>
            <a:r>
              <a:rPr lang="en-US" b="1" dirty="0"/>
              <a:t> – </a:t>
            </a:r>
            <a:r>
              <a:rPr lang="en-US" dirty="0"/>
              <a:t>guess it!</a:t>
            </a:r>
          </a:p>
        </p:txBody>
      </p:sp>
    </p:spTree>
    <p:extLst>
      <p:ext uri="{BB962C8B-B14F-4D97-AF65-F5344CB8AC3E}">
        <p14:creationId xmlns:p14="http://schemas.microsoft.com/office/powerpoint/2010/main" val="16193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359C0-D46B-2E3D-C642-1D8898B4F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3C4-FC76-AEC7-C96D-38736C85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Game: Guess the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2B4D-710F-BD46-89FD-7A15318FB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 have </a:t>
            </a:r>
            <a:r>
              <a:rPr lang="en-US" dirty="0"/>
              <a:t>a secret </a:t>
            </a:r>
            <a:r>
              <a:rPr lang="en-US" b="1" dirty="0"/>
              <a:t>target number </a:t>
            </a:r>
            <a:r>
              <a:rPr lang="en-US" dirty="0"/>
              <a:t>between 1-100</a:t>
            </a:r>
            <a:r>
              <a:rPr lang="en-US" b="1" dirty="0"/>
              <a:t> – </a:t>
            </a:r>
            <a:r>
              <a:rPr lang="en-US" dirty="0"/>
              <a:t>guess it!</a:t>
            </a:r>
          </a:p>
          <a:p>
            <a:pPr lvl="1"/>
            <a:r>
              <a:rPr lang="en-US" dirty="0"/>
              <a:t>I will tell you the error</a:t>
            </a:r>
          </a:p>
        </p:txBody>
      </p:sp>
    </p:spTree>
    <p:extLst>
      <p:ext uri="{BB962C8B-B14F-4D97-AF65-F5344CB8AC3E}">
        <p14:creationId xmlns:p14="http://schemas.microsoft.com/office/powerpoint/2010/main" val="124800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5308-F071-F068-661B-EC8467CE6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AC3E2-4D59-95E8-67F5-0194DEE3B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800" i="1" dirty="0"/>
          </a:p>
          <a:p>
            <a:pPr marL="0" indent="0" algn="ctr">
              <a:buNone/>
            </a:pPr>
            <a:endParaRPr lang="en-US" sz="4800" i="1" dirty="0"/>
          </a:p>
          <a:p>
            <a:pPr marL="0" indent="0" algn="ctr">
              <a:buNone/>
            </a:pPr>
            <a:r>
              <a:rPr lang="en-US" sz="4800" i="1" dirty="0"/>
              <a:t>learn from </a:t>
            </a:r>
            <a:r>
              <a:rPr lang="en-US" altLang="zh-CN" sz="4800" i="1" dirty="0"/>
              <a:t>the</a:t>
            </a:r>
            <a:r>
              <a:rPr lang="en-US" sz="4800" i="1" dirty="0"/>
              <a:t> mistakes</a:t>
            </a:r>
          </a:p>
        </p:txBody>
      </p:sp>
    </p:spTree>
    <p:extLst>
      <p:ext uri="{BB962C8B-B14F-4D97-AF65-F5344CB8AC3E}">
        <p14:creationId xmlns:p14="http://schemas.microsoft.com/office/powerpoint/2010/main" val="321725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BA610-9678-5067-CCFC-43AB41D7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“Gradient”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ACC49-28F7-3770-B994-38AF4C771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 uses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descent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method from calculus, to decide how to improve. At each step, it calculates how the prediction can be changed to reduce the loss (i.e., the penalty for being wrong).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 you can think of it like this: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“I’m going down the hill of errors, step by step, guided by the slope (gradient), and each tree is a little push in the right direction.”</a:t>
            </a:r>
          </a:p>
        </p:txBody>
      </p:sp>
    </p:spTree>
    <p:extLst>
      <p:ext uri="{BB962C8B-B14F-4D97-AF65-F5344CB8AC3E}">
        <p14:creationId xmlns:p14="http://schemas.microsoft.com/office/powerpoint/2010/main" val="2874260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Visual Explanation of Gradient Descent Methods (Momentum, AdaGrad,  RMSProp, Adam) | Towards Data Science">
            <a:extLst>
              <a:ext uri="{FF2B5EF4-FFF2-40B4-BE49-F238E27FC236}">
                <a16:creationId xmlns:a16="http://schemas.microsoft.com/office/drawing/2014/main" id="{E0E20FBA-7902-8952-F17A-43DEF55B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241" y="1338829"/>
            <a:ext cx="5333691" cy="40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ENT DESCENT — A Journey, not a Destination to reach Global Minima. |  by DataMantra | Medium">
            <a:extLst>
              <a:ext uri="{FF2B5EF4-FFF2-40B4-BE49-F238E27FC236}">
                <a16:creationId xmlns:a16="http://schemas.microsoft.com/office/drawing/2014/main" id="{DD99F699-3076-72A0-F247-7CE27BB3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69" y="1451859"/>
            <a:ext cx="5272376" cy="395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347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68EE-C809-E58A-46E7-8B347D0DB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 of Gradient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E1912-7A3E-9F17-DA1E-569062ADD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gradient boosting, an ensemble of </a:t>
            </a:r>
            <a:r>
              <a:rPr lang="en-US" b="1" dirty="0"/>
              <a:t>weak learners </a:t>
            </a:r>
            <a:r>
              <a:rPr lang="en-US" dirty="0"/>
              <a:t>is used to improve the performance of a machine learning model. The weak learners are usually decision trees. </a:t>
            </a:r>
          </a:p>
          <a:p>
            <a:r>
              <a:rPr lang="en-US" dirty="0"/>
              <a:t>Combined, their output results in better models. </a:t>
            </a:r>
          </a:p>
          <a:p>
            <a:pPr lvl="1"/>
            <a:r>
              <a:rPr lang="en-US" dirty="0"/>
              <a:t>In case of regression, the final result is generated from the average of all weak learners. </a:t>
            </a:r>
          </a:p>
          <a:p>
            <a:pPr lvl="1"/>
            <a:r>
              <a:rPr lang="en-US" dirty="0"/>
              <a:t>With classification, the final result can be computed as the class with the majority of votes from weak learners.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77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989ED-6C92-A028-1675-70DCAD21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Boosting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09BED-FD5B-17B4-A29F-49CA7E89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Build an initial model with the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Run 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Calculate the error using the predictions and the actual values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Assign more weight to the incorrect predictions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Create another model that attempts to fix errors from the last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Run predictions with the new model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Create several models with each model aiming at correcting the errors generated by the previous one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Obtain the final model by weighting the mean of all the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45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6EA4-265B-925E-9DE4-0891EA3E6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7A003-621F-2599-B02C-4C143A75F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Sketch of a gradient boosting machine. | Download Scientific Diagram">
            <a:extLst>
              <a:ext uri="{FF2B5EF4-FFF2-40B4-BE49-F238E27FC236}">
                <a16:creationId xmlns:a16="http://schemas.microsoft.com/office/drawing/2014/main" id="{CE529A80-7D0E-D248-7BDB-527BAA161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041" y="184108"/>
            <a:ext cx="5583918" cy="648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236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603</Words>
  <Application>Microsoft Office PowerPoint</Application>
  <PresentationFormat>Widescreen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sohne</vt:lpstr>
      <vt:lpstr>Arial</vt:lpstr>
      <vt:lpstr>Calibri</vt:lpstr>
      <vt:lpstr>Calibri Light</vt:lpstr>
      <vt:lpstr>Office Theme</vt:lpstr>
      <vt:lpstr>Gradient Boosted Decision Trees</vt:lpstr>
      <vt:lpstr>Game: Guess the Number</vt:lpstr>
      <vt:lpstr>Game: Guess the Number</vt:lpstr>
      <vt:lpstr>Core concept</vt:lpstr>
      <vt:lpstr>“Gradient”</vt:lpstr>
      <vt:lpstr>PowerPoint Presentation</vt:lpstr>
      <vt:lpstr>Basic concept of Gradient Boosting</vt:lpstr>
      <vt:lpstr>Boosting process</vt:lpstr>
      <vt:lpstr>PowerPoint Presentation</vt:lpstr>
      <vt:lpstr>Basic concept of Gradient Boosting</vt:lpstr>
      <vt:lpstr>Major algorithms</vt:lpstr>
      <vt:lpstr>Key Differences</vt:lpstr>
      <vt:lpstr>Level-wise vs. leaf-wise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CHEN</dc:creator>
  <cp:lastModifiedBy>MIN CHEN</cp:lastModifiedBy>
  <cp:revision>2</cp:revision>
  <dcterms:created xsi:type="dcterms:W3CDTF">2025-04-14T21:24:08Z</dcterms:created>
  <dcterms:modified xsi:type="dcterms:W3CDTF">2025-04-15T19:23:23Z</dcterms:modified>
</cp:coreProperties>
</file>