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Welcome everyone. I am Hangkai, and today we’re diving into </a:t>
            </a:r>
            <a:r>
              <a:rPr i="1" lang="en">
                <a:solidFill>
                  <a:schemeClr val="dk1"/>
                </a:solidFill>
              </a:rPr>
              <a:t>Principal Component Analysis</a:t>
            </a:r>
            <a:r>
              <a:rPr lang="en">
                <a:solidFill>
                  <a:schemeClr val="dk1"/>
                </a:solidFill>
              </a:rPr>
              <a:t>, or PCA.</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This session is split into two parts: 35 minutes of class and 35 minutes of hands-on lab.</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Our goal is to understand what PCA does, why it’s useful, and how to interpret it—even without diving deep into the math.</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link on the slide is a great visual reference I recommend checking out after class.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f808e7f4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f808e7f4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say your friends are hiding, and you can only use their height to identify them.</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each person has a very different height (high variance), it’s easy to tell who’s who.</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That’s PCA’s logic—it prioritizes features that help separate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73aa39fb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73aa39fb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say your friends are hiding, and you can only use their height to identify them.</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If each person has a very different height (high variance), it’s easy to tell who’s who.</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That’s PCA’s logic—it prioritizes features that help separate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f808e7f4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6f808e7f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f808e7f4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f808e7f4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f808e7f4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f808e7f4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f808e7f4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f808e7f4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f808e7f4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f808e7f4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f808e7f4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f808e7f4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f808e7f4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f808e7f4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f808e7f47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f808e7f4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4660fbbd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4660fbbd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"Before we get into PCA, I want to start with a real-life problem I’m facing..."</a:t>
            </a:r>
            <a:br>
              <a:rPr i="1" lang="en">
                <a:solidFill>
                  <a:schemeClr val="dk1"/>
                </a:solidFill>
              </a:rPr>
            </a:b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"I’m thinking about buying a car. But I just heard that new tariffs are coming—meaning prices for imported cars might shoot up soon."</a:t>
            </a:r>
            <a:br>
              <a:rPr i="1" lang="en">
                <a:solidFill>
                  <a:schemeClr val="dk1"/>
                </a:solidFill>
              </a:rPr>
            </a:b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So I have 2 choices: 1 is to ask Min to raise my salary sothat I am not afraid of the price raising. The other choice is to decide in a very short period if I want to save some money.</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f808e7f4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f808e7f4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f808e7f4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f808e7f4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f808e7f47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f808e7f47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f808e7f4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f808e7f4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660fbbd4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660fbbd4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660fbbd4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660fbbd4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 opened the car selling website, but I got more worried!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72ef8b3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72ef8b3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There’s just </a:t>
            </a:r>
            <a:r>
              <a:rPr b="1" lang="en">
                <a:solidFill>
                  <a:schemeClr val="dk1"/>
                </a:solidFill>
              </a:rPr>
              <a:t>so much information</a:t>
            </a:r>
            <a:r>
              <a:rPr lang="en">
                <a:solidFill>
                  <a:schemeClr val="dk1"/>
                </a:solidFill>
              </a:rPr>
              <a:t> to consider.</a:t>
            </a:r>
            <a:endParaRPr>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(Pause and look around)</a:t>
            </a:r>
            <a:endParaRPr i="1">
              <a:solidFill>
                <a:schemeClr val="dk1"/>
              </a:solidFill>
            </a:endParaRPr>
          </a:p>
          <a:p>
            <a:pPr indent="0" lvl="0" marL="0" rtl="0" algn="l">
              <a:spcBef>
                <a:spcPts val="0"/>
              </a:spcBef>
              <a:spcAft>
                <a:spcPts val="0"/>
              </a:spcAft>
              <a:buNone/>
            </a:pPr>
            <a:r>
              <a:rPr i="1" lang="en">
                <a:solidFill>
                  <a:schemeClr val="dk1"/>
                </a:solidFill>
              </a:rPr>
              <a:t>“Can anyone help me make a decision? What features would you focus on?”</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i="1" lang="en">
                <a:solidFill>
                  <a:schemeClr val="dk1"/>
                </a:solidFill>
              </a:rPr>
              <a:t>Oh! Thanks for your suggestions, now it’s much clearer to see what is important in the car market and make it much easier to decide which car I want to buy.</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"See? You’re already doing what PCA does—mentally filtering out less important variables and focusing on what really matters."</a:t>
            </a:r>
            <a:br>
              <a:rPr i="1" lang="en">
                <a:solidFill>
                  <a:schemeClr val="dk1"/>
                </a:solidFill>
              </a:rPr>
            </a:b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"Today, we’re going to learn how PCA helps machines do the same thing: take a complex dataset, and find what’s actually important."</a:t>
            </a:r>
            <a:endParaRPr i="1">
              <a:solidFill>
                <a:schemeClr val="dk1"/>
              </a:solidFill>
            </a:endParaRPr>
          </a:p>
          <a:p>
            <a:pPr indent="0" lvl="0" marL="0" rtl="0" algn="l">
              <a:spcBef>
                <a:spcPts val="0"/>
              </a:spcBef>
              <a:spcAft>
                <a:spcPts val="0"/>
              </a:spcAft>
              <a:buNone/>
            </a:pPr>
            <a:r>
              <a:t/>
            </a:r>
            <a:endParaRPr i="1">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f808e7f4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f808e7f4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is PCA?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f808e7f4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f808e7f4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f808e7f4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f808e7f4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PCA has </a:t>
            </a:r>
            <a:r>
              <a:rPr i="1" lang="en">
                <a:solidFill>
                  <a:schemeClr val="dk1"/>
                </a:solidFill>
              </a:rPr>
              <a:t>two steps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Understand the data.</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Summarize it by identifying what's important.</a:t>
            </a:r>
            <a:endParaRPr>
              <a:solidFill>
                <a:schemeClr val="dk1"/>
              </a:solidFill>
            </a:endParaRPr>
          </a:p>
          <a:p>
            <a:pPr indent="0" lvl="0" marL="0" rtl="0" algn="l">
              <a:spcBef>
                <a:spcPts val="1200"/>
              </a:spcBef>
              <a:spcAft>
                <a:spcPts val="0"/>
              </a:spcAft>
              <a:buNone/>
            </a:pPr>
            <a:r>
              <a:rPr lang="en">
                <a:solidFill>
                  <a:schemeClr val="dk1"/>
                </a:solidFill>
              </a:rPr>
              <a:t>PCA doesn’t speak English—it finds patterns mathematically.</a:t>
            </a:r>
            <a:br>
              <a:rPr lang="en">
                <a:solidFill>
                  <a:schemeClr val="dk1"/>
                </a:solidFill>
              </a:rPr>
            </a:br>
            <a:endParaRPr>
              <a:solidFill>
                <a:schemeClr val="dk1"/>
              </a:solidFill>
            </a:endParaRPr>
          </a:p>
          <a:p>
            <a:pPr indent="0" lvl="0" marL="0" rtl="0" algn="l">
              <a:spcBef>
                <a:spcPts val="0"/>
              </a:spcBef>
              <a:spcAft>
                <a:spcPts val="0"/>
              </a:spcAft>
              <a:buNone/>
            </a:pPr>
            <a:r>
              <a:rPr lang="en">
                <a:solidFill>
                  <a:schemeClr val="dk1"/>
                </a:solidFill>
              </a:rPr>
              <a:t>The key question PCA asks: </a:t>
            </a:r>
            <a:r>
              <a:rPr i="1" lang="en">
                <a:solidFill>
                  <a:schemeClr val="dk1"/>
                </a:solidFill>
              </a:rPr>
              <a:t>“Where is the information in this dataset?”</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f808e7f4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f808e7f4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answer to the “what’s important” question is: </a:t>
            </a:r>
            <a:r>
              <a:rPr i="1" lang="en">
                <a:solidFill>
                  <a:schemeClr val="dk1"/>
                </a:solidFill>
              </a:rPr>
              <a:t>variance</a:t>
            </a:r>
            <a:r>
              <a:rPr lang="en">
                <a:solidFill>
                  <a:schemeClr val="dk1"/>
                </a:solidFill>
              </a:rPr>
              <a:t>.</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Variance measures how much the data varies. More variance = more information.</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 PCA’s view, high variance = useful signal; low variance = probably noise or redundancy.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f808e7f4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f808e7f4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Principal</a:t>
            </a:r>
            <a:r>
              <a:rPr lang="en"/>
              <a:t> </a:t>
            </a:r>
            <a:r>
              <a:rPr lang="en"/>
              <a:t>Component</a:t>
            </a:r>
            <a:r>
              <a:rPr lang="en"/>
              <a:t> Analysis (PCA)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35 mins for class, 35 mins for lab</a:t>
            </a:r>
            <a:endParaRPr/>
          </a:p>
        </p:txBody>
      </p:sp>
      <p:sp>
        <p:nvSpPr>
          <p:cNvPr id="56" name="Google Shape;56;p13"/>
          <p:cNvSpPr txBox="1"/>
          <p:nvPr/>
        </p:nvSpPr>
        <p:spPr>
          <a:xfrm>
            <a:off x="5592250" y="3529675"/>
            <a:ext cx="30000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 https://towardsdatascience.com/principal-component-analysis-pca-explained-visually-with-zero-math-1cbf392b9e7d</a:t>
            </a:r>
            <a:endParaRPr sz="1100"/>
          </a:p>
          <a:p>
            <a:pPr indent="0" lvl="0" marL="0" rtl="0" algn="l">
              <a:spcBef>
                <a:spcPts val="0"/>
              </a:spcBef>
              <a:spcAft>
                <a:spcPts val="0"/>
              </a:spcAft>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who?</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2"/>
          <p:cNvPicPr preferRelativeResize="0"/>
          <p:nvPr/>
        </p:nvPicPr>
        <p:blipFill>
          <a:blip r:embed="rId3">
            <a:alphaModFix/>
          </a:blip>
          <a:stretch>
            <a:fillRect/>
          </a:stretch>
        </p:blipFill>
        <p:spPr>
          <a:xfrm>
            <a:off x="1268313" y="971263"/>
            <a:ext cx="6791325" cy="3419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who?</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0" name="Google Shape;120;p23"/>
          <p:cNvPicPr preferRelativeResize="0"/>
          <p:nvPr/>
        </p:nvPicPr>
        <p:blipFill>
          <a:blip r:embed="rId3">
            <a:alphaModFix/>
          </a:blip>
          <a:stretch>
            <a:fillRect/>
          </a:stretch>
        </p:blipFill>
        <p:spPr>
          <a:xfrm>
            <a:off x="1268313" y="971263"/>
            <a:ext cx="6791325" cy="3419475"/>
          </a:xfrm>
          <a:prstGeom prst="rect">
            <a:avLst/>
          </a:prstGeom>
          <a:noFill/>
          <a:ln>
            <a:noFill/>
          </a:ln>
        </p:spPr>
      </p:pic>
      <p:sp>
        <p:nvSpPr>
          <p:cNvPr id="121" name="Google Shape;121;p23"/>
          <p:cNvSpPr txBox="1"/>
          <p:nvPr/>
        </p:nvSpPr>
        <p:spPr>
          <a:xfrm>
            <a:off x="2417150" y="4307875"/>
            <a:ext cx="497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Chris                       Alex                       Ben</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let’s try and guess a different group of friends.</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1302625" y="1960963"/>
            <a:ext cx="6153150" cy="145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Who is who?</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5" name="Google Shape;135;p25"/>
          <p:cNvPicPr preferRelativeResize="0"/>
          <p:nvPr/>
        </p:nvPicPr>
        <p:blipFill>
          <a:blip r:embed="rId3">
            <a:alphaModFix/>
          </a:blip>
          <a:stretch>
            <a:fillRect/>
          </a:stretch>
        </p:blipFill>
        <p:spPr>
          <a:xfrm>
            <a:off x="2021075" y="1430150"/>
            <a:ext cx="5372100" cy="3295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variance</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When our data has a higher variance, it holds more information. This is why we keep hearing PCA and maximum variance in the same sentence. </a:t>
            </a:r>
            <a:endParaRPr/>
          </a:p>
          <a:p>
            <a:pPr indent="0" lvl="0" marL="0" rtl="0" algn="l">
              <a:spcBef>
                <a:spcPts val="1200"/>
              </a:spcBef>
              <a:spcAft>
                <a:spcPts val="0"/>
              </a:spcAft>
              <a:buClr>
                <a:schemeClr val="dk1"/>
              </a:buClr>
              <a:buSzPct val="61111"/>
              <a:buFont typeface="Arial"/>
              <a:buNone/>
            </a:pPr>
            <a:r>
              <a:rPr b="1" lang="en"/>
              <a:t>From Wikipedia</a:t>
            </a:r>
            <a:r>
              <a:rPr lang="en"/>
              <a:t>: PCA is defined as an orthogonal linear transformation that transforms the data to a new coordinate system such that the greatest variance by some scalar projection of the data comes to lie on the first coordinate (called the first principal component), the second greatest variance on the second coordinate, and so 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In the eyes of PCA, variance is an objective and mathematical way to quantify the amount of information in our data.</a:t>
            </a:r>
            <a:endParaRPr/>
          </a:p>
          <a:p>
            <a:pPr indent="0" lvl="0" marL="0" rtl="0" algn="l">
              <a:spcBef>
                <a:spcPts val="1200"/>
              </a:spcBef>
              <a:spcAft>
                <a:spcPts val="0"/>
              </a:spcAft>
              <a:buClr>
                <a:schemeClr val="dk1"/>
              </a:buClr>
              <a:buSzPct val="61111"/>
              <a:buFont typeface="Arial"/>
              <a:buNone/>
            </a:pPr>
            <a:r>
              <a:rPr lang="en"/>
              <a:t>Variance is information.</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 Round 2</a:t>
            </a:r>
            <a:endParaRPr/>
          </a:p>
        </p:txBody>
      </p:sp>
      <p:sp>
        <p:nvSpPr>
          <p:cNvPr id="147" name="Google Shape;14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t>T</a:t>
            </a:r>
            <a:r>
              <a:rPr lang="en"/>
              <a:t>his time, we get to guess who’s who based on their height and weight.</a:t>
            </a:r>
            <a:endParaRPr/>
          </a:p>
        </p:txBody>
      </p:sp>
      <p:pic>
        <p:nvPicPr>
          <p:cNvPr id="148" name="Google Shape;148;p27"/>
          <p:cNvPicPr preferRelativeResize="0"/>
          <p:nvPr/>
        </p:nvPicPr>
        <p:blipFill>
          <a:blip r:embed="rId3">
            <a:alphaModFix/>
          </a:blip>
          <a:stretch>
            <a:fillRect/>
          </a:stretch>
        </p:blipFill>
        <p:spPr>
          <a:xfrm>
            <a:off x="1239813" y="2301425"/>
            <a:ext cx="6296025" cy="1466850"/>
          </a:xfrm>
          <a:prstGeom prst="rect">
            <a:avLst/>
          </a:prstGeom>
          <a:noFill/>
          <a:ln>
            <a:noFill/>
          </a:ln>
        </p:spPr>
      </p:pic>
      <p:sp>
        <p:nvSpPr>
          <p:cNvPr id="149" name="Google Shape;149;p27"/>
          <p:cNvSpPr txBox="1"/>
          <p:nvPr/>
        </p:nvSpPr>
        <p:spPr>
          <a:xfrm>
            <a:off x="311700" y="4222675"/>
            <a:ext cx="4260300" cy="43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50">
                <a:solidFill>
                  <a:schemeClr val="dk1"/>
                </a:solidFill>
                <a:highlight>
                  <a:srgbClr val="FFFFFF"/>
                </a:highlight>
              </a:rPr>
              <a:t>Does the weight information help?</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Useless features</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weight differences are so small (a.k.a small variance), it doesn’t help me differentiate our friends at all. I still had to rely mostly on height to make my guesses.</a:t>
            </a:r>
            <a:endParaRPr/>
          </a:p>
          <a:p>
            <a:pPr indent="0" lvl="0" marL="0" rtl="0" algn="l">
              <a:spcBef>
                <a:spcPts val="1200"/>
              </a:spcBef>
              <a:spcAft>
                <a:spcPts val="0"/>
              </a:spcAft>
              <a:buClr>
                <a:schemeClr val="dk1"/>
              </a:buClr>
              <a:buSzPts val="1100"/>
              <a:buFont typeface="Arial"/>
              <a:buNone/>
            </a:pPr>
            <a:r>
              <a:rPr lang="en"/>
              <a:t>Intuitively, we have just reduced our data from 2-dimensions to 1-dimension. The idea is that we can selectively keep the variables with higher variances and then forget about the variables with lower variance.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61111"/>
              <a:buFont typeface="Arial"/>
              <a:buNone/>
            </a:pPr>
            <a:r>
              <a:rPr lang="en" sz="1800">
                <a:solidFill>
                  <a:schemeClr val="dk2"/>
                </a:solidFill>
              </a:rPr>
              <a:t>But what if-, just what if height and weight have the same variance? Does it mean we can no longer reduce the dimensionality of this data set?</a:t>
            </a:r>
            <a:endParaRPr/>
          </a:p>
        </p:txBody>
      </p:sp>
      <p:sp>
        <p:nvSpPr>
          <p:cNvPr id="161" name="Google Shape;161;p29"/>
          <p:cNvSpPr txBox="1"/>
          <p:nvPr>
            <p:ph idx="1" type="body"/>
          </p:nvPr>
        </p:nvSpPr>
        <p:spPr>
          <a:xfrm>
            <a:off x="311700" y="1736125"/>
            <a:ext cx="8520600" cy="2832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29"/>
          <p:cNvPicPr preferRelativeResize="0"/>
          <p:nvPr/>
        </p:nvPicPr>
        <p:blipFill>
          <a:blip r:embed="rId3">
            <a:alphaModFix/>
          </a:blip>
          <a:stretch>
            <a:fillRect/>
          </a:stretch>
        </p:blipFill>
        <p:spPr>
          <a:xfrm>
            <a:off x="311697" y="1632697"/>
            <a:ext cx="3620325" cy="3398250"/>
          </a:xfrm>
          <a:prstGeom prst="rect">
            <a:avLst/>
          </a:prstGeom>
          <a:noFill/>
          <a:ln>
            <a:noFill/>
          </a:ln>
        </p:spPr>
      </p:pic>
      <p:pic>
        <p:nvPicPr>
          <p:cNvPr id="163" name="Google Shape;163;p29"/>
          <p:cNvPicPr preferRelativeResize="0"/>
          <p:nvPr/>
        </p:nvPicPr>
        <p:blipFill>
          <a:blip r:embed="rId4">
            <a:alphaModFix/>
          </a:blip>
          <a:stretch>
            <a:fillRect/>
          </a:stretch>
        </p:blipFill>
        <p:spPr>
          <a:xfrm>
            <a:off x="4165950" y="2440072"/>
            <a:ext cx="4620149" cy="1021125"/>
          </a:xfrm>
          <a:prstGeom prst="rect">
            <a:avLst/>
          </a:prstGeom>
          <a:noFill/>
          <a:ln>
            <a:noFill/>
          </a:ln>
        </p:spPr>
      </p:pic>
      <p:sp>
        <p:nvSpPr>
          <p:cNvPr id="164" name="Google Shape;164;p29"/>
          <p:cNvSpPr txBox="1"/>
          <p:nvPr/>
        </p:nvSpPr>
        <p:spPr>
          <a:xfrm>
            <a:off x="4254600" y="3607350"/>
            <a:ext cx="4471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 this case, it’s very difficult to choose the variables we want to delete. If I throw away either one of the variables, we are throwing away half of the information.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Can we keep both?</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Perhaps, with a different perspective.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The best story books always have hidden themes that are not written but implied. Reading each chapter individually wouldn’t make sense. But if we read all of it, it gives us enough context to piece the puzzles together — the underlying plot emerges.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Up until now, we have only been looking at the variance of height and weight individually. Instead of limiting ourselves to choose just one or the other, why not combine them?</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6698"/>
              <a:buFont typeface="Arial"/>
              <a:buNone/>
            </a:pPr>
            <a:r>
              <a:rPr lang="en" sz="2355"/>
              <a:t>When we look closer at our data, the maximum amount of variance lies not in the x-axis, not in the y-axis, but a diagonal line across. The second-largest variance would be a line 90 degrees that cuts through the first.</a:t>
            </a:r>
            <a:endParaRPr sz="2355"/>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76" name="Google Shape;176;p31"/>
          <p:cNvPicPr preferRelativeResize="0"/>
          <p:nvPr/>
        </p:nvPicPr>
        <p:blipFill>
          <a:blip r:embed="rId3">
            <a:alphaModFix/>
          </a:blip>
          <a:stretch>
            <a:fillRect/>
          </a:stretch>
        </p:blipFill>
        <p:spPr>
          <a:xfrm>
            <a:off x="2109850" y="1611825"/>
            <a:ext cx="3811074" cy="353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1713288" y="152400"/>
            <a:ext cx="5717414" cy="4838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311700" y="315350"/>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100"/>
              <a:buFont typeface="Arial"/>
              <a:buNone/>
            </a:pPr>
            <a:r>
              <a:rPr lang="en" sz="1600"/>
              <a:t>To represent these 2 lines, PCA combines both height and weight to create two brand new variables. It could be 30% height and 70% weight, or 87.2% height and 13.8% weight, or any other combinations depending on the data that we have.</a:t>
            </a:r>
            <a:endParaRPr sz="1600"/>
          </a:p>
          <a:p>
            <a:pPr indent="0" lvl="0" marL="0" rtl="0" algn="l">
              <a:lnSpc>
                <a:spcPct val="105000"/>
              </a:lnSpc>
              <a:spcBef>
                <a:spcPts val="1200"/>
              </a:spcBef>
              <a:spcAft>
                <a:spcPts val="0"/>
              </a:spcAft>
              <a:buNone/>
            </a:pPr>
            <a:r>
              <a:rPr lang="en" sz="1600"/>
              <a:t>These two new variables are called the first principal component (PC1) and the second principal component (PC2). Rather than using height and weight on the two axes, we can use PC1 and PC2 respectively.</a:t>
            </a:r>
            <a:endParaRPr sz="1600"/>
          </a:p>
          <a:p>
            <a:pPr indent="0" lvl="0" marL="0" rtl="0" algn="l">
              <a:lnSpc>
                <a:spcPct val="105000"/>
              </a:lnSpc>
              <a:spcBef>
                <a:spcPts val="1200"/>
              </a:spcBef>
              <a:spcAft>
                <a:spcPts val="0"/>
              </a:spcAft>
              <a:buNone/>
            </a:pPr>
            <a:r>
              <a:t/>
            </a:r>
            <a:endParaRPr sz="1600"/>
          </a:p>
          <a:p>
            <a:pPr indent="0" lvl="0" marL="0" rtl="0" algn="l">
              <a:lnSpc>
                <a:spcPct val="105000"/>
              </a:lnSpc>
              <a:spcBef>
                <a:spcPts val="1200"/>
              </a:spcBef>
              <a:spcAft>
                <a:spcPts val="0"/>
              </a:spcAft>
              <a:buClr>
                <a:schemeClr val="dk1"/>
              </a:buClr>
              <a:buSzPts val="1100"/>
              <a:buFont typeface="Arial"/>
              <a:buNone/>
            </a:pPr>
            <a:r>
              <a:t/>
            </a:r>
            <a:endParaRPr sz="1600"/>
          </a:p>
          <a:p>
            <a:pPr indent="0" lvl="0" marL="0" rtl="0" algn="l">
              <a:lnSpc>
                <a:spcPct val="105000"/>
              </a:lnSpc>
              <a:spcBef>
                <a:spcPts val="1200"/>
              </a:spcBef>
              <a:spcAft>
                <a:spcPts val="1200"/>
              </a:spcAft>
              <a:buNone/>
            </a:pPr>
            <a:r>
              <a:t/>
            </a:r>
            <a:endParaRPr sz="1600"/>
          </a:p>
        </p:txBody>
      </p:sp>
      <p:pic>
        <p:nvPicPr>
          <p:cNvPr id="182" name="Google Shape;182;p32"/>
          <p:cNvPicPr preferRelativeResize="0"/>
          <p:nvPr/>
        </p:nvPicPr>
        <p:blipFill>
          <a:blip r:embed="rId3">
            <a:alphaModFix/>
          </a:blip>
          <a:stretch>
            <a:fillRect/>
          </a:stretch>
        </p:blipFill>
        <p:spPr>
          <a:xfrm>
            <a:off x="1276350" y="2095500"/>
            <a:ext cx="6591300" cy="304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3"/>
          <p:cNvPicPr preferRelativeResize="0"/>
          <p:nvPr/>
        </p:nvPicPr>
        <p:blipFill>
          <a:blip r:embed="rId3">
            <a:alphaModFix/>
          </a:blip>
          <a:stretch>
            <a:fillRect/>
          </a:stretch>
        </p:blipFill>
        <p:spPr>
          <a:xfrm>
            <a:off x="83375" y="161025"/>
            <a:ext cx="6591300" cy="2971800"/>
          </a:xfrm>
          <a:prstGeom prst="rect">
            <a:avLst/>
          </a:prstGeom>
          <a:noFill/>
          <a:ln>
            <a:noFill/>
          </a:ln>
        </p:spPr>
      </p:pic>
      <p:pic>
        <p:nvPicPr>
          <p:cNvPr id="188" name="Google Shape;188;p33"/>
          <p:cNvPicPr preferRelativeResize="0"/>
          <p:nvPr/>
        </p:nvPicPr>
        <p:blipFill>
          <a:blip r:embed="rId4">
            <a:alphaModFix/>
          </a:blip>
          <a:stretch>
            <a:fillRect/>
          </a:stretch>
        </p:blipFill>
        <p:spPr>
          <a:xfrm>
            <a:off x="411325" y="3259325"/>
            <a:ext cx="6181725" cy="1438275"/>
          </a:xfrm>
          <a:prstGeom prst="rect">
            <a:avLst/>
          </a:prstGeom>
          <a:noFill/>
          <a:ln>
            <a:noFill/>
          </a:ln>
        </p:spPr>
      </p:pic>
      <p:sp>
        <p:nvSpPr>
          <p:cNvPr id="189" name="Google Shape;189;p33"/>
          <p:cNvSpPr txBox="1"/>
          <p:nvPr/>
        </p:nvSpPr>
        <p:spPr>
          <a:xfrm>
            <a:off x="6766675" y="1190950"/>
            <a:ext cx="22656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PC1 alone can capture the total variance of Height and Weight combined. Since PC1 has all the information, you already know the drill — we can be very comfortable in removing PC2 and know that our new data is still representative of the original data.</a:t>
            </a:r>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PCA</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190500" rtl="0" algn="l">
              <a:spcBef>
                <a:spcPts val="0"/>
              </a:spcBef>
              <a:spcAft>
                <a:spcPts val="500"/>
              </a:spcAft>
              <a:buNone/>
            </a:pPr>
            <a:r>
              <a:rPr lang="en">
                <a:solidFill>
                  <a:schemeClr val="dk1"/>
                </a:solidFill>
                <a:highlight>
                  <a:srgbClr val="FFFFFF"/>
                </a:highlight>
              </a:rPr>
              <a:t>When it comes to real data, more often than not, we won’t get a principal component that captures 100% of the variances. Performing a PCA will give us N number of principal components, where N is equal to the dimensionality of our original data. </a:t>
            </a:r>
            <a:r>
              <a:rPr b="1" lang="en">
                <a:solidFill>
                  <a:schemeClr val="dk1"/>
                </a:solidFill>
                <a:highlight>
                  <a:srgbClr val="FFFFFF"/>
                </a:highlight>
              </a:rPr>
              <a:t>From this list of principal components, we generally choose the least number of principal components that would explain the most amount of our original data</a:t>
            </a:r>
            <a:r>
              <a:rPr lang="en">
                <a:solidFill>
                  <a:schemeClr val="dk1"/>
                </a:solidFill>
                <a:highlight>
                  <a:srgbClr val="FFFFFF"/>
                </a:highlight>
              </a:rPr>
              <a:t>.</a:t>
            </a:r>
            <a:endParaRPr sz="2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5"/>
          <p:cNvPicPr preferRelativeResize="0"/>
          <p:nvPr/>
        </p:nvPicPr>
        <p:blipFill>
          <a:blip r:embed="rId3">
            <a:alphaModFix/>
          </a:blip>
          <a:stretch>
            <a:fillRect/>
          </a:stretch>
        </p:blipFill>
        <p:spPr>
          <a:xfrm>
            <a:off x="1336965" y="0"/>
            <a:ext cx="6757618" cy="51434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more thing: Adding the "Prior Knowledge" Insight</a:t>
            </a:r>
            <a:endParaRPr/>
          </a:p>
        </p:txBody>
      </p:sp>
      <p:sp>
        <p:nvSpPr>
          <p:cNvPr id="208" name="Google Shape;208;p36"/>
          <p:cNvSpPr txBox="1"/>
          <p:nvPr>
            <p:ph idx="1" type="body"/>
          </p:nvPr>
        </p:nvSpPr>
        <p:spPr>
          <a:xfrm>
            <a:off x="311700" y="1152475"/>
            <a:ext cx="8520600" cy="3615900"/>
          </a:xfrm>
          <a:prstGeom prst="rect">
            <a:avLst/>
          </a:prstGeom>
        </p:spPr>
        <p:txBody>
          <a:bodyPr anchorCtr="0" anchor="t" bIns="91425" lIns="91425" spcFirstLastPara="1" rIns="91425" wrap="square" tIns="91425">
            <a:normAutofit lnSpcReduction="10000"/>
          </a:bodyPr>
          <a:lstStyle/>
          <a:p>
            <a:pPr indent="0" lvl="0" marL="0" marR="190500" rtl="0" algn="l">
              <a:spcBef>
                <a:spcPts val="0"/>
              </a:spcBef>
              <a:spcAft>
                <a:spcPts val="0"/>
              </a:spcAft>
              <a:buNone/>
            </a:pPr>
            <a:r>
              <a:rPr lang="en">
                <a:solidFill>
                  <a:schemeClr val="dk1"/>
                </a:solidFill>
                <a:highlight>
                  <a:srgbClr val="FFFFFF"/>
                </a:highlight>
              </a:rPr>
              <a:t>When analyzing data, we might encounter variables that have large variations but are irrelevant to our specific goals.</a:t>
            </a:r>
            <a:endParaRPr>
              <a:solidFill>
                <a:schemeClr val="dk1"/>
              </a:solidFill>
              <a:highlight>
                <a:srgbClr val="FFFFFF"/>
              </a:highlight>
            </a:endParaRPr>
          </a:p>
          <a:p>
            <a:pPr indent="0" lvl="0" marL="0" marR="190500" rtl="0" algn="l">
              <a:spcBef>
                <a:spcPts val="500"/>
              </a:spcBef>
              <a:spcAft>
                <a:spcPts val="0"/>
              </a:spcAft>
              <a:buNone/>
            </a:pPr>
            <a:r>
              <a:t/>
            </a:r>
            <a:endParaRPr>
              <a:solidFill>
                <a:schemeClr val="dk1"/>
              </a:solidFill>
              <a:highlight>
                <a:srgbClr val="FFFFFF"/>
              </a:highlight>
            </a:endParaRPr>
          </a:p>
          <a:p>
            <a:pPr indent="0" lvl="0" marL="0" marR="190500" rtl="0" algn="l">
              <a:spcBef>
                <a:spcPts val="500"/>
              </a:spcBef>
              <a:spcAft>
                <a:spcPts val="0"/>
              </a:spcAft>
              <a:buNone/>
            </a:pPr>
            <a:r>
              <a:rPr lang="en">
                <a:solidFill>
                  <a:schemeClr val="dk1"/>
                </a:solidFill>
                <a:highlight>
                  <a:srgbClr val="FFFFFF"/>
                </a:highlight>
              </a:rPr>
              <a:t>For instance, if I'm buying a second-hand car, one variable could be how many times the previous driver sang in the car / the lucky number of previous </a:t>
            </a:r>
            <a:r>
              <a:rPr lang="en">
                <a:solidFill>
                  <a:schemeClr val="dk1"/>
                </a:solidFill>
                <a:highlight>
                  <a:srgbClr val="FFFFFF"/>
                </a:highlight>
              </a:rPr>
              <a:t>owner</a:t>
            </a:r>
            <a:r>
              <a:rPr lang="en">
                <a:solidFill>
                  <a:schemeClr val="dk1"/>
                </a:solidFill>
                <a:highlight>
                  <a:srgbClr val="FFFFFF"/>
                </a:highlight>
              </a:rPr>
              <a:t>. Now, that number might vary greatly between different cars—some drivers sing constantly, others rarely or never—but clearly, that's irrelevant to my decision about buying the car.</a:t>
            </a:r>
            <a:endParaRPr>
              <a:solidFill>
                <a:schemeClr val="dk1"/>
              </a:solidFill>
              <a:highlight>
                <a:srgbClr val="FFFFFF"/>
              </a:highlight>
            </a:endParaRPr>
          </a:p>
          <a:p>
            <a:pPr indent="0" lvl="0" marL="0" marR="190500" rtl="0" algn="l">
              <a:spcBef>
                <a:spcPts val="500"/>
              </a:spcBef>
              <a:spcAft>
                <a:spcPts val="0"/>
              </a:spcAft>
              <a:buNone/>
            </a:pPr>
            <a:r>
              <a:t/>
            </a:r>
            <a:endParaRPr>
              <a:solidFill>
                <a:schemeClr val="dk1"/>
              </a:solidFill>
              <a:highlight>
                <a:srgbClr val="FFFFFF"/>
              </a:highlight>
            </a:endParaRPr>
          </a:p>
          <a:p>
            <a:pPr indent="0" lvl="0" marL="0" marR="190500" rtl="0" algn="l">
              <a:spcBef>
                <a:spcPts val="500"/>
              </a:spcBef>
              <a:spcAft>
                <a:spcPts val="500"/>
              </a:spcAft>
              <a:buNone/>
            </a:pPr>
            <a:r>
              <a:rPr lang="en">
                <a:solidFill>
                  <a:schemeClr val="dk1"/>
                </a:solidFill>
                <a:highlight>
                  <a:srgbClr val="FFFFFF"/>
                </a:highlight>
              </a:rPr>
              <a:t>PCA helps us identify the most informative patterns, but we still need to </a:t>
            </a:r>
            <a:r>
              <a:rPr b="1" lang="en">
                <a:solidFill>
                  <a:schemeClr val="dk1"/>
                </a:solidFill>
                <a:highlight>
                  <a:srgbClr val="FFFFFF"/>
                </a:highlight>
              </a:rPr>
              <a:t>bring our own understanding to know which variables truly matter</a:t>
            </a:r>
            <a:r>
              <a:rPr lang="en">
                <a:solidFill>
                  <a:schemeClr val="dk1"/>
                </a:solidFill>
                <a:highlight>
                  <a:srgbClr val="FFFFFF"/>
                </a:highlight>
              </a:rPr>
              <a:t>.</a:t>
            </a:r>
            <a:endParaRPr>
              <a:solidFill>
                <a:schemeClr val="dk1"/>
              </a:solidFill>
              <a:highlight>
                <a:srgbClr val="FFFFFF"/>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202225" y="152400"/>
            <a:ext cx="5179289" cy="4838701"/>
          </a:xfrm>
          <a:prstGeom prst="rect">
            <a:avLst/>
          </a:prstGeom>
          <a:noFill/>
          <a:ln>
            <a:noFill/>
          </a:ln>
        </p:spPr>
      </p:pic>
      <p:sp>
        <p:nvSpPr>
          <p:cNvPr id="67" name="Google Shape;67;p15"/>
          <p:cNvSpPr txBox="1"/>
          <p:nvPr/>
        </p:nvSpPr>
        <p:spPr>
          <a:xfrm>
            <a:off x="6925800" y="4404600"/>
            <a:ext cx="221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Screenshot from the internet</a:t>
            </a:r>
            <a:endParaRPr sz="12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1202225" y="152400"/>
            <a:ext cx="5179289" cy="4838701"/>
          </a:xfrm>
          <a:prstGeom prst="rect">
            <a:avLst/>
          </a:prstGeom>
          <a:noFill/>
          <a:ln>
            <a:noFill/>
          </a:ln>
        </p:spPr>
      </p:pic>
      <p:sp>
        <p:nvSpPr>
          <p:cNvPr id="73" name="Google Shape;73;p16"/>
          <p:cNvSpPr txBox="1"/>
          <p:nvPr/>
        </p:nvSpPr>
        <p:spPr>
          <a:xfrm>
            <a:off x="6925800" y="4404600"/>
            <a:ext cx="2218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Screenshot from the internet</a:t>
            </a:r>
            <a:endParaRPr sz="1200">
              <a:solidFill>
                <a:schemeClr val="dk2"/>
              </a:solidFill>
            </a:endParaRPr>
          </a:p>
        </p:txBody>
      </p:sp>
      <p:sp>
        <p:nvSpPr>
          <p:cNvPr id="74" name="Google Shape;74;p16"/>
          <p:cNvSpPr txBox="1"/>
          <p:nvPr/>
        </p:nvSpPr>
        <p:spPr>
          <a:xfrm>
            <a:off x="6336600" y="1117925"/>
            <a:ext cx="2807400" cy="23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So many information!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What is the most important thing when deciding to buy a car?</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dimensionality reduction algorithm</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Sometimes less is more!</a:t>
            </a:r>
            <a:endParaRPr/>
          </a:p>
          <a:p>
            <a:pPr indent="0" lvl="0" marL="0" rtl="0" algn="l">
              <a:spcBef>
                <a:spcPts val="1200"/>
              </a:spcBef>
              <a:spcAft>
                <a:spcPts val="0"/>
              </a:spcAft>
              <a:buClr>
                <a:schemeClr val="dk1"/>
              </a:buClr>
              <a:buSzPts val="1100"/>
              <a:buFont typeface="Arial"/>
              <a:buNone/>
            </a:pPr>
            <a:r>
              <a:rPr lang="en"/>
              <a:t>It transforms high-dimensions data into lower-dimensions while retaining as much information as possible.</a:t>
            </a:r>
            <a:endParaRPr/>
          </a:p>
          <a:p>
            <a:pPr indent="0" lvl="0" marL="0" rtl="0" algn="l">
              <a:spcBef>
                <a:spcPts val="1200"/>
              </a:spcBef>
              <a:spcAft>
                <a:spcPts val="0"/>
              </a:spcAft>
              <a:buClr>
                <a:schemeClr val="dk1"/>
              </a:buClr>
              <a:buSzPts val="1100"/>
              <a:buFont typeface="Arial"/>
              <a:buNone/>
            </a:pPr>
            <a:r>
              <a:rPr lang="en"/>
              <a:t>It is extremely useful when your dataset have a lot of features (more features means low efficiency!)</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 analogy</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Finding the time to read a 1000-pages book is a luxury that few can afford. </a:t>
            </a:r>
            <a:endParaRPr/>
          </a:p>
          <a:p>
            <a:pPr indent="0" lvl="0" marL="0" rtl="0" algn="l">
              <a:spcBef>
                <a:spcPts val="1200"/>
              </a:spcBef>
              <a:spcAft>
                <a:spcPts val="0"/>
              </a:spcAft>
              <a:buNone/>
            </a:pPr>
            <a:r>
              <a:rPr lang="en"/>
              <a:t>Wouldn’t it be nice if we can summarize the most important points in just 2 or 3 pages so that the information is easily digestible even by the busiest person? </a:t>
            </a:r>
            <a:endParaRPr/>
          </a:p>
          <a:p>
            <a:pPr indent="0" lvl="0" marL="0" rtl="0" algn="l">
              <a:spcBef>
                <a:spcPts val="1200"/>
              </a:spcBef>
              <a:spcAft>
                <a:spcPts val="1200"/>
              </a:spcAft>
              <a:buNone/>
            </a:pPr>
            <a:r>
              <a:rPr lang="en"/>
              <a:t>We may lose some information in the process, but hey, at least we get the big picture.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PCA work?</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It’s a two-step process. We can’t write a book summary if we haven’t read or understood the content of the book.</a:t>
            </a:r>
            <a:endParaRPr/>
          </a:p>
          <a:p>
            <a:pPr indent="0" lvl="0" marL="0" rtl="0" algn="l">
              <a:spcBef>
                <a:spcPts val="1200"/>
              </a:spcBef>
              <a:spcAft>
                <a:spcPts val="0"/>
              </a:spcAft>
              <a:buClr>
                <a:schemeClr val="dk1"/>
              </a:buClr>
              <a:buSzPct val="61111"/>
              <a:buFont typeface="Arial"/>
              <a:buNone/>
            </a:pPr>
            <a:r>
              <a:rPr b="1" lang="en"/>
              <a:t>PCA works the same way — understand, then summarize.</a:t>
            </a:r>
            <a:endParaRPr b="1"/>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None/>
            </a:pPr>
            <a:r>
              <a:rPr lang="en"/>
              <a:t>Human understands the meaning of a storybook through the use of expressive language. Unfortunately, PCA doesn’t speak English. It has to find meaning within our data through its preferred language, mathematics.</a:t>
            </a:r>
            <a:endParaRPr/>
          </a:p>
          <a:p>
            <a:pPr indent="0" lvl="0" marL="0" rtl="0" algn="l">
              <a:spcBef>
                <a:spcPts val="1200"/>
              </a:spcBef>
              <a:spcAft>
                <a:spcPts val="0"/>
              </a:spcAft>
              <a:buNone/>
            </a:pPr>
            <a:r>
              <a:rPr lang="en"/>
              <a:t>- Can PCA understand which part of our data is important?</a:t>
            </a:r>
            <a:endParaRPr/>
          </a:p>
          <a:p>
            <a:pPr indent="0" lvl="0" marL="0" rtl="0" algn="l">
              <a:spcBef>
                <a:spcPts val="1200"/>
              </a:spcBef>
              <a:spcAft>
                <a:spcPts val="0"/>
              </a:spcAft>
              <a:buClr>
                <a:schemeClr val="dk1"/>
              </a:buClr>
              <a:buSzPct val="61111"/>
              <a:buFont typeface="Arial"/>
              <a:buNone/>
            </a:pPr>
            <a:r>
              <a:rPr lang="en"/>
              <a:t>- Can we mathematically quantify the amount of information embedded within the data?</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Variance</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The answer is variance. The greater the variance, the more the information. Vice versa.</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1814513" y="1757350"/>
            <a:ext cx="5514975" cy="1628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Suppose that we are playing a guessing game with our friends. The game is simple. Our friends would cover their faces and we need to guess who’s who based solely on their height. Being the good friends that we are, we remember how tall everyone is.</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06" name="Google Shape;106;p21"/>
          <p:cNvPicPr preferRelativeResize="0"/>
          <p:nvPr/>
        </p:nvPicPr>
        <p:blipFill>
          <a:blip r:embed="rId3">
            <a:alphaModFix/>
          </a:blip>
          <a:stretch>
            <a:fillRect/>
          </a:stretch>
        </p:blipFill>
        <p:spPr>
          <a:xfrm>
            <a:off x="1509700" y="2930575"/>
            <a:ext cx="6124575" cy="1638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