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325D-A75B-84BA-BADF-EF47E6C4B8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620C36-6A45-11F5-D9A9-50279FC42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74BC8D-BCC2-7E4F-4B52-689A060F634A}"/>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5" name="Footer Placeholder 4">
            <a:extLst>
              <a:ext uri="{FF2B5EF4-FFF2-40B4-BE49-F238E27FC236}">
                <a16:creationId xmlns:a16="http://schemas.microsoft.com/office/drawing/2014/main" id="{DD62A663-0383-95E2-795E-104F07F2A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B94D2-83FB-BC0B-69D9-DA5ED820E97A}"/>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118512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4BAE-AD16-E9D6-D6C1-6A25C8AC35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799F6-FE0E-2C7B-6E3F-1E8230BC5A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78F9C-5158-B672-AA5F-EF67E3513406}"/>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5" name="Footer Placeholder 4">
            <a:extLst>
              <a:ext uri="{FF2B5EF4-FFF2-40B4-BE49-F238E27FC236}">
                <a16:creationId xmlns:a16="http://schemas.microsoft.com/office/drawing/2014/main" id="{D54DB269-1E56-F97A-8149-0FF416F92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537E9-8D30-8989-2C8D-98A2859E4230}"/>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49017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042D8-D330-C763-6BB9-EFF3F69695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3B2A69-675C-A96D-E0CD-F901F34598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7C76-864A-780C-F3B2-BBC50AFABEEF}"/>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5" name="Footer Placeholder 4">
            <a:extLst>
              <a:ext uri="{FF2B5EF4-FFF2-40B4-BE49-F238E27FC236}">
                <a16:creationId xmlns:a16="http://schemas.microsoft.com/office/drawing/2014/main" id="{B9EE9F91-4E07-7C4D-4D1A-FE28C3DC4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61E03-5E4A-9F84-E032-65642EAEFA2B}"/>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392427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DC83-F3D6-A506-9FBE-232AD9BE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00879A-DC00-9C8B-8230-5D0F638A9E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45735-AB48-BBD0-D132-BD634AE652C8}"/>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5" name="Footer Placeholder 4">
            <a:extLst>
              <a:ext uri="{FF2B5EF4-FFF2-40B4-BE49-F238E27FC236}">
                <a16:creationId xmlns:a16="http://schemas.microsoft.com/office/drawing/2014/main" id="{4EA58E6A-AA7F-BB7A-C519-BCF463A84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25BC3-91CE-FFEE-8935-82DF291097D1}"/>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86043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80B6-A896-AD55-F109-5F7E4ECC3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344015-0464-0E54-975E-7E827C3DDC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A376F-E69E-DFBA-782F-E03F5E82CF99}"/>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5" name="Footer Placeholder 4">
            <a:extLst>
              <a:ext uri="{FF2B5EF4-FFF2-40B4-BE49-F238E27FC236}">
                <a16:creationId xmlns:a16="http://schemas.microsoft.com/office/drawing/2014/main" id="{E60D63FD-1632-27B9-EB1F-C238774FC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2CB52-1F8D-A1F8-5D86-9F1372D68407}"/>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421394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3512-7076-25CB-C45C-CC4741A67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37588F-4CE6-4603-CE6D-4DBE3FE550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C6773A-9727-BC18-29D9-43B8E48BE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AFC45D-7C92-79FA-DBD1-9074ED66012E}"/>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6" name="Footer Placeholder 5">
            <a:extLst>
              <a:ext uri="{FF2B5EF4-FFF2-40B4-BE49-F238E27FC236}">
                <a16:creationId xmlns:a16="http://schemas.microsoft.com/office/drawing/2014/main" id="{3FF1A7E3-19DC-0B94-CB05-D0AC9E83C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C0D3C-2A49-AA5C-FF40-879F703DE7E8}"/>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76333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DE62-3B55-D8B3-C766-06FBC1D38E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5DE241-68BC-26D3-2326-36298F4A1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3E25F-C0F4-264F-0504-0774C74115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69B6B6-A787-9FB5-B24A-B873D549B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330B1-7D9A-66FB-FEC0-BEC5382E67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85DD56-A654-05AB-0AB3-7E1467BAE918}"/>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8" name="Footer Placeholder 7">
            <a:extLst>
              <a:ext uri="{FF2B5EF4-FFF2-40B4-BE49-F238E27FC236}">
                <a16:creationId xmlns:a16="http://schemas.microsoft.com/office/drawing/2014/main" id="{338DB0B5-305C-6096-A8DD-2284CEF1FF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8DC00E-00ED-1ABB-B8AB-CB40EB96F0BA}"/>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94769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C03F-6B90-EDBD-878F-D68FD340B9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59657E-18A6-FE34-EE84-DC68CCEA8566}"/>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4" name="Footer Placeholder 3">
            <a:extLst>
              <a:ext uri="{FF2B5EF4-FFF2-40B4-BE49-F238E27FC236}">
                <a16:creationId xmlns:a16="http://schemas.microsoft.com/office/drawing/2014/main" id="{3E348B65-7F91-BF51-5B31-E256F7C55C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2BE7A-F411-B801-5188-CA41CE27BA2F}"/>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350279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0CA3F-1EC5-1CAE-BC2E-E80E51159ED5}"/>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3" name="Footer Placeholder 2">
            <a:extLst>
              <a:ext uri="{FF2B5EF4-FFF2-40B4-BE49-F238E27FC236}">
                <a16:creationId xmlns:a16="http://schemas.microsoft.com/office/drawing/2014/main" id="{0D56CB71-B28B-778F-F068-13A93B8F5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ECD870-5862-B4DB-B927-C058E24A5504}"/>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147767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F233-5AB3-1977-D75A-785E43151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EF3C78-724C-6E3F-09D7-BC825FA297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83199-BC39-DD66-121A-B6ABDB70D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1F30D-5D93-791B-6363-789F4663D786}"/>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6" name="Footer Placeholder 5">
            <a:extLst>
              <a:ext uri="{FF2B5EF4-FFF2-40B4-BE49-F238E27FC236}">
                <a16:creationId xmlns:a16="http://schemas.microsoft.com/office/drawing/2014/main" id="{86CE6780-6CE2-AFCE-AE6C-615347EBF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4F0D0-A58F-E566-8BDC-69B15B0B165B}"/>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279863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31F4-0126-CF03-FB91-07C77EAA0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8A842B-273C-FC39-0958-7C23181CC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E36556-A0EB-68B9-A8A4-505B78D43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74690-AEDD-7C29-0268-A483D582B248}"/>
              </a:ext>
            </a:extLst>
          </p:cNvPr>
          <p:cNvSpPr>
            <a:spLocks noGrp="1"/>
          </p:cNvSpPr>
          <p:nvPr>
            <p:ph type="dt" sz="half" idx="10"/>
          </p:nvPr>
        </p:nvSpPr>
        <p:spPr/>
        <p:txBody>
          <a:bodyPr/>
          <a:lstStyle/>
          <a:p>
            <a:fld id="{B1EACA37-18E1-1046-91A2-1A5453602CC8}" type="datetimeFigureOut">
              <a:rPr lang="en-US" smtClean="0"/>
              <a:t>4/3/2024</a:t>
            </a:fld>
            <a:endParaRPr lang="en-US"/>
          </a:p>
        </p:txBody>
      </p:sp>
      <p:sp>
        <p:nvSpPr>
          <p:cNvPr id="6" name="Footer Placeholder 5">
            <a:extLst>
              <a:ext uri="{FF2B5EF4-FFF2-40B4-BE49-F238E27FC236}">
                <a16:creationId xmlns:a16="http://schemas.microsoft.com/office/drawing/2014/main" id="{C7C89A2F-7B3D-B3EC-1322-47A04A5B3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988E5-4262-9051-8DA9-55552A3AF41F}"/>
              </a:ext>
            </a:extLst>
          </p:cNvPr>
          <p:cNvSpPr>
            <a:spLocks noGrp="1"/>
          </p:cNvSpPr>
          <p:nvPr>
            <p:ph type="sldNum" sz="quarter" idx="12"/>
          </p:nvPr>
        </p:nvSpPr>
        <p:spPr/>
        <p:txBody>
          <a:bodyPr/>
          <a:lstStyle/>
          <a:p>
            <a:fld id="{397EB596-A934-B841-AD0F-DBB3EE692495}" type="slidenum">
              <a:rPr lang="en-US" smtClean="0"/>
              <a:t>‹#›</a:t>
            </a:fld>
            <a:endParaRPr lang="en-US"/>
          </a:p>
        </p:txBody>
      </p:sp>
    </p:spTree>
    <p:extLst>
      <p:ext uri="{BB962C8B-B14F-4D97-AF65-F5344CB8AC3E}">
        <p14:creationId xmlns:p14="http://schemas.microsoft.com/office/powerpoint/2010/main" val="99152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6AED9-A3EB-1974-9EF9-9200DE4A0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C58C94-3D7A-E2D6-D924-2DAE78040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1BC28-E030-8F8F-0804-AA4E69133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EACA37-18E1-1046-91A2-1A5453602CC8}" type="datetimeFigureOut">
              <a:rPr lang="en-US" smtClean="0"/>
              <a:t>4/3/2024</a:t>
            </a:fld>
            <a:endParaRPr lang="en-US"/>
          </a:p>
        </p:txBody>
      </p:sp>
      <p:sp>
        <p:nvSpPr>
          <p:cNvPr id="5" name="Footer Placeholder 4">
            <a:extLst>
              <a:ext uri="{FF2B5EF4-FFF2-40B4-BE49-F238E27FC236}">
                <a16:creationId xmlns:a16="http://schemas.microsoft.com/office/drawing/2014/main" id="{ECD9C545-16DC-D5E6-9648-513B434C8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C73FCDF-986E-1181-C9B3-5F3FA84AB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7EB596-A934-B841-AD0F-DBB3EE692495}" type="slidenum">
              <a:rPr lang="en-US" smtClean="0"/>
              <a:t>‹#›</a:t>
            </a:fld>
            <a:endParaRPr lang="en-US"/>
          </a:p>
        </p:txBody>
      </p:sp>
    </p:spTree>
    <p:extLst>
      <p:ext uri="{BB962C8B-B14F-4D97-AF65-F5344CB8AC3E}">
        <p14:creationId xmlns:p14="http://schemas.microsoft.com/office/powerpoint/2010/main" val="335864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8C10-303B-C3D8-07BA-2C40A2B5B25B}"/>
              </a:ext>
            </a:extLst>
          </p:cNvPr>
          <p:cNvSpPr>
            <a:spLocks noGrp="1"/>
          </p:cNvSpPr>
          <p:nvPr>
            <p:ph type="ctrTitle"/>
          </p:nvPr>
        </p:nvSpPr>
        <p:spPr/>
        <p:txBody>
          <a:bodyPr/>
          <a:lstStyle/>
          <a:p>
            <a:r>
              <a:rPr lang="en-US" dirty="0"/>
              <a:t>Decision Tree</a:t>
            </a:r>
          </a:p>
        </p:txBody>
      </p:sp>
      <p:sp>
        <p:nvSpPr>
          <p:cNvPr id="3" name="Subtitle 2">
            <a:extLst>
              <a:ext uri="{FF2B5EF4-FFF2-40B4-BE49-F238E27FC236}">
                <a16:creationId xmlns:a16="http://schemas.microsoft.com/office/drawing/2014/main" id="{24D29F3B-6257-119C-DE2E-1A1E495EC99D}"/>
              </a:ext>
            </a:extLst>
          </p:cNvPr>
          <p:cNvSpPr>
            <a:spLocks noGrp="1"/>
          </p:cNvSpPr>
          <p:nvPr>
            <p:ph type="subTitle" idx="1"/>
          </p:nvPr>
        </p:nvSpPr>
        <p:spPr/>
        <p:txBody>
          <a:bodyPr/>
          <a:lstStyle/>
          <a:p>
            <a:r>
              <a:rPr lang="en-US" dirty="0"/>
              <a:t>Min Chen</a:t>
            </a:r>
          </a:p>
        </p:txBody>
      </p:sp>
    </p:spTree>
    <p:extLst>
      <p:ext uri="{BB962C8B-B14F-4D97-AF65-F5344CB8AC3E}">
        <p14:creationId xmlns:p14="http://schemas.microsoft.com/office/powerpoint/2010/main" val="348318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AE0A-1535-9D4A-8E2C-BC783F1D38F0}"/>
              </a:ext>
            </a:extLst>
          </p:cNvPr>
          <p:cNvSpPr>
            <a:spLocks noGrp="1"/>
          </p:cNvSpPr>
          <p:nvPr>
            <p:ph type="title"/>
          </p:nvPr>
        </p:nvSpPr>
        <p:spPr/>
        <p:txBody>
          <a:bodyPr/>
          <a:lstStyle/>
          <a:p>
            <a:r>
              <a:rPr lang="en-US" dirty="0"/>
              <a:t>Pros and Cons of Decision Tree algorithm</a:t>
            </a:r>
          </a:p>
        </p:txBody>
      </p:sp>
      <p:sp>
        <p:nvSpPr>
          <p:cNvPr id="3" name="Content Placeholder 2">
            <a:extLst>
              <a:ext uri="{FF2B5EF4-FFF2-40B4-BE49-F238E27FC236}">
                <a16:creationId xmlns:a16="http://schemas.microsoft.com/office/drawing/2014/main" id="{B10A80DC-DC00-28FD-5CE0-AB51132D0705}"/>
              </a:ext>
            </a:extLst>
          </p:cNvPr>
          <p:cNvSpPr>
            <a:spLocks noGrp="1"/>
          </p:cNvSpPr>
          <p:nvPr>
            <p:ph idx="1"/>
          </p:nvPr>
        </p:nvSpPr>
        <p:spPr/>
        <p:txBody>
          <a:bodyPr>
            <a:normAutofit fontScale="55000" lnSpcReduction="20000"/>
          </a:bodyPr>
          <a:lstStyle/>
          <a:p>
            <a:pPr algn="l"/>
            <a:r>
              <a:rPr lang="en-US" b="1" i="0" dirty="0">
                <a:solidFill>
                  <a:srgbClr val="0D0D0D"/>
                </a:solidFill>
                <a:effectLst/>
                <a:highlight>
                  <a:srgbClr val="FFFFFF"/>
                </a:highlight>
                <a:latin typeface="Söhne"/>
              </a:rPr>
              <a:t>Pros of Decision Trees</a:t>
            </a:r>
          </a:p>
          <a:p>
            <a:pPr lvl="1">
              <a:buFont typeface="+mj-lt"/>
              <a:buAutoNum type="arabicPeriod"/>
            </a:pPr>
            <a:r>
              <a:rPr lang="en-US" b="1" i="0" dirty="0">
                <a:solidFill>
                  <a:srgbClr val="0D0D0D"/>
                </a:solidFill>
                <a:effectLst/>
                <a:highlight>
                  <a:srgbClr val="FFFFFF"/>
                </a:highlight>
                <a:latin typeface="Söhne"/>
              </a:rPr>
              <a:t>Interpretability</a:t>
            </a:r>
            <a:r>
              <a:rPr lang="en-US" b="0" i="0" dirty="0">
                <a:solidFill>
                  <a:srgbClr val="0D0D0D"/>
                </a:solidFill>
                <a:effectLst/>
                <a:highlight>
                  <a:srgbClr val="FFFFFF"/>
                </a:highlight>
                <a:latin typeface="Söhne"/>
              </a:rPr>
              <a:t>: One of the biggest advantages of decision trees is their ease of interpretation and explanation. They mimic human decision-making closely, making their logic transparent and understandable even to non-experts.</a:t>
            </a:r>
          </a:p>
          <a:p>
            <a:pPr lvl="1">
              <a:buFont typeface="+mj-lt"/>
              <a:buAutoNum type="arabicPeriod"/>
            </a:pPr>
            <a:r>
              <a:rPr lang="en-US" b="1" i="0" dirty="0">
                <a:solidFill>
                  <a:srgbClr val="0D0D0D"/>
                </a:solidFill>
                <a:effectLst/>
                <a:highlight>
                  <a:srgbClr val="FFFFFF"/>
                </a:highlight>
                <a:latin typeface="Söhne"/>
              </a:rPr>
              <a:t>Handles Both Types of Data</a:t>
            </a:r>
            <a:r>
              <a:rPr lang="en-US" b="0" i="0" dirty="0">
                <a:solidFill>
                  <a:srgbClr val="0D0D0D"/>
                </a:solidFill>
                <a:effectLst/>
                <a:highlight>
                  <a:srgbClr val="FFFFFF"/>
                </a:highlight>
                <a:latin typeface="Söhne"/>
              </a:rPr>
              <a:t>: Decision trees can handle both numerical and categorical data, making them versatile for various types of datasets.</a:t>
            </a:r>
          </a:p>
          <a:p>
            <a:pPr lvl="1">
              <a:buFont typeface="+mj-lt"/>
              <a:buAutoNum type="arabicPeriod"/>
            </a:pPr>
            <a:r>
              <a:rPr lang="en-US" b="1" i="0" dirty="0">
                <a:solidFill>
                  <a:srgbClr val="0D0D0D"/>
                </a:solidFill>
                <a:effectLst/>
                <a:highlight>
                  <a:srgbClr val="FFFFFF"/>
                </a:highlight>
                <a:latin typeface="Söhne"/>
              </a:rPr>
              <a:t>No Need for Data Preprocessing</a:t>
            </a:r>
            <a:r>
              <a:rPr lang="en-US" b="0" i="0" dirty="0">
                <a:solidFill>
                  <a:srgbClr val="0D0D0D"/>
                </a:solidFill>
                <a:effectLst/>
                <a:highlight>
                  <a:srgbClr val="FFFFFF"/>
                </a:highlight>
                <a:latin typeface="Söhne"/>
              </a:rPr>
              <a:t>: Unlike many other algorithms, decision trees do not require data normalization or scaling, making them easier to implement without extensive data preprocessing steps.</a:t>
            </a:r>
          </a:p>
          <a:p>
            <a:pPr lvl="1">
              <a:buFont typeface="+mj-lt"/>
              <a:buAutoNum type="arabicPeriod"/>
            </a:pPr>
            <a:r>
              <a:rPr lang="en-US" b="1" i="0" dirty="0">
                <a:solidFill>
                  <a:srgbClr val="0D0D0D"/>
                </a:solidFill>
                <a:effectLst/>
                <a:highlight>
                  <a:srgbClr val="FFFFFF"/>
                </a:highlight>
                <a:latin typeface="Söhne"/>
              </a:rPr>
              <a:t>Identifies Significant Variables</a:t>
            </a:r>
            <a:r>
              <a:rPr lang="en-US" b="0" i="0" dirty="0">
                <a:solidFill>
                  <a:srgbClr val="0D0D0D"/>
                </a:solidFill>
                <a:effectLst/>
                <a:highlight>
                  <a:srgbClr val="FFFFFF"/>
                </a:highlight>
                <a:latin typeface="Söhne"/>
              </a:rPr>
              <a:t>: Through the process of building a decision tree, the most important variables are automatically highlighted, providing insights into the data.</a:t>
            </a:r>
          </a:p>
          <a:p>
            <a:pPr lvl="1">
              <a:buFont typeface="+mj-lt"/>
              <a:buAutoNum type="arabicPeriod"/>
            </a:pPr>
            <a:r>
              <a:rPr lang="en-US" b="1" i="0" dirty="0">
                <a:solidFill>
                  <a:srgbClr val="0D0D0D"/>
                </a:solidFill>
                <a:effectLst/>
                <a:highlight>
                  <a:srgbClr val="FFFFFF"/>
                </a:highlight>
                <a:latin typeface="Söhne"/>
              </a:rPr>
              <a:t>Non-Parametric Method</a:t>
            </a:r>
            <a:r>
              <a:rPr lang="en-US" b="0" i="0" dirty="0">
                <a:solidFill>
                  <a:srgbClr val="0D0D0D"/>
                </a:solidFill>
                <a:effectLst/>
                <a:highlight>
                  <a:srgbClr val="FFFFFF"/>
                </a:highlight>
                <a:latin typeface="Söhne"/>
              </a:rPr>
              <a:t>: As a non-parametric method, decision trees do not assume any distribution of the data, making them suitable for scenarios where such assumptions might not hold.</a:t>
            </a:r>
          </a:p>
          <a:p>
            <a:pPr algn="l"/>
            <a:r>
              <a:rPr lang="en-US" b="1" i="0" dirty="0">
                <a:solidFill>
                  <a:srgbClr val="0D0D0D"/>
                </a:solidFill>
                <a:effectLst/>
                <a:highlight>
                  <a:srgbClr val="FFFFFF"/>
                </a:highlight>
                <a:latin typeface="Söhne"/>
              </a:rPr>
              <a:t>Cons of Decision Trees</a:t>
            </a:r>
          </a:p>
          <a:p>
            <a:pPr lvl="1">
              <a:buFont typeface="+mj-lt"/>
              <a:buAutoNum type="arabicPeriod"/>
            </a:pPr>
            <a:r>
              <a:rPr lang="en-US" b="1" i="0" dirty="0">
                <a:solidFill>
                  <a:srgbClr val="0D0D0D"/>
                </a:solidFill>
                <a:effectLst/>
                <a:highlight>
                  <a:srgbClr val="FFFFFF"/>
                </a:highlight>
                <a:latin typeface="Söhne"/>
              </a:rPr>
              <a:t>Overfitting</a:t>
            </a:r>
            <a:r>
              <a:rPr lang="en-US" b="0" i="0" dirty="0">
                <a:solidFill>
                  <a:srgbClr val="0D0D0D"/>
                </a:solidFill>
                <a:effectLst/>
                <a:highlight>
                  <a:srgbClr val="FFFFFF"/>
                </a:highlight>
                <a:latin typeface="Söhne"/>
              </a:rPr>
              <a:t>: Decision trees are prone to overfitting, especially with complex trees that have many branches. They can create models that are too specific to the training data and do not generalize well to unseen data.</a:t>
            </a:r>
          </a:p>
          <a:p>
            <a:pPr lvl="1">
              <a:buFont typeface="+mj-lt"/>
              <a:buAutoNum type="arabicPeriod"/>
            </a:pPr>
            <a:r>
              <a:rPr lang="en-US" b="1" i="0" dirty="0">
                <a:solidFill>
                  <a:srgbClr val="0D0D0D"/>
                </a:solidFill>
                <a:effectLst/>
                <a:highlight>
                  <a:srgbClr val="FFFFFF"/>
                </a:highlight>
                <a:latin typeface="Söhne"/>
              </a:rPr>
              <a:t>Instability</a:t>
            </a:r>
            <a:r>
              <a:rPr lang="en-US" b="0" i="0" dirty="0">
                <a:solidFill>
                  <a:srgbClr val="0D0D0D"/>
                </a:solidFill>
                <a:effectLst/>
                <a:highlight>
                  <a:srgbClr val="FFFFFF"/>
                </a:highlight>
                <a:latin typeface="Söhne"/>
              </a:rPr>
              <a:t>: Small variations in the data can result in a completely different tree being generated. This instability is reduced by using decision trees within an ensemble method like Random Forests.</a:t>
            </a:r>
          </a:p>
          <a:p>
            <a:pPr lvl="1">
              <a:buFont typeface="+mj-lt"/>
              <a:buAutoNum type="arabicPeriod"/>
            </a:pPr>
            <a:r>
              <a:rPr lang="en-US" b="1" i="0" dirty="0">
                <a:solidFill>
                  <a:srgbClr val="0D0D0D"/>
                </a:solidFill>
                <a:effectLst/>
                <a:highlight>
                  <a:srgbClr val="FFFFFF"/>
                </a:highlight>
                <a:latin typeface="Söhne"/>
              </a:rPr>
              <a:t>Greedy Algorithms</a:t>
            </a:r>
            <a:r>
              <a:rPr lang="en-US" b="0" i="0" dirty="0">
                <a:solidFill>
                  <a:srgbClr val="0D0D0D"/>
                </a:solidFill>
                <a:effectLst/>
                <a:highlight>
                  <a:srgbClr val="FFFFFF"/>
                </a:highlight>
                <a:latin typeface="Söhne"/>
              </a:rPr>
              <a:t>: Decision tree algorithms are considered "greedy" because they make the optimal choice at each node. However, this does not always lead to the global optimum.</a:t>
            </a:r>
          </a:p>
          <a:p>
            <a:pPr lvl="1">
              <a:buFont typeface="+mj-lt"/>
              <a:buAutoNum type="arabicPeriod"/>
            </a:pPr>
            <a:r>
              <a:rPr lang="en-US" b="1" i="0" dirty="0">
                <a:solidFill>
                  <a:srgbClr val="0D0D0D"/>
                </a:solidFill>
                <a:effectLst/>
                <a:highlight>
                  <a:srgbClr val="FFFFFF"/>
                </a:highlight>
                <a:latin typeface="Söhne"/>
              </a:rPr>
              <a:t>Difficulty with Unbalanced Data</a:t>
            </a:r>
            <a:r>
              <a:rPr lang="en-US" b="0" i="0" dirty="0">
                <a:solidFill>
                  <a:srgbClr val="0D0D0D"/>
                </a:solidFill>
                <a:effectLst/>
                <a:highlight>
                  <a:srgbClr val="FFFFFF"/>
                </a:highlight>
                <a:latin typeface="Söhne"/>
              </a:rPr>
              <a:t>: Decision trees can create biased trees if some classes dominate. It is often necessary to balance the dataset before training the tree.</a:t>
            </a:r>
          </a:p>
          <a:p>
            <a:pPr lvl="1">
              <a:buFont typeface="+mj-lt"/>
              <a:buAutoNum type="arabicPeriod"/>
            </a:pPr>
            <a:r>
              <a:rPr lang="en-US" b="1" i="0" dirty="0">
                <a:solidFill>
                  <a:srgbClr val="0D0D0D"/>
                </a:solidFill>
                <a:effectLst/>
                <a:highlight>
                  <a:srgbClr val="FFFFFF"/>
                </a:highlight>
                <a:latin typeface="Söhne"/>
              </a:rPr>
              <a:t>Complexity with Large Data</a:t>
            </a:r>
            <a:r>
              <a:rPr lang="en-US" b="0" i="0" dirty="0">
                <a:solidFill>
                  <a:srgbClr val="0D0D0D"/>
                </a:solidFill>
                <a:effectLst/>
                <a:highlight>
                  <a:srgbClr val="FFFFFF"/>
                </a:highlight>
                <a:latin typeface="Söhne"/>
              </a:rPr>
              <a:t>: For datasets with a large number of features and classes, the decision tree can become complex and inefficient, making it challenging to interpret and requiring more computational resources.</a:t>
            </a:r>
          </a:p>
          <a:p>
            <a:endParaRPr lang="en-US" dirty="0"/>
          </a:p>
        </p:txBody>
      </p:sp>
    </p:spTree>
    <p:extLst>
      <p:ext uri="{BB962C8B-B14F-4D97-AF65-F5344CB8AC3E}">
        <p14:creationId xmlns:p14="http://schemas.microsoft.com/office/powerpoint/2010/main" val="324746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27E3-3077-3C40-D099-F4E3E075747B}"/>
              </a:ext>
            </a:extLst>
          </p:cNvPr>
          <p:cNvSpPr>
            <a:spLocks noGrp="1"/>
          </p:cNvSpPr>
          <p:nvPr>
            <p:ph type="title"/>
          </p:nvPr>
        </p:nvSpPr>
        <p:spPr/>
        <p:txBody>
          <a:bodyPr/>
          <a:lstStyle/>
          <a:p>
            <a:r>
              <a:rPr lang="en-US" dirty="0"/>
              <a:t>Guess what’s in the envelope?</a:t>
            </a:r>
          </a:p>
        </p:txBody>
      </p:sp>
      <p:sp>
        <p:nvSpPr>
          <p:cNvPr id="3" name="Content Placeholder 2">
            <a:extLst>
              <a:ext uri="{FF2B5EF4-FFF2-40B4-BE49-F238E27FC236}">
                <a16:creationId xmlns:a16="http://schemas.microsoft.com/office/drawing/2014/main" id="{FDE90EA7-D312-B411-D31F-B68C37D1A675}"/>
              </a:ext>
            </a:extLst>
          </p:cNvPr>
          <p:cNvSpPr>
            <a:spLocks noGrp="1"/>
          </p:cNvSpPr>
          <p:nvPr>
            <p:ph idx="1"/>
          </p:nvPr>
        </p:nvSpPr>
        <p:spPr/>
        <p:txBody>
          <a:bodyPr/>
          <a:lstStyle/>
          <a:p>
            <a:r>
              <a:rPr lang="en-US" dirty="0"/>
              <a:t>Ask me questions – I will answer yes or no</a:t>
            </a:r>
          </a:p>
        </p:txBody>
      </p:sp>
      <p:pic>
        <p:nvPicPr>
          <p:cNvPr id="1026" name="Picture 2" descr="Envelope vector illustration. cartoon envelope. envelope hand draw isolated.">
            <a:extLst>
              <a:ext uri="{FF2B5EF4-FFF2-40B4-BE49-F238E27FC236}">
                <a16:creationId xmlns:a16="http://schemas.microsoft.com/office/drawing/2014/main" id="{4A11E581-C330-4D31-82EB-AE62025F57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652" b="23784"/>
          <a:stretch/>
        </p:blipFill>
        <p:spPr bwMode="auto">
          <a:xfrm>
            <a:off x="1841571" y="2614935"/>
            <a:ext cx="6858000" cy="35362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9D31D6-CCB1-2A23-4B4A-282C6370B25B}"/>
              </a:ext>
            </a:extLst>
          </p:cNvPr>
          <p:cNvSpPr txBox="1"/>
          <p:nvPr/>
        </p:nvSpPr>
        <p:spPr>
          <a:xfrm>
            <a:off x="8082313" y="2497914"/>
            <a:ext cx="1721946" cy="3770263"/>
          </a:xfrm>
          <a:prstGeom prst="rect">
            <a:avLst/>
          </a:prstGeom>
          <a:noFill/>
        </p:spPr>
        <p:txBody>
          <a:bodyPr wrap="none" rtlCol="0">
            <a:spAutoFit/>
          </a:bodyPr>
          <a:lstStyle/>
          <a:p>
            <a:r>
              <a:rPr lang="en-US" sz="23900" dirty="0"/>
              <a:t>?</a:t>
            </a:r>
          </a:p>
        </p:txBody>
      </p:sp>
    </p:spTree>
    <p:extLst>
      <p:ext uri="{BB962C8B-B14F-4D97-AF65-F5344CB8AC3E}">
        <p14:creationId xmlns:p14="http://schemas.microsoft.com/office/powerpoint/2010/main" val="77107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3E8A-418B-F2D0-4E90-7895D9B6EF4D}"/>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616D382A-E0C2-E2F3-75EF-8364D840797B}"/>
              </a:ext>
            </a:extLst>
          </p:cNvPr>
          <p:cNvSpPr>
            <a:spLocks noGrp="1"/>
          </p:cNvSpPr>
          <p:nvPr>
            <p:ph idx="1"/>
          </p:nvPr>
        </p:nvSpPr>
        <p:spPr/>
        <p:txBody>
          <a:bodyPr>
            <a:normAutofit/>
          </a:bodyPr>
          <a:lstStyle/>
          <a:p>
            <a:r>
              <a:rPr lang="en-US" dirty="0"/>
              <a:t>A non-parametric supervised learning algorithm</a:t>
            </a:r>
          </a:p>
          <a:p>
            <a:r>
              <a:rPr lang="en-US" b="0" i="0" dirty="0">
                <a:solidFill>
                  <a:srgbClr val="161616"/>
                </a:solidFill>
                <a:effectLst/>
                <a:highlight>
                  <a:srgbClr val="FFFFFF"/>
                </a:highlight>
                <a:latin typeface="IBM Plex Sans" panose="020F0502020204030204" pitchFamily="34" charset="0"/>
              </a:rPr>
              <a:t>a hierarchical tree structure</a:t>
            </a:r>
          </a:p>
          <a:p>
            <a:pPr lvl="1"/>
            <a:r>
              <a:rPr lang="en-US" dirty="0"/>
              <a:t>Root Node: This is the topmost node of the tree from where the population starts dividing according to various features.</a:t>
            </a:r>
          </a:p>
          <a:p>
            <a:pPr lvl="1"/>
            <a:r>
              <a:rPr lang="en-US" dirty="0"/>
              <a:t>Splitting: It is a process of dividing a node into two or more sub-nodes based on certain conditions.</a:t>
            </a:r>
          </a:p>
          <a:p>
            <a:pPr lvl="1"/>
            <a:r>
              <a:rPr lang="en-US" dirty="0"/>
              <a:t>Decision Node: When a sub-node splits into further sub-nodes, then it is called the decision node.</a:t>
            </a:r>
          </a:p>
          <a:p>
            <a:pPr lvl="1"/>
            <a:r>
              <a:rPr lang="en-US" dirty="0"/>
              <a:t>Leaf/Terminal Node: Nodes that do not split further are called leaf or terminal nodes.</a:t>
            </a:r>
          </a:p>
          <a:p>
            <a:endParaRPr lang="en-US" dirty="0"/>
          </a:p>
        </p:txBody>
      </p:sp>
    </p:spTree>
    <p:extLst>
      <p:ext uri="{BB962C8B-B14F-4D97-AF65-F5344CB8AC3E}">
        <p14:creationId xmlns:p14="http://schemas.microsoft.com/office/powerpoint/2010/main" val="151685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5A05-7D58-70DC-09C7-572B42B32135}"/>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579B1E6B-C5FC-8E16-4624-AFD17B4F6256}"/>
              </a:ext>
            </a:extLst>
          </p:cNvPr>
          <p:cNvSpPr>
            <a:spLocks noGrp="1"/>
          </p:cNvSpPr>
          <p:nvPr>
            <p:ph idx="1"/>
          </p:nvPr>
        </p:nvSpPr>
        <p:spPr/>
        <p:txBody>
          <a:bodyPr/>
          <a:lstStyle/>
          <a:p>
            <a:endParaRPr lang="en-US"/>
          </a:p>
        </p:txBody>
      </p:sp>
      <p:pic>
        <p:nvPicPr>
          <p:cNvPr id="2050" name="Picture 2" descr="decision tree example for heart attack prevention">
            <a:extLst>
              <a:ext uri="{FF2B5EF4-FFF2-40B4-BE49-F238E27FC236}">
                <a16:creationId xmlns:a16="http://schemas.microsoft.com/office/drawing/2014/main" id="{B517BAED-480C-1179-816A-A8BDDD238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33" y="1414599"/>
            <a:ext cx="8218745" cy="51733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DB06A8-1CF2-FFA6-E9E9-9B4829AC44D2}"/>
              </a:ext>
            </a:extLst>
          </p:cNvPr>
          <p:cNvSpPr txBox="1"/>
          <p:nvPr/>
        </p:nvSpPr>
        <p:spPr>
          <a:xfrm>
            <a:off x="6271805" y="6531892"/>
            <a:ext cx="5583864" cy="261610"/>
          </a:xfrm>
          <a:prstGeom prst="rect">
            <a:avLst/>
          </a:prstGeom>
          <a:noFill/>
        </p:spPr>
        <p:txBody>
          <a:bodyPr wrap="square">
            <a:spAutoFit/>
          </a:bodyPr>
          <a:lstStyle/>
          <a:p>
            <a:r>
              <a:rPr lang="en-US" sz="1100" dirty="0"/>
              <a:t>https://</a:t>
            </a:r>
            <a:r>
              <a:rPr lang="en-US" sz="1100" dirty="0" err="1"/>
              <a:t>www.datacamp.com</a:t>
            </a:r>
            <a:r>
              <a:rPr lang="en-US" sz="1100" dirty="0"/>
              <a:t>/tutorial/decision-tree-classification-python</a:t>
            </a:r>
          </a:p>
        </p:txBody>
      </p:sp>
    </p:spTree>
    <p:extLst>
      <p:ext uri="{BB962C8B-B14F-4D97-AF65-F5344CB8AC3E}">
        <p14:creationId xmlns:p14="http://schemas.microsoft.com/office/powerpoint/2010/main" val="366106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3EE0-F609-FAAB-EB20-713254709ECD}"/>
              </a:ext>
            </a:extLst>
          </p:cNvPr>
          <p:cNvSpPr>
            <a:spLocks noGrp="1"/>
          </p:cNvSpPr>
          <p:nvPr>
            <p:ph type="title"/>
          </p:nvPr>
        </p:nvSpPr>
        <p:spPr/>
        <p:txBody>
          <a:bodyPr/>
          <a:lstStyle/>
          <a:p>
            <a:r>
              <a:rPr lang="en-US"/>
              <a:t>How does the Decision Tree algorithm work?</a:t>
            </a:r>
            <a:endParaRPr lang="en-US" dirty="0"/>
          </a:p>
        </p:txBody>
      </p:sp>
      <p:pic>
        <p:nvPicPr>
          <p:cNvPr id="3074" name="Picture 2" descr="How does the Decision Tree Algorithm Work?">
            <a:extLst>
              <a:ext uri="{FF2B5EF4-FFF2-40B4-BE49-F238E27FC236}">
                <a16:creationId xmlns:a16="http://schemas.microsoft.com/office/drawing/2014/main" id="{3C52E789-14CB-543C-42C6-95A39D70D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3344" y="4225159"/>
            <a:ext cx="6057937" cy="255686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2CD8807-4AF3-98BB-ECBA-1C6118BE50E5}"/>
              </a:ext>
            </a:extLst>
          </p:cNvPr>
          <p:cNvSpPr txBox="1">
            <a:spLocks/>
          </p:cNvSpPr>
          <p:nvPr/>
        </p:nvSpPr>
        <p:spPr>
          <a:xfrm>
            <a:off x="838200" y="1433842"/>
            <a:ext cx="10786241" cy="420561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D0D0D"/>
                </a:solidFill>
                <a:highlight>
                  <a:srgbClr val="FFFFFF"/>
                </a:highlight>
                <a:latin typeface="Söhne"/>
              </a:rPr>
              <a:t>1. Choose the Best Attribute:</a:t>
            </a:r>
          </a:p>
          <a:p>
            <a:pPr lvl="1"/>
            <a:r>
              <a:rPr lang="en-US" dirty="0">
                <a:solidFill>
                  <a:srgbClr val="0D0D0D"/>
                </a:solidFill>
                <a:highlight>
                  <a:srgbClr val="FFFFFF"/>
                </a:highlight>
                <a:latin typeface="Söhne"/>
              </a:rPr>
              <a:t>Start by selecting the attribute that best separates the data into classes. This selection is made using Attribute Selection Measures (ASM) such as Information Gain.</a:t>
            </a:r>
          </a:p>
          <a:p>
            <a:pPr lvl="1"/>
            <a:r>
              <a:rPr lang="en-US" dirty="0">
                <a:solidFill>
                  <a:srgbClr val="0D0D0D"/>
                </a:solidFill>
                <a:highlight>
                  <a:srgbClr val="FFFFFF"/>
                </a:highlight>
                <a:latin typeface="Söhne"/>
              </a:rPr>
              <a:t>The attribute with the highest score under the chosen ASM is selected as the decision node to split the dataset.</a:t>
            </a:r>
          </a:p>
          <a:p>
            <a:r>
              <a:rPr lang="en-US" b="1" dirty="0">
                <a:solidFill>
                  <a:srgbClr val="0D0D0D"/>
                </a:solidFill>
                <a:highlight>
                  <a:srgbClr val="FFFFFF"/>
                </a:highlight>
                <a:latin typeface="Söhne"/>
              </a:rPr>
              <a:t>2. Split the Data:</a:t>
            </a:r>
          </a:p>
          <a:p>
            <a:pPr lvl="1"/>
            <a:r>
              <a:rPr lang="en-US" dirty="0">
                <a:solidFill>
                  <a:srgbClr val="0D0D0D"/>
                </a:solidFill>
                <a:highlight>
                  <a:srgbClr val="FFFFFF"/>
                </a:highlight>
                <a:latin typeface="Söhne"/>
              </a:rPr>
              <a:t>Split the dataset into subsets using the values of the selected attribute. Each subset should correspond to a possible value of the attribute.</a:t>
            </a:r>
          </a:p>
          <a:p>
            <a:pPr lvl="1"/>
            <a:r>
              <a:rPr lang="en-US" dirty="0">
                <a:solidFill>
                  <a:srgbClr val="0D0D0D"/>
                </a:solidFill>
                <a:highlight>
                  <a:srgbClr val="FFFFFF"/>
                </a:highlight>
                <a:latin typeface="Söhne"/>
              </a:rPr>
              <a:t>This process divides the dataset in a way that similar data points end up in the same subset.</a:t>
            </a:r>
          </a:p>
          <a:p>
            <a:r>
              <a:rPr lang="en-US" b="1" dirty="0">
                <a:solidFill>
                  <a:srgbClr val="0D0D0D"/>
                </a:solidFill>
                <a:highlight>
                  <a:srgbClr val="FFFFFF"/>
                </a:highlight>
                <a:latin typeface="Söhne"/>
              </a:rPr>
              <a:t>3. Recursion for Each Subset:</a:t>
            </a:r>
          </a:p>
          <a:p>
            <a:pPr lvl="1"/>
            <a:r>
              <a:rPr lang="en-US" dirty="0">
                <a:solidFill>
                  <a:srgbClr val="0D0D0D"/>
                </a:solidFill>
                <a:highlight>
                  <a:srgbClr val="FFFFFF"/>
                </a:highlight>
                <a:latin typeface="Söhne"/>
              </a:rPr>
              <a:t>The algorithm then recurs on each subset, considering only attributes that have not been used. The steps are repeated for each subset.</a:t>
            </a:r>
          </a:p>
          <a:p>
            <a:pPr lvl="1"/>
            <a:r>
              <a:rPr lang="en-US" dirty="0">
                <a:solidFill>
                  <a:srgbClr val="0D0D0D"/>
                </a:solidFill>
                <a:highlight>
                  <a:srgbClr val="FFFFFF"/>
                </a:highlight>
                <a:latin typeface="Söhne"/>
              </a:rPr>
              <a:t>A new decision node is found for each subset by choosing the best attribute according to ASM.</a:t>
            </a:r>
          </a:p>
          <a:p>
            <a:r>
              <a:rPr lang="en-US" b="1" dirty="0">
                <a:solidFill>
                  <a:srgbClr val="0D0D0D"/>
                </a:solidFill>
                <a:highlight>
                  <a:srgbClr val="FFFFFF"/>
                </a:highlight>
                <a:latin typeface="Söhne"/>
              </a:rPr>
              <a:t>4. Termination Conditions:</a:t>
            </a:r>
          </a:p>
          <a:p>
            <a:pPr lvl="1"/>
            <a:r>
              <a:rPr lang="en-US" dirty="0">
                <a:solidFill>
                  <a:srgbClr val="0D0D0D"/>
                </a:solidFill>
                <a:highlight>
                  <a:srgbClr val="FFFFFF"/>
                </a:highlight>
                <a:latin typeface="Söhne"/>
              </a:rPr>
              <a:t>The recursion is terminated under one of the following conditions:</a:t>
            </a:r>
          </a:p>
          <a:p>
            <a:pPr marL="1200150" lvl="2" indent="-285750"/>
            <a:r>
              <a:rPr lang="en-US" dirty="0">
                <a:solidFill>
                  <a:srgbClr val="0D0D0D"/>
                </a:solidFill>
                <a:highlight>
                  <a:srgbClr val="FFFFFF"/>
                </a:highlight>
                <a:latin typeface="Söhne"/>
              </a:rPr>
              <a:t>All tuples in the subset belong to the same attribute value (pure).</a:t>
            </a:r>
          </a:p>
          <a:p>
            <a:pPr marL="1200150" lvl="2" indent="-285750"/>
            <a:r>
              <a:rPr lang="en-US" dirty="0">
                <a:solidFill>
                  <a:srgbClr val="0D0D0D"/>
                </a:solidFill>
                <a:highlight>
                  <a:srgbClr val="FFFFFF"/>
                </a:highlight>
                <a:latin typeface="Söhne"/>
              </a:rPr>
              <a:t>There are no more attributes to split the data.</a:t>
            </a:r>
          </a:p>
          <a:p>
            <a:pPr marL="1200150" lvl="2" indent="-285750"/>
            <a:r>
              <a:rPr lang="en-US" dirty="0">
                <a:solidFill>
                  <a:srgbClr val="0D0D0D"/>
                </a:solidFill>
                <a:highlight>
                  <a:srgbClr val="FFFFFF"/>
                </a:highlight>
                <a:latin typeface="Söhne"/>
              </a:rPr>
              <a:t>There are no more instances.</a:t>
            </a:r>
          </a:p>
          <a:p>
            <a:endParaRPr lang="en-US" dirty="0"/>
          </a:p>
        </p:txBody>
      </p:sp>
    </p:spTree>
    <p:extLst>
      <p:ext uri="{BB962C8B-B14F-4D97-AF65-F5344CB8AC3E}">
        <p14:creationId xmlns:p14="http://schemas.microsoft.com/office/powerpoint/2010/main" val="47621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A4C2-BDE8-C519-BC61-AEAB1DF4D500}"/>
              </a:ext>
            </a:extLst>
          </p:cNvPr>
          <p:cNvSpPr>
            <a:spLocks noGrp="1"/>
          </p:cNvSpPr>
          <p:nvPr>
            <p:ph type="title"/>
          </p:nvPr>
        </p:nvSpPr>
        <p:spPr/>
        <p:txBody>
          <a:bodyPr>
            <a:normAutofit/>
          </a:bodyPr>
          <a:lstStyle/>
          <a:p>
            <a:r>
              <a:rPr lang="en-US" b="1" i="0" dirty="0">
                <a:solidFill>
                  <a:srgbClr val="05192D"/>
                </a:solidFill>
                <a:effectLst/>
                <a:highlight>
                  <a:srgbClr val="FFFFFF"/>
                </a:highlight>
                <a:latin typeface="Studio-Feixen-Sans"/>
              </a:rPr>
              <a:t>Attribute Selection Measures</a:t>
            </a:r>
            <a:endParaRPr lang="en-US" dirty="0"/>
          </a:p>
        </p:txBody>
      </p:sp>
      <p:sp>
        <p:nvSpPr>
          <p:cNvPr id="3" name="Content Placeholder 2">
            <a:extLst>
              <a:ext uri="{FF2B5EF4-FFF2-40B4-BE49-F238E27FC236}">
                <a16:creationId xmlns:a16="http://schemas.microsoft.com/office/drawing/2014/main" id="{1BA7B62F-0A4B-BA22-A997-4E615F150D36}"/>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Attribute Selection Measure (ASM)</a:t>
            </a:r>
            <a:r>
              <a:rPr lang="en-US" b="0" i="0" dirty="0">
                <a:solidFill>
                  <a:srgbClr val="0D0D0D"/>
                </a:solidFill>
                <a:effectLst/>
                <a:highlight>
                  <a:srgbClr val="FFFFFF"/>
                </a:highlight>
                <a:latin typeface="Söhne"/>
              </a:rPr>
              <a:t>: A heuristic technique for identifying the optimal criterion to split data effectively.</a:t>
            </a:r>
          </a:p>
          <a:p>
            <a:pPr algn="l">
              <a:buFont typeface="Arial" panose="020B0604020202020204" pitchFamily="34" charset="0"/>
              <a:buChar char="•"/>
            </a:pPr>
            <a:r>
              <a:rPr lang="en-US" b="1" i="0" dirty="0">
                <a:solidFill>
                  <a:srgbClr val="0D0D0D"/>
                </a:solidFill>
                <a:effectLst/>
                <a:highlight>
                  <a:srgbClr val="FFFFFF"/>
                </a:highlight>
                <a:latin typeface="Söhne"/>
              </a:rPr>
              <a:t>Functionality</a:t>
            </a:r>
            <a:r>
              <a:rPr lang="en-US" b="0" i="0" dirty="0">
                <a:solidFill>
                  <a:srgbClr val="0D0D0D"/>
                </a:solidFill>
                <a:effectLst/>
                <a:highlight>
                  <a:srgbClr val="FFFFFF"/>
                </a:highlight>
                <a:latin typeface="Söhne"/>
              </a:rPr>
              <a:t>: Acts as splitting rules, aiding in determining precise breakpoints for records at each node.</a:t>
            </a:r>
          </a:p>
          <a:p>
            <a:pPr algn="l">
              <a:buFont typeface="Arial" panose="020B0604020202020204" pitchFamily="34" charset="0"/>
              <a:buChar char="•"/>
            </a:pPr>
            <a:r>
              <a:rPr lang="en-US" b="1" i="0" dirty="0">
                <a:solidFill>
                  <a:srgbClr val="0D0D0D"/>
                </a:solidFill>
                <a:effectLst/>
                <a:highlight>
                  <a:srgbClr val="FFFFFF"/>
                </a:highlight>
                <a:latin typeface="Söhne"/>
              </a:rPr>
              <a:t>Ranking System</a:t>
            </a:r>
            <a:r>
              <a:rPr lang="en-US" b="0" i="0" dirty="0">
                <a:solidFill>
                  <a:srgbClr val="0D0D0D"/>
                </a:solidFill>
                <a:effectLst/>
                <a:highlight>
                  <a:srgbClr val="FFFFFF"/>
                </a:highlight>
                <a:latin typeface="Söhne"/>
              </a:rPr>
              <a:t>: Evaluates and assigns a rank to each feature or attribute, based on its capacity to clarify the dataset.</a:t>
            </a:r>
          </a:p>
          <a:p>
            <a:pPr algn="l">
              <a:buFont typeface="Arial" panose="020B0604020202020204" pitchFamily="34" charset="0"/>
              <a:buChar char="•"/>
            </a:pPr>
            <a:r>
              <a:rPr lang="en-US" b="1" i="0" dirty="0">
                <a:solidFill>
                  <a:srgbClr val="0D0D0D"/>
                </a:solidFill>
                <a:effectLst/>
                <a:highlight>
                  <a:srgbClr val="FFFFFF"/>
                </a:highlight>
                <a:latin typeface="Söhne"/>
              </a:rPr>
              <a:t>Selection of Attributes</a:t>
            </a:r>
            <a:r>
              <a:rPr lang="en-US" b="0" i="0" dirty="0">
                <a:solidFill>
                  <a:srgbClr val="0D0D0D"/>
                </a:solidFill>
                <a:effectLst/>
                <a:highlight>
                  <a:srgbClr val="FFFFFF"/>
                </a:highlight>
                <a:latin typeface="Söhne"/>
              </a:rPr>
              <a:t>: Attributes with the highest scores are chosen as the nodes for splitting the data.</a:t>
            </a:r>
          </a:p>
          <a:p>
            <a:pPr algn="l">
              <a:buFont typeface="Arial" panose="020B0604020202020204" pitchFamily="34" charset="0"/>
              <a:buChar char="•"/>
            </a:pPr>
            <a:r>
              <a:rPr lang="en-US" b="1" i="0" dirty="0">
                <a:solidFill>
                  <a:srgbClr val="0D0D0D"/>
                </a:solidFill>
                <a:effectLst/>
                <a:highlight>
                  <a:srgbClr val="FFFFFF"/>
                </a:highlight>
                <a:latin typeface="Söhne"/>
              </a:rPr>
              <a:t>Continuous Attributes</a:t>
            </a:r>
            <a:r>
              <a:rPr lang="en-US" b="0" i="0" dirty="0">
                <a:solidFill>
                  <a:srgbClr val="0D0D0D"/>
                </a:solidFill>
                <a:effectLst/>
                <a:highlight>
                  <a:srgbClr val="FFFFFF"/>
                </a:highlight>
                <a:latin typeface="Söhne"/>
              </a:rPr>
              <a:t>: For attributes with continuous values, ASM helps in defining exact split points for creating branches.</a:t>
            </a:r>
          </a:p>
          <a:p>
            <a:pPr algn="l">
              <a:buFont typeface="Arial" panose="020B0604020202020204" pitchFamily="34" charset="0"/>
              <a:buChar char="•"/>
            </a:pPr>
            <a:r>
              <a:rPr lang="en-US" b="1" i="0" dirty="0">
                <a:solidFill>
                  <a:srgbClr val="0D0D0D"/>
                </a:solidFill>
                <a:effectLst/>
                <a:highlight>
                  <a:srgbClr val="FFFFFF"/>
                </a:highlight>
                <a:latin typeface="Söhne"/>
              </a:rPr>
              <a:t>Popular ASMs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Information Gain</a:t>
            </a:r>
            <a:r>
              <a:rPr lang="en-US" b="0" i="0" dirty="0">
                <a:solidFill>
                  <a:srgbClr val="0D0D0D"/>
                </a:solidFill>
                <a:effectLst/>
                <a:highlight>
                  <a:srgbClr val="FFFFFF"/>
                </a:highlight>
                <a:latin typeface="Söhne"/>
              </a:rPr>
              <a:t>: Assesses how much information a feature provides about the class.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Gain Ratio</a:t>
            </a:r>
            <a:r>
              <a:rPr lang="en-US" b="0" i="0" dirty="0">
                <a:solidFill>
                  <a:srgbClr val="0D0D0D"/>
                </a:solidFill>
                <a:effectLst/>
                <a:highlight>
                  <a:srgbClr val="FFFFFF"/>
                </a:highlight>
                <a:latin typeface="Söhne"/>
              </a:rPr>
              <a:t>: Modifies Information Gain to penalize attributes with more categories.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Gini Index</a:t>
            </a:r>
            <a:r>
              <a:rPr lang="en-US" b="0" i="0" dirty="0">
                <a:solidFill>
                  <a:srgbClr val="0D0D0D"/>
                </a:solidFill>
                <a:effectLst/>
                <a:highlight>
                  <a:srgbClr val="FFFFFF"/>
                </a:highlight>
                <a:latin typeface="Söhne"/>
              </a:rPr>
              <a:t>: Measures the likelihood of incorrect classification if a random label is assigned based on the distribution seen in the subset.</a:t>
            </a:r>
          </a:p>
        </p:txBody>
      </p:sp>
    </p:spTree>
    <p:extLst>
      <p:ext uri="{BB962C8B-B14F-4D97-AF65-F5344CB8AC3E}">
        <p14:creationId xmlns:p14="http://schemas.microsoft.com/office/powerpoint/2010/main" val="40167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EF86B-0BC2-51C4-3599-A27A64AD360D}"/>
              </a:ext>
            </a:extLst>
          </p:cNvPr>
          <p:cNvSpPr>
            <a:spLocks noGrp="1"/>
          </p:cNvSpPr>
          <p:nvPr>
            <p:ph type="title"/>
          </p:nvPr>
        </p:nvSpPr>
        <p:spPr>
          <a:xfrm>
            <a:off x="836680" y="464406"/>
            <a:ext cx="6002110" cy="758061"/>
          </a:xfrm>
        </p:spPr>
        <p:txBody>
          <a:bodyPr>
            <a:normAutofit/>
          </a:bodyPr>
          <a:lstStyle/>
          <a:p>
            <a:r>
              <a:rPr lang="en-US" sz="4000" dirty="0"/>
              <a:t>Information Gain</a:t>
            </a:r>
          </a:p>
        </p:txBody>
      </p:sp>
      <p:sp>
        <p:nvSpPr>
          <p:cNvPr id="3" name="Content Placeholder 2">
            <a:extLst>
              <a:ext uri="{FF2B5EF4-FFF2-40B4-BE49-F238E27FC236}">
                <a16:creationId xmlns:a16="http://schemas.microsoft.com/office/drawing/2014/main" id="{3ADB7345-7921-C869-B9F3-634AAC51F3B3}"/>
              </a:ext>
            </a:extLst>
          </p:cNvPr>
          <p:cNvSpPr>
            <a:spLocks noGrp="1"/>
          </p:cNvSpPr>
          <p:nvPr>
            <p:ph idx="1"/>
          </p:nvPr>
        </p:nvSpPr>
        <p:spPr>
          <a:xfrm>
            <a:off x="469557" y="1222468"/>
            <a:ext cx="6369233" cy="5540534"/>
          </a:xfrm>
        </p:spPr>
        <p:txBody>
          <a:bodyPr>
            <a:normAutofit/>
          </a:bodyPr>
          <a:lstStyle/>
          <a:p>
            <a:pPr algn="l"/>
            <a:r>
              <a:rPr lang="en-US" sz="1400" b="0" i="0" dirty="0">
                <a:solidFill>
                  <a:srgbClr val="0D0D0D"/>
                </a:solidFill>
                <a:effectLst/>
                <a:highlight>
                  <a:srgbClr val="FFFFFF"/>
                </a:highlight>
                <a:latin typeface="Söhne"/>
              </a:rPr>
              <a:t>Information Gain is a concept derived from information theory, primarily used in decision tree algorithms to select the feature that best splits the dataset at each node. It measures the reduction in entropy or impurity in the dataset after it is divided on an attribute. Essentially, it quantifies the difference in entropy (or unpredictability) before and after the split. The attribute with the highest Information Gain is chosen for the split, as it provides the most significant increase in information (or the most significant decrease in uncertainty) about the target variable.</a:t>
            </a:r>
          </a:p>
          <a:p>
            <a:pPr algn="l">
              <a:buFont typeface="Arial" panose="020B0604020202020204" pitchFamily="34" charset="0"/>
              <a:buChar char="•"/>
            </a:pPr>
            <a:r>
              <a:rPr lang="en-US" sz="1050" b="1" i="0" dirty="0">
                <a:solidFill>
                  <a:srgbClr val="0D0D0D"/>
                </a:solidFill>
                <a:effectLst/>
                <a:highlight>
                  <a:srgbClr val="FFFFFF"/>
                </a:highlight>
                <a:latin typeface="Söhne"/>
              </a:rPr>
              <a:t>Entropy</a:t>
            </a:r>
            <a:r>
              <a:rPr lang="en-US" sz="1050" b="0" i="0" dirty="0">
                <a:solidFill>
                  <a:srgbClr val="0D0D0D"/>
                </a:solidFill>
                <a:effectLst/>
                <a:highlight>
                  <a:srgbClr val="FFFFFF"/>
                </a:highlight>
                <a:latin typeface="Söhne"/>
              </a:rPr>
              <a:t>: Before calculating Information Gain, we first understand entropy, which measures the level of uncertainty or disorder within a dataset. A higher entropy value means more unpredictability and vice versa.</a:t>
            </a:r>
          </a:p>
          <a:p>
            <a:pPr algn="l">
              <a:buFont typeface="Arial" panose="020B0604020202020204" pitchFamily="34" charset="0"/>
              <a:buChar char="•"/>
            </a:pPr>
            <a:r>
              <a:rPr lang="en-US" sz="1050" b="1" i="0" dirty="0">
                <a:solidFill>
                  <a:srgbClr val="0D0D0D"/>
                </a:solidFill>
                <a:effectLst/>
                <a:highlight>
                  <a:srgbClr val="FFFFFF"/>
                </a:highlight>
                <a:latin typeface="Söhne"/>
              </a:rPr>
              <a:t>Calculation of Information Gain</a:t>
            </a:r>
            <a:r>
              <a:rPr lang="en-US" sz="1050" b="0" i="0" dirty="0">
                <a:solidFill>
                  <a:srgbClr val="0D0D0D"/>
                </a:solidFill>
                <a:effectLst/>
                <a:highlight>
                  <a:srgbClr val="FFFFFF"/>
                </a:highlight>
                <a:latin typeface="Söhne"/>
              </a:rPr>
              <a:t>: Information Gain is calculated by subtracting the weighted entropies of the subsets produced by a split from the original entropy of the whole dataset before the split. The formula is given by:</a:t>
            </a:r>
          </a:p>
          <a:p>
            <a:pPr algn="l">
              <a:buFont typeface="Arial" panose="020B0604020202020204" pitchFamily="34" charset="0"/>
              <a:buChar char="•"/>
            </a:pPr>
            <a:endParaRPr lang="en-US" sz="1050" b="0" i="0" dirty="0">
              <a:solidFill>
                <a:srgbClr val="0D0D0D"/>
              </a:solidFill>
              <a:effectLst/>
              <a:highlight>
                <a:srgbClr val="FFFFFF"/>
              </a:highlight>
              <a:latin typeface="Söhne"/>
            </a:endParaRPr>
          </a:p>
          <a:p>
            <a:pPr algn="l">
              <a:buFont typeface="Arial" panose="020B0604020202020204" pitchFamily="34" charset="0"/>
              <a:buChar char="•"/>
            </a:pPr>
            <a:endParaRPr lang="en-US" sz="1050" b="0" i="0" dirty="0">
              <a:solidFill>
                <a:srgbClr val="0D0D0D"/>
              </a:solidFill>
              <a:effectLst/>
              <a:highlight>
                <a:srgbClr val="FFFFFF"/>
              </a:highlight>
              <a:latin typeface="Söhne"/>
            </a:endParaRPr>
          </a:p>
          <a:p>
            <a:pPr marL="0" indent="0" algn="l">
              <a:buNone/>
            </a:pPr>
            <a:r>
              <a:rPr lang="en-US" sz="1050" b="0" i="0" dirty="0">
                <a:solidFill>
                  <a:srgbClr val="0D0D0D"/>
                </a:solidFill>
                <a:effectLst/>
                <a:highlight>
                  <a:srgbClr val="FFFFFF"/>
                </a:highlight>
                <a:latin typeface="Söhne"/>
              </a:rPr>
              <a:t>         where the summation is over all the subsets (children) created by the split.</a:t>
            </a:r>
          </a:p>
          <a:p>
            <a:pPr algn="l">
              <a:buFont typeface="Arial" panose="020B0604020202020204" pitchFamily="34" charset="0"/>
              <a:buChar char="•"/>
            </a:pPr>
            <a:r>
              <a:rPr lang="en-US" sz="1050" b="1" i="0" dirty="0">
                <a:solidFill>
                  <a:srgbClr val="0D0D0D"/>
                </a:solidFill>
                <a:effectLst/>
                <a:highlight>
                  <a:srgbClr val="FFFFFF"/>
                </a:highlight>
                <a:latin typeface="Söhne"/>
              </a:rPr>
              <a:t>Selection of the Best Attribute</a:t>
            </a:r>
            <a:r>
              <a:rPr lang="en-US" sz="1050" b="0" i="0" dirty="0">
                <a:solidFill>
                  <a:srgbClr val="0D0D0D"/>
                </a:solidFill>
                <a:effectLst/>
                <a:highlight>
                  <a:srgbClr val="FFFFFF"/>
                </a:highlight>
                <a:latin typeface="Söhne"/>
              </a:rPr>
              <a:t>: The attribute with the highest Information Gain is selected for the split because it is considered to provide the most meaningful information about the target variable, thereby reducing uncertainty the most.</a:t>
            </a:r>
          </a:p>
          <a:p>
            <a:pPr algn="l">
              <a:buFont typeface="Arial" panose="020B0604020202020204" pitchFamily="34" charset="0"/>
              <a:buChar char="•"/>
            </a:pPr>
            <a:r>
              <a:rPr lang="en-US" sz="1050" b="1" i="0" dirty="0">
                <a:solidFill>
                  <a:srgbClr val="0D0D0D"/>
                </a:solidFill>
                <a:effectLst/>
                <a:highlight>
                  <a:srgbClr val="FFFFFF"/>
                </a:highlight>
                <a:latin typeface="Söhne"/>
              </a:rPr>
              <a:t>Goal</a:t>
            </a:r>
            <a:r>
              <a:rPr lang="en-US" sz="1050" b="0" i="0" dirty="0">
                <a:solidFill>
                  <a:srgbClr val="0D0D0D"/>
                </a:solidFill>
                <a:effectLst/>
                <a:highlight>
                  <a:srgbClr val="FFFFFF"/>
                </a:highlight>
                <a:latin typeface="Söhne"/>
              </a:rPr>
              <a:t>: The primary goal of maximizing Information Gain is to build a decision tree that requires the fewest levels to accurately classify or predict the outcome, thus making the tree more efficient and easier to interpret.</a:t>
            </a:r>
          </a:p>
          <a:p>
            <a:pPr algn="l">
              <a:buFont typeface="Arial" panose="020B0604020202020204" pitchFamily="34" charset="0"/>
              <a:buChar char="•"/>
            </a:pPr>
            <a:r>
              <a:rPr lang="en-US" sz="1050" b="1" i="0" dirty="0">
                <a:solidFill>
                  <a:srgbClr val="0D0D0D"/>
                </a:solidFill>
                <a:effectLst/>
                <a:highlight>
                  <a:srgbClr val="FFFFFF"/>
                </a:highlight>
                <a:latin typeface="Söhne"/>
              </a:rPr>
              <a:t>Advantage</a:t>
            </a:r>
            <a:r>
              <a:rPr lang="en-US" sz="1050" b="0" i="0" dirty="0">
                <a:solidFill>
                  <a:srgbClr val="0D0D0D"/>
                </a:solidFill>
                <a:effectLst/>
                <a:highlight>
                  <a:srgbClr val="FFFFFF"/>
                </a:highlight>
                <a:latin typeface="Söhne"/>
              </a:rPr>
              <a:t>: By using Information Gain, decision trees can focus on the most informative features, reducing the size and complexity of the tree and potentially improving prediction accuracy.</a:t>
            </a:r>
          </a:p>
        </p:txBody>
      </p:sp>
      <p:pic>
        <p:nvPicPr>
          <p:cNvPr id="4098" name="Picture 2" descr="Claude Shannon - Wikipedia">
            <a:extLst>
              <a:ext uri="{FF2B5EF4-FFF2-40B4-BE49-F238E27FC236}">
                <a16:creationId xmlns:a16="http://schemas.microsoft.com/office/drawing/2014/main" id="{2CF7EB63-703A-D68E-02DB-F1CB2AE812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07" r="5594"/>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A1BC5B-1398-4750-2268-0EE0512544E6}"/>
              </a:ext>
            </a:extLst>
          </p:cNvPr>
          <p:cNvSpPr txBox="1"/>
          <p:nvPr/>
        </p:nvSpPr>
        <p:spPr>
          <a:xfrm>
            <a:off x="10553418" y="6239782"/>
            <a:ext cx="1635534" cy="523220"/>
          </a:xfrm>
          <a:prstGeom prst="rect">
            <a:avLst/>
          </a:prstGeom>
          <a:noFill/>
        </p:spPr>
        <p:txBody>
          <a:bodyPr wrap="square">
            <a:spAutoFit/>
          </a:bodyPr>
          <a:lstStyle/>
          <a:p>
            <a:r>
              <a:rPr lang="en-US" sz="1400" dirty="0">
                <a:solidFill>
                  <a:schemeClr val="bg1"/>
                </a:solidFill>
              </a:rPr>
              <a:t>Claude Shannon</a:t>
            </a:r>
          </a:p>
          <a:p>
            <a:r>
              <a:rPr lang="en-US" sz="1400" dirty="0">
                <a:solidFill>
                  <a:schemeClr val="bg1"/>
                </a:solidFill>
              </a:rPr>
              <a:t>1916-2001</a:t>
            </a:r>
          </a:p>
        </p:txBody>
      </p:sp>
      <p:pic>
        <p:nvPicPr>
          <p:cNvPr id="6" name="Picture 5">
            <a:extLst>
              <a:ext uri="{FF2B5EF4-FFF2-40B4-BE49-F238E27FC236}">
                <a16:creationId xmlns:a16="http://schemas.microsoft.com/office/drawing/2014/main" id="{F06D0FB6-6C3B-76E3-6DDD-FBF8D10F6828}"/>
              </a:ext>
            </a:extLst>
          </p:cNvPr>
          <p:cNvPicPr>
            <a:picLocks noChangeAspect="1"/>
          </p:cNvPicPr>
          <p:nvPr/>
        </p:nvPicPr>
        <p:blipFill>
          <a:blip r:embed="rId3"/>
          <a:stretch>
            <a:fillRect/>
          </a:stretch>
        </p:blipFill>
        <p:spPr>
          <a:xfrm>
            <a:off x="1206494" y="3992735"/>
            <a:ext cx="4600756" cy="435403"/>
          </a:xfrm>
          <a:prstGeom prst="rect">
            <a:avLst/>
          </a:prstGeom>
        </p:spPr>
      </p:pic>
      <p:pic>
        <p:nvPicPr>
          <p:cNvPr id="4100" name="Picture 4" descr="DAX Cookbook">
            <a:extLst>
              <a:ext uri="{FF2B5EF4-FFF2-40B4-BE49-F238E27FC236}">
                <a16:creationId xmlns:a16="http://schemas.microsoft.com/office/drawing/2014/main" id="{FA6DD02F-771E-CF27-372B-7FD892717B18}"/>
              </a:ext>
            </a:extLst>
          </p:cNvPr>
          <p:cNvPicPr>
            <a:picLocks noChangeAspect="1" noChangeArrowheads="1"/>
          </p:cNvPicPr>
          <p:nvPr/>
        </p:nvPicPr>
        <p:blipFill rotWithShape="1">
          <a:blip r:embed="rId4">
            <a:duotone>
              <a:schemeClr val="bg2">
                <a:shade val="45000"/>
                <a:satMod val="135000"/>
              </a:schemeClr>
              <a:prstClr val="white"/>
            </a:duotone>
            <a:alphaModFix/>
            <a:extLst>
              <a:ext uri="{BEBA8EAE-BF5A-486C-A8C5-ECC9F3942E4B}">
                <a14:imgProps xmlns:a14="http://schemas.microsoft.com/office/drawing/2010/main">
                  <a14:imgLayer r:embed="rId5">
                    <a14:imgEffect>
                      <a14:colorTemperature colorTemp="1500"/>
                    </a14:imgEffect>
                    <a14:imgEffect>
                      <a14:saturation sat="52000"/>
                    </a14:imgEffect>
                  </a14:imgLayer>
                </a14:imgProps>
              </a:ext>
              <a:ext uri="{28A0092B-C50C-407E-A947-70E740481C1C}">
                <a14:useLocalDpi xmlns:a14="http://schemas.microsoft.com/office/drawing/2010/main" val="0"/>
              </a:ext>
            </a:extLst>
          </a:blip>
          <a:srcRect/>
          <a:stretch/>
        </p:blipFill>
        <p:spPr bwMode="auto">
          <a:xfrm>
            <a:off x="7903780" y="5270504"/>
            <a:ext cx="4025462" cy="874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6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C6CB-FFD9-13FE-C897-5AB38334F29D}"/>
              </a:ext>
            </a:extLst>
          </p:cNvPr>
          <p:cNvSpPr>
            <a:spLocks noGrp="1"/>
          </p:cNvSpPr>
          <p:nvPr>
            <p:ph type="title"/>
          </p:nvPr>
        </p:nvSpPr>
        <p:spPr/>
        <p:txBody>
          <a:bodyPr/>
          <a:lstStyle/>
          <a:p>
            <a:r>
              <a:rPr lang="en-US" dirty="0"/>
              <a:t>Gain ratio</a:t>
            </a:r>
          </a:p>
        </p:txBody>
      </p:sp>
      <p:sp>
        <p:nvSpPr>
          <p:cNvPr id="3" name="Content Placeholder 2">
            <a:extLst>
              <a:ext uri="{FF2B5EF4-FFF2-40B4-BE49-F238E27FC236}">
                <a16:creationId xmlns:a16="http://schemas.microsoft.com/office/drawing/2014/main" id="{648E379E-417F-17B0-59FD-374A4E1F1949}"/>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Normalization of Information Gain</a:t>
            </a:r>
            <a:r>
              <a:rPr lang="en-US" b="0" i="0" dirty="0">
                <a:solidFill>
                  <a:srgbClr val="0D0D0D"/>
                </a:solidFill>
                <a:effectLst/>
                <a:highlight>
                  <a:srgbClr val="FFFFFF"/>
                </a:highlight>
                <a:latin typeface="Söhne"/>
              </a:rPr>
              <a:t>: The Gain Ratio takes the Information Gain for an attribute and divides it by the intrinsic value of the dataset that the attribute splits. This intrinsic value is a measure of how broadly and evenly the split divides the dataset.</a:t>
            </a:r>
          </a:p>
          <a:p>
            <a:pPr algn="l">
              <a:buFont typeface="Arial" panose="020B0604020202020204" pitchFamily="34" charset="0"/>
              <a:buChar char="•"/>
            </a:pPr>
            <a:r>
              <a:rPr lang="en-US" b="1" i="0" dirty="0">
                <a:solidFill>
                  <a:srgbClr val="0D0D0D"/>
                </a:solidFill>
                <a:effectLst/>
                <a:highlight>
                  <a:srgbClr val="FFFFFF"/>
                </a:highlight>
                <a:latin typeface="Söhne"/>
              </a:rPr>
              <a:t>Formula</a:t>
            </a:r>
            <a:r>
              <a:rPr lang="en-US" b="0" i="0" dirty="0">
                <a:solidFill>
                  <a:srgbClr val="0D0D0D"/>
                </a:solidFill>
                <a:effectLst/>
                <a:highlight>
                  <a:srgbClr val="FFFFFF"/>
                </a:highlight>
                <a:latin typeface="Söhne"/>
              </a:rPr>
              <a:t>: The Gain Ratio is calculated as:</a:t>
            </a:r>
          </a:p>
          <a:p>
            <a:endParaRPr lang="en-US" dirty="0"/>
          </a:p>
        </p:txBody>
      </p:sp>
      <p:pic>
        <p:nvPicPr>
          <p:cNvPr id="4" name="Picture 3">
            <a:extLst>
              <a:ext uri="{FF2B5EF4-FFF2-40B4-BE49-F238E27FC236}">
                <a16:creationId xmlns:a16="http://schemas.microsoft.com/office/drawing/2014/main" id="{20F52606-43AB-4227-3A32-C1E28FA799CA}"/>
              </a:ext>
            </a:extLst>
          </p:cNvPr>
          <p:cNvPicPr>
            <a:picLocks noChangeAspect="1"/>
          </p:cNvPicPr>
          <p:nvPr/>
        </p:nvPicPr>
        <p:blipFill>
          <a:blip r:embed="rId2"/>
          <a:stretch>
            <a:fillRect/>
          </a:stretch>
        </p:blipFill>
        <p:spPr>
          <a:xfrm>
            <a:off x="3256692" y="4183106"/>
            <a:ext cx="4368800" cy="889000"/>
          </a:xfrm>
          <a:prstGeom prst="rect">
            <a:avLst/>
          </a:prstGeom>
        </p:spPr>
      </p:pic>
    </p:spTree>
    <p:extLst>
      <p:ext uri="{BB962C8B-B14F-4D97-AF65-F5344CB8AC3E}">
        <p14:creationId xmlns:p14="http://schemas.microsoft.com/office/powerpoint/2010/main" val="357171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2B53-84AE-5E6F-6931-6C21D8D9EEEE}"/>
              </a:ext>
            </a:extLst>
          </p:cNvPr>
          <p:cNvSpPr>
            <a:spLocks noGrp="1"/>
          </p:cNvSpPr>
          <p:nvPr>
            <p:ph type="title"/>
          </p:nvPr>
        </p:nvSpPr>
        <p:spPr/>
        <p:txBody>
          <a:bodyPr/>
          <a:lstStyle/>
          <a:p>
            <a:r>
              <a:rPr lang="en-US" dirty="0"/>
              <a:t>Gini index</a:t>
            </a:r>
          </a:p>
        </p:txBody>
      </p:sp>
      <p:sp>
        <p:nvSpPr>
          <p:cNvPr id="3" name="Content Placeholder 2">
            <a:extLst>
              <a:ext uri="{FF2B5EF4-FFF2-40B4-BE49-F238E27FC236}">
                <a16:creationId xmlns:a16="http://schemas.microsoft.com/office/drawing/2014/main" id="{8F7D473C-DB33-7731-2BBA-CE0E0C8D4B50}"/>
              </a:ext>
            </a:extLst>
          </p:cNvPr>
          <p:cNvSpPr>
            <a:spLocks noGrp="1"/>
          </p:cNvSpPr>
          <p:nvPr>
            <p:ph idx="1"/>
          </p:nvPr>
        </p:nvSpPr>
        <p:spPr>
          <a:xfrm>
            <a:off x="838200" y="1825625"/>
            <a:ext cx="10515600" cy="4785240"/>
          </a:xfrm>
        </p:spPr>
        <p:txBody>
          <a:bodyPr>
            <a:normAutofit fontScale="62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The Gini Index calculates the probability of a randomly chosen sample being incorrectly labeled if it was randomly labeled according to the distribution of labels in the subset. A Gini Index of 0 represents perfect purity, meaning all the elements in the subset belong to a single class.</a:t>
            </a:r>
          </a:p>
          <a:p>
            <a:pPr algn="l">
              <a:buFont typeface="Arial" panose="020B0604020202020204" pitchFamily="34" charset="0"/>
              <a:buChar char="•"/>
            </a:pPr>
            <a:r>
              <a:rPr lang="en-US" b="1" i="0" dirty="0">
                <a:solidFill>
                  <a:srgbClr val="0D0D0D"/>
                </a:solidFill>
                <a:effectLst/>
                <a:highlight>
                  <a:srgbClr val="FFFFFF"/>
                </a:highlight>
                <a:latin typeface="Söhne"/>
              </a:rPr>
              <a:t>Calculation</a:t>
            </a:r>
            <a:r>
              <a:rPr lang="en-US" b="0" i="0" dirty="0">
                <a:solidFill>
                  <a:srgbClr val="0D0D0D"/>
                </a:solidFill>
                <a:effectLst/>
                <a:highlight>
                  <a:srgbClr val="FFFFFF"/>
                </a:highlight>
                <a:latin typeface="Söhne"/>
              </a:rPr>
              <a:t>: For a dataset with </a:t>
            </a:r>
            <a:r>
              <a:rPr lang="en-US" b="0" i="1" dirty="0">
                <a:solidFill>
                  <a:srgbClr val="0D0D0D"/>
                </a:solidFill>
                <a:effectLst/>
                <a:highlight>
                  <a:srgbClr val="FFFFFF"/>
                </a:highlight>
                <a:latin typeface="KaTeX_Math"/>
              </a:rPr>
              <a:t>J</a:t>
            </a:r>
            <a:r>
              <a:rPr lang="en-US" b="0" i="0" dirty="0">
                <a:solidFill>
                  <a:srgbClr val="0D0D0D"/>
                </a:solidFill>
                <a:effectLst/>
                <a:highlight>
                  <a:srgbClr val="FFFFFF"/>
                </a:highlight>
                <a:latin typeface="Söhne"/>
              </a:rPr>
              <a:t> classes, the Gini Index for a subset is calculated as: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0" indent="0" algn="l">
              <a:buNone/>
            </a:pPr>
            <a:endParaRPr lang="en-US" b="0" i="0" dirty="0">
              <a:solidFill>
                <a:srgbClr val="0D0D0D"/>
              </a:solidFill>
              <a:effectLst/>
              <a:highlight>
                <a:srgbClr val="FFFFFF"/>
              </a:highlight>
              <a:latin typeface="Söhne"/>
            </a:endParaRPr>
          </a:p>
          <a:p>
            <a:pPr marL="0" indent="0" algn="l">
              <a:buNone/>
            </a:pPr>
            <a:endParaRPr lang="en-US" dirty="0">
              <a:solidFill>
                <a:srgbClr val="0D0D0D"/>
              </a:solidFill>
              <a:highlight>
                <a:srgbClr val="FFFFFF"/>
              </a:highlight>
              <a:latin typeface="Söhne"/>
            </a:endParaRPr>
          </a:p>
          <a:p>
            <a:pPr marL="0" indent="0" algn="l">
              <a:buNone/>
            </a:pPr>
            <a:r>
              <a:rPr lang="en-US" b="0" i="0" dirty="0">
                <a:solidFill>
                  <a:srgbClr val="0D0D0D"/>
                </a:solidFill>
                <a:effectLst/>
                <a:highlight>
                  <a:srgbClr val="FFFFFF"/>
                </a:highlight>
                <a:latin typeface="Söhne"/>
              </a:rPr>
              <a:t>      where </a:t>
            </a:r>
            <a:r>
              <a:rPr lang="en-US" b="0" i="1" dirty="0" err="1">
                <a:solidFill>
                  <a:srgbClr val="0D0D0D"/>
                </a:solidFill>
                <a:effectLst/>
                <a:highlight>
                  <a:srgbClr val="FFFFFF"/>
                </a:highlight>
                <a:latin typeface="KaTeX_Math"/>
              </a:rPr>
              <a:t>pj</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is the proportion of the samples that belong to class </a:t>
            </a:r>
            <a:r>
              <a:rPr lang="en-US" b="0" i="1" dirty="0">
                <a:solidFill>
                  <a:srgbClr val="0D0D0D"/>
                </a:solidFill>
                <a:effectLst/>
                <a:highlight>
                  <a:srgbClr val="FFFFFF"/>
                </a:highlight>
                <a:latin typeface="KaTeX_Math"/>
              </a:rPr>
              <a:t>j</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1" i="0" dirty="0">
                <a:solidFill>
                  <a:srgbClr val="0D0D0D"/>
                </a:solidFill>
                <a:effectLst/>
                <a:highlight>
                  <a:srgbClr val="FFFFFF"/>
                </a:highlight>
                <a:latin typeface="Söhne"/>
              </a:rPr>
              <a:t>Use in Splits</a:t>
            </a:r>
            <a:r>
              <a:rPr lang="en-US" b="0" i="0" dirty="0">
                <a:solidFill>
                  <a:srgbClr val="0D0D0D"/>
                </a:solidFill>
                <a:effectLst/>
                <a:highlight>
                  <a:srgbClr val="FFFFFF"/>
                </a:highlight>
                <a:latin typeface="Söhne"/>
              </a:rPr>
              <a:t>: During the construction of a decision tree, the Gini Index is used to evaluate each possible split of the dataset, and the split that results in the lowest weighted Gini Index for the resulting partitions is chosen. This approach aims to increase the homogeneity of the child nodes.</a:t>
            </a:r>
          </a:p>
          <a:p>
            <a:pPr algn="l">
              <a:buFont typeface="Arial" panose="020B0604020202020204" pitchFamily="34" charset="0"/>
              <a:buChar char="•"/>
            </a:pPr>
            <a:r>
              <a:rPr lang="en-US" b="1" i="0" dirty="0">
                <a:solidFill>
                  <a:srgbClr val="0D0D0D"/>
                </a:solidFill>
                <a:effectLst/>
                <a:highlight>
                  <a:srgbClr val="FFFFFF"/>
                </a:highlight>
                <a:latin typeface="Söhne"/>
              </a:rPr>
              <a:t>Advantage</a:t>
            </a:r>
            <a:r>
              <a:rPr lang="en-US" b="0" i="0" dirty="0">
                <a:solidFill>
                  <a:srgbClr val="0D0D0D"/>
                </a:solidFill>
                <a:effectLst/>
                <a:highlight>
                  <a:srgbClr val="FFFFFF"/>
                </a:highlight>
                <a:latin typeface="Söhne"/>
              </a:rPr>
              <a:t>: The Gini Index is simple to compute and does not require logarithmic calculations, unlike the Information Gain measure. It is particularly favored for datasets where speed is crucial, and it works well in practice for many classification tasks.</a:t>
            </a:r>
          </a:p>
          <a:p>
            <a:pPr algn="l">
              <a:buFont typeface="Arial" panose="020B0604020202020204" pitchFamily="34" charset="0"/>
              <a:buChar char="•"/>
            </a:pPr>
            <a:r>
              <a:rPr lang="en-US" b="1" i="0" dirty="0">
                <a:solidFill>
                  <a:srgbClr val="0D0D0D"/>
                </a:solidFill>
                <a:effectLst/>
                <a:highlight>
                  <a:srgbClr val="FFFFFF"/>
                </a:highlight>
                <a:latin typeface="Söhne"/>
              </a:rPr>
              <a:t>Goal</a:t>
            </a:r>
            <a:r>
              <a:rPr lang="en-US" b="0" i="0" dirty="0">
                <a:solidFill>
                  <a:srgbClr val="0D0D0D"/>
                </a:solidFill>
                <a:effectLst/>
                <a:highlight>
                  <a:srgbClr val="FFFFFF"/>
                </a:highlight>
                <a:latin typeface="Söhne"/>
              </a:rPr>
              <a:t>: The ultimate goal of minimizing the Gini Index when building a decision tree is to increase the node purity. This means that after the split, the resultant nodes are more homogeneous (or less impure) with respect to the target variable, leading to a more accurate and efficient classification.</a:t>
            </a:r>
          </a:p>
        </p:txBody>
      </p:sp>
      <p:pic>
        <p:nvPicPr>
          <p:cNvPr id="4" name="Picture 3">
            <a:extLst>
              <a:ext uri="{FF2B5EF4-FFF2-40B4-BE49-F238E27FC236}">
                <a16:creationId xmlns:a16="http://schemas.microsoft.com/office/drawing/2014/main" id="{C62D18A0-D95F-89CF-29CC-C018CB2D5220}"/>
              </a:ext>
            </a:extLst>
          </p:cNvPr>
          <p:cNvPicPr>
            <a:picLocks noChangeAspect="1"/>
          </p:cNvPicPr>
          <p:nvPr/>
        </p:nvPicPr>
        <p:blipFill rotWithShape="1">
          <a:blip r:embed="rId2"/>
          <a:srcRect t="13642" b="12618"/>
          <a:stretch/>
        </p:blipFill>
        <p:spPr>
          <a:xfrm>
            <a:off x="4086655" y="2829696"/>
            <a:ext cx="3302000" cy="889687"/>
          </a:xfrm>
          <a:prstGeom prst="rect">
            <a:avLst/>
          </a:prstGeom>
        </p:spPr>
      </p:pic>
    </p:spTree>
    <p:extLst>
      <p:ext uri="{BB962C8B-B14F-4D97-AF65-F5344CB8AC3E}">
        <p14:creationId xmlns:p14="http://schemas.microsoft.com/office/powerpoint/2010/main" val="84869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TotalTime>
  <Words>1435</Words>
  <Application>Microsoft Office PowerPoint</Application>
  <PresentationFormat>Widescreen</PresentationFormat>
  <Paragraphs>77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Decision Tree</vt:lpstr>
      <vt:lpstr>Guess what’s in the envelope?</vt:lpstr>
      <vt:lpstr>Decision Tree</vt:lpstr>
      <vt:lpstr>Decision Tree</vt:lpstr>
      <vt:lpstr>How does the Decision Tree algorithm work?</vt:lpstr>
      <vt:lpstr>Attribute Selection Measures</vt:lpstr>
      <vt:lpstr>Information Gain</vt:lpstr>
      <vt:lpstr>Gain ratio</vt:lpstr>
      <vt:lpstr>Gini index</vt:lpstr>
      <vt:lpstr>Pros and Cons of Decision Tree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MIN CHEN</dc:creator>
  <cp:lastModifiedBy>MIN CHEN</cp:lastModifiedBy>
  <cp:revision>4</cp:revision>
  <dcterms:created xsi:type="dcterms:W3CDTF">2024-04-04T03:45:31Z</dcterms:created>
  <dcterms:modified xsi:type="dcterms:W3CDTF">2024-04-04T04:57:44Z</dcterms:modified>
</cp:coreProperties>
</file>