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9" r:id="rId6"/>
    <p:sldId id="260" r:id="rId7"/>
    <p:sldId id="261" r:id="rId8"/>
    <p:sldId id="262" r:id="rId9"/>
    <p:sldId id="263" r:id="rId10"/>
    <p:sldId id="264" r:id="rId11"/>
    <p:sldId id="265" r:id="rId12"/>
    <p:sldId id="266" r:id="rId13"/>
    <p:sldId id="267" r:id="rId14"/>
    <p:sldId id="271" r:id="rId15"/>
    <p:sldId id="270" r:id="rId16"/>
    <p:sldId id="272" r:id="rId17"/>
    <p:sldId id="273" r:id="rId18"/>
    <p:sldId id="274" r:id="rId19"/>
    <p:sldId id="275" r:id="rId20"/>
    <p:sldId id="276" r:id="rId21"/>
    <p:sldId id="277" r:id="rId22"/>
  </p:sldIdLst>
  <p:sldSz cx="12192000" cy="6858000"/>
  <p:notesSz cx="6858000" cy="9144000"/>
  <p:embeddedFontLst>
    <p:embeddedFont>
      <p:font typeface="Play" pitchFamily="2" charset="0"/>
      <p:regular r:id="rId24"/>
      <p:bold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KC6kfMl0MlVTxEptVf6juM9XcR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DDC7F4-754C-483E-B6B0-00805243D014}">
  <a:tblStyle styleId="{CADDC7F4-754C-483E-B6B0-00805243D014}" styleName="Table_0">
    <a:wholeTbl>
      <a:tcTxStyle b="off" i="off">
        <a:font>
          <a:latin typeface="Aptos"/>
          <a:ea typeface="Aptos"/>
          <a:cs typeface="Apto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9EC"/>
          </a:solidFill>
        </a:fill>
      </a:tcStyle>
    </a:wholeTbl>
    <a:band1H>
      <a:tcTxStyle/>
      <a:tcStyle>
        <a:tcBdr/>
        <a:fill>
          <a:solidFill>
            <a:srgbClr val="CAD1D8"/>
          </a:solidFill>
        </a:fill>
      </a:tcStyle>
    </a:band1H>
    <a:band2H>
      <a:tcTxStyle/>
      <a:tcStyle>
        <a:tcBdr/>
      </a:tcStyle>
    </a:band2H>
    <a:band1V>
      <a:tcTxStyle/>
      <a:tcStyle>
        <a:tcBdr/>
        <a:fill>
          <a:solidFill>
            <a:srgbClr val="CAD1D8"/>
          </a:solidFill>
        </a:fill>
      </a:tcStyle>
    </a:band1V>
    <a:band2V>
      <a:tcTxStyle/>
      <a:tcStyle>
        <a:tcBdr/>
      </a:tcStyle>
    </a:band2V>
    <a:lastCol>
      <a:tcTxStyle b="on" i="off">
        <a:font>
          <a:latin typeface="Aptos"/>
          <a:ea typeface="Aptos"/>
          <a:cs typeface="Aptos"/>
        </a:font>
        <a:schemeClr val="lt1"/>
      </a:tcTxStyle>
      <a:tcStyle>
        <a:tcBdr/>
        <a:fill>
          <a:solidFill>
            <a:schemeClr val="accent1"/>
          </a:solidFill>
        </a:fill>
      </a:tcStyle>
    </a:lastCol>
    <a:firstCol>
      <a:tcTxStyle b="on" i="off">
        <a:font>
          <a:latin typeface="Aptos"/>
          <a:ea typeface="Aptos"/>
          <a:cs typeface="Aptos"/>
        </a:font>
        <a:schemeClr val="lt1"/>
      </a:tcTxStyle>
      <a:tcStyle>
        <a:tcBdr/>
        <a:fill>
          <a:solidFill>
            <a:schemeClr val="accent1"/>
          </a:solidFill>
        </a:fill>
      </a:tcStyle>
    </a:firstCol>
    <a:lastRow>
      <a:tcTxStyle b="on" i="off">
        <a:font>
          <a:latin typeface="Aptos"/>
          <a:ea typeface="Aptos"/>
          <a:cs typeface="Apto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ptos"/>
          <a:ea typeface="Aptos"/>
          <a:cs typeface="Apto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1438"/>
  </p:normalViewPr>
  <p:slideViewPr>
    <p:cSldViewPr snapToGrid="0">
      <p:cViewPr>
        <p:scale>
          <a:sx n="90" d="100"/>
          <a:sy n="90" d="100"/>
        </p:scale>
        <p:origin x="197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a:extLst>
            <a:ext uri="{FF2B5EF4-FFF2-40B4-BE49-F238E27FC236}">
              <a16:creationId xmlns:a16="http://schemas.microsoft.com/office/drawing/2014/main" id="{BF25AAE5-8BDD-ECF9-A4AE-160CCDC2D861}"/>
            </a:ext>
          </a:extLst>
        </p:cNvPr>
        <p:cNvGrpSpPr/>
        <p:nvPr/>
      </p:nvGrpSpPr>
      <p:grpSpPr>
        <a:xfrm>
          <a:off x="0" y="0"/>
          <a:ext cx="0" cy="0"/>
          <a:chOff x="0" y="0"/>
          <a:chExt cx="0" cy="0"/>
        </a:xfrm>
      </p:grpSpPr>
      <p:sp>
        <p:nvSpPr>
          <p:cNvPr id="177" name="Google Shape;177;p12:notes">
            <a:extLst>
              <a:ext uri="{FF2B5EF4-FFF2-40B4-BE49-F238E27FC236}">
                <a16:creationId xmlns:a16="http://schemas.microsoft.com/office/drawing/2014/main" id="{0B8E3FDF-3B13-3B4F-4415-7204C06046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2:notes">
            <a:extLst>
              <a:ext uri="{FF2B5EF4-FFF2-40B4-BE49-F238E27FC236}">
                <a16:creationId xmlns:a16="http://schemas.microsoft.com/office/drawing/2014/main" id="{535D6842-FB00-CEA0-23AD-E151CB8379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3960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In 1958, Frank Rosenblatt introduced the </a:t>
            </a:r>
            <a:r>
              <a:rPr lang="en-US" b="1" dirty="0"/>
              <a:t>Perceptron</a:t>
            </a:r>
            <a:r>
              <a:rPr lang="en-US" dirty="0"/>
              <a:t>, the first ANN model. It was hyped up—even getting coverage in </a:t>
            </a:r>
            <a:r>
              <a:rPr lang="en-US" i="1" dirty="0"/>
              <a:t>The New York Times</a:t>
            </a:r>
            <a:r>
              <a:rPr lang="en-US" dirty="0"/>
              <a:t>—as a machine that would walk, talk, and self-learn.</a:t>
            </a:r>
          </a:p>
          <a:p>
            <a:pPr>
              <a:buNone/>
            </a:pPr>
            <a:r>
              <a:rPr lang="en-US" dirty="0"/>
              <a:t>But… it couldn’t even learn a simple </a:t>
            </a:r>
            <a:r>
              <a:rPr lang="en-US" b="1" dirty="0"/>
              <a:t>XOR</a:t>
            </a:r>
            <a:r>
              <a:rPr lang="en-US" dirty="0"/>
              <a:t> logic function.</a:t>
            </a:r>
          </a:p>
          <a:p>
            <a:pPr>
              <a:buFont typeface="Arial" panose="020B0604020202020204" pitchFamily="34" charset="0"/>
              <a:buChar char="•"/>
            </a:pPr>
            <a:r>
              <a:rPr lang="en-US" b="1" dirty="0"/>
              <a:t>Punchline:</a:t>
            </a:r>
            <a:r>
              <a:rPr lang="en-US" dirty="0"/>
              <a:t> “It was like inventing a calculator that couldn’t subtract.”</a:t>
            </a:r>
          </a:p>
        </p:txBody>
      </p:sp>
    </p:spTree>
    <p:extLst>
      <p:ext uri="{BB962C8B-B14F-4D97-AF65-F5344CB8AC3E}">
        <p14:creationId xmlns:p14="http://schemas.microsoft.com/office/powerpoint/2010/main" val="365687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26" name="Google Shape;2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5183188" y="987425"/>
            <a:ext cx="6172200" cy="4873625"/>
          </a:xfrm>
          <a:prstGeom prst="rect">
            <a:avLst/>
          </a:prstGeom>
          <a:noFill/>
          <a:ln>
            <a:noFill/>
          </a:ln>
        </p:spPr>
      </p:sp>
      <p:sp>
        <p:nvSpPr>
          <p:cNvPr id="64" name="Google Shape;64;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layground.tensorflow.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ml-cheatsheet.readthedocs.io/en/latest/activation_functions.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pic>
        <p:nvPicPr>
          <p:cNvPr id="84" name="Google Shape;84;p1" descr="Neuron system in yellow and light blue"/>
          <p:cNvPicPr preferRelativeResize="0"/>
          <p:nvPr/>
        </p:nvPicPr>
        <p:blipFill rotWithShape="1">
          <a:blip r:embed="rId3">
            <a:alphaModFix/>
          </a:blip>
          <a:srcRect t="7588" r="1" b="9992"/>
          <a:stretch/>
        </p:blipFill>
        <p:spPr>
          <a:xfrm>
            <a:off x="0" y="0"/>
            <a:ext cx="12274898" cy="6858000"/>
          </a:xfrm>
          <a:prstGeom prst="rect">
            <a:avLst/>
          </a:prstGeom>
          <a:noFill/>
          <a:ln>
            <a:noFill/>
          </a:ln>
        </p:spPr>
      </p:pic>
      <p:sp>
        <p:nvSpPr>
          <p:cNvPr id="85" name="Google Shape;85;p1"/>
          <p:cNvSpPr txBox="1">
            <a:spLocks noGrp="1"/>
          </p:cNvSpPr>
          <p:nvPr>
            <p:ph type="ctrTitle"/>
          </p:nvPr>
        </p:nvSpPr>
        <p:spPr>
          <a:xfrm>
            <a:off x="653525" y="870087"/>
            <a:ext cx="6096000" cy="24480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FFFFFF"/>
              </a:buClr>
              <a:buSzPct val="100000"/>
              <a:buFont typeface="Play"/>
              <a:buNone/>
            </a:pPr>
            <a:r>
              <a:rPr lang="en-US" sz="6800">
                <a:solidFill>
                  <a:srgbClr val="FFFFFF"/>
                </a:solidFill>
              </a:rPr>
              <a:t>Artificial Neural Network (ANN)</a:t>
            </a:r>
            <a:endParaRPr/>
          </a:p>
        </p:txBody>
      </p:sp>
      <p:sp>
        <p:nvSpPr>
          <p:cNvPr id="86" name="Google Shape;86;p1"/>
          <p:cNvSpPr txBox="1">
            <a:spLocks noGrp="1"/>
          </p:cNvSpPr>
          <p:nvPr>
            <p:ph type="subTitle" idx="1"/>
          </p:nvPr>
        </p:nvSpPr>
        <p:spPr>
          <a:xfrm>
            <a:off x="762000" y="3809999"/>
            <a:ext cx="6096000" cy="19859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FF"/>
              </a:buClr>
              <a:buSzPts val="2400"/>
              <a:buNone/>
            </a:pPr>
            <a:r>
              <a:rPr lang="en-US">
                <a:solidFill>
                  <a:srgbClr val="FFFFFF"/>
                </a:solidFill>
              </a:rPr>
              <a:t>Min Chen Spring 2024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700"/>
                                        <p:tgtEl>
                                          <p:spTgt spid="85"/>
                                        </p:tgtEl>
                                      </p:cBhvr>
                                    </p:animEffect>
                                  </p:childTnLst>
                                </p:cTn>
                              </p:par>
                              <p:par>
                                <p:cTn id="8" presetID="10" presetClass="entr" presetSubtype="0" fill="hold" nodeType="withEffect">
                                  <p:stCondLst>
                                    <p:cond delay="1500"/>
                                  </p:stCondLst>
                                  <p:childTnLst>
                                    <p:set>
                                      <p:cBhvr>
                                        <p:cTn id="9" dur="1" fill="hold">
                                          <p:stCondLst>
                                            <p:cond delay="0"/>
                                          </p:stCondLst>
                                        </p:cTn>
                                        <p:tgtEl>
                                          <p:spTgt spid="86">
                                            <p:txEl>
                                              <p:pRg st="0" end="0"/>
                                            </p:txEl>
                                          </p:spTgt>
                                        </p:tgtEl>
                                        <p:attrNameLst>
                                          <p:attrName>style.visibility</p:attrName>
                                        </p:attrNameLst>
                                      </p:cBhvr>
                                      <p:to>
                                        <p:strVal val="visible"/>
                                      </p:to>
                                    </p:set>
                                    <p:animEffect transition="in" filter="fade">
                                      <p:cBhvr>
                                        <p:cTn id="10" dur="700"/>
                                        <p:tgtEl>
                                          <p:spTgt spid="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How ANN works</a:t>
            </a:r>
            <a:endParaRPr/>
          </a:p>
        </p:txBody>
      </p:sp>
      <p:grpSp>
        <p:nvGrpSpPr>
          <p:cNvPr id="145" name="Google Shape;145;p9"/>
          <p:cNvGrpSpPr/>
          <p:nvPr/>
        </p:nvGrpSpPr>
        <p:grpSpPr>
          <a:xfrm>
            <a:off x="838269" y="1917644"/>
            <a:ext cx="10515461" cy="4167298"/>
            <a:chOff x="69" y="92019"/>
            <a:chExt cx="10515461" cy="4167298"/>
          </a:xfrm>
        </p:grpSpPr>
        <p:sp>
          <p:nvSpPr>
            <p:cNvPr id="146" name="Google Shape;146;p9"/>
            <p:cNvSpPr/>
            <p:nvPr/>
          </p:nvSpPr>
          <p:spPr>
            <a:xfrm rot="5400000">
              <a:off x="485981" y="1604301"/>
              <a:ext cx="1463642" cy="2435467"/>
            </a:xfrm>
            <a:prstGeom prst="corner">
              <a:avLst>
                <a:gd name="adj1" fmla="val 16120"/>
                <a:gd name="adj2" fmla="val 16110"/>
              </a:avLst>
            </a:prstGeom>
            <a:solidFill>
              <a:srgbClr val="126082"/>
            </a:solidFill>
            <a:ln w="19050" cap="flat" cmpd="sng">
              <a:solidFill>
                <a:srgbClr val="12608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241663" y="2331981"/>
              <a:ext cx="2198753" cy="192733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txBox="1"/>
            <p:nvPr/>
          </p:nvSpPr>
          <p:spPr>
            <a:xfrm>
              <a:off x="241663" y="2331981"/>
              <a:ext cx="2198753" cy="1927336"/>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Initialization</a:t>
              </a:r>
              <a:endParaRPr/>
            </a:p>
            <a:p>
              <a:pPr marL="57150" marR="0" lvl="1" indent="-69850" algn="l" rtl="0">
                <a:lnSpc>
                  <a:spcPct val="90000"/>
                </a:lnSpc>
                <a:spcBef>
                  <a:spcPts val="490"/>
                </a:spcBef>
                <a:spcAft>
                  <a:spcPts val="0"/>
                </a:spcAft>
                <a:buClr>
                  <a:schemeClr val="dk1"/>
                </a:buClr>
                <a:buSzPts val="1100"/>
                <a:buFont typeface="Arial"/>
                <a:buChar char="•"/>
              </a:pPr>
              <a:r>
                <a:rPr lang="en-US" sz="1100" b="0" i="0" u="none" strike="noStrike" cap="none">
                  <a:solidFill>
                    <a:schemeClr val="dk1"/>
                  </a:solidFill>
                  <a:latin typeface="Arial"/>
                  <a:ea typeface="Arial"/>
                  <a:cs typeface="Arial"/>
                  <a:sym typeface="Arial"/>
                </a:rPr>
                <a:t>Setting up the network (architecture)</a:t>
              </a:r>
              <a:endParaRPr/>
            </a:p>
            <a:p>
              <a:pPr marL="57150" marR="0" lvl="1" indent="-69850" algn="l" rtl="0">
                <a:lnSpc>
                  <a:spcPct val="90000"/>
                </a:lnSpc>
                <a:spcBef>
                  <a:spcPts val="165"/>
                </a:spcBef>
                <a:spcAft>
                  <a:spcPts val="0"/>
                </a:spcAft>
                <a:buClr>
                  <a:schemeClr val="dk1"/>
                </a:buClr>
                <a:buSzPts val="1100"/>
                <a:buFont typeface="Arial"/>
                <a:buChar char="•"/>
              </a:pPr>
              <a:r>
                <a:rPr lang="en-US" sz="1100" b="0" i="0" u="none" strike="noStrike" cap="none">
                  <a:solidFill>
                    <a:schemeClr val="dk1"/>
                  </a:solidFill>
                  <a:latin typeface="Arial"/>
                  <a:ea typeface="Arial"/>
                  <a:cs typeface="Arial"/>
                  <a:sym typeface="Arial"/>
                </a:rPr>
                <a:t>Weight initialization</a:t>
              </a:r>
              <a:endParaRPr/>
            </a:p>
          </p:txBody>
        </p:sp>
        <p:sp>
          <p:nvSpPr>
            <p:cNvPr id="149" name="Google Shape;149;p9"/>
            <p:cNvSpPr/>
            <p:nvPr/>
          </p:nvSpPr>
          <p:spPr>
            <a:xfrm>
              <a:off x="2025558" y="1424999"/>
              <a:ext cx="414859" cy="414859"/>
            </a:xfrm>
            <a:prstGeom prst="triangle">
              <a:avLst>
                <a:gd name="adj" fmla="val 100000"/>
              </a:avLst>
            </a:prstGeom>
            <a:solidFill>
              <a:srgbClr val="126082"/>
            </a:solidFill>
            <a:ln w="19050" cap="flat" cmpd="sng">
              <a:solidFill>
                <a:srgbClr val="12608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rot="5400000">
              <a:off x="3177686" y="938236"/>
              <a:ext cx="1463642" cy="2435467"/>
            </a:xfrm>
            <a:prstGeom prst="corner">
              <a:avLst>
                <a:gd name="adj1" fmla="val 16120"/>
                <a:gd name="adj2" fmla="val 16110"/>
              </a:avLst>
            </a:prstGeom>
            <a:solidFill>
              <a:srgbClr val="126082"/>
            </a:solidFill>
            <a:ln w="19050" cap="flat" cmpd="sng">
              <a:solidFill>
                <a:srgbClr val="12608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2933368" y="1665916"/>
              <a:ext cx="2198753" cy="192733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txBox="1"/>
            <p:nvPr/>
          </p:nvSpPr>
          <p:spPr>
            <a:xfrm>
              <a:off x="2933368" y="1665916"/>
              <a:ext cx="2198753" cy="1927336"/>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Forward Propagation</a:t>
              </a:r>
              <a:endParaRPr/>
            </a:p>
            <a:p>
              <a:pPr marL="57150" marR="0" lvl="1" indent="-69850" algn="l" rtl="0">
                <a:lnSpc>
                  <a:spcPct val="90000"/>
                </a:lnSpc>
                <a:spcBef>
                  <a:spcPts val="490"/>
                </a:spcBef>
                <a:spcAft>
                  <a:spcPts val="0"/>
                </a:spcAft>
                <a:buClr>
                  <a:schemeClr val="dk1"/>
                </a:buClr>
                <a:buSzPts val="1100"/>
                <a:buFont typeface="Arial"/>
                <a:buChar char="•"/>
              </a:pPr>
              <a:r>
                <a:rPr lang="en-US" sz="1100" b="0" i="0" u="none" strike="noStrike" cap="none">
                  <a:solidFill>
                    <a:schemeClr val="dk1"/>
                  </a:solidFill>
                  <a:latin typeface="Arial"/>
                  <a:ea typeface="Arial"/>
                  <a:cs typeface="Arial"/>
                  <a:sym typeface="Arial"/>
                </a:rPr>
                <a:t>Input processing</a:t>
              </a:r>
              <a:endParaRPr/>
            </a:p>
            <a:p>
              <a:pPr marL="57150" marR="0" lvl="1" indent="-69850" algn="l" rtl="0">
                <a:lnSpc>
                  <a:spcPct val="90000"/>
                </a:lnSpc>
                <a:spcBef>
                  <a:spcPts val="165"/>
                </a:spcBef>
                <a:spcAft>
                  <a:spcPts val="0"/>
                </a:spcAft>
                <a:buClr>
                  <a:schemeClr val="dk1"/>
                </a:buClr>
                <a:buSzPts val="1100"/>
                <a:buFont typeface="Arial"/>
                <a:buChar char="•"/>
              </a:pPr>
              <a:r>
                <a:rPr lang="en-US" sz="1100" b="0" i="0" u="none" strike="noStrike" cap="none">
                  <a:solidFill>
                    <a:schemeClr val="dk1"/>
                  </a:solidFill>
                  <a:latin typeface="Arial"/>
                  <a:ea typeface="Arial"/>
                  <a:cs typeface="Arial"/>
                  <a:sym typeface="Arial"/>
                </a:rPr>
                <a:t>Computation through layers</a:t>
              </a:r>
              <a:endParaRPr/>
            </a:p>
            <a:p>
              <a:pPr marL="57150" marR="0" lvl="1" indent="-69850" algn="l" rtl="0">
                <a:lnSpc>
                  <a:spcPct val="90000"/>
                </a:lnSpc>
                <a:spcBef>
                  <a:spcPts val="165"/>
                </a:spcBef>
                <a:spcAft>
                  <a:spcPts val="0"/>
                </a:spcAft>
                <a:buClr>
                  <a:schemeClr val="dk1"/>
                </a:buClr>
                <a:buSzPts val="1100"/>
                <a:buFont typeface="Arial"/>
                <a:buChar char="•"/>
              </a:pPr>
              <a:r>
                <a:rPr lang="en-US" sz="1100" b="0" i="0" u="none" strike="noStrike" cap="none">
                  <a:solidFill>
                    <a:schemeClr val="dk1"/>
                  </a:solidFill>
                  <a:latin typeface="Arial"/>
                  <a:ea typeface="Arial"/>
                  <a:cs typeface="Arial"/>
                  <a:sym typeface="Arial"/>
                </a:rPr>
                <a:t>Output Generation</a:t>
              </a:r>
              <a:endParaRPr/>
            </a:p>
          </p:txBody>
        </p:sp>
        <p:sp>
          <p:nvSpPr>
            <p:cNvPr id="153" name="Google Shape;153;p9"/>
            <p:cNvSpPr/>
            <p:nvPr/>
          </p:nvSpPr>
          <p:spPr>
            <a:xfrm>
              <a:off x="4717262" y="758934"/>
              <a:ext cx="414859" cy="414859"/>
            </a:xfrm>
            <a:prstGeom prst="triangle">
              <a:avLst>
                <a:gd name="adj" fmla="val 100000"/>
              </a:avLst>
            </a:prstGeom>
            <a:solidFill>
              <a:srgbClr val="126082"/>
            </a:solidFill>
            <a:ln w="19050" cap="flat" cmpd="sng">
              <a:solidFill>
                <a:srgbClr val="12608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rot="5400000">
              <a:off x="5869390" y="272171"/>
              <a:ext cx="1463642" cy="2435467"/>
            </a:xfrm>
            <a:prstGeom prst="corner">
              <a:avLst>
                <a:gd name="adj1" fmla="val 16120"/>
                <a:gd name="adj2" fmla="val 16110"/>
              </a:avLst>
            </a:prstGeom>
            <a:solidFill>
              <a:srgbClr val="126082"/>
            </a:solidFill>
            <a:ln w="19050" cap="flat" cmpd="sng">
              <a:solidFill>
                <a:srgbClr val="12608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5625072" y="999851"/>
              <a:ext cx="2198753" cy="192733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txBox="1"/>
            <p:nvPr/>
          </p:nvSpPr>
          <p:spPr>
            <a:xfrm>
              <a:off x="5625072" y="999851"/>
              <a:ext cx="2198753" cy="1927336"/>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Backpropagation</a:t>
              </a:r>
              <a:endParaRPr/>
            </a:p>
            <a:p>
              <a:pPr marL="57150" marR="0" lvl="1" indent="-69850" algn="l" rtl="0">
                <a:lnSpc>
                  <a:spcPct val="90000"/>
                </a:lnSpc>
                <a:spcBef>
                  <a:spcPts val="490"/>
                </a:spcBef>
                <a:spcAft>
                  <a:spcPts val="0"/>
                </a:spcAft>
                <a:buClr>
                  <a:schemeClr val="dk1"/>
                </a:buClr>
                <a:buSzPts val="1100"/>
                <a:buFont typeface="Arial"/>
                <a:buChar char="•"/>
              </a:pPr>
              <a:r>
                <a:rPr lang="en-US" sz="1100" b="0" i="0" u="none" strike="noStrike" cap="none">
                  <a:solidFill>
                    <a:schemeClr val="dk1"/>
                  </a:solidFill>
                  <a:latin typeface="Arial"/>
                  <a:ea typeface="Arial"/>
                  <a:cs typeface="Arial"/>
                  <a:sym typeface="Arial"/>
                </a:rPr>
                <a:t>Error calculation (loss function)</a:t>
              </a:r>
              <a:endParaRPr/>
            </a:p>
            <a:p>
              <a:pPr marL="57150" marR="0" lvl="1" indent="-69850" algn="l" rtl="0">
                <a:lnSpc>
                  <a:spcPct val="90000"/>
                </a:lnSpc>
                <a:spcBef>
                  <a:spcPts val="165"/>
                </a:spcBef>
                <a:spcAft>
                  <a:spcPts val="0"/>
                </a:spcAft>
                <a:buClr>
                  <a:schemeClr val="dk1"/>
                </a:buClr>
                <a:buSzPts val="1100"/>
                <a:buFont typeface="Arial"/>
                <a:buChar char="•"/>
              </a:pPr>
              <a:r>
                <a:rPr lang="en-US" sz="1100" b="0" i="0" u="none" strike="noStrike" cap="none">
                  <a:solidFill>
                    <a:schemeClr val="dk1"/>
                  </a:solidFill>
                  <a:latin typeface="Arial"/>
                  <a:ea typeface="Arial"/>
                  <a:cs typeface="Arial"/>
                  <a:sym typeface="Arial"/>
                </a:rPr>
                <a:t>Error propagated back through the network, from the output layer towards the input layer (gradient of the loss function)</a:t>
              </a:r>
              <a:endParaRPr/>
            </a:p>
            <a:p>
              <a:pPr marL="57150" marR="0" lvl="1" indent="-69850" algn="l" rtl="0">
                <a:lnSpc>
                  <a:spcPct val="90000"/>
                </a:lnSpc>
                <a:spcBef>
                  <a:spcPts val="165"/>
                </a:spcBef>
                <a:spcAft>
                  <a:spcPts val="0"/>
                </a:spcAft>
                <a:buClr>
                  <a:schemeClr val="dk1"/>
                </a:buClr>
                <a:buSzPts val="1100"/>
                <a:buFont typeface="Arial"/>
                <a:buChar char="•"/>
              </a:pPr>
              <a:r>
                <a:rPr lang="en-US" sz="1100" b="0" i="0" u="none" strike="noStrike" cap="none">
                  <a:solidFill>
                    <a:schemeClr val="dk1"/>
                  </a:solidFill>
                  <a:latin typeface="Arial"/>
                  <a:ea typeface="Arial"/>
                  <a:cs typeface="Arial"/>
                  <a:sym typeface="Arial"/>
                </a:rPr>
                <a:t>Weight update (optimization algorithm)</a:t>
              </a:r>
              <a:endParaRPr/>
            </a:p>
          </p:txBody>
        </p:sp>
        <p:sp>
          <p:nvSpPr>
            <p:cNvPr id="157" name="Google Shape;157;p9"/>
            <p:cNvSpPr/>
            <p:nvPr/>
          </p:nvSpPr>
          <p:spPr>
            <a:xfrm>
              <a:off x="7408967" y="92869"/>
              <a:ext cx="414859" cy="414859"/>
            </a:xfrm>
            <a:prstGeom prst="triangle">
              <a:avLst>
                <a:gd name="adj" fmla="val 100000"/>
              </a:avLst>
            </a:prstGeom>
            <a:solidFill>
              <a:srgbClr val="126082"/>
            </a:solidFill>
            <a:ln w="19050" cap="flat" cmpd="sng">
              <a:solidFill>
                <a:srgbClr val="12608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rot="5400000">
              <a:off x="8561095" y="-393893"/>
              <a:ext cx="1463642" cy="2435467"/>
            </a:xfrm>
            <a:prstGeom prst="corner">
              <a:avLst>
                <a:gd name="adj1" fmla="val 16120"/>
                <a:gd name="adj2" fmla="val 16110"/>
              </a:avLst>
            </a:prstGeom>
            <a:solidFill>
              <a:srgbClr val="126082"/>
            </a:solidFill>
            <a:ln w="19050" cap="flat" cmpd="sng">
              <a:solidFill>
                <a:srgbClr val="12608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8316776" y="333786"/>
              <a:ext cx="2198753" cy="192733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txBox="1"/>
            <p:nvPr/>
          </p:nvSpPr>
          <p:spPr>
            <a:xfrm>
              <a:off x="8316776" y="333786"/>
              <a:ext cx="2198753" cy="1927336"/>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Iteration</a:t>
              </a:r>
              <a:endParaRPr/>
            </a:p>
            <a:p>
              <a:pPr marL="57150" marR="0" lvl="1" indent="-69850" algn="l" rtl="0">
                <a:lnSpc>
                  <a:spcPct val="90000"/>
                </a:lnSpc>
                <a:spcBef>
                  <a:spcPts val="490"/>
                </a:spcBef>
                <a:spcAft>
                  <a:spcPts val="0"/>
                </a:spcAft>
                <a:buClr>
                  <a:schemeClr val="dk1"/>
                </a:buClr>
                <a:buSzPts val="1100"/>
                <a:buFont typeface="Arial"/>
                <a:buChar char="•"/>
              </a:pPr>
              <a:r>
                <a:rPr lang="en-US" sz="1100" b="0" i="0" u="none" strike="noStrike" cap="none">
                  <a:solidFill>
                    <a:schemeClr val="dk1"/>
                  </a:solidFill>
                  <a:latin typeface="Arial"/>
                  <a:ea typeface="Arial"/>
                  <a:cs typeface="Arial"/>
                  <a:sym typeface="Arial"/>
                </a:rPr>
                <a:t>Repetition</a:t>
              </a:r>
              <a:endParaRPr/>
            </a:p>
            <a:p>
              <a:pPr marL="57150" marR="0" lvl="1" indent="-69850" algn="l" rtl="0">
                <a:lnSpc>
                  <a:spcPct val="90000"/>
                </a:lnSpc>
                <a:spcBef>
                  <a:spcPts val="165"/>
                </a:spcBef>
                <a:spcAft>
                  <a:spcPts val="0"/>
                </a:spcAft>
                <a:buClr>
                  <a:schemeClr val="dk1"/>
                </a:buClr>
                <a:buSzPts val="1100"/>
                <a:buFont typeface="Arial"/>
                <a:buChar char="•"/>
              </a:pPr>
              <a:r>
                <a:rPr lang="en-US" sz="1100" b="0" i="0" u="none" strike="noStrike" cap="none">
                  <a:solidFill>
                    <a:schemeClr val="dk1"/>
                  </a:solidFill>
                  <a:latin typeface="Arial"/>
                  <a:ea typeface="Arial"/>
                  <a:cs typeface="Arial"/>
                  <a:sym typeface="Arial"/>
                </a:rPr>
                <a:t>Convergence (achieve a satisfactory level of performance)</a:t>
              </a:r>
              <a:endParaRPr/>
            </a:p>
          </p:txBody>
        </p:sp>
      </p:grpSp>
      <p:sp>
        <p:nvSpPr>
          <p:cNvPr id="161" name="Google Shape;161;p9"/>
          <p:cNvSpPr txBox="1"/>
          <p:nvPr/>
        </p:nvSpPr>
        <p:spPr>
          <a:xfrm>
            <a:off x="5656306" y="4738549"/>
            <a:ext cx="6098058"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0D0D0D"/>
                </a:solidFill>
                <a:highlight>
                  <a:srgbClr val="FFFFFF"/>
                </a:highlight>
                <a:latin typeface="Arial"/>
                <a:ea typeface="Arial"/>
                <a:cs typeface="Arial"/>
                <a:sym typeface="Arial"/>
              </a:rPr>
              <a:t>In the context of training artificial neural networks (ANNs) or any other machine learning models, an </a:t>
            </a:r>
            <a:r>
              <a:rPr lang="en-US" sz="1800" b="1" i="0" u="none" strike="noStrike" cap="none">
                <a:solidFill>
                  <a:srgbClr val="0D0D0D"/>
                </a:solidFill>
                <a:highlight>
                  <a:srgbClr val="FFFFFF"/>
                </a:highlight>
                <a:latin typeface="Arial"/>
                <a:ea typeface="Arial"/>
                <a:cs typeface="Arial"/>
                <a:sym typeface="Arial"/>
              </a:rPr>
              <a:t>epoch</a:t>
            </a:r>
            <a:r>
              <a:rPr lang="en-US" sz="1800" b="0" i="0" u="none" strike="noStrike" cap="none">
                <a:solidFill>
                  <a:srgbClr val="0D0D0D"/>
                </a:solidFill>
                <a:highlight>
                  <a:srgbClr val="FFFFFF"/>
                </a:highlight>
                <a:latin typeface="Arial"/>
                <a:ea typeface="Arial"/>
                <a:cs typeface="Arial"/>
                <a:sym typeface="Arial"/>
              </a:rPr>
              <a:t> refers to one complete pass through the entire training dataset. During an epoch, the model sees every sample in the dataset once, allowing it to learn from the data by adjusting its weights to minimize the loss function.</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An ANN playground</a:t>
            </a:r>
            <a:endParaRPr/>
          </a:p>
        </p:txBody>
      </p:sp>
      <p:sp>
        <p:nvSpPr>
          <p:cNvPr id="167" name="Google Shape;16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0" i="0" u="sng" dirty="0">
                <a:solidFill>
                  <a:schemeClr val="hlink"/>
                </a:solidFill>
                <a:highlight>
                  <a:srgbClr val="FFFFFF"/>
                </a:highlight>
                <a:latin typeface="Arial"/>
                <a:ea typeface="Arial"/>
                <a:cs typeface="Arial"/>
                <a:sym typeface="Arial"/>
                <a:hlinkClick r:id="rId3"/>
              </a:rPr>
              <a:t>https://playground.tensorflow.org/</a:t>
            </a:r>
            <a:endParaRPr b="0" i="0" u="sng" dirty="0">
              <a:highlight>
                <a:srgbClr val="FFFFFF"/>
              </a:highlight>
              <a:latin typeface="Arial"/>
              <a:ea typeface="Arial"/>
              <a:cs typeface="Arial"/>
              <a:sym typeface="Arial"/>
            </a:endParaRPr>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Regularization</a:t>
            </a:r>
            <a:endParaRPr/>
          </a:p>
        </p:txBody>
      </p:sp>
      <p:sp>
        <p:nvSpPr>
          <p:cNvPr id="173" name="Google Shape;173;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D0D0D"/>
              </a:buClr>
              <a:buSzPts val="2800"/>
              <a:buChar char="•"/>
            </a:pPr>
            <a:r>
              <a:rPr lang="en-US" b="0" i="0">
                <a:solidFill>
                  <a:srgbClr val="0D0D0D"/>
                </a:solidFill>
                <a:highlight>
                  <a:srgbClr val="FFFFFF"/>
                </a:highlight>
                <a:latin typeface="Arial"/>
                <a:ea typeface="Arial"/>
                <a:cs typeface="Arial"/>
                <a:sym typeface="Arial"/>
              </a:rPr>
              <a:t>Regularization is a technique used to prevent overfitting in machine learning models, including Artificial Neural Networks (ANNs). </a:t>
            </a:r>
            <a:endParaRPr/>
          </a:p>
          <a:p>
            <a:pPr marL="228600" lvl="0" indent="-228600" algn="l" rtl="0">
              <a:lnSpc>
                <a:spcPct val="90000"/>
              </a:lnSpc>
              <a:spcBef>
                <a:spcPts val="1000"/>
              </a:spcBef>
              <a:spcAft>
                <a:spcPts val="0"/>
              </a:spcAft>
              <a:buClr>
                <a:srgbClr val="0D0D0D"/>
              </a:buClr>
              <a:buSzPts val="2800"/>
              <a:buChar char="•"/>
            </a:pPr>
            <a:r>
              <a:rPr lang="en-US" b="0" i="0">
                <a:solidFill>
                  <a:srgbClr val="0D0D0D"/>
                </a:solidFill>
                <a:highlight>
                  <a:srgbClr val="FFFFFF"/>
                </a:highlight>
                <a:latin typeface="Arial"/>
                <a:ea typeface="Arial"/>
                <a:cs typeface="Arial"/>
                <a:sym typeface="Arial"/>
              </a:rPr>
              <a:t>Regularization methods add a penalty on the size of the weights to the loss function, encouraging the model to learn simpler patterns that are more likely to generalize well.</a:t>
            </a:r>
            <a:endParaRPr>
              <a:solidFill>
                <a:srgbClr val="0D0D0D"/>
              </a:solidFill>
              <a:highlight>
                <a:srgbClr val="FFFFFF"/>
              </a:highlight>
              <a:latin typeface="Arial"/>
              <a:ea typeface="Arial"/>
              <a:cs typeface="Arial"/>
              <a:sym typeface="Arial"/>
            </a:endParaRPr>
          </a:p>
          <a:p>
            <a:pPr marL="228600" lvl="0" indent="-228600" algn="l" rtl="0">
              <a:lnSpc>
                <a:spcPct val="90000"/>
              </a:lnSpc>
              <a:spcBef>
                <a:spcPts val="1000"/>
              </a:spcBef>
              <a:spcAft>
                <a:spcPts val="0"/>
              </a:spcAft>
              <a:buClr>
                <a:srgbClr val="0D0D0D"/>
              </a:buClr>
              <a:buSzPts val="2800"/>
              <a:buChar char="•"/>
            </a:pPr>
            <a:r>
              <a:rPr lang="en-US" b="1" i="0">
                <a:solidFill>
                  <a:srgbClr val="0D0D0D"/>
                </a:solidFill>
                <a:highlight>
                  <a:srgbClr val="FFFFFF"/>
                </a:highlight>
                <a:latin typeface="Arial"/>
                <a:ea typeface="Arial"/>
                <a:cs typeface="Arial"/>
                <a:sym typeface="Arial"/>
              </a:rPr>
              <a:t>L1 Regularization                          </a:t>
            </a:r>
            <a:r>
              <a:rPr lang="en-US" b="0" i="1">
                <a:solidFill>
                  <a:srgbClr val="0D0D0D"/>
                </a:solidFill>
                <a:highlight>
                  <a:srgbClr val="FFFFFF"/>
                </a:highlight>
                <a:latin typeface="Arial"/>
                <a:ea typeface="Arial"/>
                <a:cs typeface="Arial"/>
                <a:sym typeface="Arial"/>
              </a:rPr>
              <a:t>λ </a:t>
            </a:r>
            <a:r>
              <a:rPr lang="en-US" b="0">
                <a:solidFill>
                  <a:srgbClr val="0D0D0D"/>
                </a:solidFill>
                <a:highlight>
                  <a:srgbClr val="FFFFFF"/>
                </a:highlight>
                <a:latin typeface="Arial"/>
                <a:ea typeface="Arial"/>
                <a:cs typeface="Arial"/>
                <a:sym typeface="Arial"/>
              </a:rPr>
              <a:t>is the regularization strength or rate</a:t>
            </a:r>
            <a:endParaRPr/>
          </a:p>
          <a:p>
            <a:pPr marL="685800" lvl="1" indent="-228600" algn="l" rtl="0">
              <a:lnSpc>
                <a:spcPct val="90000"/>
              </a:lnSpc>
              <a:spcBef>
                <a:spcPts val="500"/>
              </a:spcBef>
              <a:spcAft>
                <a:spcPts val="0"/>
              </a:spcAft>
              <a:buClr>
                <a:srgbClr val="0D0D0D"/>
              </a:buClr>
              <a:buSzPts val="2400"/>
              <a:buChar char="•"/>
            </a:pPr>
            <a:r>
              <a:rPr lang="en-US" b="0" i="0">
                <a:solidFill>
                  <a:srgbClr val="0D0D0D"/>
                </a:solidFill>
                <a:highlight>
                  <a:srgbClr val="FFFFFF"/>
                </a:highlight>
                <a:latin typeface="Arial"/>
                <a:ea typeface="Arial"/>
                <a:cs typeface="Arial"/>
                <a:sym typeface="Arial"/>
              </a:rPr>
              <a:t>some weights can become exactly zero</a:t>
            </a:r>
            <a:endParaRPr b="1">
              <a:solidFill>
                <a:srgbClr val="0D0D0D"/>
              </a:solidFill>
              <a:highlight>
                <a:srgbClr val="FFFFFF"/>
              </a:highlight>
              <a:latin typeface="Arial"/>
              <a:ea typeface="Arial"/>
              <a:cs typeface="Arial"/>
              <a:sym typeface="Arial"/>
            </a:endParaRPr>
          </a:p>
          <a:p>
            <a:pPr marL="228600" lvl="0" indent="-228600" algn="l" rtl="0">
              <a:lnSpc>
                <a:spcPct val="90000"/>
              </a:lnSpc>
              <a:spcBef>
                <a:spcPts val="1000"/>
              </a:spcBef>
              <a:spcAft>
                <a:spcPts val="0"/>
              </a:spcAft>
              <a:buClr>
                <a:srgbClr val="0D0D0D"/>
              </a:buClr>
              <a:buSzPts val="2800"/>
              <a:buChar char="•"/>
            </a:pPr>
            <a:r>
              <a:rPr lang="en-US" b="1" i="0">
                <a:solidFill>
                  <a:srgbClr val="0D0D0D"/>
                </a:solidFill>
                <a:highlight>
                  <a:srgbClr val="FFFFFF"/>
                </a:highlight>
                <a:latin typeface="Arial"/>
                <a:ea typeface="Arial"/>
                <a:cs typeface="Arial"/>
                <a:sym typeface="Arial"/>
              </a:rPr>
              <a:t>L2 Regularization</a:t>
            </a:r>
            <a:endParaRPr/>
          </a:p>
          <a:p>
            <a:pPr marL="685800" lvl="1" indent="-228600" algn="l" rtl="0">
              <a:lnSpc>
                <a:spcPct val="90000"/>
              </a:lnSpc>
              <a:spcBef>
                <a:spcPts val="500"/>
              </a:spcBef>
              <a:spcAft>
                <a:spcPts val="0"/>
              </a:spcAft>
              <a:buClr>
                <a:srgbClr val="0D0D0D"/>
              </a:buClr>
              <a:buSzPts val="2400"/>
              <a:buChar char="•"/>
            </a:pPr>
            <a:r>
              <a:rPr lang="en-US" b="0" i="0">
                <a:solidFill>
                  <a:srgbClr val="0D0D0D"/>
                </a:solidFill>
                <a:highlight>
                  <a:srgbClr val="FFFFFF"/>
                </a:highlight>
                <a:latin typeface="Arial"/>
                <a:ea typeface="Arial"/>
                <a:cs typeface="Arial"/>
                <a:sym typeface="Arial"/>
              </a:rPr>
              <a:t>generally results in small weights and encourages the model to avoid fitting the noise in the training set</a:t>
            </a:r>
            <a:endParaRPr/>
          </a:p>
        </p:txBody>
      </p:sp>
      <p:pic>
        <p:nvPicPr>
          <p:cNvPr id="174" name="Google Shape;174;p11"/>
          <p:cNvPicPr preferRelativeResize="0"/>
          <p:nvPr/>
        </p:nvPicPr>
        <p:blipFill rotWithShape="1">
          <a:blip r:embed="rId3">
            <a:alphaModFix/>
          </a:blip>
          <a:srcRect/>
          <a:stretch/>
        </p:blipFill>
        <p:spPr>
          <a:xfrm>
            <a:off x="4090516" y="3582194"/>
            <a:ext cx="1879600" cy="419100"/>
          </a:xfrm>
          <a:prstGeom prst="rect">
            <a:avLst/>
          </a:prstGeom>
          <a:noFill/>
          <a:ln>
            <a:noFill/>
          </a:ln>
        </p:spPr>
      </p:pic>
      <p:pic>
        <p:nvPicPr>
          <p:cNvPr id="175" name="Google Shape;175;p11"/>
          <p:cNvPicPr preferRelativeResize="0"/>
          <p:nvPr/>
        </p:nvPicPr>
        <p:blipFill rotWithShape="1">
          <a:blip r:embed="rId4">
            <a:alphaModFix/>
          </a:blip>
          <a:srcRect/>
          <a:stretch/>
        </p:blipFill>
        <p:spPr>
          <a:xfrm>
            <a:off x="3976216" y="4682728"/>
            <a:ext cx="1739900" cy="40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Learning rate</a:t>
            </a:r>
            <a:endParaRPr/>
          </a:p>
        </p:txBody>
      </p:sp>
      <p:sp>
        <p:nvSpPr>
          <p:cNvPr id="181" name="Google Shape;18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D0D0D"/>
              </a:buClr>
              <a:buSzPct val="100000"/>
              <a:buChar char="•"/>
            </a:pPr>
            <a:r>
              <a:rPr lang="en-US" b="0" i="0">
                <a:solidFill>
                  <a:srgbClr val="0D0D0D"/>
                </a:solidFill>
                <a:highlight>
                  <a:srgbClr val="FFFFFF"/>
                </a:highlight>
                <a:latin typeface="Arial"/>
                <a:ea typeface="Arial"/>
                <a:cs typeface="Arial"/>
                <a:sym typeface="Arial"/>
              </a:rPr>
              <a:t>The learning rate in Artificial Neural Networks (ANNs) is a hyperparameter that controls how much we are adjusting the weights of our network with respect the loss gradient. Essentially, it determines the size of the steps that the model takes during the optimization process, specifically during gradient descent or its variants (e.g., SGD, Adam).</a:t>
            </a:r>
            <a:endParaRPr/>
          </a:p>
          <a:p>
            <a:pPr marL="228600" lvl="0" indent="-228600" algn="l" rtl="0">
              <a:lnSpc>
                <a:spcPct val="90000"/>
              </a:lnSpc>
              <a:spcBef>
                <a:spcPts val="1000"/>
              </a:spcBef>
              <a:spcAft>
                <a:spcPts val="0"/>
              </a:spcAft>
              <a:buClr>
                <a:srgbClr val="0D0D0D"/>
              </a:buClr>
              <a:buSzPct val="100000"/>
              <a:buChar char="•"/>
            </a:pPr>
            <a:r>
              <a:rPr lang="en-US" b="0" i="0">
                <a:solidFill>
                  <a:srgbClr val="0D0D0D"/>
                </a:solidFill>
                <a:highlight>
                  <a:srgbClr val="FFFFFF"/>
                </a:highlight>
                <a:latin typeface="Arial"/>
                <a:ea typeface="Arial"/>
                <a:cs typeface="Arial"/>
                <a:sym typeface="Arial"/>
              </a:rPr>
              <a:t>It's common to try out multiple learning rates and choose the one that leads to the best performance on a validation set.</a:t>
            </a:r>
            <a:endParaRPr/>
          </a:p>
          <a:p>
            <a:pPr marL="228600" lvl="0" indent="-228600" algn="l" rtl="0">
              <a:lnSpc>
                <a:spcPct val="90000"/>
              </a:lnSpc>
              <a:spcBef>
                <a:spcPts val="1000"/>
              </a:spcBef>
              <a:spcAft>
                <a:spcPts val="0"/>
              </a:spcAft>
              <a:buClr>
                <a:srgbClr val="0D0D0D"/>
              </a:buClr>
              <a:buSzPct val="100000"/>
              <a:buChar char="•"/>
            </a:pPr>
            <a:r>
              <a:rPr lang="en-US" b="0" i="0">
                <a:solidFill>
                  <a:srgbClr val="0D0D0D"/>
                </a:solidFill>
                <a:highlight>
                  <a:srgbClr val="FFFFFF"/>
                </a:highlight>
                <a:latin typeface="Arial"/>
                <a:ea typeface="Arial"/>
                <a:cs typeface="Arial"/>
                <a:sym typeface="Arial"/>
              </a:rPr>
              <a:t>The typical value of a learning rate can vary widely depending on the specific task, model architecture, and dataset. Values between 0.001 and 0.1 are common starting points, but the optimal range can be different based on the context.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a:extLst>
            <a:ext uri="{FF2B5EF4-FFF2-40B4-BE49-F238E27FC236}">
              <a16:creationId xmlns:a16="http://schemas.microsoft.com/office/drawing/2014/main" id="{4BB3A3C5-60AD-756B-4C37-23C1CDC9D71D}"/>
            </a:ext>
          </a:extLst>
        </p:cNvPr>
        <p:cNvGrpSpPr/>
        <p:nvPr/>
      </p:nvGrpSpPr>
      <p:grpSpPr>
        <a:xfrm>
          <a:off x="0" y="0"/>
          <a:ext cx="0" cy="0"/>
          <a:chOff x="0" y="0"/>
          <a:chExt cx="0" cy="0"/>
        </a:xfrm>
      </p:grpSpPr>
      <p:sp>
        <p:nvSpPr>
          <p:cNvPr id="180" name="Google Shape;180;p12">
            <a:extLst>
              <a:ext uri="{FF2B5EF4-FFF2-40B4-BE49-F238E27FC236}">
                <a16:creationId xmlns:a16="http://schemas.microsoft.com/office/drawing/2014/main" id="{B4B5D6EA-D852-9EEE-DC9F-D065DA968DA1}"/>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dirty="0"/>
              <a:t>Vanishing Gradient Problem</a:t>
            </a:r>
            <a:endParaRPr dirty="0"/>
          </a:p>
        </p:txBody>
      </p:sp>
      <p:sp>
        <p:nvSpPr>
          <p:cNvPr id="181" name="Google Shape;181;p12">
            <a:extLst>
              <a:ext uri="{FF2B5EF4-FFF2-40B4-BE49-F238E27FC236}">
                <a16:creationId xmlns:a16="http://schemas.microsoft.com/office/drawing/2014/main" id="{535776D9-0A68-57C3-82EC-D01EBC4A2612}"/>
              </a:ext>
            </a:extLst>
          </p:cNvPr>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a:buNone/>
            </a:pPr>
            <a:r>
              <a:rPr lang="en-US" b="1" dirty="0"/>
              <a:t>What Is It?</a:t>
            </a:r>
          </a:p>
          <a:p>
            <a:pPr>
              <a:buFont typeface="Arial" panose="020B0604020202020204" pitchFamily="34" charset="0"/>
              <a:buChar char="•"/>
            </a:pPr>
            <a:r>
              <a:rPr lang="en-US" dirty="0"/>
              <a:t>A phenomenon in deep neural networks where </a:t>
            </a:r>
            <a:r>
              <a:rPr lang="en-US" b="1" dirty="0"/>
              <a:t>gradients shrink</a:t>
            </a:r>
            <a:r>
              <a:rPr lang="en-US" dirty="0"/>
              <a:t> as they are backpropagated through layers.</a:t>
            </a:r>
          </a:p>
          <a:p>
            <a:pPr>
              <a:buFont typeface="Arial" panose="020B0604020202020204" pitchFamily="34" charset="0"/>
              <a:buChar char="•"/>
            </a:pPr>
            <a:r>
              <a:rPr lang="en-US" dirty="0"/>
              <a:t>This causes </a:t>
            </a:r>
            <a:r>
              <a:rPr lang="en-US" b="1" dirty="0"/>
              <a:t>very small updates</a:t>
            </a:r>
            <a:r>
              <a:rPr lang="en-US" dirty="0"/>
              <a:t> to weights in early layers — slowing or halting learning.</a:t>
            </a:r>
          </a:p>
          <a:p>
            <a:pPr>
              <a:buNone/>
            </a:pPr>
            <a:r>
              <a:rPr lang="en-US" b="1" dirty="0"/>
              <a:t>Why Does It Happen?</a:t>
            </a:r>
          </a:p>
          <a:p>
            <a:pPr>
              <a:buFont typeface="Arial" panose="020B0604020202020204" pitchFamily="34" charset="0"/>
              <a:buChar char="•"/>
            </a:pPr>
            <a:r>
              <a:rPr lang="en-US" dirty="0"/>
              <a:t>Common with </a:t>
            </a:r>
            <a:r>
              <a:rPr lang="en-US" b="1" dirty="0"/>
              <a:t>sigmoid</a:t>
            </a:r>
            <a:r>
              <a:rPr lang="en-US" dirty="0"/>
              <a:t> and </a:t>
            </a:r>
            <a:r>
              <a:rPr lang="en-US" b="1" dirty="0"/>
              <a:t>tanh</a:t>
            </a:r>
            <a:r>
              <a:rPr lang="en-US" dirty="0"/>
              <a:t> activation functions.</a:t>
            </a:r>
          </a:p>
          <a:p>
            <a:pPr>
              <a:buFont typeface="Arial" panose="020B0604020202020204" pitchFamily="34" charset="0"/>
              <a:buChar char="•"/>
            </a:pPr>
            <a:r>
              <a:rPr lang="en-US" dirty="0"/>
              <a:t>These functions </a:t>
            </a:r>
            <a:r>
              <a:rPr lang="en-US" b="1" dirty="0"/>
              <a:t>saturate</a:t>
            </a:r>
            <a:r>
              <a:rPr lang="en-US" dirty="0"/>
              <a:t> at extreme input values (very positive or very negative).</a:t>
            </a:r>
          </a:p>
          <a:p>
            <a:pPr>
              <a:buFont typeface="Arial" panose="020B0604020202020204" pitchFamily="34" charset="0"/>
              <a:buChar char="•"/>
            </a:pPr>
            <a:r>
              <a:rPr lang="en-US" dirty="0"/>
              <a:t>Their </a:t>
            </a:r>
            <a:r>
              <a:rPr lang="en-US" b="1" dirty="0"/>
              <a:t>derivatives become very small</a:t>
            </a:r>
            <a:r>
              <a:rPr lang="en-US" dirty="0"/>
              <a:t> → gradient ≈ 0</a:t>
            </a:r>
          </a:p>
          <a:p>
            <a:pPr>
              <a:buNone/>
            </a:pPr>
            <a:r>
              <a:rPr lang="en-US" b="1" dirty="0"/>
              <a:t>Why It Matters:</a:t>
            </a:r>
          </a:p>
          <a:p>
            <a:pPr>
              <a:buFont typeface="Arial" panose="020B0604020202020204" pitchFamily="34" charset="0"/>
              <a:buChar char="•"/>
            </a:pPr>
            <a:r>
              <a:rPr lang="en-US" b="1" dirty="0"/>
              <a:t>Early layers stop learning</a:t>
            </a:r>
            <a:endParaRPr lang="en-US" dirty="0"/>
          </a:p>
          <a:p>
            <a:pPr>
              <a:buFont typeface="Arial" panose="020B0604020202020204" pitchFamily="34" charset="0"/>
              <a:buChar char="•"/>
            </a:pPr>
            <a:r>
              <a:rPr lang="en-US" b="1" dirty="0"/>
              <a:t>Slows convergence</a:t>
            </a:r>
            <a:r>
              <a:rPr lang="en-US" dirty="0"/>
              <a:t> or leads to poor performance</a:t>
            </a:r>
          </a:p>
          <a:p>
            <a:pPr>
              <a:buFont typeface="Arial" panose="020B0604020202020204" pitchFamily="34" charset="0"/>
              <a:buChar char="•"/>
            </a:pPr>
            <a:r>
              <a:rPr lang="en-US" dirty="0"/>
              <a:t>Especially problematic in </a:t>
            </a:r>
            <a:r>
              <a:rPr lang="en-US" b="1" dirty="0"/>
              <a:t>deep networks</a:t>
            </a:r>
            <a:endParaRPr lang="en-US" dirty="0"/>
          </a:p>
        </p:txBody>
      </p:sp>
    </p:spTree>
    <p:extLst>
      <p:ext uri="{BB962C8B-B14F-4D97-AF65-F5344CB8AC3E}">
        <p14:creationId xmlns:p14="http://schemas.microsoft.com/office/powerpoint/2010/main" val="3053104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00D634D-42AC-1FF1-B734-6EF96B7985FF}"/>
              </a:ext>
            </a:extLst>
          </p:cNvPr>
          <p:cNvGraphicFramePr>
            <a:graphicFrameLocks noGrp="1"/>
          </p:cNvGraphicFramePr>
          <p:nvPr>
            <p:extLst>
              <p:ext uri="{D42A27DB-BD31-4B8C-83A1-F6EECF244321}">
                <p14:modId xmlns:p14="http://schemas.microsoft.com/office/powerpoint/2010/main" val="414769366"/>
              </p:ext>
            </p:extLst>
          </p:nvPr>
        </p:nvGraphicFramePr>
        <p:xfrm>
          <a:off x="752621" y="643466"/>
          <a:ext cx="10686759" cy="5571068"/>
        </p:xfrm>
        <a:graphic>
          <a:graphicData uri="http://schemas.openxmlformats.org/drawingml/2006/table">
            <a:tbl>
              <a:tblPr>
                <a:tableStyleId>{8EC20E35-A176-4012-BC5E-935CFFF8708E}</a:tableStyleId>
              </a:tblPr>
              <a:tblGrid>
                <a:gridCol w="1962939">
                  <a:extLst>
                    <a:ext uri="{9D8B030D-6E8A-4147-A177-3AD203B41FA5}">
                      <a16:colId xmlns:a16="http://schemas.microsoft.com/office/drawing/2014/main" val="2921951397"/>
                    </a:ext>
                  </a:extLst>
                </a:gridCol>
                <a:gridCol w="2169063">
                  <a:extLst>
                    <a:ext uri="{9D8B030D-6E8A-4147-A177-3AD203B41FA5}">
                      <a16:colId xmlns:a16="http://schemas.microsoft.com/office/drawing/2014/main" val="208801749"/>
                    </a:ext>
                  </a:extLst>
                </a:gridCol>
                <a:gridCol w="2295909">
                  <a:extLst>
                    <a:ext uri="{9D8B030D-6E8A-4147-A177-3AD203B41FA5}">
                      <a16:colId xmlns:a16="http://schemas.microsoft.com/office/drawing/2014/main" val="3680691469"/>
                    </a:ext>
                  </a:extLst>
                </a:gridCol>
                <a:gridCol w="1899516">
                  <a:extLst>
                    <a:ext uri="{9D8B030D-6E8A-4147-A177-3AD203B41FA5}">
                      <a16:colId xmlns:a16="http://schemas.microsoft.com/office/drawing/2014/main" val="325557030"/>
                    </a:ext>
                  </a:extLst>
                </a:gridCol>
                <a:gridCol w="2359332">
                  <a:extLst>
                    <a:ext uri="{9D8B030D-6E8A-4147-A177-3AD203B41FA5}">
                      <a16:colId xmlns:a16="http://schemas.microsoft.com/office/drawing/2014/main" val="1097276731"/>
                    </a:ext>
                  </a:extLst>
                </a:gridCol>
              </a:tblGrid>
              <a:tr h="844793">
                <a:tc>
                  <a:txBody>
                    <a:bodyPr/>
                    <a:lstStyle/>
                    <a:p>
                      <a:pPr algn="l" fontAlgn="ctr">
                        <a:buNone/>
                      </a:pPr>
                      <a:r>
                        <a:rPr lang="en-US" sz="2200" b="1" u="none" strike="noStrike" dirty="0">
                          <a:effectLst/>
                        </a:rPr>
                        <a:t>Function</a:t>
                      </a:r>
                      <a:endParaRPr lang="en-US" sz="2200" b="1" i="0" u="none" strike="noStrike" dirty="0">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1" u="none" strike="noStrike" dirty="0">
                          <a:effectLst/>
                        </a:rPr>
                        <a:t>Output Range</a:t>
                      </a:r>
                      <a:endParaRPr lang="en-US" sz="2200" b="1" i="0" u="none" strike="noStrike" dirty="0">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1" u="none" strike="noStrike" dirty="0">
                          <a:effectLst/>
                        </a:rPr>
                        <a:t>Use Case</a:t>
                      </a:r>
                      <a:endParaRPr lang="en-US" sz="2200" b="1" i="0" u="none" strike="noStrike" dirty="0">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1" u="none" strike="noStrike" dirty="0">
                          <a:effectLst/>
                        </a:rPr>
                        <a:t>Nonlinearity</a:t>
                      </a:r>
                      <a:endParaRPr lang="en-US" sz="2200" b="1" i="0" u="none" strike="noStrike" dirty="0">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1" u="none" strike="noStrike" dirty="0">
                          <a:effectLst/>
                        </a:rPr>
                        <a:t>Gradient Problems?</a:t>
                      </a:r>
                      <a:endParaRPr lang="en-US" sz="2200" b="1" i="0" u="none" strike="noStrike" dirty="0">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9746545"/>
                  </a:ext>
                </a:extLst>
              </a:tr>
              <a:tr h="844793">
                <a:tc>
                  <a:txBody>
                    <a:bodyPr/>
                    <a:lstStyle/>
                    <a:p>
                      <a:pPr algn="l" fontAlgn="ctr">
                        <a:buNone/>
                      </a:pPr>
                      <a:r>
                        <a:rPr lang="en-US" sz="2200" b="1" u="none" strike="noStrike" dirty="0">
                          <a:effectLst/>
                        </a:rPr>
                        <a:t>Sigmoid</a:t>
                      </a:r>
                      <a:endParaRPr lang="en-US" sz="2200" b="1" i="0" u="none" strike="noStrike" dirty="0">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a:effectLst/>
                        </a:rPr>
                        <a:t>(0, 1)</a:t>
                      </a:r>
                      <a:endParaRPr lang="en-US"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a:effectLst/>
                        </a:rPr>
                        <a:t>Binary classification</a:t>
                      </a:r>
                      <a:endParaRPr lang="en-US"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a:effectLst/>
                        </a:rPr>
                        <a:t>Yes</a:t>
                      </a:r>
                      <a:endParaRPr lang="en-US"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a:effectLst/>
                        </a:rPr>
                        <a:t>Yes (vanishing)</a:t>
                      </a:r>
                      <a:endParaRPr lang="en-US"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1417033"/>
                  </a:ext>
                </a:extLst>
              </a:tr>
              <a:tr h="844793">
                <a:tc>
                  <a:txBody>
                    <a:bodyPr/>
                    <a:lstStyle/>
                    <a:p>
                      <a:pPr algn="l" fontAlgn="ctr">
                        <a:buNone/>
                      </a:pPr>
                      <a:r>
                        <a:rPr lang="en-US" sz="2200" b="1" u="none" strike="noStrike" dirty="0">
                          <a:effectLst/>
                        </a:rPr>
                        <a:t>Tanh</a:t>
                      </a:r>
                      <a:endParaRPr lang="en-US" sz="2200" b="1" i="0" u="none" strike="noStrike" dirty="0">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a:effectLst/>
                        </a:rPr>
                        <a:t>(−1, 1)</a:t>
                      </a:r>
                      <a:endParaRPr lang="en-US"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a:effectLst/>
                        </a:rPr>
                        <a:t>Hidden layers (early)</a:t>
                      </a:r>
                      <a:endParaRPr lang="en-US"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a:effectLst/>
                        </a:rPr>
                        <a:t>Yes</a:t>
                      </a:r>
                      <a:endParaRPr lang="en-US"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a:effectLst/>
                        </a:rPr>
                        <a:t>Yes (less severe)</a:t>
                      </a:r>
                      <a:endParaRPr lang="en-US"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4439357"/>
                  </a:ext>
                </a:extLst>
              </a:tr>
              <a:tr h="844793">
                <a:tc>
                  <a:txBody>
                    <a:bodyPr/>
                    <a:lstStyle/>
                    <a:p>
                      <a:pPr algn="l" fontAlgn="ctr">
                        <a:buNone/>
                      </a:pPr>
                      <a:r>
                        <a:rPr lang="en-US" sz="2200" b="1" u="none" strike="noStrike" dirty="0" err="1">
                          <a:effectLst/>
                        </a:rPr>
                        <a:t>ReLU</a:t>
                      </a:r>
                      <a:endParaRPr lang="en-US" sz="2200" b="1" i="0" u="none" strike="noStrike" dirty="0">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a:effectLst/>
                        </a:rPr>
                        <a:t>[0, ∞)</a:t>
                      </a:r>
                      <a:endParaRPr lang="en-US"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a:effectLst/>
                        </a:rPr>
                        <a:t>Most hidden layers</a:t>
                      </a:r>
                      <a:endParaRPr lang="en-US"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a:effectLst/>
                        </a:rPr>
                        <a:t>Yes</a:t>
                      </a:r>
                      <a:endParaRPr lang="en-US"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a:effectLst/>
                        </a:rPr>
                        <a:t>Yes (dying ReLU)</a:t>
                      </a:r>
                      <a:endParaRPr lang="en-US"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1785943"/>
                  </a:ext>
                </a:extLst>
              </a:tr>
              <a:tr h="844793">
                <a:tc>
                  <a:txBody>
                    <a:bodyPr/>
                    <a:lstStyle/>
                    <a:p>
                      <a:pPr algn="l" fontAlgn="ctr">
                        <a:buNone/>
                      </a:pPr>
                      <a:r>
                        <a:rPr lang="en-US" sz="2200" b="1" u="none" strike="noStrike" dirty="0">
                          <a:effectLst/>
                        </a:rPr>
                        <a:t>Leaky </a:t>
                      </a:r>
                      <a:r>
                        <a:rPr lang="en-US" sz="2200" b="1" u="none" strike="noStrike" dirty="0" err="1">
                          <a:effectLst/>
                        </a:rPr>
                        <a:t>ReLU</a:t>
                      </a:r>
                      <a:endParaRPr lang="en-US" sz="2200" b="1" i="0" u="none" strike="noStrike" dirty="0">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a:effectLst/>
                        </a:rPr>
                        <a:t>(−∞, ∞)</a:t>
                      </a:r>
                      <a:endParaRPr lang="en-US"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a:effectLst/>
                        </a:rPr>
                        <a:t>Hidden layers (alternative)</a:t>
                      </a:r>
                      <a:endParaRPr lang="en-US"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a:effectLst/>
                        </a:rPr>
                        <a:t>Yes</a:t>
                      </a:r>
                      <a:endParaRPr lang="en-US"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a:effectLst/>
                        </a:rPr>
                        <a:t>No</a:t>
                      </a:r>
                      <a:endParaRPr lang="en-US"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6616088"/>
                  </a:ext>
                </a:extLst>
              </a:tr>
              <a:tr h="502310">
                <a:tc>
                  <a:txBody>
                    <a:bodyPr/>
                    <a:lstStyle/>
                    <a:p>
                      <a:pPr algn="l" fontAlgn="ctr">
                        <a:buNone/>
                      </a:pPr>
                      <a:r>
                        <a:rPr lang="en-US" sz="2200" b="1" u="none" strike="noStrike" dirty="0">
                          <a:effectLst/>
                        </a:rPr>
                        <a:t>ELU</a:t>
                      </a:r>
                      <a:endParaRPr lang="en-US" sz="2200" b="1" i="0" u="none" strike="noStrike" dirty="0">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l-GR" sz="2200" b="0" u="none" strike="noStrike">
                          <a:effectLst/>
                        </a:rPr>
                        <a:t>(−α, ∞)</a:t>
                      </a:r>
                      <a:endParaRPr lang="el-GR"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a:effectLst/>
                        </a:rPr>
                        <a:t>Deep networks</a:t>
                      </a:r>
                      <a:endParaRPr lang="en-US"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a:effectLst/>
                        </a:rPr>
                        <a:t>Yes</a:t>
                      </a:r>
                      <a:endParaRPr lang="en-US"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a:effectLst/>
                        </a:rPr>
                        <a:t>No</a:t>
                      </a:r>
                      <a:endParaRPr lang="en-US"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9928804"/>
                  </a:ext>
                </a:extLst>
              </a:tr>
              <a:tr h="844793">
                <a:tc>
                  <a:txBody>
                    <a:bodyPr/>
                    <a:lstStyle/>
                    <a:p>
                      <a:pPr algn="l" fontAlgn="ctr">
                        <a:buNone/>
                      </a:pPr>
                      <a:r>
                        <a:rPr lang="en-US" sz="2200" b="1" u="none" strike="noStrike" dirty="0" err="1">
                          <a:effectLst/>
                        </a:rPr>
                        <a:t>Softmax</a:t>
                      </a:r>
                      <a:endParaRPr lang="en-US" sz="2200" b="1" i="0" u="none" strike="noStrike" dirty="0">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a:effectLst/>
                        </a:rPr>
                        <a:t>(0, 1)</a:t>
                      </a:r>
                      <a:endParaRPr lang="en-US"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a:effectLst/>
                        </a:rPr>
                        <a:t>Multiclass output layer</a:t>
                      </a:r>
                      <a:endParaRPr lang="en-US"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a:effectLst/>
                        </a:rPr>
                        <a:t>Yes</a:t>
                      </a:r>
                      <a:endParaRPr lang="en-US" sz="2200" b="0" i="0" u="none" strike="noStrike">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2200" b="0" u="none" strike="noStrike" dirty="0">
                          <a:effectLst/>
                        </a:rPr>
                        <a:t>No</a:t>
                      </a:r>
                      <a:endParaRPr lang="en-US" sz="2200" b="0" i="0" u="none" strike="noStrike" dirty="0">
                        <a:effectLst/>
                        <a:latin typeface="Arial" panose="020B0604020202020204" pitchFamily="34" charset="0"/>
                      </a:endParaRPr>
                    </a:p>
                  </a:txBody>
                  <a:tcPr marL="114161" marR="114161" marT="57081" marB="57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9072589"/>
                  </a:ext>
                </a:extLst>
              </a:tr>
            </a:tbl>
          </a:graphicData>
        </a:graphic>
      </p:graphicFrame>
    </p:spTree>
    <p:extLst>
      <p:ext uri="{BB962C8B-B14F-4D97-AF65-F5344CB8AC3E}">
        <p14:creationId xmlns:p14="http://schemas.microsoft.com/office/powerpoint/2010/main" val="1351444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528AA-BAB7-2AE3-0788-2BCF3FF4F499}"/>
              </a:ext>
            </a:extLst>
          </p:cNvPr>
          <p:cNvSpPr>
            <a:spLocks noGrp="1"/>
          </p:cNvSpPr>
          <p:nvPr>
            <p:ph type="title"/>
          </p:nvPr>
        </p:nvSpPr>
        <p:spPr/>
        <p:txBody>
          <a:bodyPr/>
          <a:lstStyle/>
          <a:p>
            <a:r>
              <a:rPr lang="en-US" b="1" dirty="0"/>
              <a:t>Sigmoid (Logistic Function)</a:t>
            </a:r>
            <a:endParaRPr lang="en-US" dirty="0"/>
          </a:p>
        </p:txBody>
      </p:sp>
      <p:sp>
        <p:nvSpPr>
          <p:cNvPr id="3" name="Text Placeholder 2">
            <a:extLst>
              <a:ext uri="{FF2B5EF4-FFF2-40B4-BE49-F238E27FC236}">
                <a16:creationId xmlns:a16="http://schemas.microsoft.com/office/drawing/2014/main" id="{16AFCE8C-8091-86D8-132F-04934FC89988}"/>
              </a:ext>
            </a:extLst>
          </p:cNvPr>
          <p:cNvSpPr>
            <a:spLocks noGrp="1"/>
          </p:cNvSpPr>
          <p:nvPr>
            <p:ph type="body" idx="1"/>
          </p:nvPr>
        </p:nvSpPr>
        <p:spPr/>
        <p:txBody>
          <a:bodyPr>
            <a:normAutofit fontScale="85000" lnSpcReduction="20000"/>
          </a:bodyPr>
          <a:lstStyle/>
          <a:p>
            <a:pPr>
              <a:buNone/>
            </a:pPr>
            <a:r>
              <a:rPr lang="en-US" b="1" dirty="0"/>
              <a:t>Formula:</a:t>
            </a:r>
            <a:endParaRPr lang="en-US" dirty="0"/>
          </a:p>
          <a:p>
            <a:pPr>
              <a:buNone/>
            </a:pPr>
            <a:endParaRPr lang="en-US" b="1" dirty="0"/>
          </a:p>
          <a:p>
            <a:pPr>
              <a:buNone/>
            </a:pPr>
            <a:r>
              <a:rPr lang="en-US" b="1" dirty="0"/>
              <a:t>Used for:</a:t>
            </a:r>
            <a:r>
              <a:rPr lang="en-US" dirty="0"/>
              <a:t> Binary classification (e.g., logistic regression)</a:t>
            </a:r>
          </a:p>
          <a:p>
            <a:pPr>
              <a:buNone/>
            </a:pPr>
            <a:r>
              <a:rPr lang="en-US" b="1" dirty="0"/>
              <a:t>Pros:</a:t>
            </a:r>
            <a:endParaRPr lang="en-US" dirty="0"/>
          </a:p>
          <a:p>
            <a:pPr>
              <a:buFont typeface="Arial" panose="020B0604020202020204" pitchFamily="34" charset="0"/>
              <a:buChar char="•"/>
            </a:pPr>
            <a:r>
              <a:rPr lang="en-US" dirty="0"/>
              <a:t>Smooth, bounded output.</a:t>
            </a:r>
          </a:p>
          <a:p>
            <a:pPr>
              <a:buFont typeface="Arial" panose="020B0604020202020204" pitchFamily="34" charset="0"/>
              <a:buChar char="•"/>
            </a:pPr>
            <a:r>
              <a:rPr lang="en-US" dirty="0"/>
              <a:t>Interpretable as probability.</a:t>
            </a:r>
          </a:p>
          <a:p>
            <a:pPr>
              <a:buNone/>
            </a:pPr>
            <a:r>
              <a:rPr lang="en-US" b="1" dirty="0"/>
              <a:t>Cons:</a:t>
            </a:r>
            <a:endParaRPr lang="en-US" dirty="0"/>
          </a:p>
          <a:p>
            <a:pPr>
              <a:buFont typeface="Arial" panose="020B0604020202020204" pitchFamily="34" charset="0"/>
              <a:buChar char="•"/>
            </a:pPr>
            <a:r>
              <a:rPr lang="en-US" b="1" dirty="0"/>
              <a:t>Vanishing gradient problem</a:t>
            </a:r>
            <a:r>
              <a:rPr lang="en-US" dirty="0"/>
              <a:t> for large positive/negative values.</a:t>
            </a:r>
          </a:p>
          <a:p>
            <a:pPr>
              <a:buFont typeface="Arial" panose="020B0604020202020204" pitchFamily="34" charset="0"/>
              <a:buChar char="•"/>
            </a:pPr>
            <a:r>
              <a:rPr lang="en-US" dirty="0"/>
              <a:t>Slower convergence.</a:t>
            </a:r>
          </a:p>
          <a:p>
            <a:r>
              <a:rPr lang="en-US" b="1" dirty="0"/>
              <a:t>Analogy:</a:t>
            </a:r>
            <a:r>
              <a:rPr lang="en-US" dirty="0"/>
              <a:t> Like a dimmer switch — it smoothly decides how much signal passes.</a:t>
            </a:r>
          </a:p>
          <a:p>
            <a:endParaRPr lang="en-US" dirty="0"/>
          </a:p>
        </p:txBody>
      </p:sp>
      <p:pic>
        <p:nvPicPr>
          <p:cNvPr id="4" name="Picture 3">
            <a:extLst>
              <a:ext uri="{FF2B5EF4-FFF2-40B4-BE49-F238E27FC236}">
                <a16:creationId xmlns:a16="http://schemas.microsoft.com/office/drawing/2014/main" id="{395B74FA-BC57-0D7C-2614-4346565DDF77}"/>
              </a:ext>
            </a:extLst>
          </p:cNvPr>
          <p:cNvPicPr>
            <a:picLocks noChangeAspect="1"/>
          </p:cNvPicPr>
          <p:nvPr/>
        </p:nvPicPr>
        <p:blipFill>
          <a:blip r:embed="rId2"/>
          <a:stretch>
            <a:fillRect/>
          </a:stretch>
        </p:blipFill>
        <p:spPr>
          <a:xfrm>
            <a:off x="2638425" y="1690688"/>
            <a:ext cx="2057400" cy="876300"/>
          </a:xfrm>
          <a:prstGeom prst="rect">
            <a:avLst/>
          </a:prstGeom>
        </p:spPr>
      </p:pic>
    </p:spTree>
    <p:extLst>
      <p:ext uri="{BB962C8B-B14F-4D97-AF65-F5344CB8AC3E}">
        <p14:creationId xmlns:p14="http://schemas.microsoft.com/office/powerpoint/2010/main" val="3965205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7BC7F-46A4-0FB5-AD7E-C7DA3E22ECB4}"/>
              </a:ext>
            </a:extLst>
          </p:cNvPr>
          <p:cNvSpPr>
            <a:spLocks noGrp="1"/>
          </p:cNvSpPr>
          <p:nvPr>
            <p:ph type="title"/>
          </p:nvPr>
        </p:nvSpPr>
        <p:spPr/>
        <p:txBody>
          <a:bodyPr/>
          <a:lstStyle/>
          <a:p>
            <a:r>
              <a:rPr lang="en-US" dirty="0"/>
              <a:t>Tanh (Hyperbolic Tangent)</a:t>
            </a:r>
          </a:p>
        </p:txBody>
      </p:sp>
      <p:sp>
        <p:nvSpPr>
          <p:cNvPr id="3" name="Text Placeholder 2">
            <a:extLst>
              <a:ext uri="{FF2B5EF4-FFF2-40B4-BE49-F238E27FC236}">
                <a16:creationId xmlns:a16="http://schemas.microsoft.com/office/drawing/2014/main" id="{B87B5449-DF96-8099-34CF-E375E7032934}"/>
              </a:ext>
            </a:extLst>
          </p:cNvPr>
          <p:cNvSpPr>
            <a:spLocks noGrp="1"/>
          </p:cNvSpPr>
          <p:nvPr>
            <p:ph type="body" idx="1"/>
          </p:nvPr>
        </p:nvSpPr>
        <p:spPr/>
        <p:txBody>
          <a:bodyPr>
            <a:normAutofit lnSpcReduction="10000"/>
          </a:bodyPr>
          <a:lstStyle/>
          <a:p>
            <a:pPr>
              <a:buNone/>
            </a:pPr>
            <a:r>
              <a:rPr lang="en-US" b="1" dirty="0"/>
              <a:t>Range:</a:t>
            </a:r>
            <a:r>
              <a:rPr lang="en-US" dirty="0"/>
              <a:t> (−1, 1)</a:t>
            </a:r>
          </a:p>
          <a:p>
            <a:pPr>
              <a:buNone/>
            </a:pPr>
            <a:r>
              <a:rPr lang="en-US" b="1" dirty="0"/>
              <a:t>Used for:</a:t>
            </a:r>
            <a:r>
              <a:rPr lang="en-US" dirty="0"/>
              <a:t> Hidden layers in early networks</a:t>
            </a:r>
          </a:p>
          <a:p>
            <a:pPr>
              <a:buNone/>
            </a:pPr>
            <a:r>
              <a:rPr lang="en-US" b="1" dirty="0"/>
              <a:t>Pros:</a:t>
            </a:r>
            <a:endParaRPr lang="en-US" dirty="0"/>
          </a:p>
          <a:p>
            <a:pPr>
              <a:buFont typeface="Arial" panose="020B0604020202020204" pitchFamily="34" charset="0"/>
              <a:buChar char="•"/>
            </a:pPr>
            <a:r>
              <a:rPr lang="en-US" dirty="0"/>
              <a:t>Zero-centered output → often better than sigmoid</a:t>
            </a:r>
          </a:p>
          <a:p>
            <a:pPr>
              <a:buFont typeface="Arial" panose="020B0604020202020204" pitchFamily="34" charset="0"/>
              <a:buChar char="•"/>
            </a:pPr>
            <a:r>
              <a:rPr lang="en-US" dirty="0"/>
              <a:t>Smooth gradient</a:t>
            </a:r>
          </a:p>
          <a:p>
            <a:pPr>
              <a:buNone/>
            </a:pPr>
            <a:r>
              <a:rPr lang="en-US" b="1" dirty="0"/>
              <a:t>Cons:</a:t>
            </a:r>
            <a:endParaRPr lang="en-US" dirty="0"/>
          </a:p>
          <a:p>
            <a:pPr>
              <a:buFont typeface="Arial" panose="020B0604020202020204" pitchFamily="34" charset="0"/>
              <a:buChar char="•"/>
            </a:pPr>
            <a:r>
              <a:rPr lang="en-US" dirty="0"/>
              <a:t>Still suffers from </a:t>
            </a:r>
            <a:r>
              <a:rPr lang="en-US" b="1" dirty="0"/>
              <a:t>vanishing gradient</a:t>
            </a:r>
            <a:r>
              <a:rPr lang="en-US" dirty="0"/>
              <a:t>, but less than sigmoid</a:t>
            </a:r>
          </a:p>
          <a:p>
            <a:r>
              <a:rPr lang="en-US" b="1" dirty="0"/>
              <a:t>Analogy:</a:t>
            </a:r>
            <a:r>
              <a:rPr lang="en-US" dirty="0"/>
              <a:t> Like a thermostat — it can push signal positive or negative based on conditions.</a:t>
            </a:r>
          </a:p>
          <a:p>
            <a:endParaRPr lang="en-US" dirty="0"/>
          </a:p>
        </p:txBody>
      </p:sp>
      <p:pic>
        <p:nvPicPr>
          <p:cNvPr id="4" name="Picture 3">
            <a:extLst>
              <a:ext uri="{FF2B5EF4-FFF2-40B4-BE49-F238E27FC236}">
                <a16:creationId xmlns:a16="http://schemas.microsoft.com/office/drawing/2014/main" id="{B171B99F-6C47-E716-55AC-672222F6C886}"/>
              </a:ext>
            </a:extLst>
          </p:cNvPr>
          <p:cNvPicPr>
            <a:picLocks noChangeAspect="1"/>
          </p:cNvPicPr>
          <p:nvPr/>
        </p:nvPicPr>
        <p:blipFill>
          <a:blip r:embed="rId2"/>
          <a:stretch>
            <a:fillRect/>
          </a:stretch>
        </p:blipFill>
        <p:spPr>
          <a:xfrm>
            <a:off x="8072437" y="1323975"/>
            <a:ext cx="2590800" cy="1003300"/>
          </a:xfrm>
          <a:prstGeom prst="rect">
            <a:avLst/>
          </a:prstGeom>
        </p:spPr>
      </p:pic>
    </p:spTree>
    <p:extLst>
      <p:ext uri="{BB962C8B-B14F-4D97-AF65-F5344CB8AC3E}">
        <p14:creationId xmlns:p14="http://schemas.microsoft.com/office/powerpoint/2010/main" val="3626526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1B970-B21F-2500-AB8F-D00687279CF4}"/>
              </a:ext>
            </a:extLst>
          </p:cNvPr>
          <p:cNvSpPr>
            <a:spLocks noGrp="1"/>
          </p:cNvSpPr>
          <p:nvPr>
            <p:ph type="title"/>
          </p:nvPr>
        </p:nvSpPr>
        <p:spPr/>
        <p:txBody>
          <a:bodyPr/>
          <a:lstStyle/>
          <a:p>
            <a:r>
              <a:rPr lang="en-US" dirty="0" err="1"/>
              <a:t>ReLU</a:t>
            </a:r>
            <a:r>
              <a:rPr lang="en-US" dirty="0"/>
              <a:t> (Rectified Linear Unit)</a:t>
            </a:r>
          </a:p>
        </p:txBody>
      </p:sp>
      <p:sp>
        <p:nvSpPr>
          <p:cNvPr id="3" name="Text Placeholder 2">
            <a:extLst>
              <a:ext uri="{FF2B5EF4-FFF2-40B4-BE49-F238E27FC236}">
                <a16:creationId xmlns:a16="http://schemas.microsoft.com/office/drawing/2014/main" id="{96DBB2C4-B387-46FF-814D-10F8F0DFCBF8}"/>
              </a:ext>
            </a:extLst>
          </p:cNvPr>
          <p:cNvSpPr>
            <a:spLocks noGrp="1"/>
          </p:cNvSpPr>
          <p:nvPr>
            <p:ph type="body" idx="1"/>
          </p:nvPr>
        </p:nvSpPr>
        <p:spPr/>
        <p:txBody>
          <a:bodyPr>
            <a:normAutofit lnSpcReduction="10000"/>
          </a:bodyPr>
          <a:lstStyle/>
          <a:p>
            <a:pPr>
              <a:buNone/>
            </a:pPr>
            <a:r>
              <a:rPr lang="en-US" b="1" dirty="0"/>
              <a:t>Range:</a:t>
            </a:r>
            <a:r>
              <a:rPr lang="en-US" dirty="0"/>
              <a:t> [0, ∞)</a:t>
            </a:r>
          </a:p>
          <a:p>
            <a:pPr>
              <a:buNone/>
            </a:pPr>
            <a:r>
              <a:rPr lang="en-US" b="1" dirty="0"/>
              <a:t>Used for:</a:t>
            </a:r>
            <a:r>
              <a:rPr lang="en-US" dirty="0"/>
              <a:t> Most modern deep networks (hidden layers)</a:t>
            </a:r>
          </a:p>
          <a:p>
            <a:pPr>
              <a:buNone/>
            </a:pPr>
            <a:r>
              <a:rPr lang="en-US" b="1" dirty="0"/>
              <a:t>Pros:</a:t>
            </a:r>
            <a:endParaRPr lang="en-US" dirty="0"/>
          </a:p>
          <a:p>
            <a:pPr>
              <a:buFont typeface="Arial" panose="020B0604020202020204" pitchFamily="34" charset="0"/>
              <a:buChar char="•"/>
            </a:pPr>
            <a:r>
              <a:rPr lang="en-US" dirty="0"/>
              <a:t>Simple and fast to compute</a:t>
            </a:r>
          </a:p>
          <a:p>
            <a:pPr>
              <a:buFont typeface="Arial" panose="020B0604020202020204" pitchFamily="34" charset="0"/>
              <a:buChar char="•"/>
            </a:pPr>
            <a:r>
              <a:rPr lang="en-US" dirty="0"/>
              <a:t>Solves vanishing gradient problem for positive inputs</a:t>
            </a:r>
          </a:p>
          <a:p>
            <a:pPr>
              <a:buNone/>
            </a:pPr>
            <a:r>
              <a:rPr lang="en-US" b="1" dirty="0"/>
              <a:t>Cons:</a:t>
            </a:r>
            <a:endParaRPr lang="en-US" dirty="0"/>
          </a:p>
          <a:p>
            <a:pPr>
              <a:buFont typeface="Arial" panose="020B0604020202020204" pitchFamily="34" charset="0"/>
              <a:buChar char="•"/>
            </a:pPr>
            <a:r>
              <a:rPr lang="en-US" b="1" dirty="0"/>
              <a:t>Dying </a:t>
            </a:r>
            <a:r>
              <a:rPr lang="en-US" b="1" dirty="0" err="1"/>
              <a:t>ReLU</a:t>
            </a:r>
            <a:r>
              <a:rPr lang="en-US" dirty="0"/>
              <a:t>: Neurons can “die” (output always 0) if they receive only negative input during training</a:t>
            </a:r>
          </a:p>
          <a:p>
            <a:r>
              <a:rPr lang="en-US" b="1" dirty="0"/>
              <a:t>Analogy:</a:t>
            </a:r>
            <a:r>
              <a:rPr lang="en-US" dirty="0"/>
              <a:t> Like a switch — either ON (x &gt; 0) or OFF (x ≤ 0)</a:t>
            </a:r>
          </a:p>
          <a:p>
            <a:endParaRPr lang="en-US" dirty="0"/>
          </a:p>
        </p:txBody>
      </p:sp>
      <p:pic>
        <p:nvPicPr>
          <p:cNvPr id="4" name="Picture 3">
            <a:extLst>
              <a:ext uri="{FF2B5EF4-FFF2-40B4-BE49-F238E27FC236}">
                <a16:creationId xmlns:a16="http://schemas.microsoft.com/office/drawing/2014/main" id="{909FC792-B5EB-F873-15DA-80C5E35C3609}"/>
              </a:ext>
            </a:extLst>
          </p:cNvPr>
          <p:cNvPicPr>
            <a:picLocks noChangeAspect="1"/>
          </p:cNvPicPr>
          <p:nvPr/>
        </p:nvPicPr>
        <p:blipFill>
          <a:blip r:embed="rId2"/>
          <a:stretch>
            <a:fillRect/>
          </a:stretch>
        </p:blipFill>
        <p:spPr>
          <a:xfrm>
            <a:off x="8124825" y="1360488"/>
            <a:ext cx="2057400" cy="660400"/>
          </a:xfrm>
          <a:prstGeom prst="rect">
            <a:avLst/>
          </a:prstGeom>
        </p:spPr>
      </p:pic>
    </p:spTree>
    <p:extLst>
      <p:ext uri="{BB962C8B-B14F-4D97-AF65-F5344CB8AC3E}">
        <p14:creationId xmlns:p14="http://schemas.microsoft.com/office/powerpoint/2010/main" val="2913435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5BB2-E65E-EAD6-4534-8A11673A3D72}"/>
              </a:ext>
            </a:extLst>
          </p:cNvPr>
          <p:cNvSpPr>
            <a:spLocks noGrp="1"/>
          </p:cNvSpPr>
          <p:nvPr>
            <p:ph type="title"/>
          </p:nvPr>
        </p:nvSpPr>
        <p:spPr/>
        <p:txBody>
          <a:bodyPr/>
          <a:lstStyle/>
          <a:p>
            <a:r>
              <a:rPr lang="en-US" dirty="0"/>
              <a:t>Leaky </a:t>
            </a:r>
            <a:r>
              <a:rPr lang="en-US" dirty="0" err="1"/>
              <a:t>ReLU</a:t>
            </a:r>
            <a:endParaRPr lang="en-US" dirty="0"/>
          </a:p>
        </p:txBody>
      </p:sp>
      <p:sp>
        <p:nvSpPr>
          <p:cNvPr id="3" name="Text Placeholder 2">
            <a:extLst>
              <a:ext uri="{FF2B5EF4-FFF2-40B4-BE49-F238E27FC236}">
                <a16:creationId xmlns:a16="http://schemas.microsoft.com/office/drawing/2014/main" id="{B99C2605-5B70-BC31-8B31-5F96CDCA5938}"/>
              </a:ext>
            </a:extLst>
          </p:cNvPr>
          <p:cNvSpPr>
            <a:spLocks noGrp="1"/>
          </p:cNvSpPr>
          <p:nvPr>
            <p:ph type="body" idx="1"/>
          </p:nvPr>
        </p:nvSpPr>
        <p:spPr/>
        <p:txBody>
          <a:bodyPr/>
          <a:lstStyle/>
          <a:p>
            <a:pPr>
              <a:buNone/>
            </a:pPr>
            <a:r>
              <a:rPr lang="en-US" b="1" dirty="0"/>
              <a:t>Used for:</a:t>
            </a:r>
            <a:r>
              <a:rPr lang="en-US" dirty="0"/>
              <a:t> Solves </a:t>
            </a:r>
            <a:r>
              <a:rPr lang="en-US" dirty="0" err="1"/>
              <a:t>ReLU's</a:t>
            </a:r>
            <a:r>
              <a:rPr lang="en-US" dirty="0"/>
              <a:t> "dying neuron" issue</a:t>
            </a:r>
          </a:p>
          <a:p>
            <a:pPr>
              <a:buNone/>
            </a:pPr>
            <a:r>
              <a:rPr lang="en-US" b="1" dirty="0"/>
              <a:t>Pros:</a:t>
            </a:r>
            <a:endParaRPr lang="en-US" dirty="0"/>
          </a:p>
          <a:p>
            <a:pPr>
              <a:buFont typeface="Arial" panose="020B0604020202020204" pitchFamily="34" charset="0"/>
              <a:buChar char="•"/>
            </a:pPr>
            <a:r>
              <a:rPr lang="en-US" dirty="0"/>
              <a:t>Keeps small gradient for x &lt; 0</a:t>
            </a:r>
          </a:p>
          <a:p>
            <a:pPr>
              <a:buFont typeface="Arial" panose="020B0604020202020204" pitchFamily="34" charset="0"/>
              <a:buChar char="•"/>
            </a:pPr>
            <a:r>
              <a:rPr lang="en-US" dirty="0"/>
              <a:t>Still fast and simple</a:t>
            </a:r>
          </a:p>
          <a:p>
            <a:pPr>
              <a:buNone/>
            </a:pPr>
            <a:r>
              <a:rPr lang="en-US" b="1" dirty="0"/>
              <a:t>Cons:</a:t>
            </a:r>
            <a:endParaRPr lang="en-US" dirty="0"/>
          </a:p>
          <a:p>
            <a:pPr>
              <a:buFont typeface="Arial" panose="020B0604020202020204" pitchFamily="34" charset="0"/>
              <a:buChar char="•"/>
            </a:pPr>
            <a:r>
              <a:rPr lang="en-US" dirty="0"/>
              <a:t>The leak factor (e.g., 0.01) is a hyperparameter</a:t>
            </a:r>
          </a:p>
          <a:p>
            <a:r>
              <a:rPr lang="en-US" b="1" dirty="0"/>
              <a:t>Analogy:</a:t>
            </a:r>
            <a:r>
              <a:rPr lang="en-US" dirty="0"/>
              <a:t> Like a leaky pipe — even when off, a trickle of signal comes through.</a:t>
            </a:r>
          </a:p>
          <a:p>
            <a:endParaRPr lang="en-US" dirty="0"/>
          </a:p>
        </p:txBody>
      </p:sp>
      <p:pic>
        <p:nvPicPr>
          <p:cNvPr id="4" name="Picture 3">
            <a:extLst>
              <a:ext uri="{FF2B5EF4-FFF2-40B4-BE49-F238E27FC236}">
                <a16:creationId xmlns:a16="http://schemas.microsoft.com/office/drawing/2014/main" id="{CBEB54EA-18E9-6B02-85C1-CA331DB9CE7F}"/>
              </a:ext>
            </a:extLst>
          </p:cNvPr>
          <p:cNvPicPr>
            <a:picLocks noChangeAspect="1"/>
          </p:cNvPicPr>
          <p:nvPr/>
        </p:nvPicPr>
        <p:blipFill>
          <a:blip r:embed="rId2"/>
          <a:stretch>
            <a:fillRect/>
          </a:stretch>
        </p:blipFill>
        <p:spPr>
          <a:xfrm>
            <a:off x="7615238" y="636588"/>
            <a:ext cx="2933700" cy="1054100"/>
          </a:xfrm>
          <a:prstGeom prst="rect">
            <a:avLst/>
          </a:prstGeom>
        </p:spPr>
      </p:pic>
    </p:spTree>
    <p:extLst>
      <p:ext uri="{BB962C8B-B14F-4D97-AF65-F5344CB8AC3E}">
        <p14:creationId xmlns:p14="http://schemas.microsoft.com/office/powerpoint/2010/main" val="426563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b="1"/>
              <a:t>The Human Nervous System</a:t>
            </a:r>
            <a:endParaRPr/>
          </a:p>
        </p:txBody>
      </p:sp>
      <p:sp>
        <p:nvSpPr>
          <p:cNvPr id="92" name="Google Shape;92;p2"/>
          <p:cNvSpPr txBox="1">
            <a:spLocks noGrp="1"/>
          </p:cNvSpPr>
          <p:nvPr>
            <p:ph type="body" idx="1"/>
          </p:nvPr>
        </p:nvSpPr>
        <p:spPr>
          <a:xfrm>
            <a:off x="838200" y="1825625"/>
            <a:ext cx="4932405"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US" b="0" i="0">
                <a:highlight>
                  <a:srgbClr val="FFFFFF"/>
                </a:highlight>
                <a:latin typeface="Arial"/>
                <a:ea typeface="Arial"/>
                <a:cs typeface="Arial"/>
                <a:sym typeface="Arial"/>
              </a:rPr>
              <a:t>Human nervous system consists of billions of neurons.</a:t>
            </a:r>
            <a:endParaRPr/>
          </a:p>
          <a:p>
            <a:pPr marL="228600" lvl="0" indent="-228600" algn="l" rtl="0">
              <a:lnSpc>
                <a:spcPct val="90000"/>
              </a:lnSpc>
              <a:spcBef>
                <a:spcPts val="1000"/>
              </a:spcBef>
              <a:spcAft>
                <a:spcPts val="0"/>
              </a:spcAft>
              <a:buClr>
                <a:schemeClr val="dk1"/>
              </a:buClr>
              <a:buSzPct val="100000"/>
              <a:buChar char="•"/>
            </a:pPr>
            <a:r>
              <a:rPr lang="en-US" b="0" i="0">
                <a:highlight>
                  <a:srgbClr val="FFFFFF"/>
                </a:highlight>
                <a:latin typeface="Arial"/>
                <a:ea typeface="Arial"/>
                <a:cs typeface="Arial"/>
                <a:sym typeface="Arial"/>
              </a:rPr>
              <a:t>These neurons collectively process input received from sensory organs, process the information, and decides what to do in reaction to the input. </a:t>
            </a:r>
            <a:endParaRPr/>
          </a:p>
          <a:p>
            <a:pPr marL="228600" lvl="0" indent="-228600" algn="l" rtl="0">
              <a:lnSpc>
                <a:spcPct val="90000"/>
              </a:lnSpc>
              <a:spcBef>
                <a:spcPts val="1000"/>
              </a:spcBef>
              <a:spcAft>
                <a:spcPts val="0"/>
              </a:spcAft>
              <a:buClr>
                <a:schemeClr val="dk1"/>
              </a:buClr>
              <a:buSzPct val="100000"/>
              <a:buChar char="•"/>
            </a:pPr>
            <a:r>
              <a:rPr lang="en-US" b="0" i="0">
                <a:highlight>
                  <a:srgbClr val="FFFFFF"/>
                </a:highlight>
                <a:latin typeface="Arial"/>
                <a:ea typeface="Arial"/>
                <a:cs typeface="Arial"/>
                <a:sym typeface="Arial"/>
              </a:rPr>
              <a:t>A typical neuron in the human nervous system has three main parts: </a:t>
            </a:r>
            <a:r>
              <a:rPr lang="en-US" b="1" i="0">
                <a:highlight>
                  <a:srgbClr val="FFFFFF"/>
                </a:highlight>
                <a:latin typeface="Arial"/>
                <a:ea typeface="Arial"/>
                <a:cs typeface="Arial"/>
                <a:sym typeface="Arial"/>
              </a:rPr>
              <a:t>dendrites, nucleus, and axons</a:t>
            </a:r>
            <a:r>
              <a:rPr lang="en-US" b="0" i="0">
                <a:highlight>
                  <a:srgbClr val="FFFFFF"/>
                </a:highlight>
                <a:latin typeface="Arial"/>
                <a:ea typeface="Arial"/>
                <a:cs typeface="Arial"/>
                <a:sym typeface="Arial"/>
              </a:rPr>
              <a:t>.</a:t>
            </a:r>
            <a:endParaRPr/>
          </a:p>
          <a:p>
            <a:pPr marL="228600" lvl="0" indent="-228600" algn="l" rtl="0">
              <a:lnSpc>
                <a:spcPct val="90000"/>
              </a:lnSpc>
              <a:spcBef>
                <a:spcPts val="1000"/>
              </a:spcBef>
              <a:spcAft>
                <a:spcPts val="0"/>
              </a:spcAft>
              <a:buClr>
                <a:schemeClr val="dk1"/>
              </a:buClr>
              <a:buSzPct val="100000"/>
              <a:buChar char="•"/>
            </a:pPr>
            <a:r>
              <a:rPr lang="en-US" b="0" i="0">
                <a:highlight>
                  <a:srgbClr val="FFFFFF"/>
                </a:highlight>
                <a:latin typeface="Arial"/>
                <a:ea typeface="Arial"/>
                <a:cs typeface="Arial"/>
                <a:sym typeface="Arial"/>
              </a:rPr>
              <a:t>The information passed to a neuron is received by dendrites. The nucleus is responsible for processing this information. The output of a neuron is passed to other neurons via the axon, which is connected to the dendrites of other neurons further down the network.</a:t>
            </a:r>
            <a:endParaRPr/>
          </a:p>
        </p:txBody>
      </p:sp>
      <p:pic>
        <p:nvPicPr>
          <p:cNvPr id="93" name="Google Shape;93;p2"/>
          <p:cNvPicPr preferRelativeResize="0"/>
          <p:nvPr/>
        </p:nvPicPr>
        <p:blipFill rotWithShape="1">
          <a:blip r:embed="rId3">
            <a:alphaModFix/>
          </a:blip>
          <a:srcRect/>
          <a:stretch/>
        </p:blipFill>
        <p:spPr>
          <a:xfrm>
            <a:off x="6273800" y="2467232"/>
            <a:ext cx="5080000" cy="2730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B1C8-AF41-5A3D-8F7E-9CDF2DC71578}"/>
              </a:ext>
            </a:extLst>
          </p:cNvPr>
          <p:cNvSpPr>
            <a:spLocks noGrp="1"/>
          </p:cNvSpPr>
          <p:nvPr>
            <p:ph type="title"/>
          </p:nvPr>
        </p:nvSpPr>
        <p:spPr/>
        <p:txBody>
          <a:bodyPr/>
          <a:lstStyle/>
          <a:p>
            <a:r>
              <a:rPr lang="en-US" dirty="0" err="1"/>
              <a:t>Softmax</a:t>
            </a:r>
            <a:endParaRPr lang="en-US" dirty="0"/>
          </a:p>
        </p:txBody>
      </p:sp>
      <p:sp>
        <p:nvSpPr>
          <p:cNvPr id="3" name="Text Placeholder 2">
            <a:extLst>
              <a:ext uri="{FF2B5EF4-FFF2-40B4-BE49-F238E27FC236}">
                <a16:creationId xmlns:a16="http://schemas.microsoft.com/office/drawing/2014/main" id="{A00EE9A9-169F-757A-77BB-EEDDD1429BDF}"/>
              </a:ext>
            </a:extLst>
          </p:cNvPr>
          <p:cNvSpPr>
            <a:spLocks noGrp="1"/>
          </p:cNvSpPr>
          <p:nvPr>
            <p:ph type="body" idx="1"/>
          </p:nvPr>
        </p:nvSpPr>
        <p:spPr/>
        <p:txBody>
          <a:bodyPr>
            <a:normAutofit lnSpcReduction="10000"/>
          </a:bodyPr>
          <a:lstStyle/>
          <a:p>
            <a:pPr>
              <a:buNone/>
            </a:pPr>
            <a:r>
              <a:rPr lang="en-US" b="1" dirty="0"/>
              <a:t>Used for:</a:t>
            </a:r>
            <a:r>
              <a:rPr lang="en-US" dirty="0"/>
              <a:t> </a:t>
            </a:r>
            <a:r>
              <a:rPr lang="en-US" b="1" dirty="0"/>
              <a:t>Multiclass classification</a:t>
            </a:r>
            <a:r>
              <a:rPr lang="en-US" dirty="0"/>
              <a:t> (output layer)</a:t>
            </a:r>
          </a:p>
          <a:p>
            <a:pPr>
              <a:buNone/>
            </a:pPr>
            <a:r>
              <a:rPr lang="en-US" b="1" dirty="0"/>
              <a:t>Pros:</a:t>
            </a:r>
            <a:endParaRPr lang="en-US" dirty="0"/>
          </a:p>
          <a:p>
            <a:pPr>
              <a:buFont typeface="Arial" panose="020B0604020202020204" pitchFamily="34" charset="0"/>
              <a:buChar char="•"/>
            </a:pPr>
            <a:r>
              <a:rPr lang="en-US" dirty="0"/>
              <a:t>Outputs sum to 1 → interpretable as probabilities</a:t>
            </a:r>
          </a:p>
          <a:p>
            <a:pPr>
              <a:buFont typeface="Arial" panose="020B0604020202020204" pitchFamily="34" charset="0"/>
              <a:buChar char="•"/>
            </a:pPr>
            <a:r>
              <a:rPr lang="en-US" dirty="0"/>
              <a:t>Picks the "most likely class"</a:t>
            </a:r>
          </a:p>
          <a:p>
            <a:pPr>
              <a:buNone/>
            </a:pPr>
            <a:r>
              <a:rPr lang="en-US" b="1" dirty="0"/>
              <a:t>Cons:</a:t>
            </a:r>
            <a:endParaRPr lang="en-US" dirty="0"/>
          </a:p>
          <a:p>
            <a:pPr>
              <a:buFont typeface="Arial" panose="020B0604020202020204" pitchFamily="34" charset="0"/>
              <a:buChar char="•"/>
            </a:pPr>
            <a:r>
              <a:rPr lang="en-US" dirty="0"/>
              <a:t>Computationally expensive</a:t>
            </a:r>
          </a:p>
          <a:p>
            <a:pPr>
              <a:buFont typeface="Arial" panose="020B0604020202020204" pitchFamily="34" charset="0"/>
              <a:buChar char="•"/>
            </a:pPr>
            <a:r>
              <a:rPr lang="en-US" dirty="0"/>
              <a:t>Sensitive to outliers (due to exponentials)</a:t>
            </a:r>
          </a:p>
          <a:p>
            <a:r>
              <a:rPr lang="en-US" b="1" dirty="0"/>
              <a:t>Analogy:</a:t>
            </a:r>
            <a:r>
              <a:rPr lang="en-US" dirty="0"/>
              <a:t> Like a voting system — distributes probabilities across classes.</a:t>
            </a:r>
          </a:p>
          <a:p>
            <a:endParaRPr lang="en-US" dirty="0"/>
          </a:p>
        </p:txBody>
      </p:sp>
      <p:pic>
        <p:nvPicPr>
          <p:cNvPr id="4" name="Picture 3">
            <a:extLst>
              <a:ext uri="{FF2B5EF4-FFF2-40B4-BE49-F238E27FC236}">
                <a16:creationId xmlns:a16="http://schemas.microsoft.com/office/drawing/2014/main" id="{14C8106F-53E8-ECF2-7901-1525B5EAA107}"/>
              </a:ext>
            </a:extLst>
          </p:cNvPr>
          <p:cNvPicPr>
            <a:picLocks noChangeAspect="1"/>
          </p:cNvPicPr>
          <p:nvPr/>
        </p:nvPicPr>
        <p:blipFill>
          <a:blip r:embed="rId2"/>
          <a:stretch>
            <a:fillRect/>
          </a:stretch>
        </p:blipFill>
        <p:spPr>
          <a:xfrm>
            <a:off x="8232775" y="681037"/>
            <a:ext cx="1727200" cy="1041400"/>
          </a:xfrm>
          <a:prstGeom prst="rect">
            <a:avLst/>
          </a:prstGeom>
        </p:spPr>
      </p:pic>
    </p:spTree>
    <p:extLst>
      <p:ext uri="{BB962C8B-B14F-4D97-AF65-F5344CB8AC3E}">
        <p14:creationId xmlns:p14="http://schemas.microsoft.com/office/powerpoint/2010/main" val="4188847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F088-94F2-5221-E85B-F217AF429735}"/>
              </a:ext>
            </a:extLst>
          </p:cNvPr>
          <p:cNvSpPr>
            <a:spLocks noGrp="1"/>
          </p:cNvSpPr>
          <p:nvPr>
            <p:ph type="title"/>
          </p:nvPr>
        </p:nvSpPr>
        <p:spPr/>
        <p:txBody>
          <a:bodyPr/>
          <a:lstStyle/>
          <a:p>
            <a:r>
              <a:rPr lang="en-US" dirty="0"/>
              <a:t>Tips</a:t>
            </a:r>
          </a:p>
        </p:txBody>
      </p:sp>
      <p:sp>
        <p:nvSpPr>
          <p:cNvPr id="3" name="Text Placeholder 2">
            <a:extLst>
              <a:ext uri="{FF2B5EF4-FFF2-40B4-BE49-F238E27FC236}">
                <a16:creationId xmlns:a16="http://schemas.microsoft.com/office/drawing/2014/main" id="{2361AAAB-643E-260E-D179-E75B9A3BA8FF}"/>
              </a:ext>
            </a:extLst>
          </p:cNvPr>
          <p:cNvSpPr>
            <a:spLocks noGrp="1"/>
          </p:cNvSpPr>
          <p:nvPr>
            <p:ph type="body" idx="1"/>
          </p:nvPr>
        </p:nvSpPr>
        <p:spPr/>
        <p:txBody>
          <a:bodyPr/>
          <a:lstStyle/>
          <a:p>
            <a:pPr>
              <a:buNone/>
            </a:pPr>
            <a:r>
              <a:rPr lang="en-US" dirty="0"/>
              <a:t>Use </a:t>
            </a:r>
            <a:r>
              <a:rPr lang="en-US" b="1" dirty="0" err="1"/>
              <a:t>ReLU</a:t>
            </a:r>
            <a:r>
              <a:rPr lang="en-US" dirty="0"/>
              <a:t> as your </a:t>
            </a:r>
            <a:r>
              <a:rPr lang="en-US" b="1" dirty="0"/>
              <a:t>default for hidden layers</a:t>
            </a:r>
            <a:r>
              <a:rPr lang="en-US" dirty="0"/>
              <a:t>.</a:t>
            </a:r>
          </a:p>
          <a:p>
            <a:pPr>
              <a:buNone/>
            </a:pPr>
            <a:r>
              <a:rPr lang="en-US" dirty="0"/>
              <a:t>Use </a:t>
            </a:r>
            <a:r>
              <a:rPr lang="en-US" b="1" dirty="0"/>
              <a:t>Sigmoid</a:t>
            </a:r>
            <a:r>
              <a:rPr lang="en-US" dirty="0"/>
              <a:t> or </a:t>
            </a:r>
            <a:r>
              <a:rPr lang="en-US" b="1" dirty="0" err="1"/>
              <a:t>Softmax</a:t>
            </a:r>
            <a:r>
              <a:rPr lang="en-US" dirty="0"/>
              <a:t> only in the </a:t>
            </a:r>
            <a:r>
              <a:rPr lang="en-US" b="1" dirty="0"/>
              <a:t>output layer</a:t>
            </a:r>
            <a:r>
              <a:rPr lang="en-US" dirty="0"/>
              <a:t>, depending on whether it’s binary or multiclass classification.</a:t>
            </a:r>
          </a:p>
          <a:p>
            <a:pPr>
              <a:buNone/>
            </a:pPr>
            <a:r>
              <a:rPr lang="en-US" dirty="0"/>
              <a:t>Try </a:t>
            </a:r>
            <a:r>
              <a:rPr lang="en-US" b="1" dirty="0"/>
              <a:t>Leaky </a:t>
            </a:r>
            <a:r>
              <a:rPr lang="en-US" b="1" dirty="0" err="1"/>
              <a:t>ReLU</a:t>
            </a:r>
            <a:r>
              <a:rPr lang="en-US" dirty="0"/>
              <a:t> or </a:t>
            </a:r>
            <a:r>
              <a:rPr lang="en-US" b="1" dirty="0"/>
              <a:t>ELU</a:t>
            </a:r>
            <a:r>
              <a:rPr lang="en-US" dirty="0"/>
              <a:t> if your model struggles to train (e.g., dead neurons or poor convergence).</a:t>
            </a:r>
          </a:p>
        </p:txBody>
      </p:sp>
    </p:spTree>
    <p:extLst>
      <p:ext uri="{BB962C8B-B14F-4D97-AF65-F5344CB8AC3E}">
        <p14:creationId xmlns:p14="http://schemas.microsoft.com/office/powerpoint/2010/main" val="271728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Artificial Neuron</a:t>
            </a:r>
            <a:endParaRPr/>
          </a:p>
        </p:txBody>
      </p:sp>
      <p:pic>
        <p:nvPicPr>
          <p:cNvPr id="99" name="Google Shape;99;p3" descr="diagram-for-general-view-of-artificial-neuron_2."/>
          <p:cNvPicPr preferRelativeResize="0"/>
          <p:nvPr/>
        </p:nvPicPr>
        <p:blipFill rotWithShape="1">
          <a:blip r:embed="rId3">
            <a:alphaModFix/>
          </a:blip>
          <a:srcRect/>
          <a:stretch/>
        </p:blipFill>
        <p:spPr>
          <a:xfrm>
            <a:off x="838200" y="1435418"/>
            <a:ext cx="5018429" cy="2607791"/>
          </a:xfrm>
          <a:prstGeom prst="rect">
            <a:avLst/>
          </a:prstGeom>
          <a:noFill/>
          <a:ln>
            <a:noFill/>
          </a:ln>
        </p:spPr>
      </p:pic>
      <p:graphicFrame>
        <p:nvGraphicFramePr>
          <p:cNvPr id="100" name="Google Shape;100;p3"/>
          <p:cNvGraphicFramePr/>
          <p:nvPr/>
        </p:nvGraphicFramePr>
        <p:xfrm>
          <a:off x="6870357" y="1706880"/>
          <a:ext cx="4216400" cy="3169920"/>
        </p:xfrm>
        <a:graphic>
          <a:graphicData uri="http://schemas.openxmlformats.org/drawingml/2006/table">
            <a:tbl>
              <a:tblPr firstRow="1" bandRow="1">
                <a:noFill/>
                <a:tableStyleId>{CADDC7F4-754C-483E-B6B0-00805243D014}</a:tableStyleId>
              </a:tblPr>
              <a:tblGrid>
                <a:gridCol w="2108200">
                  <a:extLst>
                    <a:ext uri="{9D8B030D-6E8A-4147-A177-3AD203B41FA5}">
                      <a16:colId xmlns:a16="http://schemas.microsoft.com/office/drawing/2014/main" val="20000"/>
                    </a:ext>
                  </a:extLst>
                </a:gridCol>
                <a:gridCol w="210820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i="0" u="none" strike="noStrike" cap="none">
                          <a:solidFill>
                            <a:schemeClr val="lt1"/>
                          </a:solidFill>
                          <a:latin typeface="Roboto"/>
                          <a:ea typeface="Roboto"/>
                          <a:cs typeface="Roboto"/>
                          <a:sym typeface="Roboto"/>
                        </a:rPr>
                        <a:t>Biological Neuron</a:t>
                      </a:r>
                      <a:endParaRPr/>
                    </a:p>
                  </a:txBody>
                  <a:tcPr marL="114300" marR="114300" marT="152400" marB="152400" anchor="ctr"/>
                </a:tc>
                <a:tc>
                  <a:txBody>
                    <a:bodyPr/>
                    <a:lstStyle/>
                    <a:p>
                      <a:pPr marL="0" marR="0" lvl="0" indent="0" algn="ctr" rtl="0">
                        <a:spcBef>
                          <a:spcPts val="0"/>
                        </a:spcBef>
                        <a:spcAft>
                          <a:spcPts val="0"/>
                        </a:spcAft>
                        <a:buNone/>
                      </a:pPr>
                      <a:r>
                        <a:rPr lang="en-US" sz="1800" b="0" i="0" u="none" strike="noStrike" cap="none">
                          <a:solidFill>
                            <a:schemeClr val="lt1"/>
                          </a:solidFill>
                          <a:latin typeface="Roboto"/>
                          <a:ea typeface="Roboto"/>
                          <a:cs typeface="Roboto"/>
                          <a:sym typeface="Roboto"/>
                        </a:rPr>
                        <a:t>Artificial Neuron</a:t>
                      </a:r>
                      <a:endParaRPr/>
                    </a:p>
                  </a:txBody>
                  <a:tcPr marL="114300" marR="114300" marT="152400" marB="152400"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b="0" i="0" u="none" strike="noStrike" cap="none">
                          <a:solidFill>
                            <a:srgbClr val="51565E"/>
                          </a:solidFill>
                          <a:latin typeface="Roboto"/>
                          <a:ea typeface="Roboto"/>
                          <a:cs typeface="Roboto"/>
                          <a:sym typeface="Roboto"/>
                        </a:rPr>
                        <a:t>Cell Nucleus</a:t>
                      </a:r>
                      <a:endParaRPr/>
                    </a:p>
                  </a:txBody>
                  <a:tcPr marL="114300" marR="114300" marT="152400" marB="152400" anchor="ctr"/>
                </a:tc>
                <a:tc>
                  <a:txBody>
                    <a:bodyPr/>
                    <a:lstStyle/>
                    <a:p>
                      <a:pPr marL="0" marR="0" lvl="0" indent="0" algn="ctr" rtl="0">
                        <a:spcBef>
                          <a:spcPts val="0"/>
                        </a:spcBef>
                        <a:spcAft>
                          <a:spcPts val="0"/>
                        </a:spcAft>
                        <a:buNone/>
                      </a:pPr>
                      <a:r>
                        <a:rPr lang="en-US" sz="1800" b="0" i="0" u="none" strike="noStrike" cap="none">
                          <a:solidFill>
                            <a:srgbClr val="51565E"/>
                          </a:solidFill>
                          <a:latin typeface="Roboto"/>
                          <a:ea typeface="Roboto"/>
                          <a:cs typeface="Roboto"/>
                          <a:sym typeface="Roboto"/>
                        </a:rPr>
                        <a:t>Node</a:t>
                      </a:r>
                      <a:endParaRPr/>
                    </a:p>
                  </a:txBody>
                  <a:tcPr marL="114300" marR="114300" marT="152400" marB="152400" anchor="ct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b="0" i="0" u="none" strike="noStrike" cap="none">
                          <a:solidFill>
                            <a:srgbClr val="51565E"/>
                          </a:solidFill>
                          <a:latin typeface="Roboto"/>
                          <a:ea typeface="Roboto"/>
                          <a:cs typeface="Roboto"/>
                          <a:sym typeface="Roboto"/>
                        </a:rPr>
                        <a:t>Dendrites</a:t>
                      </a:r>
                      <a:endParaRPr/>
                    </a:p>
                  </a:txBody>
                  <a:tcPr marL="114300" marR="114300" marT="152400" marB="152400" anchor="ctr"/>
                </a:tc>
                <a:tc>
                  <a:txBody>
                    <a:bodyPr/>
                    <a:lstStyle/>
                    <a:p>
                      <a:pPr marL="0" marR="0" lvl="0" indent="0" algn="ctr" rtl="0">
                        <a:spcBef>
                          <a:spcPts val="0"/>
                        </a:spcBef>
                        <a:spcAft>
                          <a:spcPts val="0"/>
                        </a:spcAft>
                        <a:buNone/>
                      </a:pPr>
                      <a:r>
                        <a:rPr lang="en-US" sz="1800" b="0" i="0" u="none" strike="noStrike" cap="none">
                          <a:solidFill>
                            <a:srgbClr val="51565E"/>
                          </a:solidFill>
                          <a:latin typeface="Roboto"/>
                          <a:ea typeface="Roboto"/>
                          <a:cs typeface="Roboto"/>
                          <a:sym typeface="Roboto"/>
                        </a:rPr>
                        <a:t>Input</a:t>
                      </a:r>
                      <a:endParaRPr/>
                    </a:p>
                  </a:txBody>
                  <a:tcPr marL="114300" marR="114300" marT="152400" marB="152400" anchor="ct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b="0" i="0" u="none" strike="noStrike" cap="none">
                          <a:solidFill>
                            <a:srgbClr val="51565E"/>
                          </a:solidFill>
                          <a:latin typeface="Roboto"/>
                          <a:ea typeface="Roboto"/>
                          <a:cs typeface="Roboto"/>
                          <a:sym typeface="Roboto"/>
                        </a:rPr>
                        <a:t>Synapse</a:t>
                      </a:r>
                      <a:endParaRPr/>
                    </a:p>
                  </a:txBody>
                  <a:tcPr marL="114300" marR="114300" marT="152400" marB="152400" anchor="ctr"/>
                </a:tc>
                <a:tc>
                  <a:txBody>
                    <a:bodyPr/>
                    <a:lstStyle/>
                    <a:p>
                      <a:pPr marL="0" marR="0" lvl="0" indent="0" algn="ctr" rtl="0">
                        <a:spcBef>
                          <a:spcPts val="0"/>
                        </a:spcBef>
                        <a:spcAft>
                          <a:spcPts val="0"/>
                        </a:spcAft>
                        <a:buNone/>
                      </a:pPr>
                      <a:r>
                        <a:rPr lang="en-US" sz="1800" b="0" i="0" u="none" strike="noStrike" cap="none">
                          <a:solidFill>
                            <a:srgbClr val="51565E"/>
                          </a:solidFill>
                          <a:latin typeface="Roboto"/>
                          <a:ea typeface="Roboto"/>
                          <a:cs typeface="Roboto"/>
                          <a:sym typeface="Roboto"/>
                        </a:rPr>
                        <a:t>Weights or interconnections</a:t>
                      </a:r>
                      <a:endParaRPr/>
                    </a:p>
                  </a:txBody>
                  <a:tcPr marL="114300" marR="114300" marT="152400" marB="152400" anchor="ct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b="0" i="0" u="none" strike="noStrike" cap="none">
                          <a:solidFill>
                            <a:srgbClr val="51565E"/>
                          </a:solidFill>
                          <a:latin typeface="Roboto"/>
                          <a:ea typeface="Roboto"/>
                          <a:cs typeface="Roboto"/>
                          <a:sym typeface="Roboto"/>
                        </a:rPr>
                        <a:t>Axon</a:t>
                      </a:r>
                      <a:endParaRPr/>
                    </a:p>
                  </a:txBody>
                  <a:tcPr marL="114300" marR="114300" marT="152400" marB="152400" anchor="ctr"/>
                </a:tc>
                <a:tc>
                  <a:txBody>
                    <a:bodyPr/>
                    <a:lstStyle/>
                    <a:p>
                      <a:pPr marL="0" marR="0" lvl="0" indent="0" algn="ctr" rtl="0">
                        <a:spcBef>
                          <a:spcPts val="0"/>
                        </a:spcBef>
                        <a:spcAft>
                          <a:spcPts val="0"/>
                        </a:spcAft>
                        <a:buNone/>
                      </a:pPr>
                      <a:r>
                        <a:rPr lang="en-US" sz="1800" b="0" i="0" u="none" strike="noStrike" cap="none">
                          <a:solidFill>
                            <a:srgbClr val="51565E"/>
                          </a:solidFill>
                          <a:latin typeface="Roboto"/>
                          <a:ea typeface="Roboto"/>
                          <a:cs typeface="Roboto"/>
                          <a:sym typeface="Roboto"/>
                        </a:rPr>
                        <a:t>Output</a:t>
                      </a:r>
                      <a:endParaRPr/>
                    </a:p>
                  </a:txBody>
                  <a:tcPr marL="114300" marR="114300" marT="152400" marB="152400" anchor="ctr"/>
                </a:tc>
                <a:extLst>
                  <a:ext uri="{0D108BD9-81ED-4DB2-BD59-A6C34878D82A}">
                    <a16:rowId xmlns:a16="http://schemas.microsoft.com/office/drawing/2014/main" val="10004"/>
                  </a:ext>
                </a:extLst>
              </a:tr>
            </a:tbl>
          </a:graphicData>
        </a:graphic>
      </p:graphicFrame>
      <p:pic>
        <p:nvPicPr>
          <p:cNvPr id="2" name="Google Shape;93;p2">
            <a:extLst>
              <a:ext uri="{FF2B5EF4-FFF2-40B4-BE49-F238E27FC236}">
                <a16:creationId xmlns:a16="http://schemas.microsoft.com/office/drawing/2014/main" id="{1045625D-1CFF-400C-A96F-86F1C81948FE}"/>
              </a:ext>
            </a:extLst>
          </p:cNvPr>
          <p:cNvPicPr preferRelativeResize="0"/>
          <p:nvPr/>
        </p:nvPicPr>
        <p:blipFill rotWithShape="1">
          <a:blip r:embed="rId4">
            <a:alphaModFix/>
          </a:blip>
          <a:srcRect/>
          <a:stretch/>
        </p:blipFill>
        <p:spPr>
          <a:xfrm>
            <a:off x="1105243" y="4043209"/>
            <a:ext cx="4545015" cy="26077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Google Shape;105;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6" name="Google Shape;106;p4"/>
          <p:cNvSpPr txBox="1">
            <a:spLocks noGrp="1"/>
          </p:cNvSpPr>
          <p:nvPr>
            <p:ph type="title"/>
          </p:nvPr>
        </p:nvSpPr>
        <p:spPr>
          <a:xfrm>
            <a:off x="630936" y="502920"/>
            <a:ext cx="3419856" cy="1463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Play"/>
              <a:buNone/>
            </a:pPr>
            <a:r>
              <a:rPr lang="en-US" sz="4800"/>
              <a:t>Perceptron</a:t>
            </a:r>
            <a:endParaRPr/>
          </a:p>
        </p:txBody>
      </p:sp>
      <p:sp>
        <p:nvSpPr>
          <p:cNvPr id="107" name="Google Shape;107;p4"/>
          <p:cNvSpPr/>
          <p:nvPr/>
        </p:nvSpPr>
        <p:spPr>
          <a:xfrm rot="5400000">
            <a:off x="3566159" y="1225296"/>
            <a:ext cx="1554480" cy="18288"/>
          </a:xfrm>
          <a:custGeom>
            <a:avLst/>
            <a:gdLst/>
            <a:ahLst/>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8" name="Google Shape;108;p4"/>
          <p:cNvSpPr txBox="1">
            <a:spLocks noGrp="1"/>
          </p:cNvSpPr>
          <p:nvPr>
            <p:ph type="body" idx="1"/>
          </p:nvPr>
        </p:nvSpPr>
        <p:spPr>
          <a:xfrm>
            <a:off x="4654295" y="502920"/>
            <a:ext cx="6894576" cy="1463040"/>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000"/>
              <a:buChar char="•"/>
            </a:pPr>
            <a:r>
              <a:rPr lang="en-US" sz="2000" b="0" i="0">
                <a:highlight>
                  <a:srgbClr val="FFFFFF"/>
                </a:highlight>
                <a:latin typeface="Roboto"/>
                <a:ea typeface="Roboto"/>
                <a:cs typeface="Roboto"/>
                <a:sym typeface="Roboto"/>
              </a:rPr>
              <a:t>Perceptron was introduced by Frank Rosenblatt in 1957. He proposed a Perceptron learning rule based on the original MCP neuron. A Perceptron is an algorithm for supervised learning of binary classifiers.</a:t>
            </a:r>
            <a:endParaRPr sz="2000"/>
          </a:p>
        </p:txBody>
      </p:sp>
      <p:pic>
        <p:nvPicPr>
          <p:cNvPr id="109" name="Google Shape;109;p4" descr="symbolic-representation-of-perceptron-learning-rule_5."/>
          <p:cNvPicPr preferRelativeResize="0"/>
          <p:nvPr/>
        </p:nvPicPr>
        <p:blipFill rotWithShape="1">
          <a:blip r:embed="rId3">
            <a:alphaModFix/>
          </a:blip>
          <a:srcRect/>
          <a:stretch/>
        </p:blipFill>
        <p:spPr>
          <a:xfrm>
            <a:off x="630936" y="2319031"/>
            <a:ext cx="10917936" cy="39031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5081-B5F4-BD81-979B-7DA016818DB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1E495B3-DBAA-F42A-7681-70A9FC50FD48}"/>
              </a:ext>
            </a:extLst>
          </p:cNvPr>
          <p:cNvSpPr>
            <a:spLocks noGrp="1"/>
          </p:cNvSpPr>
          <p:nvPr>
            <p:ph type="body" idx="1"/>
          </p:nvPr>
        </p:nvSpPr>
        <p:spPr/>
        <p:txBody>
          <a:bodyPr/>
          <a:lstStyle/>
          <a:p>
            <a:pPr marL="114300" indent="0">
              <a:buNone/>
            </a:pPr>
            <a:r>
              <a:rPr lang="en-US" dirty="0"/>
              <a:t>1958-07-13</a:t>
            </a:r>
          </a:p>
        </p:txBody>
      </p:sp>
      <p:pic>
        <p:nvPicPr>
          <p:cNvPr id="1026" name="Picture 2" descr="Electronic 'Brain' Teaches Itself">
            <a:extLst>
              <a:ext uri="{FF2B5EF4-FFF2-40B4-BE49-F238E27FC236}">
                <a16:creationId xmlns:a16="http://schemas.microsoft.com/office/drawing/2014/main" id="{B8F941E7-B4E7-E893-9761-81ED645C4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5849" y="406001"/>
            <a:ext cx="4572000" cy="6350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4780BE1-5734-A693-C802-1C5E23DA23AA}"/>
              </a:ext>
            </a:extLst>
          </p:cNvPr>
          <p:cNvPicPr>
            <a:picLocks noChangeAspect="1"/>
          </p:cNvPicPr>
          <p:nvPr/>
        </p:nvPicPr>
        <p:blipFill>
          <a:blip r:embed="rId4"/>
          <a:stretch>
            <a:fillRect/>
          </a:stretch>
        </p:blipFill>
        <p:spPr>
          <a:xfrm>
            <a:off x="7735381" y="551654"/>
            <a:ext cx="4300233" cy="6058693"/>
          </a:xfrm>
          <a:prstGeom prst="rect">
            <a:avLst/>
          </a:prstGeom>
        </p:spPr>
      </p:pic>
      <p:pic>
        <p:nvPicPr>
          <p:cNvPr id="1030" name="Picture 6" descr="New York Times | ROPER CENTER">
            <a:extLst>
              <a:ext uri="{FF2B5EF4-FFF2-40B4-BE49-F238E27FC236}">
                <a16:creationId xmlns:a16="http://schemas.microsoft.com/office/drawing/2014/main" id="{7576FBA4-77F6-44FF-82BB-B44487B316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210" y="174625"/>
            <a:ext cx="220417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56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838200" y="365125"/>
            <a:ext cx="49449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Activation Function</a:t>
            </a:r>
            <a:endParaRPr/>
          </a:p>
        </p:txBody>
      </p:sp>
      <p:sp>
        <p:nvSpPr>
          <p:cNvPr id="115" name="Google Shape;115;p5"/>
          <p:cNvSpPr txBox="1">
            <a:spLocks noGrp="1"/>
          </p:cNvSpPr>
          <p:nvPr>
            <p:ph type="body" idx="1"/>
          </p:nvPr>
        </p:nvSpPr>
        <p:spPr>
          <a:xfrm>
            <a:off x="838200" y="1825625"/>
            <a:ext cx="4860925"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Purposes:</a:t>
            </a:r>
            <a:endParaRPr/>
          </a:p>
          <a:p>
            <a:pPr marL="685800" lvl="1" indent="-228600" algn="l" rtl="0">
              <a:lnSpc>
                <a:spcPct val="90000"/>
              </a:lnSpc>
              <a:spcBef>
                <a:spcPts val="500"/>
              </a:spcBef>
              <a:spcAft>
                <a:spcPts val="0"/>
              </a:spcAft>
              <a:buClr>
                <a:schemeClr val="dk1"/>
              </a:buClr>
              <a:buSzPts val="2400"/>
              <a:buChar char="•"/>
            </a:pPr>
            <a:r>
              <a:rPr lang="en-US"/>
              <a:t>Decision Making</a:t>
            </a:r>
            <a:endParaRPr/>
          </a:p>
          <a:p>
            <a:pPr marL="685800" lvl="1" indent="-228600" algn="l" rtl="0">
              <a:lnSpc>
                <a:spcPct val="90000"/>
              </a:lnSpc>
              <a:spcBef>
                <a:spcPts val="500"/>
              </a:spcBef>
              <a:spcAft>
                <a:spcPts val="0"/>
              </a:spcAft>
              <a:buClr>
                <a:schemeClr val="dk1"/>
              </a:buClr>
              <a:buSzPts val="2400"/>
              <a:buChar char="•"/>
            </a:pPr>
            <a:r>
              <a:rPr lang="en-US"/>
              <a:t>Introduction of Non-linearity</a:t>
            </a:r>
            <a:endParaRPr/>
          </a:p>
          <a:p>
            <a:pPr marL="685800" lvl="1" indent="-228600" algn="l" rtl="0">
              <a:lnSpc>
                <a:spcPct val="90000"/>
              </a:lnSpc>
              <a:spcBef>
                <a:spcPts val="500"/>
              </a:spcBef>
              <a:spcAft>
                <a:spcPts val="0"/>
              </a:spcAft>
              <a:buClr>
                <a:schemeClr val="dk1"/>
              </a:buClr>
              <a:buSzPts val="2400"/>
              <a:buChar char="•"/>
            </a:pPr>
            <a:r>
              <a:rPr lang="en-US"/>
              <a:t>Control over output range</a:t>
            </a:r>
            <a:endParaRPr/>
          </a:p>
          <a:p>
            <a:pPr marL="685800" lvl="1" indent="-228600" algn="l" rtl="0">
              <a:lnSpc>
                <a:spcPct val="90000"/>
              </a:lnSpc>
              <a:spcBef>
                <a:spcPts val="500"/>
              </a:spcBef>
              <a:spcAft>
                <a:spcPts val="0"/>
              </a:spcAft>
              <a:buClr>
                <a:schemeClr val="dk1"/>
              </a:buClr>
              <a:buSzPts val="2400"/>
              <a:buChar char="•"/>
            </a:pPr>
            <a:r>
              <a:rPr lang="en-US"/>
              <a:t>Enabling deep learning</a:t>
            </a:r>
            <a:endParaRPr/>
          </a:p>
          <a:p>
            <a:pPr marL="685800" lvl="1" indent="-228600" algn="l" rtl="0">
              <a:lnSpc>
                <a:spcPct val="90000"/>
              </a:lnSpc>
              <a:spcBef>
                <a:spcPts val="500"/>
              </a:spcBef>
              <a:spcAft>
                <a:spcPts val="0"/>
              </a:spcAft>
              <a:buClr>
                <a:schemeClr val="dk1"/>
              </a:buClr>
              <a:buSzPts val="2400"/>
              <a:buChar char="•"/>
            </a:pPr>
            <a:r>
              <a:rPr lang="en-US"/>
              <a:t>Facilitate model training (differentiable is important)</a:t>
            </a:r>
            <a:endParaRPr/>
          </a:p>
        </p:txBody>
      </p:sp>
      <p:pic>
        <p:nvPicPr>
          <p:cNvPr id="116" name="Google Shape;116;p5" descr="Prakhar Gupta on LinkedIn: Amazing cheat sheet of activation functions"/>
          <p:cNvPicPr preferRelativeResize="0"/>
          <p:nvPr/>
        </p:nvPicPr>
        <p:blipFill rotWithShape="1">
          <a:blip r:embed="rId3">
            <a:alphaModFix/>
          </a:blip>
          <a:srcRect/>
          <a:stretch/>
        </p:blipFill>
        <p:spPr>
          <a:xfrm>
            <a:off x="5699125" y="0"/>
            <a:ext cx="6492875" cy="6858000"/>
          </a:xfrm>
          <a:prstGeom prst="rect">
            <a:avLst/>
          </a:prstGeom>
          <a:noFill/>
          <a:ln>
            <a:noFill/>
          </a:ln>
        </p:spPr>
      </p:pic>
      <p:sp>
        <p:nvSpPr>
          <p:cNvPr id="117" name="Google Shape;117;p5"/>
          <p:cNvSpPr txBox="1"/>
          <p:nvPr/>
        </p:nvSpPr>
        <p:spPr>
          <a:xfrm>
            <a:off x="1126550" y="4915175"/>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4"/>
              </a:rPr>
              <a:t>https://ml-cheatsheet.readthedocs.io/en/latest/activation_functions.html</a:t>
            </a:r>
            <a:r>
              <a:rPr lang="en-U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3" name="Google Shape;123;p6"/>
          <p:cNvSpPr txBox="1">
            <a:spLocks noGrp="1"/>
          </p:cNvSpPr>
          <p:nvPr>
            <p:ph type="title"/>
          </p:nvPr>
        </p:nvSpPr>
        <p:spPr>
          <a:xfrm>
            <a:off x="630936" y="640080"/>
            <a:ext cx="4818888" cy="1481328"/>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ts val="3400"/>
              <a:buFont typeface="Arial"/>
              <a:buNone/>
            </a:pPr>
            <a:r>
              <a:rPr lang="en-US" sz="3400" b="1" i="0">
                <a:highlight>
                  <a:srgbClr val="FFFFFF"/>
                </a:highlight>
                <a:latin typeface="Arial"/>
                <a:ea typeface="Arial"/>
                <a:cs typeface="Arial"/>
                <a:sym typeface="Arial"/>
              </a:rPr>
              <a:t>Artificial Neural Network (Multilayer Perceptron)</a:t>
            </a:r>
            <a:endParaRPr sz="3400"/>
          </a:p>
        </p:txBody>
      </p:sp>
      <p:sp>
        <p:nvSpPr>
          <p:cNvPr id="124" name="Google Shape;124;p6"/>
          <p:cNvSpPr/>
          <p:nvPr/>
        </p:nvSpPr>
        <p:spPr>
          <a:xfrm>
            <a:off x="643278" y="2372868"/>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5" name="Google Shape;125;p6"/>
          <p:cNvSpPr txBox="1">
            <a:spLocks noGrp="1"/>
          </p:cNvSpPr>
          <p:nvPr>
            <p:ph type="body" idx="1"/>
          </p:nvPr>
        </p:nvSpPr>
        <p:spPr>
          <a:xfrm>
            <a:off x="630936" y="2660904"/>
            <a:ext cx="4818888" cy="3547872"/>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200"/>
              <a:buChar char="•"/>
            </a:pPr>
            <a:r>
              <a:rPr lang="en-US" sz="2200" b="0" i="0">
                <a:highlight>
                  <a:srgbClr val="FFFFFF"/>
                </a:highlight>
                <a:latin typeface="Arial"/>
                <a:ea typeface="Arial"/>
                <a:cs typeface="Arial"/>
                <a:sym typeface="Arial"/>
              </a:rPr>
              <a:t>A single layer perceptron can solve simple problems where data is linearly separable in to 'n' dimensions, where 'n' is the number of features in the dataset. However, in case of non-linearly separable data, the accuracy of single layer perceptron decreases significantly. Multilayer perceptrons, on the other hand, can work efficiently with non-linearly separable data.</a:t>
            </a:r>
            <a:endParaRPr sz="2200"/>
          </a:p>
        </p:txBody>
      </p:sp>
      <p:pic>
        <p:nvPicPr>
          <p:cNvPr id="126" name="Google Shape;126;p6"/>
          <p:cNvPicPr preferRelativeResize="0"/>
          <p:nvPr/>
        </p:nvPicPr>
        <p:blipFill rotWithShape="1">
          <a:blip r:embed="rId3">
            <a:alphaModFix/>
          </a:blip>
          <a:srcRect/>
          <a:stretch/>
        </p:blipFill>
        <p:spPr>
          <a:xfrm>
            <a:off x="6734462" y="640080"/>
            <a:ext cx="4188139" cy="55778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7"/>
          <p:cNvSpPr/>
          <p:nvPr/>
        </p:nvSpPr>
        <p:spPr>
          <a:xfrm rot="-5400000">
            <a:off x="800100" y="1491343"/>
            <a:ext cx="3333749" cy="3499103"/>
          </a:xfrm>
          <a:prstGeom prst="downArrow">
            <a:avLst>
              <a:gd name="adj1" fmla="val 100000"/>
              <a:gd name="adj2" fmla="val 15788"/>
            </a:avLst>
          </a:prstGeom>
          <a:solidFill>
            <a:srgbClr val="4040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2" name="Google Shape;132;p7"/>
          <p:cNvSpPr txBox="1">
            <a:spLocks noGrp="1"/>
          </p:cNvSpPr>
          <p:nvPr>
            <p:ph type="title"/>
          </p:nvPr>
        </p:nvSpPr>
        <p:spPr>
          <a:xfrm>
            <a:off x="1028700" y="1967266"/>
            <a:ext cx="2628900" cy="25472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Play"/>
              <a:buNone/>
            </a:pPr>
            <a:r>
              <a:rPr lang="en-US" sz="3600">
                <a:solidFill>
                  <a:srgbClr val="FFFFFF"/>
                </a:solidFill>
                <a:latin typeface="Play"/>
                <a:ea typeface="Play"/>
                <a:cs typeface="Play"/>
                <a:sym typeface="Play"/>
              </a:rPr>
              <a:t>Or</a:t>
            </a:r>
            <a:endParaRPr/>
          </a:p>
        </p:txBody>
      </p:sp>
      <p:pic>
        <p:nvPicPr>
          <p:cNvPr id="133" name="Google Shape;133;p7" descr="Artificial neural network architecture (ANN i-h 1-h 2-h n-o). | Download  Scientific Diagram"/>
          <p:cNvPicPr preferRelativeResize="0">
            <a:picLocks noGrp="1"/>
          </p:cNvPicPr>
          <p:nvPr>
            <p:ph type="body" idx="1"/>
          </p:nvPr>
        </p:nvPicPr>
        <p:blipFill rotWithShape="1">
          <a:blip r:embed="rId3">
            <a:alphaModFix/>
          </a:blip>
          <a:srcRect/>
          <a:stretch/>
        </p:blipFill>
        <p:spPr>
          <a:xfrm>
            <a:off x="4777316" y="1444481"/>
            <a:ext cx="6780700" cy="39667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Basic ANN Layers</a:t>
            </a:r>
            <a:endParaRPr/>
          </a:p>
        </p:txBody>
      </p:sp>
      <p:sp>
        <p:nvSpPr>
          <p:cNvPr id="139" name="Google Shape;13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0D0D0D"/>
              </a:buClr>
              <a:buSzPct val="100000"/>
              <a:buChar char="•"/>
            </a:pPr>
            <a:r>
              <a:rPr lang="en-US" b="1" i="0">
                <a:solidFill>
                  <a:srgbClr val="0D0D0D"/>
                </a:solidFill>
                <a:highlight>
                  <a:srgbClr val="FFFFFF"/>
                </a:highlight>
                <a:latin typeface="Arial"/>
                <a:ea typeface="Arial"/>
                <a:cs typeface="Arial"/>
                <a:sym typeface="Arial"/>
              </a:rPr>
              <a:t>Input Layer</a:t>
            </a:r>
            <a:endParaRPr/>
          </a:p>
          <a:p>
            <a:pPr marL="685800" lvl="1" indent="-228600" algn="l" rtl="0">
              <a:lnSpc>
                <a:spcPct val="90000"/>
              </a:lnSpc>
              <a:spcBef>
                <a:spcPts val="500"/>
              </a:spcBef>
              <a:spcAft>
                <a:spcPts val="0"/>
              </a:spcAft>
              <a:buClr>
                <a:srgbClr val="0D0D0D"/>
              </a:buClr>
              <a:buSzPct val="100000"/>
              <a:buChar char="•"/>
            </a:pPr>
            <a:r>
              <a:rPr lang="en-US" b="1" i="0">
                <a:solidFill>
                  <a:srgbClr val="0D0D0D"/>
                </a:solidFill>
                <a:highlight>
                  <a:srgbClr val="FFFFFF"/>
                </a:highlight>
                <a:latin typeface="Arial"/>
                <a:ea typeface="Arial"/>
                <a:cs typeface="Arial"/>
                <a:sym typeface="Arial"/>
              </a:rPr>
              <a:t>Function</a:t>
            </a:r>
            <a:r>
              <a:rPr lang="en-US" b="0" i="0">
                <a:solidFill>
                  <a:srgbClr val="0D0D0D"/>
                </a:solidFill>
                <a:highlight>
                  <a:srgbClr val="FFFFFF"/>
                </a:highlight>
                <a:latin typeface="Arial"/>
                <a:ea typeface="Arial"/>
                <a:cs typeface="Arial"/>
                <a:sym typeface="Arial"/>
              </a:rPr>
              <a:t>: Receives the input data.</a:t>
            </a:r>
            <a:endParaRPr/>
          </a:p>
          <a:p>
            <a:pPr marL="685800" lvl="1" indent="-228600" algn="l" rtl="0">
              <a:lnSpc>
                <a:spcPct val="90000"/>
              </a:lnSpc>
              <a:spcBef>
                <a:spcPts val="500"/>
              </a:spcBef>
              <a:spcAft>
                <a:spcPts val="0"/>
              </a:spcAft>
              <a:buClr>
                <a:srgbClr val="0D0D0D"/>
              </a:buClr>
              <a:buSzPct val="100000"/>
              <a:buChar char="•"/>
            </a:pPr>
            <a:r>
              <a:rPr lang="en-US" b="1" i="0">
                <a:solidFill>
                  <a:srgbClr val="0D0D0D"/>
                </a:solidFill>
                <a:highlight>
                  <a:srgbClr val="FFFFFF"/>
                </a:highlight>
                <a:latin typeface="Arial"/>
                <a:ea typeface="Arial"/>
                <a:cs typeface="Arial"/>
                <a:sym typeface="Arial"/>
              </a:rPr>
              <a:t>Characteristics</a:t>
            </a:r>
            <a:r>
              <a:rPr lang="en-US" b="0" i="0">
                <a:solidFill>
                  <a:srgbClr val="0D0D0D"/>
                </a:solidFill>
                <a:highlight>
                  <a:srgbClr val="FFFFFF"/>
                </a:highlight>
                <a:latin typeface="Arial"/>
                <a:ea typeface="Arial"/>
                <a:cs typeface="Arial"/>
                <a:sym typeface="Arial"/>
              </a:rPr>
              <a:t>: The number of neurons in this layer matches the number of features in the input dataset. It's the first point of contact for raw data entering the network.</a:t>
            </a:r>
            <a:endParaRPr/>
          </a:p>
          <a:p>
            <a:pPr marL="228600" lvl="0" indent="-228600" algn="l" rtl="0">
              <a:lnSpc>
                <a:spcPct val="90000"/>
              </a:lnSpc>
              <a:spcBef>
                <a:spcPts val="1000"/>
              </a:spcBef>
              <a:spcAft>
                <a:spcPts val="0"/>
              </a:spcAft>
              <a:buClr>
                <a:srgbClr val="0D0D0D"/>
              </a:buClr>
              <a:buSzPct val="100000"/>
              <a:buChar char="•"/>
            </a:pPr>
            <a:r>
              <a:rPr lang="en-US" b="1" i="0">
                <a:solidFill>
                  <a:srgbClr val="0D0D0D"/>
                </a:solidFill>
                <a:highlight>
                  <a:srgbClr val="FFFFFF"/>
                </a:highlight>
                <a:latin typeface="Arial"/>
                <a:ea typeface="Arial"/>
                <a:cs typeface="Arial"/>
                <a:sym typeface="Arial"/>
              </a:rPr>
              <a:t>Hidden Layers</a:t>
            </a:r>
            <a:endParaRPr/>
          </a:p>
          <a:p>
            <a:pPr marL="685800" lvl="1" indent="-228600" algn="l" rtl="0">
              <a:lnSpc>
                <a:spcPct val="90000"/>
              </a:lnSpc>
              <a:spcBef>
                <a:spcPts val="500"/>
              </a:spcBef>
              <a:spcAft>
                <a:spcPts val="0"/>
              </a:spcAft>
              <a:buClr>
                <a:srgbClr val="0D0D0D"/>
              </a:buClr>
              <a:buSzPct val="100000"/>
              <a:buChar char="•"/>
            </a:pPr>
            <a:r>
              <a:rPr lang="en-US" b="1" i="0">
                <a:solidFill>
                  <a:srgbClr val="0D0D0D"/>
                </a:solidFill>
                <a:highlight>
                  <a:srgbClr val="FFFFFF"/>
                </a:highlight>
                <a:latin typeface="Arial"/>
                <a:ea typeface="Arial"/>
                <a:cs typeface="Arial"/>
                <a:sym typeface="Arial"/>
              </a:rPr>
              <a:t>Function</a:t>
            </a:r>
            <a:r>
              <a:rPr lang="en-US" b="0" i="0">
                <a:solidFill>
                  <a:srgbClr val="0D0D0D"/>
                </a:solidFill>
                <a:highlight>
                  <a:srgbClr val="FFFFFF"/>
                </a:highlight>
                <a:latin typeface="Arial"/>
                <a:ea typeface="Arial"/>
                <a:cs typeface="Arial"/>
                <a:sym typeface="Arial"/>
              </a:rPr>
              <a:t>: Perform computations and feature extractions.</a:t>
            </a:r>
            <a:endParaRPr/>
          </a:p>
          <a:p>
            <a:pPr marL="685800" lvl="1" indent="-228600" algn="l" rtl="0">
              <a:lnSpc>
                <a:spcPct val="90000"/>
              </a:lnSpc>
              <a:spcBef>
                <a:spcPts val="500"/>
              </a:spcBef>
              <a:spcAft>
                <a:spcPts val="0"/>
              </a:spcAft>
              <a:buClr>
                <a:srgbClr val="0D0D0D"/>
              </a:buClr>
              <a:buSzPct val="100000"/>
              <a:buChar char="•"/>
            </a:pPr>
            <a:r>
              <a:rPr lang="en-US" b="1" i="0">
                <a:solidFill>
                  <a:srgbClr val="0D0D0D"/>
                </a:solidFill>
                <a:highlight>
                  <a:srgbClr val="FFFFFF"/>
                </a:highlight>
                <a:latin typeface="Arial"/>
                <a:ea typeface="Arial"/>
                <a:cs typeface="Arial"/>
                <a:sym typeface="Arial"/>
              </a:rPr>
              <a:t>Characteristics</a:t>
            </a:r>
            <a:r>
              <a:rPr lang="en-US" b="0" i="0">
                <a:solidFill>
                  <a:srgbClr val="0D0D0D"/>
                </a:solidFill>
                <a:highlight>
                  <a:srgbClr val="FFFFFF"/>
                </a:highlight>
                <a:latin typeface="Arial"/>
                <a:ea typeface="Arial"/>
                <a:cs typeface="Arial"/>
                <a:sym typeface="Arial"/>
              </a:rPr>
              <a:t>: ANNs can have one or multiple hidden layers. These layers are not directly exposed to the input or output and can be considered the "brain" of the network where most processing happens. The complexity and capacity of the model to learn from data are largely dependent on the number of hidden layers and neurons within them.</a:t>
            </a:r>
            <a:endParaRPr/>
          </a:p>
          <a:p>
            <a:pPr marL="228600" lvl="0" indent="-228600" algn="l" rtl="0">
              <a:lnSpc>
                <a:spcPct val="90000"/>
              </a:lnSpc>
              <a:spcBef>
                <a:spcPts val="1000"/>
              </a:spcBef>
              <a:spcAft>
                <a:spcPts val="0"/>
              </a:spcAft>
              <a:buClr>
                <a:srgbClr val="0D0D0D"/>
              </a:buClr>
              <a:buSzPct val="100000"/>
              <a:buChar char="•"/>
            </a:pPr>
            <a:r>
              <a:rPr lang="en-US" b="1" i="0">
                <a:solidFill>
                  <a:srgbClr val="0D0D0D"/>
                </a:solidFill>
                <a:highlight>
                  <a:srgbClr val="FFFFFF"/>
                </a:highlight>
                <a:latin typeface="Arial"/>
                <a:ea typeface="Arial"/>
                <a:cs typeface="Arial"/>
                <a:sym typeface="Arial"/>
              </a:rPr>
              <a:t>Output Layer</a:t>
            </a:r>
            <a:endParaRPr/>
          </a:p>
          <a:p>
            <a:pPr marL="685800" lvl="1" indent="-228600" algn="l" rtl="0">
              <a:lnSpc>
                <a:spcPct val="90000"/>
              </a:lnSpc>
              <a:spcBef>
                <a:spcPts val="500"/>
              </a:spcBef>
              <a:spcAft>
                <a:spcPts val="0"/>
              </a:spcAft>
              <a:buClr>
                <a:srgbClr val="0D0D0D"/>
              </a:buClr>
              <a:buSzPct val="100000"/>
              <a:buChar char="•"/>
            </a:pPr>
            <a:r>
              <a:rPr lang="en-US" b="1" i="0">
                <a:solidFill>
                  <a:srgbClr val="0D0D0D"/>
                </a:solidFill>
                <a:highlight>
                  <a:srgbClr val="FFFFFF"/>
                </a:highlight>
                <a:latin typeface="Arial"/>
                <a:ea typeface="Arial"/>
                <a:cs typeface="Arial"/>
                <a:sym typeface="Arial"/>
              </a:rPr>
              <a:t>Function</a:t>
            </a:r>
            <a:r>
              <a:rPr lang="en-US" b="0" i="0">
                <a:solidFill>
                  <a:srgbClr val="0D0D0D"/>
                </a:solidFill>
                <a:highlight>
                  <a:srgbClr val="FFFFFF"/>
                </a:highlight>
                <a:latin typeface="Arial"/>
                <a:ea typeface="Arial"/>
                <a:cs typeface="Arial"/>
                <a:sym typeface="Arial"/>
              </a:rPr>
              <a:t>: Produces the final output of the network.</a:t>
            </a:r>
            <a:endParaRPr/>
          </a:p>
          <a:p>
            <a:pPr marL="685800" lvl="1" indent="-228600" algn="l" rtl="0">
              <a:lnSpc>
                <a:spcPct val="90000"/>
              </a:lnSpc>
              <a:spcBef>
                <a:spcPts val="500"/>
              </a:spcBef>
              <a:spcAft>
                <a:spcPts val="0"/>
              </a:spcAft>
              <a:buClr>
                <a:srgbClr val="0D0D0D"/>
              </a:buClr>
              <a:buSzPct val="100000"/>
              <a:buChar char="•"/>
            </a:pPr>
            <a:r>
              <a:rPr lang="en-US" b="1" i="0">
                <a:solidFill>
                  <a:srgbClr val="0D0D0D"/>
                </a:solidFill>
                <a:highlight>
                  <a:srgbClr val="FFFFFF"/>
                </a:highlight>
                <a:latin typeface="Arial"/>
                <a:ea typeface="Arial"/>
                <a:cs typeface="Arial"/>
                <a:sym typeface="Arial"/>
              </a:rPr>
              <a:t>Characteristics</a:t>
            </a:r>
            <a:r>
              <a:rPr lang="en-US" b="0" i="0">
                <a:solidFill>
                  <a:srgbClr val="0D0D0D"/>
                </a:solidFill>
                <a:highlight>
                  <a:srgbClr val="FFFFFF"/>
                </a:highlight>
                <a:latin typeface="Arial"/>
                <a:ea typeface="Arial"/>
                <a:cs typeface="Arial"/>
                <a:sym typeface="Arial"/>
              </a:rPr>
              <a:t>: The configuration of the output layer depends on the specific task the network is designed to perform. For example, in a classification problem, the number of neurons might correspond to the number of classes, and the activation function might be a softmax to output probabilities of each class.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1443</Words>
  <Application>Microsoft Macintosh PowerPoint</Application>
  <PresentationFormat>Widescreen</PresentationFormat>
  <Paragraphs>171</Paragraphs>
  <Slides>21</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Roboto</vt:lpstr>
      <vt:lpstr>Arial</vt:lpstr>
      <vt:lpstr>Play</vt:lpstr>
      <vt:lpstr>Office Theme</vt:lpstr>
      <vt:lpstr>Artificial Neural Network (ANN)</vt:lpstr>
      <vt:lpstr>The Human Nervous System</vt:lpstr>
      <vt:lpstr>Artificial Neuron</vt:lpstr>
      <vt:lpstr>Perceptron</vt:lpstr>
      <vt:lpstr>PowerPoint Presentation</vt:lpstr>
      <vt:lpstr>Activation Function</vt:lpstr>
      <vt:lpstr>Artificial Neural Network (Multilayer Perceptron)</vt:lpstr>
      <vt:lpstr>Or</vt:lpstr>
      <vt:lpstr>Basic ANN Layers</vt:lpstr>
      <vt:lpstr>How ANN works</vt:lpstr>
      <vt:lpstr>An ANN playground</vt:lpstr>
      <vt:lpstr>Regularization</vt:lpstr>
      <vt:lpstr>Learning rate</vt:lpstr>
      <vt:lpstr>Vanishing Gradient Problem</vt:lpstr>
      <vt:lpstr>PowerPoint Presentation</vt:lpstr>
      <vt:lpstr>Sigmoid (Logistic Function)</vt:lpstr>
      <vt:lpstr>Tanh (Hyperbolic Tangent)</vt:lpstr>
      <vt:lpstr>ReLU (Rectified Linear Unit)</vt:lpstr>
      <vt:lpstr>Leaky ReLU</vt:lpstr>
      <vt:lpstr>Softmax</vt:lpstr>
      <vt:lpstr>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MIN CHEN</dc:creator>
  <cp:lastModifiedBy>MIN CHEN</cp:lastModifiedBy>
  <cp:revision>2</cp:revision>
  <dcterms:created xsi:type="dcterms:W3CDTF">2024-04-11T04:06:06Z</dcterms:created>
  <dcterms:modified xsi:type="dcterms:W3CDTF">2025-04-17T18:49:32Z</dcterms:modified>
</cp:coreProperties>
</file>