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6" r:id="rId10"/>
    <p:sldId id="264" r:id="rId11"/>
    <p:sldId id="265" r:id="rId12"/>
    <p:sldId id="277" r:id="rId13"/>
    <p:sldId id="278" r:id="rId14"/>
    <p:sldId id="279" r:id="rId15"/>
    <p:sldId id="280"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94658"/>
  </p:normalViewPr>
  <p:slideViewPr>
    <p:cSldViewPr snapToGrid="0">
      <p:cViewPr varScale="1">
        <p:scale>
          <a:sx n="120" d="100"/>
          <a:sy n="120" d="100"/>
        </p:scale>
        <p:origin x="7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DEB5-8625-11CD-60E7-DCFA332A01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D02FA0-DFCE-AA82-1A7E-77DFF96539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D36076-F2C0-5F22-FC27-8EA798E05392}"/>
              </a:ext>
            </a:extLst>
          </p:cNvPr>
          <p:cNvSpPr>
            <a:spLocks noGrp="1"/>
          </p:cNvSpPr>
          <p:nvPr>
            <p:ph type="dt" sz="half" idx="10"/>
          </p:nvPr>
        </p:nvSpPr>
        <p:spPr/>
        <p:txBody>
          <a:bodyPr/>
          <a:lstStyle/>
          <a:p>
            <a:fld id="{0AB15A7A-C6DA-4C4F-A6B3-B8D9F5E4A56E}" type="datetimeFigureOut">
              <a:rPr lang="en-US" smtClean="0"/>
              <a:t>4/24/25</a:t>
            </a:fld>
            <a:endParaRPr lang="en-US"/>
          </a:p>
        </p:txBody>
      </p:sp>
      <p:sp>
        <p:nvSpPr>
          <p:cNvPr id="5" name="Footer Placeholder 4">
            <a:extLst>
              <a:ext uri="{FF2B5EF4-FFF2-40B4-BE49-F238E27FC236}">
                <a16:creationId xmlns:a16="http://schemas.microsoft.com/office/drawing/2014/main" id="{63E63B35-2C4A-4278-5456-6687F0953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73631-5BB2-3C57-F0C4-4E976ACF1171}"/>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64727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40D81-5BBB-F8AE-1A1C-B6050CD0C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D2E3A1-73A4-68AD-9770-6B7ED5417F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939EA-A70C-ABCB-23B7-84BF5397858F}"/>
              </a:ext>
            </a:extLst>
          </p:cNvPr>
          <p:cNvSpPr>
            <a:spLocks noGrp="1"/>
          </p:cNvSpPr>
          <p:nvPr>
            <p:ph type="dt" sz="half" idx="10"/>
          </p:nvPr>
        </p:nvSpPr>
        <p:spPr/>
        <p:txBody>
          <a:bodyPr/>
          <a:lstStyle/>
          <a:p>
            <a:fld id="{0AB15A7A-C6DA-4C4F-A6B3-B8D9F5E4A56E}" type="datetimeFigureOut">
              <a:rPr lang="en-US" smtClean="0"/>
              <a:t>4/24/25</a:t>
            </a:fld>
            <a:endParaRPr lang="en-US"/>
          </a:p>
        </p:txBody>
      </p:sp>
      <p:sp>
        <p:nvSpPr>
          <p:cNvPr id="5" name="Footer Placeholder 4">
            <a:extLst>
              <a:ext uri="{FF2B5EF4-FFF2-40B4-BE49-F238E27FC236}">
                <a16:creationId xmlns:a16="http://schemas.microsoft.com/office/drawing/2014/main" id="{32AB4E67-FBEC-B964-B712-56653DEBB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A7160-9FBD-5D75-8389-C0F9BF4EC776}"/>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2190867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021A15-E648-474C-AE37-174780AF99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F2F1B7-64F2-E28C-DD6A-D5E8D6F2DB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3CADA-3901-B17D-56BA-1C3A0EFA4509}"/>
              </a:ext>
            </a:extLst>
          </p:cNvPr>
          <p:cNvSpPr>
            <a:spLocks noGrp="1"/>
          </p:cNvSpPr>
          <p:nvPr>
            <p:ph type="dt" sz="half" idx="10"/>
          </p:nvPr>
        </p:nvSpPr>
        <p:spPr/>
        <p:txBody>
          <a:bodyPr/>
          <a:lstStyle/>
          <a:p>
            <a:fld id="{0AB15A7A-C6DA-4C4F-A6B3-B8D9F5E4A56E}" type="datetimeFigureOut">
              <a:rPr lang="en-US" smtClean="0"/>
              <a:t>4/24/25</a:t>
            </a:fld>
            <a:endParaRPr lang="en-US"/>
          </a:p>
        </p:txBody>
      </p:sp>
      <p:sp>
        <p:nvSpPr>
          <p:cNvPr id="5" name="Footer Placeholder 4">
            <a:extLst>
              <a:ext uri="{FF2B5EF4-FFF2-40B4-BE49-F238E27FC236}">
                <a16:creationId xmlns:a16="http://schemas.microsoft.com/office/drawing/2014/main" id="{BFDBCC63-E5A9-F8DF-E0E5-3703CF839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14B98-3EDB-E277-B86E-A6E9072B0492}"/>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97286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882F-0744-C2E8-16D0-855393BF02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E8F157-D15A-1C05-2F5E-7A3886EB3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20072-A60A-55B6-FCDD-D53ED1D61194}"/>
              </a:ext>
            </a:extLst>
          </p:cNvPr>
          <p:cNvSpPr>
            <a:spLocks noGrp="1"/>
          </p:cNvSpPr>
          <p:nvPr>
            <p:ph type="dt" sz="half" idx="10"/>
          </p:nvPr>
        </p:nvSpPr>
        <p:spPr/>
        <p:txBody>
          <a:bodyPr/>
          <a:lstStyle/>
          <a:p>
            <a:fld id="{0AB15A7A-C6DA-4C4F-A6B3-B8D9F5E4A56E}" type="datetimeFigureOut">
              <a:rPr lang="en-US" smtClean="0"/>
              <a:t>4/24/25</a:t>
            </a:fld>
            <a:endParaRPr lang="en-US"/>
          </a:p>
        </p:txBody>
      </p:sp>
      <p:sp>
        <p:nvSpPr>
          <p:cNvPr id="5" name="Footer Placeholder 4">
            <a:extLst>
              <a:ext uri="{FF2B5EF4-FFF2-40B4-BE49-F238E27FC236}">
                <a16:creationId xmlns:a16="http://schemas.microsoft.com/office/drawing/2014/main" id="{ED91EE5B-2D3F-00E4-FD9A-712237095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D9B09-30A3-4B32-4039-1A27664FE065}"/>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342716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FAB9-2231-64D9-368F-F815A28E14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8028D-70F4-492E-3794-F56DC3655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BFBA1A-E630-FE7C-0238-F6BEECEF5E90}"/>
              </a:ext>
            </a:extLst>
          </p:cNvPr>
          <p:cNvSpPr>
            <a:spLocks noGrp="1"/>
          </p:cNvSpPr>
          <p:nvPr>
            <p:ph type="dt" sz="half" idx="10"/>
          </p:nvPr>
        </p:nvSpPr>
        <p:spPr/>
        <p:txBody>
          <a:bodyPr/>
          <a:lstStyle/>
          <a:p>
            <a:fld id="{0AB15A7A-C6DA-4C4F-A6B3-B8D9F5E4A56E}" type="datetimeFigureOut">
              <a:rPr lang="en-US" smtClean="0"/>
              <a:t>4/24/25</a:t>
            </a:fld>
            <a:endParaRPr lang="en-US"/>
          </a:p>
        </p:txBody>
      </p:sp>
      <p:sp>
        <p:nvSpPr>
          <p:cNvPr id="5" name="Footer Placeholder 4">
            <a:extLst>
              <a:ext uri="{FF2B5EF4-FFF2-40B4-BE49-F238E27FC236}">
                <a16:creationId xmlns:a16="http://schemas.microsoft.com/office/drawing/2014/main" id="{11BBD865-EE59-1985-0DE5-6B5FEB420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0B5BF-421B-5577-9127-14CD3725452A}"/>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3615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08FA-924E-1D37-C3E4-ED56C853EB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FEAE72-3316-12A2-E6BF-391EEA05D2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23BC04-EAAB-0BBE-75A0-1F09D3B402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DC3403-3033-CE83-0B86-DF56FC3CAD82}"/>
              </a:ext>
            </a:extLst>
          </p:cNvPr>
          <p:cNvSpPr>
            <a:spLocks noGrp="1"/>
          </p:cNvSpPr>
          <p:nvPr>
            <p:ph type="dt" sz="half" idx="10"/>
          </p:nvPr>
        </p:nvSpPr>
        <p:spPr/>
        <p:txBody>
          <a:bodyPr/>
          <a:lstStyle/>
          <a:p>
            <a:fld id="{0AB15A7A-C6DA-4C4F-A6B3-B8D9F5E4A56E}" type="datetimeFigureOut">
              <a:rPr lang="en-US" smtClean="0"/>
              <a:t>4/24/25</a:t>
            </a:fld>
            <a:endParaRPr lang="en-US"/>
          </a:p>
        </p:txBody>
      </p:sp>
      <p:sp>
        <p:nvSpPr>
          <p:cNvPr id="6" name="Footer Placeholder 5">
            <a:extLst>
              <a:ext uri="{FF2B5EF4-FFF2-40B4-BE49-F238E27FC236}">
                <a16:creationId xmlns:a16="http://schemas.microsoft.com/office/drawing/2014/main" id="{33579E42-EFEB-FD7F-0FEA-63790DCDB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3F24D-81FC-4FE5-529D-B04BA2CE58F6}"/>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422051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D648-B58D-D19F-74EF-2B9D1E98BF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7ACE29-E280-2212-5F9D-8F29A61EB2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80920B-95A9-835D-8433-F4DCF75265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09E296-75D8-76D5-6C0A-9AE32063BD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DF5A10-D374-4621-2C5A-9AFA21AF03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B4C544-9AE2-C904-2111-EB9211738A49}"/>
              </a:ext>
            </a:extLst>
          </p:cNvPr>
          <p:cNvSpPr>
            <a:spLocks noGrp="1"/>
          </p:cNvSpPr>
          <p:nvPr>
            <p:ph type="dt" sz="half" idx="10"/>
          </p:nvPr>
        </p:nvSpPr>
        <p:spPr/>
        <p:txBody>
          <a:bodyPr/>
          <a:lstStyle/>
          <a:p>
            <a:fld id="{0AB15A7A-C6DA-4C4F-A6B3-B8D9F5E4A56E}" type="datetimeFigureOut">
              <a:rPr lang="en-US" smtClean="0"/>
              <a:t>4/24/25</a:t>
            </a:fld>
            <a:endParaRPr lang="en-US"/>
          </a:p>
        </p:txBody>
      </p:sp>
      <p:sp>
        <p:nvSpPr>
          <p:cNvPr id="8" name="Footer Placeholder 7">
            <a:extLst>
              <a:ext uri="{FF2B5EF4-FFF2-40B4-BE49-F238E27FC236}">
                <a16:creationId xmlns:a16="http://schemas.microsoft.com/office/drawing/2014/main" id="{71E30B69-46D9-78C4-E38A-B39D36F395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AF8BF9-2BFC-EBC9-B094-2597E3BB207D}"/>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37661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F0FD-2B41-74BC-8B58-790F22D9B1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034FD9-4392-A01A-77C5-A5FB12F4D80C}"/>
              </a:ext>
            </a:extLst>
          </p:cNvPr>
          <p:cNvSpPr>
            <a:spLocks noGrp="1"/>
          </p:cNvSpPr>
          <p:nvPr>
            <p:ph type="dt" sz="half" idx="10"/>
          </p:nvPr>
        </p:nvSpPr>
        <p:spPr/>
        <p:txBody>
          <a:bodyPr/>
          <a:lstStyle/>
          <a:p>
            <a:fld id="{0AB15A7A-C6DA-4C4F-A6B3-B8D9F5E4A56E}" type="datetimeFigureOut">
              <a:rPr lang="en-US" smtClean="0"/>
              <a:t>4/24/25</a:t>
            </a:fld>
            <a:endParaRPr lang="en-US"/>
          </a:p>
        </p:txBody>
      </p:sp>
      <p:sp>
        <p:nvSpPr>
          <p:cNvPr id="4" name="Footer Placeholder 3">
            <a:extLst>
              <a:ext uri="{FF2B5EF4-FFF2-40B4-BE49-F238E27FC236}">
                <a16:creationId xmlns:a16="http://schemas.microsoft.com/office/drawing/2014/main" id="{A1695D4A-C3E2-1F79-EC9C-A8B5370ADF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EDC0BE-CECC-C1A4-8A84-99606F585FFD}"/>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1083126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5A358-8456-5C27-3A8B-10E2A02432EA}"/>
              </a:ext>
            </a:extLst>
          </p:cNvPr>
          <p:cNvSpPr>
            <a:spLocks noGrp="1"/>
          </p:cNvSpPr>
          <p:nvPr>
            <p:ph type="dt" sz="half" idx="10"/>
          </p:nvPr>
        </p:nvSpPr>
        <p:spPr/>
        <p:txBody>
          <a:bodyPr/>
          <a:lstStyle/>
          <a:p>
            <a:fld id="{0AB15A7A-C6DA-4C4F-A6B3-B8D9F5E4A56E}" type="datetimeFigureOut">
              <a:rPr lang="en-US" smtClean="0"/>
              <a:t>4/24/25</a:t>
            </a:fld>
            <a:endParaRPr lang="en-US"/>
          </a:p>
        </p:txBody>
      </p:sp>
      <p:sp>
        <p:nvSpPr>
          <p:cNvPr id="3" name="Footer Placeholder 2">
            <a:extLst>
              <a:ext uri="{FF2B5EF4-FFF2-40B4-BE49-F238E27FC236}">
                <a16:creationId xmlns:a16="http://schemas.microsoft.com/office/drawing/2014/main" id="{1EF6D5DB-500A-E263-96EE-E3CCB5537D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AEEF22-B0C4-BB7A-043E-52AA74126968}"/>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820244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4B9B9-F719-1D0D-319A-7B2F152763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766079-9649-193B-C642-64B95AD200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53D108-ED3C-6EF9-4B82-DF63196E7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EFB5A8-DE54-3E44-A767-7F28E0782C95}"/>
              </a:ext>
            </a:extLst>
          </p:cNvPr>
          <p:cNvSpPr>
            <a:spLocks noGrp="1"/>
          </p:cNvSpPr>
          <p:nvPr>
            <p:ph type="dt" sz="half" idx="10"/>
          </p:nvPr>
        </p:nvSpPr>
        <p:spPr/>
        <p:txBody>
          <a:bodyPr/>
          <a:lstStyle/>
          <a:p>
            <a:fld id="{0AB15A7A-C6DA-4C4F-A6B3-B8D9F5E4A56E}" type="datetimeFigureOut">
              <a:rPr lang="en-US" smtClean="0"/>
              <a:t>4/24/25</a:t>
            </a:fld>
            <a:endParaRPr lang="en-US"/>
          </a:p>
        </p:txBody>
      </p:sp>
      <p:sp>
        <p:nvSpPr>
          <p:cNvPr id="6" name="Footer Placeholder 5">
            <a:extLst>
              <a:ext uri="{FF2B5EF4-FFF2-40B4-BE49-F238E27FC236}">
                <a16:creationId xmlns:a16="http://schemas.microsoft.com/office/drawing/2014/main" id="{6B6CA347-1835-2EFC-DB0D-273DD106F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4D6E0-9C93-5BBE-ED25-FF75719179F5}"/>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4159189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D113E-3793-0355-D7A7-CFFED2F3A7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B8C055-A88C-269E-FD96-D5C129695E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BF37DA-A341-1D3A-BF27-7943BDF54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004FBE-135F-3334-83BC-0B1B6980F415}"/>
              </a:ext>
            </a:extLst>
          </p:cNvPr>
          <p:cNvSpPr>
            <a:spLocks noGrp="1"/>
          </p:cNvSpPr>
          <p:nvPr>
            <p:ph type="dt" sz="half" idx="10"/>
          </p:nvPr>
        </p:nvSpPr>
        <p:spPr/>
        <p:txBody>
          <a:bodyPr/>
          <a:lstStyle/>
          <a:p>
            <a:fld id="{0AB15A7A-C6DA-4C4F-A6B3-B8D9F5E4A56E}" type="datetimeFigureOut">
              <a:rPr lang="en-US" smtClean="0"/>
              <a:t>4/24/25</a:t>
            </a:fld>
            <a:endParaRPr lang="en-US"/>
          </a:p>
        </p:txBody>
      </p:sp>
      <p:sp>
        <p:nvSpPr>
          <p:cNvPr id="6" name="Footer Placeholder 5">
            <a:extLst>
              <a:ext uri="{FF2B5EF4-FFF2-40B4-BE49-F238E27FC236}">
                <a16:creationId xmlns:a16="http://schemas.microsoft.com/office/drawing/2014/main" id="{4C9CA1EE-FD24-DB55-EFBB-D3507EE27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65C88-7804-DB91-DBC4-A590E9515441}"/>
              </a:ext>
            </a:extLst>
          </p:cNvPr>
          <p:cNvSpPr>
            <a:spLocks noGrp="1"/>
          </p:cNvSpPr>
          <p:nvPr>
            <p:ph type="sldNum" sz="quarter" idx="12"/>
          </p:nvPr>
        </p:nvSpPr>
        <p:spPr/>
        <p:txBody>
          <a:bodyPr/>
          <a:lstStyle/>
          <a:p>
            <a:fld id="{41D850D1-5B27-4C2E-823C-D526A3500D43}" type="slidenum">
              <a:rPr lang="en-US" smtClean="0"/>
              <a:t>‹#›</a:t>
            </a:fld>
            <a:endParaRPr lang="en-US"/>
          </a:p>
        </p:txBody>
      </p:sp>
    </p:spTree>
    <p:extLst>
      <p:ext uri="{BB962C8B-B14F-4D97-AF65-F5344CB8AC3E}">
        <p14:creationId xmlns:p14="http://schemas.microsoft.com/office/powerpoint/2010/main" val="235948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F40B1-D236-23B3-72E1-613E0B3C05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2D8491-B02A-6C26-0B13-62900224B3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B38CB1-8454-610C-DA13-4912074BA5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B15A7A-C6DA-4C4F-A6B3-B8D9F5E4A56E}" type="datetimeFigureOut">
              <a:rPr lang="en-US" smtClean="0"/>
              <a:t>4/24/25</a:t>
            </a:fld>
            <a:endParaRPr lang="en-US"/>
          </a:p>
        </p:txBody>
      </p:sp>
      <p:sp>
        <p:nvSpPr>
          <p:cNvPr id="5" name="Footer Placeholder 4">
            <a:extLst>
              <a:ext uri="{FF2B5EF4-FFF2-40B4-BE49-F238E27FC236}">
                <a16:creationId xmlns:a16="http://schemas.microsoft.com/office/drawing/2014/main" id="{0721C90D-DE9D-77C4-6BA4-39A6F027BB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3BA29C-BC5C-1D81-E417-02220A8C5D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850D1-5B27-4C2E-823C-D526A3500D43}" type="slidenum">
              <a:rPr lang="en-US" smtClean="0"/>
              <a:t>‹#›</a:t>
            </a:fld>
            <a:endParaRPr lang="en-US"/>
          </a:p>
        </p:txBody>
      </p:sp>
    </p:spTree>
    <p:extLst>
      <p:ext uri="{BB962C8B-B14F-4D97-AF65-F5344CB8AC3E}">
        <p14:creationId xmlns:p14="http://schemas.microsoft.com/office/powerpoint/2010/main" val="1989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litedatascience.com/bias-variance-tradeoff"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xkcd.com/1122/"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B044-D48D-D2FE-8E00-1A736774EA55}"/>
              </a:ext>
            </a:extLst>
          </p:cNvPr>
          <p:cNvSpPr>
            <a:spLocks noGrp="1"/>
          </p:cNvSpPr>
          <p:nvPr>
            <p:ph type="ctrTitle"/>
          </p:nvPr>
        </p:nvSpPr>
        <p:spPr/>
        <p:txBody>
          <a:bodyPr/>
          <a:lstStyle/>
          <a:p>
            <a:r>
              <a:rPr lang="en-US" dirty="0"/>
              <a:t>Overfitting in Machine Learning</a:t>
            </a:r>
          </a:p>
        </p:txBody>
      </p:sp>
      <p:sp>
        <p:nvSpPr>
          <p:cNvPr id="3" name="Subtitle 2">
            <a:extLst>
              <a:ext uri="{FF2B5EF4-FFF2-40B4-BE49-F238E27FC236}">
                <a16:creationId xmlns:a16="http://schemas.microsoft.com/office/drawing/2014/main" id="{92CEC589-D048-8185-DEBB-E1CEDC1EE6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96138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8B0E-2A5C-B862-347B-6C8F7F4E607D}"/>
              </a:ext>
            </a:extLst>
          </p:cNvPr>
          <p:cNvSpPr>
            <a:spLocks noGrp="1"/>
          </p:cNvSpPr>
          <p:nvPr>
            <p:ph type="title"/>
          </p:nvPr>
        </p:nvSpPr>
        <p:spPr/>
        <p:txBody>
          <a:bodyPr/>
          <a:lstStyle/>
          <a:p>
            <a:r>
              <a:rPr lang="en-US" dirty="0"/>
              <a:t>Bias vs. Variance</a:t>
            </a:r>
          </a:p>
        </p:txBody>
      </p:sp>
      <p:sp>
        <p:nvSpPr>
          <p:cNvPr id="3" name="Content Placeholder 2">
            <a:extLst>
              <a:ext uri="{FF2B5EF4-FFF2-40B4-BE49-F238E27FC236}">
                <a16:creationId xmlns:a16="http://schemas.microsoft.com/office/drawing/2014/main" id="{125A9398-DE49-D682-C1A2-3CF2E09919CD}"/>
              </a:ext>
            </a:extLst>
          </p:cNvPr>
          <p:cNvSpPr>
            <a:spLocks noGrp="1"/>
          </p:cNvSpPr>
          <p:nvPr>
            <p:ph idx="1"/>
          </p:nvPr>
        </p:nvSpPr>
        <p:spPr>
          <a:xfrm>
            <a:off x="8081432" y="1825625"/>
            <a:ext cx="3272367" cy="4351338"/>
          </a:xfrm>
        </p:spPr>
        <p:txBody>
          <a:bodyPr>
            <a:normAutofit fontScale="55000" lnSpcReduction="20000"/>
          </a:bodyPr>
          <a:lstStyle/>
          <a:p>
            <a:pPr algn="l"/>
            <a:r>
              <a:rPr lang="en-US" b="0" i="0" dirty="0">
                <a:effectLst/>
                <a:highlight>
                  <a:srgbClr val="FFFFFF"/>
                </a:highlight>
                <a:latin typeface="system-ui"/>
              </a:rPr>
              <a:t>Simple learners tend to have less variance in their predictions but more bias towards wrong outcomes.</a:t>
            </a:r>
          </a:p>
          <a:p>
            <a:pPr algn="l"/>
            <a:r>
              <a:rPr lang="en-US" b="0" i="0" dirty="0">
                <a:effectLst/>
                <a:highlight>
                  <a:srgbClr val="FFFFFF"/>
                </a:highlight>
                <a:latin typeface="system-ui"/>
              </a:rPr>
              <a:t>On the other hand, complex learners tend to have more variance in their predictions.</a:t>
            </a:r>
          </a:p>
          <a:p>
            <a:pPr algn="l"/>
            <a:r>
              <a:rPr lang="en-US" b="0" i="0" dirty="0">
                <a:effectLst/>
                <a:highlight>
                  <a:srgbClr val="FFFFFF"/>
                </a:highlight>
                <a:latin typeface="system-ui"/>
              </a:rPr>
              <a:t>Both bias and variance are forms of prediction error in machine learning.</a:t>
            </a:r>
          </a:p>
          <a:p>
            <a:pPr algn="l"/>
            <a:r>
              <a:rPr lang="en-US" b="0" i="0" dirty="0">
                <a:effectLst/>
                <a:highlight>
                  <a:srgbClr val="FFFFFF"/>
                </a:highlight>
                <a:latin typeface="system-ui"/>
              </a:rPr>
              <a:t>Typically, we can reduce error from bias but might increase error from variance as a result, or vice versa.</a:t>
            </a:r>
          </a:p>
          <a:p>
            <a:pPr algn="l"/>
            <a:r>
              <a:rPr lang="en-US" b="0" i="0" dirty="0">
                <a:effectLst/>
                <a:highlight>
                  <a:srgbClr val="FFFFFF"/>
                </a:highlight>
                <a:latin typeface="system-ui"/>
              </a:rPr>
              <a:t>This trade-off between too simple (high bias) vs. too complex (high variance) is a key concept in statistics and machine learning, and one that affects all supervised learning algorithms.</a:t>
            </a:r>
          </a:p>
        </p:txBody>
      </p:sp>
      <p:pic>
        <p:nvPicPr>
          <p:cNvPr id="6146" name="Picture 2">
            <a:extLst>
              <a:ext uri="{FF2B5EF4-FFF2-40B4-BE49-F238E27FC236}">
                <a16:creationId xmlns:a16="http://schemas.microsoft.com/office/drawing/2014/main" id="{A4E5FF58-2FCD-C11F-B962-79014AEF9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0" y="1690688"/>
            <a:ext cx="7620000" cy="4581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B31F82-E54A-2C81-A5E9-7AAF767A3CDA}"/>
              </a:ext>
            </a:extLst>
          </p:cNvPr>
          <p:cNvSpPr txBox="1"/>
          <p:nvPr/>
        </p:nvSpPr>
        <p:spPr>
          <a:xfrm>
            <a:off x="1015999" y="6272213"/>
            <a:ext cx="3183468" cy="261610"/>
          </a:xfrm>
          <a:prstGeom prst="rect">
            <a:avLst/>
          </a:prstGeom>
          <a:noFill/>
        </p:spPr>
        <p:txBody>
          <a:bodyPr wrap="square">
            <a:spAutoFit/>
          </a:bodyPr>
          <a:lstStyle/>
          <a:p>
            <a:r>
              <a:rPr lang="en-US" sz="1100" b="0" i="0" u="sng" dirty="0">
                <a:effectLst/>
                <a:highlight>
                  <a:srgbClr val="FFFFFF"/>
                </a:highlight>
                <a:latin typeface="system-ui"/>
                <a:hlinkClick r:id="rId3"/>
              </a:rPr>
              <a:t>https://elitedatascience.com/bias-variance-tradeoff</a:t>
            </a:r>
            <a:endParaRPr lang="en-US" sz="1100" dirty="0"/>
          </a:p>
        </p:txBody>
      </p:sp>
    </p:spTree>
    <p:extLst>
      <p:ext uri="{BB962C8B-B14F-4D97-AF65-F5344CB8AC3E}">
        <p14:creationId xmlns:p14="http://schemas.microsoft.com/office/powerpoint/2010/main" val="321794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89A7-DFB4-B40A-A95F-D1546A04F1C5}"/>
              </a:ext>
            </a:extLst>
          </p:cNvPr>
          <p:cNvSpPr>
            <a:spLocks noGrp="1"/>
          </p:cNvSpPr>
          <p:nvPr>
            <p:ph type="title"/>
          </p:nvPr>
        </p:nvSpPr>
        <p:spPr/>
        <p:txBody>
          <a:bodyPr>
            <a:normAutofit/>
          </a:bodyPr>
          <a:lstStyle/>
          <a:p>
            <a:r>
              <a:rPr lang="en-US" b="1" i="0" dirty="0">
                <a:effectLst/>
                <a:highlight>
                  <a:srgbClr val="FFFFFF"/>
                </a:highlight>
                <a:latin typeface="system-ui"/>
              </a:rPr>
              <a:t>How to Detect Overfitting</a:t>
            </a:r>
            <a:endParaRPr lang="en-US" dirty="0"/>
          </a:p>
        </p:txBody>
      </p:sp>
      <p:sp>
        <p:nvSpPr>
          <p:cNvPr id="3" name="Content Placeholder 2">
            <a:extLst>
              <a:ext uri="{FF2B5EF4-FFF2-40B4-BE49-F238E27FC236}">
                <a16:creationId xmlns:a16="http://schemas.microsoft.com/office/drawing/2014/main" id="{B829B695-24BE-89BE-CB87-05D41393D633}"/>
              </a:ext>
            </a:extLst>
          </p:cNvPr>
          <p:cNvSpPr>
            <a:spLocks noGrp="1"/>
          </p:cNvSpPr>
          <p:nvPr>
            <p:ph idx="1"/>
          </p:nvPr>
        </p:nvSpPr>
        <p:spPr>
          <a:xfrm>
            <a:off x="838200" y="1825625"/>
            <a:ext cx="9266767" cy="4351338"/>
          </a:xfrm>
        </p:spPr>
        <p:txBody>
          <a:bodyPr>
            <a:normAutofit fontScale="85000" lnSpcReduction="20000"/>
          </a:bodyPr>
          <a:lstStyle/>
          <a:p>
            <a:pPr algn="l"/>
            <a:r>
              <a:rPr lang="en-US" b="0" i="0" dirty="0">
                <a:effectLst/>
                <a:highlight>
                  <a:srgbClr val="FFFFFF"/>
                </a:highlight>
                <a:latin typeface="system-ui"/>
              </a:rPr>
              <a:t>Split our initial dataset into separate training and test subsets.</a:t>
            </a:r>
          </a:p>
          <a:p>
            <a:pPr algn="l"/>
            <a:r>
              <a:rPr lang="en-US" b="0" i="0" dirty="0">
                <a:effectLst/>
                <a:highlight>
                  <a:srgbClr val="FFFFFF"/>
                </a:highlight>
                <a:latin typeface="system-ui"/>
              </a:rPr>
              <a:t>This method can approximate of how well our model will perform on new data.</a:t>
            </a:r>
          </a:p>
          <a:p>
            <a:pPr algn="l"/>
            <a:r>
              <a:rPr lang="en-US" b="0" i="0" dirty="0">
                <a:effectLst/>
                <a:highlight>
                  <a:srgbClr val="FFFFFF"/>
                </a:highlight>
                <a:latin typeface="system-ui"/>
              </a:rPr>
              <a:t>If our model does much better on the training set than on the test set, then we’re likely overfitting.</a:t>
            </a:r>
          </a:p>
          <a:p>
            <a:pPr algn="l"/>
            <a:r>
              <a:rPr lang="en-US" b="0" i="0" dirty="0">
                <a:effectLst/>
                <a:highlight>
                  <a:srgbClr val="FFFFFF"/>
                </a:highlight>
                <a:latin typeface="system-ui"/>
              </a:rPr>
              <a:t>For example, it would be a big red flag if our model saw 99% accuracy on the training set but only 55% accuracy on the test set.</a:t>
            </a:r>
          </a:p>
          <a:p>
            <a:pPr algn="l"/>
            <a:r>
              <a:rPr lang="en-US" b="0" i="0" dirty="0">
                <a:effectLst/>
                <a:highlight>
                  <a:srgbClr val="FFFFFF"/>
                </a:highlight>
                <a:latin typeface="system-ui"/>
              </a:rPr>
              <a:t>Another tip is to start with a very simple model to serve as a benchmark.</a:t>
            </a:r>
          </a:p>
          <a:p>
            <a:pPr algn="l"/>
            <a:r>
              <a:rPr lang="en-US" b="0" i="0" dirty="0">
                <a:effectLst/>
                <a:highlight>
                  <a:srgbClr val="FFFFFF"/>
                </a:highlight>
                <a:latin typeface="system-ui"/>
              </a:rPr>
              <a:t>Then, as you try more complex algorithms, you’ll have a reference point to see if the additional complexity is worth it.</a:t>
            </a:r>
          </a:p>
          <a:p>
            <a:pPr algn="l"/>
            <a:r>
              <a:rPr lang="en-US" b="0" i="0" dirty="0">
                <a:effectLst/>
                <a:highlight>
                  <a:srgbClr val="FFFFFF"/>
                </a:highlight>
                <a:latin typeface="system-ui"/>
              </a:rPr>
              <a:t>This is the </a:t>
            </a:r>
            <a:r>
              <a:rPr lang="en-US" b="1" i="0" dirty="0">
                <a:effectLst/>
                <a:highlight>
                  <a:srgbClr val="FFFFFF"/>
                </a:highlight>
                <a:latin typeface="system-ui"/>
              </a:rPr>
              <a:t>Occam’s razor test</a:t>
            </a:r>
            <a:r>
              <a:rPr lang="en-US" b="0" i="0" dirty="0">
                <a:effectLst/>
                <a:highlight>
                  <a:srgbClr val="FFFFFF"/>
                </a:highlight>
                <a:latin typeface="system-ui"/>
              </a:rPr>
              <a:t>. If two models have comparable performance, then you should usually pick the simpler one.</a:t>
            </a:r>
          </a:p>
        </p:txBody>
      </p:sp>
      <p:pic>
        <p:nvPicPr>
          <p:cNvPr id="7170" name="Picture 2" descr="Пиво Ockham's Razor купить по цене 285 руб. по Москве и области — «Ещё  парочку!»">
            <a:extLst>
              <a:ext uri="{FF2B5EF4-FFF2-40B4-BE49-F238E27FC236}">
                <a16:creationId xmlns:a16="http://schemas.microsoft.com/office/drawing/2014/main" id="{C03C67DF-68AA-7690-4CED-A63683D833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28" r="25111"/>
          <a:stretch/>
        </p:blipFill>
        <p:spPr bwMode="auto">
          <a:xfrm>
            <a:off x="9990667" y="1984904"/>
            <a:ext cx="1908335" cy="3730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492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BE78-C736-69D1-7E56-912DF8DC6C18}"/>
              </a:ext>
            </a:extLst>
          </p:cNvPr>
          <p:cNvSpPr>
            <a:spLocks noGrp="1"/>
          </p:cNvSpPr>
          <p:nvPr>
            <p:ph type="title"/>
          </p:nvPr>
        </p:nvSpPr>
        <p:spPr/>
        <p:txBody>
          <a:bodyPr/>
          <a:lstStyle/>
          <a:p>
            <a:r>
              <a:rPr lang="en-US" dirty="0"/>
              <a:t>Occam’s Razor</a:t>
            </a:r>
          </a:p>
        </p:txBody>
      </p:sp>
      <p:sp>
        <p:nvSpPr>
          <p:cNvPr id="3" name="Content Placeholder 2">
            <a:extLst>
              <a:ext uri="{FF2B5EF4-FFF2-40B4-BE49-F238E27FC236}">
                <a16:creationId xmlns:a16="http://schemas.microsoft.com/office/drawing/2014/main" id="{1DDF620D-1FA1-F389-C461-1247E291B6F6}"/>
              </a:ext>
            </a:extLst>
          </p:cNvPr>
          <p:cNvSpPr>
            <a:spLocks noGrp="1"/>
          </p:cNvSpPr>
          <p:nvPr>
            <p:ph idx="1"/>
          </p:nvPr>
        </p:nvSpPr>
        <p:spPr>
          <a:xfrm>
            <a:off x="838200" y="1825625"/>
            <a:ext cx="9273363" cy="4351338"/>
          </a:xfrm>
        </p:spPr>
        <p:txBody>
          <a:bodyPr>
            <a:normAutofit fontScale="92500" lnSpcReduction="10000"/>
          </a:bodyPr>
          <a:lstStyle/>
          <a:p>
            <a:pPr algn="l">
              <a:buNone/>
            </a:pPr>
            <a:r>
              <a:rPr lang="en-US" b="0" i="0" dirty="0">
                <a:solidFill>
                  <a:srgbClr val="222222"/>
                </a:solidFill>
                <a:effectLst/>
                <a:latin typeface="Arial" panose="020B0604020202020204" pitchFamily="34" charset="0"/>
              </a:rPr>
              <a:t>The idea comes from a </a:t>
            </a:r>
            <a:r>
              <a:rPr lang="en-US" b="1" i="0" dirty="0">
                <a:solidFill>
                  <a:srgbClr val="222222"/>
                </a:solidFill>
                <a:effectLst/>
                <a:latin typeface="Arial" panose="020B0604020202020204" pitchFamily="34" charset="0"/>
              </a:rPr>
              <a:t>14th-century Franciscan friar</a:t>
            </a:r>
            <a:r>
              <a:rPr lang="en-US" b="0" i="0" dirty="0">
                <a:solidFill>
                  <a:srgbClr val="222222"/>
                </a:solidFill>
                <a:effectLst/>
                <a:latin typeface="Arial" panose="020B0604020202020204" pitchFamily="34" charset="0"/>
              </a:rPr>
              <a:t> named </a:t>
            </a:r>
            <a:r>
              <a:rPr lang="en-US" b="1" i="0" dirty="0">
                <a:solidFill>
                  <a:srgbClr val="222222"/>
                </a:solidFill>
                <a:effectLst/>
                <a:latin typeface="Arial" panose="020B0604020202020204" pitchFamily="34" charset="0"/>
              </a:rPr>
              <a:t>William of Ockham</a:t>
            </a:r>
            <a:r>
              <a:rPr lang="en-US" b="0" i="0" dirty="0">
                <a:solidFill>
                  <a:srgbClr val="222222"/>
                </a:solidFill>
                <a:effectLst/>
                <a:latin typeface="Arial" panose="020B0604020202020204" pitchFamily="34" charset="0"/>
              </a:rPr>
              <a:t> (or </a:t>
            </a:r>
            <a:r>
              <a:rPr lang="en-US" b="0" i="1" dirty="0">
                <a:solidFill>
                  <a:srgbClr val="222222"/>
                </a:solidFill>
                <a:effectLst/>
                <a:latin typeface="Arial" panose="020B0604020202020204" pitchFamily="34" charset="0"/>
              </a:rPr>
              <a:t>Occam</a:t>
            </a:r>
            <a:r>
              <a:rPr lang="en-US" b="0" i="0" dirty="0">
                <a:solidFill>
                  <a:srgbClr val="222222"/>
                </a:solidFill>
                <a:effectLst/>
                <a:latin typeface="Arial" panose="020B0604020202020204" pitchFamily="34" charset="0"/>
              </a:rPr>
              <a:t>). He was a philosopher and theologian — and a bit of a minimalist, at least in thought.</a:t>
            </a:r>
          </a:p>
          <a:p>
            <a:pPr algn="l">
              <a:buNone/>
            </a:pPr>
            <a:r>
              <a:rPr lang="en-US" b="0" i="0" dirty="0">
                <a:solidFill>
                  <a:srgbClr val="222222"/>
                </a:solidFill>
                <a:effectLst/>
                <a:latin typeface="Arial" panose="020B0604020202020204" pitchFamily="34" charset="0"/>
              </a:rPr>
              <a:t>At a time when people were explaining things with </a:t>
            </a:r>
            <a:r>
              <a:rPr lang="en-US" b="1" i="0" dirty="0">
                <a:solidFill>
                  <a:srgbClr val="222222"/>
                </a:solidFill>
                <a:effectLst/>
                <a:latin typeface="Arial" panose="020B0604020202020204" pitchFamily="34" charset="0"/>
              </a:rPr>
              <a:t>angels, </a:t>
            </a:r>
            <a:r>
              <a:rPr lang="en-US" b="1" i="0" dirty="0" err="1">
                <a:solidFill>
                  <a:srgbClr val="222222"/>
                </a:solidFill>
                <a:effectLst/>
                <a:latin typeface="Arial" panose="020B0604020202020204" pitchFamily="34" charset="0"/>
              </a:rPr>
              <a:t>aether</a:t>
            </a:r>
            <a:r>
              <a:rPr lang="en-US" b="1" i="0" dirty="0">
                <a:solidFill>
                  <a:srgbClr val="222222"/>
                </a:solidFill>
                <a:effectLst/>
                <a:latin typeface="Arial" panose="020B0604020202020204" pitchFamily="34" charset="0"/>
              </a:rPr>
              <a:t>, and complex divine mechanisms</a:t>
            </a:r>
            <a:r>
              <a:rPr lang="en-US" b="0" i="0" dirty="0">
                <a:solidFill>
                  <a:srgbClr val="222222"/>
                </a:solidFill>
                <a:effectLst/>
                <a:latin typeface="Arial" panose="020B0604020202020204" pitchFamily="34" charset="0"/>
              </a:rPr>
              <a:t>, William stepped in with a bold idea:</a:t>
            </a:r>
          </a:p>
          <a:p>
            <a:pPr>
              <a:buNone/>
            </a:pPr>
            <a:r>
              <a:rPr lang="en-US" b="1" dirty="0"/>
              <a:t>“Don’t make things more complicated than they need to be.”</a:t>
            </a:r>
            <a:endParaRPr lang="en-US" dirty="0"/>
          </a:p>
          <a:p>
            <a:pPr algn="l">
              <a:buNone/>
            </a:pPr>
            <a:r>
              <a:rPr lang="en-US" b="0" i="0" dirty="0">
                <a:solidFill>
                  <a:srgbClr val="222222"/>
                </a:solidFill>
                <a:effectLst/>
                <a:latin typeface="Arial" panose="020B0604020202020204" pitchFamily="34" charset="0"/>
              </a:rPr>
              <a:t>In other words: </a:t>
            </a:r>
            <a:r>
              <a:rPr lang="en-US" b="1" i="0" dirty="0">
                <a:solidFill>
                  <a:srgbClr val="222222"/>
                </a:solidFill>
                <a:effectLst/>
                <a:latin typeface="Arial" panose="020B0604020202020204" pitchFamily="34" charset="0"/>
              </a:rPr>
              <a:t>if two explanations work, pick the simpler one.</a:t>
            </a:r>
            <a:br>
              <a:rPr lang="en-US" dirty="0"/>
            </a:br>
            <a:endParaRPr lang="en-US" dirty="0"/>
          </a:p>
        </p:txBody>
      </p:sp>
      <p:pic>
        <p:nvPicPr>
          <p:cNvPr id="4" name="Picture 2" descr="Пиво Ockham's Razor купить по цене 285 руб. по Москве и области — «Ещё  парочку!»">
            <a:extLst>
              <a:ext uri="{FF2B5EF4-FFF2-40B4-BE49-F238E27FC236}">
                <a16:creationId xmlns:a16="http://schemas.microsoft.com/office/drawing/2014/main" id="{79B4452A-A0DD-3ED4-8D3E-FD031A4EC5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28" r="25111"/>
          <a:stretch/>
        </p:blipFill>
        <p:spPr bwMode="auto">
          <a:xfrm>
            <a:off x="9990667" y="1984904"/>
            <a:ext cx="1908335" cy="3730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667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F4A6-A044-045C-0D29-CAF4815F5610}"/>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41A2442-EB61-EACB-2ACB-2B23A2F1739C}"/>
              </a:ext>
            </a:extLst>
          </p:cNvPr>
          <p:cNvSpPr>
            <a:spLocks noGrp="1"/>
          </p:cNvSpPr>
          <p:nvPr>
            <p:ph idx="1"/>
          </p:nvPr>
        </p:nvSpPr>
        <p:spPr/>
        <p:txBody>
          <a:bodyPr/>
          <a:lstStyle/>
          <a:p>
            <a:pPr algn="l">
              <a:buNone/>
            </a:pPr>
            <a:r>
              <a:rPr lang="en-US" b="1" i="0" dirty="0">
                <a:solidFill>
                  <a:srgbClr val="222222"/>
                </a:solidFill>
                <a:effectLst/>
                <a:latin typeface="Arial" panose="020B0604020202020204" pitchFamily="34" charset="0"/>
              </a:rPr>
              <a:t>1. Flat Tire or Alien Vandalism?</a:t>
            </a:r>
          </a:p>
          <a:p>
            <a:pPr algn="l">
              <a:buNone/>
            </a:pPr>
            <a:r>
              <a:rPr lang="en-US" b="0" i="0" dirty="0">
                <a:solidFill>
                  <a:srgbClr val="222222"/>
                </a:solidFill>
                <a:effectLst/>
                <a:latin typeface="Arial" panose="020B0604020202020204" pitchFamily="34" charset="0"/>
              </a:rPr>
              <a:t>Your bike tire is flat.</a:t>
            </a:r>
          </a:p>
          <a:p>
            <a:pPr algn="l">
              <a:buFont typeface="Arial" panose="020B0604020202020204" pitchFamily="34" charset="0"/>
              <a:buChar char="•"/>
            </a:pPr>
            <a:r>
              <a:rPr lang="en-US" b="0" i="0" dirty="0">
                <a:solidFill>
                  <a:srgbClr val="222222"/>
                </a:solidFill>
                <a:effectLst/>
                <a:latin typeface="Arial" panose="020B0604020202020204" pitchFamily="34" charset="0"/>
              </a:rPr>
              <a:t>Simple explanation: You ran over a nail.</a:t>
            </a:r>
          </a:p>
          <a:p>
            <a:pPr algn="l">
              <a:buFont typeface="Arial" panose="020B0604020202020204" pitchFamily="34" charset="0"/>
              <a:buChar char="•"/>
            </a:pPr>
            <a:r>
              <a:rPr lang="en-US" b="0" i="0" dirty="0">
                <a:solidFill>
                  <a:srgbClr val="222222"/>
                </a:solidFill>
                <a:effectLst/>
                <a:latin typeface="Arial" panose="020B0604020202020204" pitchFamily="34" charset="0"/>
              </a:rPr>
              <a:t>Complex explanation: Aliens came at night and slashed your tire.</a:t>
            </a:r>
          </a:p>
          <a:p>
            <a:pPr algn="l"/>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Occam’s Razor says:</a:t>
            </a:r>
            <a:r>
              <a:rPr lang="en-US" b="0" i="0" dirty="0">
                <a:solidFill>
                  <a:srgbClr val="222222"/>
                </a:solidFill>
                <a:effectLst/>
                <a:latin typeface="Arial" panose="020B0604020202020204" pitchFamily="34" charset="0"/>
              </a:rPr>
              <a:t> Go with the nail.</a:t>
            </a:r>
          </a:p>
        </p:txBody>
      </p:sp>
    </p:spTree>
    <p:extLst>
      <p:ext uri="{BB962C8B-B14F-4D97-AF65-F5344CB8AC3E}">
        <p14:creationId xmlns:p14="http://schemas.microsoft.com/office/powerpoint/2010/main" val="77241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5020-C4F8-3149-A874-43268CC7A2C0}"/>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AFF0B69E-4330-1A6B-91E7-108B168FD04A}"/>
              </a:ext>
            </a:extLst>
          </p:cNvPr>
          <p:cNvSpPr>
            <a:spLocks noGrp="1"/>
          </p:cNvSpPr>
          <p:nvPr>
            <p:ph idx="1"/>
          </p:nvPr>
        </p:nvSpPr>
        <p:spPr/>
        <p:txBody>
          <a:bodyPr/>
          <a:lstStyle/>
          <a:p>
            <a:pPr algn="l">
              <a:buNone/>
            </a:pPr>
            <a:r>
              <a:rPr lang="en-US" b="1" i="0" dirty="0">
                <a:solidFill>
                  <a:srgbClr val="222222"/>
                </a:solidFill>
                <a:effectLst/>
                <a:latin typeface="Arial" panose="020B0604020202020204" pitchFamily="34" charset="0"/>
              </a:rPr>
              <a:t>2. Car Won’t Start</a:t>
            </a:r>
          </a:p>
          <a:p>
            <a:pPr algn="l">
              <a:buFont typeface="Arial" panose="020B0604020202020204" pitchFamily="34" charset="0"/>
              <a:buChar char="•"/>
            </a:pPr>
            <a:r>
              <a:rPr lang="en-US" b="0" i="0" dirty="0">
                <a:solidFill>
                  <a:srgbClr val="222222"/>
                </a:solidFill>
                <a:effectLst/>
                <a:latin typeface="Arial" panose="020B0604020202020204" pitchFamily="34" charset="0"/>
              </a:rPr>
              <a:t>Simple: Battery’s dead.</a:t>
            </a:r>
          </a:p>
          <a:p>
            <a:pPr algn="l">
              <a:buFont typeface="Arial" panose="020B0604020202020204" pitchFamily="34" charset="0"/>
              <a:buChar char="•"/>
            </a:pPr>
            <a:r>
              <a:rPr lang="en-US" b="0" i="0" dirty="0">
                <a:solidFill>
                  <a:srgbClr val="222222"/>
                </a:solidFill>
                <a:effectLst/>
                <a:latin typeface="Arial" panose="020B0604020202020204" pitchFamily="34" charset="0"/>
              </a:rPr>
              <a:t>Complex: Someone hacked your car remotely and disabled the starter.</a:t>
            </a:r>
          </a:p>
          <a:p>
            <a:pPr algn="l"/>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Occam’s Razor picks:</a:t>
            </a:r>
            <a:r>
              <a:rPr lang="en-US" b="0" i="0" dirty="0">
                <a:solidFill>
                  <a:srgbClr val="222222"/>
                </a:solidFill>
                <a:effectLst/>
                <a:latin typeface="Arial" panose="020B0604020202020204" pitchFamily="34" charset="0"/>
              </a:rPr>
              <a:t> Dead battery.</a:t>
            </a:r>
          </a:p>
        </p:txBody>
      </p:sp>
    </p:spTree>
    <p:extLst>
      <p:ext uri="{BB962C8B-B14F-4D97-AF65-F5344CB8AC3E}">
        <p14:creationId xmlns:p14="http://schemas.microsoft.com/office/powerpoint/2010/main" val="4088213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9A18-A33C-3B0B-A20D-A1D36B80BECB}"/>
              </a:ext>
            </a:extLst>
          </p:cNvPr>
          <p:cNvSpPr>
            <a:spLocks noGrp="1"/>
          </p:cNvSpPr>
          <p:nvPr>
            <p:ph type="title"/>
          </p:nvPr>
        </p:nvSpPr>
        <p:spPr/>
        <p:txBody>
          <a:bodyPr/>
          <a:lstStyle/>
          <a:p>
            <a:r>
              <a:rPr lang="en-US" dirty="0"/>
              <a:t>I wasn’t able to find my phone last week</a:t>
            </a:r>
          </a:p>
        </p:txBody>
      </p:sp>
      <p:sp>
        <p:nvSpPr>
          <p:cNvPr id="3" name="Content Placeholder 2">
            <a:extLst>
              <a:ext uri="{FF2B5EF4-FFF2-40B4-BE49-F238E27FC236}">
                <a16:creationId xmlns:a16="http://schemas.microsoft.com/office/drawing/2014/main" id="{DE3BA36E-2CBD-41A9-753E-39AA00D8178A}"/>
              </a:ext>
            </a:extLst>
          </p:cNvPr>
          <p:cNvSpPr>
            <a:spLocks noGrp="1"/>
          </p:cNvSpPr>
          <p:nvPr>
            <p:ph idx="1"/>
          </p:nvPr>
        </p:nvSpPr>
        <p:spPr/>
        <p:txBody>
          <a:bodyPr>
            <a:normAutofit fontScale="92500" lnSpcReduction="10000"/>
          </a:bodyPr>
          <a:lstStyle/>
          <a:p>
            <a:r>
              <a:rPr lang="en-US" dirty="0"/>
              <a:t>Maybe I left it at home. Reasonable. </a:t>
            </a:r>
          </a:p>
          <a:p>
            <a:r>
              <a:rPr lang="en-US" dirty="0"/>
              <a:t>Maybe it slipped between the couch cushions. Also plausible. </a:t>
            </a:r>
          </a:p>
          <a:p>
            <a:r>
              <a:rPr lang="en-US" dirty="0"/>
              <a:t>Maybe I dropped it in the parking lot. Possible. </a:t>
            </a:r>
          </a:p>
          <a:p>
            <a:r>
              <a:rPr lang="en-US" dirty="0"/>
              <a:t>Maybe someone cloned me, stole my phone, and is using it to teach a competing ML course across campus. 😱 </a:t>
            </a:r>
          </a:p>
          <a:p>
            <a:r>
              <a:rPr lang="en-US" dirty="0"/>
              <a:t>Or… what if it teleported into an alternate dimension? Multiverse problems. </a:t>
            </a:r>
          </a:p>
          <a:p>
            <a:pPr marL="0" indent="0">
              <a:buNone/>
            </a:pPr>
            <a:endParaRPr lang="en-US" dirty="0"/>
          </a:p>
          <a:p>
            <a:pPr marL="0" indent="0">
              <a:buNone/>
            </a:pPr>
            <a:r>
              <a:rPr lang="en-US" dirty="0"/>
              <a:t>The simplest explanation that fits the facts is usually the right one. Don’t build a 300-layer neural net to solve a problem a linear model could’ve handled.</a:t>
            </a:r>
          </a:p>
        </p:txBody>
      </p:sp>
    </p:spTree>
    <p:extLst>
      <p:ext uri="{BB962C8B-B14F-4D97-AF65-F5344CB8AC3E}">
        <p14:creationId xmlns:p14="http://schemas.microsoft.com/office/powerpoint/2010/main" val="189536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dissolv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F7BA-BA91-12C1-2442-37DDC0F41EBA}"/>
              </a:ext>
            </a:extLst>
          </p:cNvPr>
          <p:cNvSpPr>
            <a:spLocks noGrp="1"/>
          </p:cNvSpPr>
          <p:nvPr>
            <p:ph type="title"/>
          </p:nvPr>
        </p:nvSpPr>
        <p:spPr/>
        <p:txBody>
          <a:bodyPr>
            <a:normAutofit/>
          </a:bodyPr>
          <a:lstStyle/>
          <a:p>
            <a:r>
              <a:rPr lang="en-US" b="1" i="0" dirty="0">
                <a:effectLst/>
                <a:highlight>
                  <a:srgbClr val="FFFFFF"/>
                </a:highlight>
                <a:latin typeface="system-ui"/>
              </a:rPr>
              <a:t>How to Prevent Overfitting</a:t>
            </a:r>
            <a:endParaRPr lang="en-US" dirty="0"/>
          </a:p>
        </p:txBody>
      </p:sp>
      <p:sp>
        <p:nvSpPr>
          <p:cNvPr id="3" name="Content Placeholder 2">
            <a:extLst>
              <a:ext uri="{FF2B5EF4-FFF2-40B4-BE49-F238E27FC236}">
                <a16:creationId xmlns:a16="http://schemas.microsoft.com/office/drawing/2014/main" id="{6B9E9E9E-6868-8B0C-BDB9-B28BEFEA0FC4}"/>
              </a:ext>
            </a:extLst>
          </p:cNvPr>
          <p:cNvSpPr>
            <a:spLocks noGrp="1"/>
          </p:cNvSpPr>
          <p:nvPr>
            <p:ph idx="1"/>
          </p:nvPr>
        </p:nvSpPr>
        <p:spPr/>
        <p:txBody>
          <a:bodyPr/>
          <a:lstStyle/>
          <a:p>
            <a:r>
              <a:rPr lang="en-US" dirty="0"/>
              <a:t>Cross Validation</a:t>
            </a:r>
          </a:p>
          <a:p>
            <a:r>
              <a:rPr lang="en-US" dirty="0"/>
              <a:t>Train with more data</a:t>
            </a:r>
          </a:p>
          <a:p>
            <a:r>
              <a:rPr lang="en-US" dirty="0"/>
              <a:t>Remove features</a:t>
            </a:r>
          </a:p>
          <a:p>
            <a:r>
              <a:rPr lang="en-US" dirty="0"/>
              <a:t>Early stopping</a:t>
            </a:r>
          </a:p>
          <a:p>
            <a:r>
              <a:rPr lang="en-US" dirty="0"/>
              <a:t>Regularization</a:t>
            </a:r>
          </a:p>
          <a:p>
            <a:r>
              <a:rPr lang="en-US" dirty="0" err="1"/>
              <a:t>Ensembling</a:t>
            </a:r>
            <a:endParaRPr lang="en-US" dirty="0"/>
          </a:p>
          <a:p>
            <a:r>
              <a:rPr lang="en-US" dirty="0"/>
              <a:t>…</a:t>
            </a:r>
          </a:p>
        </p:txBody>
      </p:sp>
    </p:spTree>
    <p:extLst>
      <p:ext uri="{BB962C8B-B14F-4D97-AF65-F5344CB8AC3E}">
        <p14:creationId xmlns:p14="http://schemas.microsoft.com/office/powerpoint/2010/main" val="1631333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BB1D-8BC0-DB10-CE58-DD0CEA7535AF}"/>
              </a:ext>
            </a:extLst>
          </p:cNvPr>
          <p:cNvSpPr>
            <a:spLocks noGrp="1"/>
          </p:cNvSpPr>
          <p:nvPr>
            <p:ph type="title"/>
          </p:nvPr>
        </p:nvSpPr>
        <p:spPr/>
        <p:txBody>
          <a:bodyPr>
            <a:normAutofit/>
          </a:bodyPr>
          <a:lstStyle/>
          <a:p>
            <a:r>
              <a:rPr lang="en-US" b="1" i="0" dirty="0">
                <a:effectLst/>
                <a:highlight>
                  <a:srgbClr val="FFFFFF"/>
                </a:highlight>
                <a:latin typeface="system-ui"/>
              </a:rPr>
              <a:t>Cross-validation</a:t>
            </a:r>
            <a:endParaRPr lang="en-US" dirty="0"/>
          </a:p>
        </p:txBody>
      </p:sp>
      <p:sp>
        <p:nvSpPr>
          <p:cNvPr id="3" name="Content Placeholder 2">
            <a:extLst>
              <a:ext uri="{FF2B5EF4-FFF2-40B4-BE49-F238E27FC236}">
                <a16:creationId xmlns:a16="http://schemas.microsoft.com/office/drawing/2014/main" id="{D74AF83C-F446-3998-61A8-3AF5BC9E9A11}"/>
              </a:ext>
            </a:extLst>
          </p:cNvPr>
          <p:cNvSpPr>
            <a:spLocks noGrp="1"/>
          </p:cNvSpPr>
          <p:nvPr>
            <p:ph idx="1"/>
          </p:nvPr>
        </p:nvSpPr>
        <p:spPr>
          <a:xfrm>
            <a:off x="838200" y="1499659"/>
            <a:ext cx="10515600" cy="1747308"/>
          </a:xfrm>
        </p:spPr>
        <p:txBody>
          <a:bodyPr>
            <a:normAutofit fontScale="55000" lnSpcReduction="20000"/>
          </a:bodyPr>
          <a:lstStyle/>
          <a:p>
            <a:pPr algn="l"/>
            <a:r>
              <a:rPr lang="en-US" b="0" i="0" dirty="0">
                <a:effectLst/>
                <a:highlight>
                  <a:srgbClr val="FFFFFF"/>
                </a:highlight>
                <a:latin typeface="system-ui"/>
              </a:rPr>
              <a:t>Cross-validation is a powerful preventative measure against overfitting.</a:t>
            </a:r>
          </a:p>
          <a:p>
            <a:pPr algn="l"/>
            <a:r>
              <a:rPr lang="en-US" b="0" i="0" dirty="0">
                <a:effectLst/>
                <a:highlight>
                  <a:srgbClr val="FFFFFF"/>
                </a:highlight>
                <a:latin typeface="system-ui"/>
              </a:rPr>
              <a:t>The idea is clever: Use your initial training data to generate multiple mini train-test splits. Use these splits to tune your model.</a:t>
            </a:r>
          </a:p>
          <a:p>
            <a:pPr algn="l"/>
            <a:r>
              <a:rPr lang="en-US" b="0" i="0" dirty="0">
                <a:effectLst/>
                <a:highlight>
                  <a:srgbClr val="FFFFFF"/>
                </a:highlight>
                <a:latin typeface="system-ui"/>
              </a:rPr>
              <a:t>In standard k-fold cross-validation, we partition the data into k subsets, called folds. Then, we iteratively train the algorithm on k-1 folds while using the remaining fold as the test set (called the “holdout fold”).</a:t>
            </a:r>
          </a:p>
          <a:p>
            <a:r>
              <a:rPr lang="en-US" b="0" i="0" dirty="0">
                <a:effectLst/>
                <a:highlight>
                  <a:srgbClr val="FFFFFF"/>
                </a:highlight>
                <a:latin typeface="system-ui"/>
              </a:rPr>
              <a:t>Cross-validation allows you to tune hyperparameters with only your original training set. This allows you to keep your test set as a truly unseen dataset for selecting your final model.</a:t>
            </a:r>
            <a:endParaRPr lang="en-US" dirty="0"/>
          </a:p>
        </p:txBody>
      </p:sp>
      <p:pic>
        <p:nvPicPr>
          <p:cNvPr id="8196" name="Picture 4">
            <a:extLst>
              <a:ext uri="{FF2B5EF4-FFF2-40B4-BE49-F238E27FC236}">
                <a16:creationId xmlns:a16="http://schemas.microsoft.com/office/drawing/2014/main" id="{2DEBA7C0-9E66-2F19-31D4-B77415586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00" y="2973667"/>
            <a:ext cx="9745133" cy="374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359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62F4B-F359-D5E3-AB7B-6D676221C583}"/>
              </a:ext>
            </a:extLst>
          </p:cNvPr>
          <p:cNvSpPr>
            <a:spLocks noGrp="1"/>
          </p:cNvSpPr>
          <p:nvPr>
            <p:ph type="title"/>
          </p:nvPr>
        </p:nvSpPr>
        <p:spPr/>
        <p:txBody>
          <a:bodyPr/>
          <a:lstStyle/>
          <a:p>
            <a:r>
              <a:rPr lang="en-US" dirty="0"/>
              <a:t>Train with more data</a:t>
            </a:r>
          </a:p>
        </p:txBody>
      </p:sp>
      <p:sp>
        <p:nvSpPr>
          <p:cNvPr id="3" name="Content Placeholder 2">
            <a:extLst>
              <a:ext uri="{FF2B5EF4-FFF2-40B4-BE49-F238E27FC236}">
                <a16:creationId xmlns:a16="http://schemas.microsoft.com/office/drawing/2014/main" id="{8CC34A02-C634-3E57-0EEB-C4A5261FE45C}"/>
              </a:ext>
            </a:extLst>
          </p:cNvPr>
          <p:cNvSpPr>
            <a:spLocks noGrp="1"/>
          </p:cNvSpPr>
          <p:nvPr>
            <p:ph idx="1"/>
          </p:nvPr>
        </p:nvSpPr>
        <p:spPr/>
        <p:txBody>
          <a:bodyPr/>
          <a:lstStyle/>
          <a:p>
            <a:pPr algn="l"/>
            <a:r>
              <a:rPr lang="en-US" b="0" i="0" dirty="0">
                <a:effectLst/>
                <a:highlight>
                  <a:srgbClr val="FFFFFF"/>
                </a:highlight>
                <a:latin typeface="system-ui"/>
              </a:rPr>
              <a:t>It won’t work every time, but training with more data can help algorithms detect the signal better. In the earlier example of modeling height vs. age in children, it’s clear how sampling more schools will help your model.</a:t>
            </a:r>
          </a:p>
          <a:p>
            <a:pPr algn="l"/>
            <a:r>
              <a:rPr lang="en-US" b="0" i="0" dirty="0">
                <a:effectLst/>
                <a:highlight>
                  <a:srgbClr val="FFFFFF"/>
                </a:highlight>
                <a:latin typeface="system-ui"/>
              </a:rPr>
              <a:t>Of course, that’s not always the case. If we just add more noisy data, this technique won’t help. That’s why you should always ensure your data is clean and relevant.</a:t>
            </a:r>
          </a:p>
        </p:txBody>
      </p:sp>
    </p:spTree>
    <p:extLst>
      <p:ext uri="{BB962C8B-B14F-4D97-AF65-F5344CB8AC3E}">
        <p14:creationId xmlns:p14="http://schemas.microsoft.com/office/powerpoint/2010/main" val="534341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A47D-2A38-5741-0AA6-BDBEA2CC8218}"/>
              </a:ext>
            </a:extLst>
          </p:cNvPr>
          <p:cNvSpPr>
            <a:spLocks noGrp="1"/>
          </p:cNvSpPr>
          <p:nvPr>
            <p:ph type="title"/>
          </p:nvPr>
        </p:nvSpPr>
        <p:spPr/>
        <p:txBody>
          <a:bodyPr/>
          <a:lstStyle/>
          <a:p>
            <a:r>
              <a:rPr lang="en-US" dirty="0"/>
              <a:t>Remove features/Dimensionality Reduction</a:t>
            </a:r>
          </a:p>
        </p:txBody>
      </p:sp>
      <p:sp>
        <p:nvSpPr>
          <p:cNvPr id="4" name="Content Placeholder 2">
            <a:extLst>
              <a:ext uri="{FF2B5EF4-FFF2-40B4-BE49-F238E27FC236}">
                <a16:creationId xmlns:a16="http://schemas.microsoft.com/office/drawing/2014/main" id="{79873745-8EEF-A20E-6B7F-B844B66E4122}"/>
              </a:ext>
            </a:extLst>
          </p:cNvPr>
          <p:cNvSpPr txBox="1">
            <a:spLocks/>
          </p:cNvSpPr>
          <p:nvPr/>
        </p:nvSpPr>
        <p:spPr>
          <a:xfrm>
            <a:off x="838200" y="1616149"/>
            <a:ext cx="10515600" cy="47952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b="1" dirty="0"/>
              <a:t>Goal</a:t>
            </a:r>
            <a:r>
              <a:rPr lang="en-US" sz="2000" dirty="0"/>
              <a:t>: Pick the most relevant features (variables) and remove the irrelevant or redundant ones.</a:t>
            </a:r>
          </a:p>
          <a:p>
            <a:pPr>
              <a:buNone/>
            </a:pPr>
            <a:r>
              <a:rPr lang="en-US" sz="2000" b="1" dirty="0"/>
              <a:t>Why it's important:</a:t>
            </a:r>
          </a:p>
          <a:p>
            <a:pPr>
              <a:buFont typeface="Arial" panose="020B0604020202020204" pitchFamily="34" charset="0"/>
              <a:buChar char="•"/>
            </a:pPr>
            <a:r>
              <a:rPr lang="en-US" sz="2000" dirty="0"/>
              <a:t>Too many features = more chance for the model to memorize noise (overfit).</a:t>
            </a:r>
          </a:p>
          <a:p>
            <a:pPr>
              <a:buFont typeface="Arial" panose="020B0604020202020204" pitchFamily="34" charset="0"/>
              <a:buChar char="•"/>
            </a:pPr>
            <a:r>
              <a:rPr lang="en-US" sz="2000" dirty="0"/>
              <a:t>Redundant features can confuse the model.</a:t>
            </a:r>
          </a:p>
          <a:p>
            <a:pPr>
              <a:buFont typeface="Arial" panose="020B0604020202020204" pitchFamily="34" charset="0"/>
              <a:buChar char="•"/>
            </a:pPr>
            <a:r>
              <a:rPr lang="en-US" sz="2000" dirty="0"/>
              <a:t>Makes the model simpler, faster, and easier to interpret.</a:t>
            </a:r>
          </a:p>
          <a:p>
            <a:pPr>
              <a:buNone/>
            </a:pPr>
            <a:r>
              <a:rPr lang="en-US" sz="2000" dirty="0"/>
              <a:t>Imagine you're predicting house prices, and you have these features:</a:t>
            </a:r>
          </a:p>
          <a:p>
            <a:pPr>
              <a:buFont typeface="Arial" panose="020B0604020202020204" pitchFamily="34" charset="0"/>
              <a:buChar char="•"/>
            </a:pPr>
            <a:r>
              <a:rPr lang="en-US" sz="2000" dirty="0" err="1"/>
              <a:t>square_footage</a:t>
            </a:r>
            <a:r>
              <a:rPr lang="en-US" sz="2000" dirty="0"/>
              <a:t>, </a:t>
            </a:r>
            <a:r>
              <a:rPr lang="en-US" sz="2000" dirty="0" err="1"/>
              <a:t>number_of_rooms</a:t>
            </a:r>
            <a:r>
              <a:rPr lang="en-US" sz="2000" dirty="0"/>
              <a:t>, </a:t>
            </a:r>
            <a:r>
              <a:rPr lang="en-US" sz="2000" dirty="0" err="1"/>
              <a:t>zip_code</a:t>
            </a:r>
            <a:r>
              <a:rPr lang="en-US" sz="2000" dirty="0"/>
              <a:t>, </a:t>
            </a:r>
            <a:r>
              <a:rPr lang="en-US" sz="2000" dirty="0" err="1"/>
              <a:t>color_of_front_door</a:t>
            </a:r>
            <a:r>
              <a:rPr lang="en-US" sz="2000" dirty="0"/>
              <a:t>, </a:t>
            </a:r>
            <a:r>
              <a:rPr lang="en-US" sz="2000" dirty="0" err="1"/>
              <a:t>owner’s_favorite_ice_cream_flavor</a:t>
            </a:r>
            <a:r>
              <a:rPr lang="en-US" sz="2000" dirty="0"/>
              <a:t>.</a:t>
            </a:r>
          </a:p>
          <a:p>
            <a:r>
              <a:rPr lang="en-US" sz="2000" dirty="0"/>
              <a:t>Clearly, some features like </a:t>
            </a:r>
            <a:r>
              <a:rPr lang="en-US" sz="2000" dirty="0" err="1"/>
              <a:t>owner’s_favorite_ice_cream_flavor</a:t>
            </a:r>
            <a:r>
              <a:rPr lang="en-US" sz="2000" dirty="0"/>
              <a:t> or even </a:t>
            </a:r>
            <a:r>
              <a:rPr lang="en-US" sz="2000" dirty="0" err="1"/>
              <a:t>color_of_front_door</a:t>
            </a:r>
            <a:r>
              <a:rPr lang="en-US" sz="2000" dirty="0"/>
              <a:t> are </a:t>
            </a:r>
            <a:r>
              <a:rPr lang="en-US" sz="2000" b="1" dirty="0"/>
              <a:t>irrelevant</a:t>
            </a:r>
            <a:r>
              <a:rPr lang="en-US" sz="2000" dirty="0"/>
              <a:t>—they add noise, not signal.</a:t>
            </a:r>
          </a:p>
          <a:p>
            <a:r>
              <a:rPr lang="en-US" sz="2000" b="0" i="0" dirty="0">
                <a:effectLst/>
                <a:highlight>
                  <a:srgbClr val="FFFFFF"/>
                </a:highlight>
                <a:latin typeface="system-ui"/>
              </a:rPr>
              <a:t>Some algorithms have built-in feature selection</a:t>
            </a:r>
            <a:r>
              <a:rPr lang="en-US" sz="2000" dirty="0">
                <a:highlight>
                  <a:srgbClr val="FFFFFF"/>
                </a:highlight>
                <a:latin typeface="system-ui"/>
              </a:rPr>
              <a:t>; for those that don’t, you can manually improve their generalizability by removing irrelevant input features.</a:t>
            </a:r>
          </a:p>
        </p:txBody>
      </p:sp>
    </p:spTree>
    <p:extLst>
      <p:ext uri="{BB962C8B-B14F-4D97-AF65-F5344CB8AC3E}">
        <p14:creationId xmlns:p14="http://schemas.microsoft.com/office/powerpoint/2010/main" val="127540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ADAA-7422-E532-DCAE-2736680CCF02}"/>
              </a:ext>
            </a:extLst>
          </p:cNvPr>
          <p:cNvSpPr>
            <a:spLocks noGrp="1"/>
          </p:cNvSpPr>
          <p:nvPr>
            <p:ph type="title"/>
          </p:nvPr>
        </p:nvSpPr>
        <p:spPr>
          <a:xfrm>
            <a:off x="838200" y="2414058"/>
            <a:ext cx="10515600" cy="1325563"/>
          </a:xfrm>
        </p:spPr>
        <p:txBody>
          <a:bodyPr>
            <a:normAutofit fontScale="90000"/>
          </a:bodyPr>
          <a:lstStyle/>
          <a:p>
            <a:r>
              <a:rPr lang="en-US" b="1" i="0" dirty="0">
                <a:effectLst/>
                <a:highlight>
                  <a:srgbClr val="FFFFFF"/>
                </a:highlight>
                <a:latin typeface="system-ui"/>
              </a:rPr>
              <a:t>The problem:</a:t>
            </a:r>
            <a:br>
              <a:rPr lang="en-US" b="1" i="0" dirty="0">
                <a:effectLst/>
                <a:highlight>
                  <a:srgbClr val="FFFFFF"/>
                </a:highlight>
                <a:latin typeface="system-ui"/>
              </a:rPr>
            </a:br>
            <a:r>
              <a:rPr lang="en-US" b="0" i="0" dirty="0">
                <a:effectLst/>
                <a:highlight>
                  <a:srgbClr val="FFFFFF"/>
                </a:highlight>
                <a:latin typeface="system-ui"/>
              </a:rPr>
              <a:t>You trained a model that 'perfectly' fits your training data, but you found a poor performance when you apply it to another dataset.</a:t>
            </a:r>
            <a:br>
              <a:rPr lang="en-US" b="0" i="0" dirty="0">
                <a:effectLst/>
                <a:highlight>
                  <a:srgbClr val="FFFFFF"/>
                </a:highlight>
                <a:latin typeface="system-ui"/>
              </a:rPr>
            </a:br>
            <a:endParaRPr lang="en-US" dirty="0"/>
          </a:p>
        </p:txBody>
      </p:sp>
    </p:spTree>
    <p:extLst>
      <p:ext uri="{BB962C8B-B14F-4D97-AF65-F5344CB8AC3E}">
        <p14:creationId xmlns:p14="http://schemas.microsoft.com/office/powerpoint/2010/main" val="279248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E6C3-E74B-B117-5945-C55A39722EF2}"/>
              </a:ext>
            </a:extLst>
          </p:cNvPr>
          <p:cNvSpPr>
            <a:spLocks noGrp="1"/>
          </p:cNvSpPr>
          <p:nvPr>
            <p:ph type="title"/>
          </p:nvPr>
        </p:nvSpPr>
        <p:spPr/>
        <p:txBody>
          <a:bodyPr/>
          <a:lstStyle/>
          <a:p>
            <a:r>
              <a:rPr lang="en-US" dirty="0"/>
              <a:t>Early Stopping</a:t>
            </a:r>
          </a:p>
        </p:txBody>
      </p:sp>
      <p:sp>
        <p:nvSpPr>
          <p:cNvPr id="3" name="Content Placeholder 2">
            <a:extLst>
              <a:ext uri="{FF2B5EF4-FFF2-40B4-BE49-F238E27FC236}">
                <a16:creationId xmlns:a16="http://schemas.microsoft.com/office/drawing/2014/main" id="{7C0BE6BE-77D2-86CD-3F2A-7429EC878D79}"/>
              </a:ext>
            </a:extLst>
          </p:cNvPr>
          <p:cNvSpPr>
            <a:spLocks noGrp="1"/>
          </p:cNvSpPr>
          <p:nvPr>
            <p:ph idx="1"/>
          </p:nvPr>
        </p:nvSpPr>
        <p:spPr>
          <a:xfrm>
            <a:off x="838200" y="1825625"/>
            <a:ext cx="6599767" cy="4351338"/>
          </a:xfrm>
        </p:spPr>
        <p:txBody>
          <a:bodyPr>
            <a:normAutofit fontScale="92500" lnSpcReduction="10000"/>
          </a:bodyPr>
          <a:lstStyle/>
          <a:p>
            <a:r>
              <a:rPr lang="en-US" b="1" dirty="0"/>
              <a:t>Stopping the training before the model starts to overfit</a:t>
            </a:r>
            <a:endParaRPr lang="en-US" b="1" i="0" dirty="0">
              <a:effectLst/>
              <a:highlight>
                <a:srgbClr val="FFFFFF"/>
              </a:highlight>
              <a:latin typeface="system-ui"/>
            </a:endParaRPr>
          </a:p>
          <a:p>
            <a:pPr algn="l"/>
            <a:r>
              <a:rPr lang="en-US" b="0" i="0" dirty="0">
                <a:effectLst/>
                <a:highlight>
                  <a:srgbClr val="FFFFFF"/>
                </a:highlight>
                <a:latin typeface="system-ui"/>
              </a:rPr>
              <a:t>When you’re training a learning algorithm iteratively, you can measure how well each iteration of the model performs.</a:t>
            </a:r>
          </a:p>
          <a:p>
            <a:pPr algn="l"/>
            <a:r>
              <a:rPr lang="en-US" b="0" i="0" dirty="0">
                <a:effectLst/>
                <a:highlight>
                  <a:srgbClr val="FFFFFF"/>
                </a:highlight>
                <a:latin typeface="system-ui"/>
              </a:rPr>
              <a:t>Up until a certain number of iterations, new iterations improve the model. After that point, however, the model’s ability to generalize can weaken as it begins to overfit the training data.</a:t>
            </a:r>
          </a:p>
          <a:p>
            <a:pPr algn="l"/>
            <a:r>
              <a:rPr lang="en-US" b="0" i="0" dirty="0">
                <a:effectLst/>
                <a:highlight>
                  <a:srgbClr val="FFFFFF"/>
                </a:highlight>
                <a:latin typeface="system-ui"/>
              </a:rPr>
              <a:t>Today, this technique is mostly used in deep learning</a:t>
            </a:r>
            <a:endParaRPr lang="en-US" dirty="0"/>
          </a:p>
        </p:txBody>
      </p:sp>
      <p:pic>
        <p:nvPicPr>
          <p:cNvPr id="9218" name="Picture 2">
            <a:extLst>
              <a:ext uri="{FF2B5EF4-FFF2-40B4-BE49-F238E27FC236}">
                <a16:creationId xmlns:a16="http://schemas.microsoft.com/office/drawing/2014/main" id="{B6543FBA-83A4-2604-5A08-451F239DA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3184" y="2800880"/>
            <a:ext cx="28575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475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747CC-791E-F5D0-C8B8-6F3D77E43C6F}"/>
              </a:ext>
            </a:extLst>
          </p:cNvPr>
          <p:cNvSpPr>
            <a:spLocks noGrp="1"/>
          </p:cNvSpPr>
          <p:nvPr>
            <p:ph type="title"/>
          </p:nvPr>
        </p:nvSpPr>
        <p:spPr/>
        <p:txBody>
          <a:bodyPr/>
          <a:lstStyle/>
          <a:p>
            <a:r>
              <a:rPr lang="en-US" dirty="0"/>
              <a:t>Regularization</a:t>
            </a:r>
          </a:p>
        </p:txBody>
      </p:sp>
      <p:sp>
        <p:nvSpPr>
          <p:cNvPr id="3" name="Content Placeholder 2">
            <a:extLst>
              <a:ext uri="{FF2B5EF4-FFF2-40B4-BE49-F238E27FC236}">
                <a16:creationId xmlns:a16="http://schemas.microsoft.com/office/drawing/2014/main" id="{44D33ECB-775D-F843-40E3-15ED01CB490C}"/>
              </a:ext>
            </a:extLst>
          </p:cNvPr>
          <p:cNvSpPr>
            <a:spLocks noGrp="1"/>
          </p:cNvSpPr>
          <p:nvPr>
            <p:ph idx="1"/>
          </p:nvPr>
        </p:nvSpPr>
        <p:spPr/>
        <p:txBody>
          <a:bodyPr/>
          <a:lstStyle/>
          <a:p>
            <a:pPr algn="l"/>
            <a:r>
              <a:rPr lang="en-US" b="0" i="0" dirty="0">
                <a:effectLst/>
                <a:highlight>
                  <a:srgbClr val="FFFFFF"/>
                </a:highlight>
                <a:latin typeface="system-ui"/>
              </a:rPr>
              <a:t>Regularization refers to a broad range of techniques for artificially forcing your model to be simpler.</a:t>
            </a:r>
          </a:p>
          <a:p>
            <a:pPr algn="l"/>
            <a:r>
              <a:rPr lang="en-US" b="0" i="0" dirty="0">
                <a:effectLst/>
                <a:highlight>
                  <a:srgbClr val="FFFFFF"/>
                </a:highlight>
                <a:latin typeface="system-ui"/>
              </a:rPr>
              <a:t>The method will depend on the type of learner you’re using. For example, you could prune a decision tree, use dropout on a neural network, or </a:t>
            </a:r>
            <a:r>
              <a:rPr lang="en-US" b="1" i="0" dirty="0">
                <a:effectLst/>
                <a:highlight>
                  <a:srgbClr val="FFFFFF"/>
                </a:highlight>
                <a:latin typeface="system-ui"/>
              </a:rPr>
              <a:t>add a penalty parameter to the cost function in regression</a:t>
            </a:r>
            <a:r>
              <a:rPr lang="en-US" b="0" i="0" dirty="0">
                <a:effectLst/>
                <a:highlight>
                  <a:srgbClr val="FFFFFF"/>
                </a:highlight>
                <a:latin typeface="system-ui"/>
              </a:rPr>
              <a:t>.</a:t>
            </a:r>
          </a:p>
          <a:p>
            <a:pPr algn="l"/>
            <a:r>
              <a:rPr lang="en-US" dirty="0">
                <a:highlight>
                  <a:srgbClr val="FFFFFF"/>
                </a:highlight>
                <a:latin typeface="system-ui"/>
              </a:rPr>
              <a:t>L1 and L2 regularizations</a:t>
            </a:r>
            <a:endParaRPr lang="en-US" b="0" i="0" dirty="0">
              <a:effectLst/>
              <a:highlight>
                <a:srgbClr val="FFFFFF"/>
              </a:highlight>
              <a:latin typeface="system-ui"/>
            </a:endParaRPr>
          </a:p>
          <a:p>
            <a:pPr algn="l"/>
            <a:r>
              <a:rPr lang="en-US" b="0" i="0" dirty="0">
                <a:effectLst/>
                <a:highlight>
                  <a:srgbClr val="FFFFFF"/>
                </a:highlight>
                <a:latin typeface="system-ui"/>
              </a:rPr>
              <a:t>Oftentimes, the regularization method is a hyperparameter as well, which means it can be tuned through cross-validation.</a:t>
            </a:r>
          </a:p>
        </p:txBody>
      </p:sp>
    </p:spTree>
    <p:extLst>
      <p:ext uri="{BB962C8B-B14F-4D97-AF65-F5344CB8AC3E}">
        <p14:creationId xmlns:p14="http://schemas.microsoft.com/office/powerpoint/2010/main" val="2116844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887D-30CB-F4EC-36A2-8561A59CA5CD}"/>
              </a:ext>
            </a:extLst>
          </p:cNvPr>
          <p:cNvSpPr>
            <a:spLocks noGrp="1"/>
          </p:cNvSpPr>
          <p:nvPr>
            <p:ph type="title"/>
          </p:nvPr>
        </p:nvSpPr>
        <p:spPr/>
        <p:txBody>
          <a:bodyPr>
            <a:normAutofit/>
          </a:bodyPr>
          <a:lstStyle/>
          <a:p>
            <a:r>
              <a:rPr lang="en-US" i="0" dirty="0" err="1">
                <a:effectLst/>
                <a:highlight>
                  <a:srgbClr val="FFFFFF"/>
                </a:highlight>
                <a:latin typeface="system-ui"/>
              </a:rPr>
              <a:t>Ensembling</a:t>
            </a:r>
            <a:endParaRPr lang="en-US" dirty="0"/>
          </a:p>
        </p:txBody>
      </p:sp>
      <p:sp>
        <p:nvSpPr>
          <p:cNvPr id="3" name="Content Placeholder 2">
            <a:extLst>
              <a:ext uri="{FF2B5EF4-FFF2-40B4-BE49-F238E27FC236}">
                <a16:creationId xmlns:a16="http://schemas.microsoft.com/office/drawing/2014/main" id="{FE1D8139-F381-FB22-091D-8B832DEFF193}"/>
              </a:ext>
            </a:extLst>
          </p:cNvPr>
          <p:cNvSpPr>
            <a:spLocks noGrp="1"/>
          </p:cNvSpPr>
          <p:nvPr>
            <p:ph idx="1"/>
          </p:nvPr>
        </p:nvSpPr>
        <p:spPr>
          <a:xfrm>
            <a:off x="838200" y="1446028"/>
            <a:ext cx="10515600" cy="5156791"/>
          </a:xfrm>
        </p:spPr>
        <p:txBody>
          <a:bodyPr>
            <a:normAutofit fontScale="85000" lnSpcReduction="10000"/>
          </a:bodyPr>
          <a:lstStyle/>
          <a:p>
            <a:pPr algn="l"/>
            <a:r>
              <a:rPr lang="en-US" b="0" i="0" dirty="0">
                <a:effectLst/>
                <a:highlight>
                  <a:srgbClr val="FFFFFF"/>
                </a:highlight>
                <a:latin typeface="system-ui"/>
              </a:rPr>
              <a:t>Ensembles are machine learning methods for combining predictions from multiple separate models. </a:t>
            </a:r>
            <a:r>
              <a:rPr lang="en-US" b="1" dirty="0"/>
              <a:t>Think of it like asking multiple experts and taking a consensus—you often get better results than relying on just one. </a:t>
            </a:r>
          </a:p>
          <a:p>
            <a:pPr algn="l"/>
            <a:r>
              <a:rPr lang="en-US" b="0" i="0" dirty="0">
                <a:effectLst/>
                <a:highlight>
                  <a:srgbClr val="FFFFFF"/>
                </a:highlight>
                <a:latin typeface="system-ui"/>
              </a:rPr>
              <a:t>Main types of Ensemble methods:</a:t>
            </a:r>
          </a:p>
          <a:p>
            <a:pPr lvl="1"/>
            <a:r>
              <a:rPr lang="en-US" dirty="0">
                <a:highlight>
                  <a:srgbClr val="FFFFFF"/>
                </a:highlight>
                <a:latin typeface="system-ui"/>
              </a:rPr>
              <a:t>Bagging </a:t>
            </a:r>
            <a:r>
              <a:rPr lang="en-US" dirty="0"/>
              <a:t>(Bootstrap Aggregating)</a:t>
            </a:r>
            <a:endParaRPr lang="en-US" dirty="0">
              <a:highlight>
                <a:srgbClr val="FFFFFF"/>
              </a:highlight>
              <a:latin typeface="system-ui"/>
            </a:endParaRPr>
          </a:p>
          <a:p>
            <a:pPr lvl="2"/>
            <a:r>
              <a:rPr lang="en-US" b="1" dirty="0"/>
              <a:t>How</a:t>
            </a:r>
            <a:r>
              <a:rPr lang="en-US" dirty="0"/>
              <a:t>: Train the same algorithm on different </a:t>
            </a:r>
            <a:r>
              <a:rPr lang="en-US" b="1" dirty="0"/>
              <a:t>bootstrap samples</a:t>
            </a:r>
            <a:r>
              <a:rPr lang="en-US" dirty="0"/>
              <a:t> (random subsets with replacement) and </a:t>
            </a:r>
            <a:r>
              <a:rPr lang="en-US" b="1" dirty="0"/>
              <a:t>average</a:t>
            </a:r>
            <a:r>
              <a:rPr lang="en-US" dirty="0"/>
              <a:t> their predictions (for regression) or </a:t>
            </a:r>
            <a:r>
              <a:rPr lang="en-US" b="1" dirty="0"/>
              <a:t>vote</a:t>
            </a:r>
            <a:r>
              <a:rPr lang="en-US" dirty="0"/>
              <a:t> (for classification).</a:t>
            </a:r>
          </a:p>
          <a:p>
            <a:pPr lvl="2"/>
            <a:r>
              <a:rPr lang="en-US" b="0" i="0" dirty="0">
                <a:effectLst/>
                <a:highlight>
                  <a:srgbClr val="FFFFFF"/>
                </a:highlight>
                <a:latin typeface="system-ui"/>
              </a:rPr>
              <a:t>Radom Forest</a:t>
            </a:r>
          </a:p>
          <a:p>
            <a:pPr lvl="1"/>
            <a:r>
              <a:rPr lang="en-US" b="0" i="0" dirty="0">
                <a:effectLst/>
                <a:highlight>
                  <a:srgbClr val="FFFFFF"/>
                </a:highlight>
                <a:latin typeface="system-ui"/>
              </a:rPr>
              <a:t>Boosting:</a:t>
            </a:r>
          </a:p>
          <a:p>
            <a:pPr lvl="2"/>
            <a:r>
              <a:rPr lang="en-US" b="1" dirty="0"/>
              <a:t>How</a:t>
            </a:r>
            <a:r>
              <a:rPr lang="en-US" dirty="0"/>
              <a:t>: Models are trained </a:t>
            </a:r>
            <a:r>
              <a:rPr lang="en-US" b="1" dirty="0"/>
              <a:t>sequentially</a:t>
            </a:r>
            <a:r>
              <a:rPr lang="en-US" dirty="0"/>
              <a:t>, with each model trying to correct the errors of the previous one.</a:t>
            </a:r>
            <a:endParaRPr lang="en-US" dirty="0">
              <a:highlight>
                <a:srgbClr val="FFFFFF"/>
              </a:highlight>
              <a:latin typeface="system-ui"/>
            </a:endParaRPr>
          </a:p>
          <a:p>
            <a:pPr lvl="2"/>
            <a:r>
              <a:rPr lang="en-US" b="0" i="0" dirty="0">
                <a:effectLst/>
                <a:highlight>
                  <a:srgbClr val="FFFFFF"/>
                </a:highlight>
                <a:latin typeface="system-ui"/>
              </a:rPr>
              <a:t>Gradient Boosting, </a:t>
            </a:r>
            <a:r>
              <a:rPr lang="en-US" b="0" i="0" dirty="0" err="1">
                <a:effectLst/>
                <a:highlight>
                  <a:srgbClr val="FFFFFF"/>
                </a:highlight>
                <a:latin typeface="system-ui"/>
              </a:rPr>
              <a:t>XGBoost</a:t>
            </a:r>
            <a:r>
              <a:rPr lang="en-US" b="0" i="0" dirty="0">
                <a:effectLst/>
                <a:highlight>
                  <a:srgbClr val="FFFFFF"/>
                </a:highlight>
                <a:latin typeface="system-ui"/>
              </a:rPr>
              <a:t>, </a:t>
            </a:r>
            <a:r>
              <a:rPr lang="en-US" b="0" i="0" dirty="0" err="1">
                <a:effectLst/>
                <a:highlight>
                  <a:srgbClr val="FFFFFF"/>
                </a:highlight>
                <a:latin typeface="system-ui"/>
              </a:rPr>
              <a:t>LightGBM</a:t>
            </a:r>
            <a:endParaRPr lang="en-US" b="0" i="0" dirty="0">
              <a:effectLst/>
              <a:highlight>
                <a:srgbClr val="FFFFFF"/>
              </a:highlight>
              <a:latin typeface="system-ui"/>
            </a:endParaRPr>
          </a:p>
          <a:p>
            <a:pPr lvl="1"/>
            <a:r>
              <a:rPr lang="en-US" b="0" i="0" dirty="0">
                <a:effectLst/>
                <a:highlight>
                  <a:srgbClr val="FFFFFF"/>
                </a:highlight>
                <a:latin typeface="system-ui"/>
              </a:rPr>
              <a:t>Stacking – combine strength of different models</a:t>
            </a:r>
          </a:p>
          <a:p>
            <a:pPr lvl="2"/>
            <a:r>
              <a:rPr lang="en-US" b="1" dirty="0"/>
              <a:t>How</a:t>
            </a:r>
            <a:r>
              <a:rPr lang="en-US" dirty="0"/>
              <a:t>: Train several </a:t>
            </a:r>
            <a:r>
              <a:rPr lang="en-US" b="1" dirty="0"/>
              <a:t>base models</a:t>
            </a:r>
            <a:r>
              <a:rPr lang="en-US" dirty="0"/>
              <a:t> (e.g., logistic regression, decision trees, SVM), then train a </a:t>
            </a:r>
            <a:r>
              <a:rPr lang="en-US" b="1" dirty="0"/>
              <a:t>meta-model</a:t>
            </a:r>
            <a:r>
              <a:rPr lang="en-US" dirty="0"/>
              <a:t> on their outputs.</a:t>
            </a:r>
          </a:p>
          <a:p>
            <a:pPr lvl="2"/>
            <a:r>
              <a:rPr lang="en-US" b="1" dirty="0"/>
              <a:t>Example:</a:t>
            </a:r>
          </a:p>
          <a:p>
            <a:pPr lvl="3"/>
            <a:r>
              <a:rPr lang="en-US" dirty="0"/>
              <a:t>Train 3 models: Random Forest, </a:t>
            </a:r>
            <a:r>
              <a:rPr lang="en-US" dirty="0" err="1"/>
              <a:t>XGBoost</a:t>
            </a:r>
            <a:r>
              <a:rPr lang="en-US" dirty="0"/>
              <a:t>, and SVM.</a:t>
            </a:r>
          </a:p>
          <a:p>
            <a:pPr lvl="3"/>
            <a:r>
              <a:rPr lang="en-US" dirty="0"/>
              <a:t>Use their predictions as inputs to train a final model (e.g., logistic regression).</a:t>
            </a:r>
          </a:p>
          <a:p>
            <a:pPr lvl="2"/>
            <a:r>
              <a:rPr lang="en-US" dirty="0"/>
              <a:t>You’re like a judge combining inputs from multiple specialists to make a final decision.</a:t>
            </a:r>
          </a:p>
        </p:txBody>
      </p:sp>
    </p:spTree>
    <p:extLst>
      <p:ext uri="{BB962C8B-B14F-4D97-AF65-F5344CB8AC3E}">
        <p14:creationId xmlns:p14="http://schemas.microsoft.com/office/powerpoint/2010/main" val="2834388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1A7DD-AB1D-0781-6A92-3457D4C76E9D}"/>
              </a:ext>
            </a:extLst>
          </p:cNvPr>
          <p:cNvSpPr>
            <a:spLocks noGrp="1"/>
          </p:cNvSpPr>
          <p:nvPr>
            <p:ph type="title"/>
          </p:nvPr>
        </p:nvSpPr>
        <p:spPr/>
        <p:txBody>
          <a:bodyPr/>
          <a:lstStyle/>
          <a:p>
            <a:r>
              <a:rPr lang="en-US" dirty="0"/>
              <a:t>Validation curve</a:t>
            </a:r>
          </a:p>
        </p:txBody>
      </p:sp>
      <p:sp>
        <p:nvSpPr>
          <p:cNvPr id="3" name="Content Placeholder 2">
            <a:extLst>
              <a:ext uri="{FF2B5EF4-FFF2-40B4-BE49-F238E27FC236}">
                <a16:creationId xmlns:a16="http://schemas.microsoft.com/office/drawing/2014/main" id="{0BA13F6D-C022-9177-84BB-464F1AC021F9}"/>
              </a:ext>
            </a:extLst>
          </p:cNvPr>
          <p:cNvSpPr>
            <a:spLocks noGrp="1"/>
          </p:cNvSpPr>
          <p:nvPr>
            <p:ph idx="1"/>
          </p:nvPr>
        </p:nvSpPr>
        <p:spPr>
          <a:xfrm>
            <a:off x="838200" y="1825625"/>
            <a:ext cx="5228167" cy="4351338"/>
          </a:xfrm>
        </p:spPr>
        <p:txBody>
          <a:bodyPr>
            <a:normAutofit fontScale="55000" lnSpcReduction="20000"/>
          </a:bodyPr>
          <a:lstStyle/>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For high-bias models, the performance of the model on the validation set is similar to the performance on the training set.</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For high-variance models, the performance of the model on the validation set is far worse than the performance on the training set.</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The training score is everywhere higher than the validation score. This is generally the case: the model will be a better fit to data it has seen than to data it has not seen.</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For very low model complexity (a high-bias model), the training data is under-fit, which means that the model is a poor predictor both for the training data and for any previously unseen data.</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For very high model complexity (a high-variance model), the training data is over-fit, which means that the model predicts the training data very well, but fails for any previously unseen data.</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For some intermediate value, the validation curve has a maximum. This level of complexity indicates a suitable trade-off between bias and variance.</a:t>
            </a:r>
          </a:p>
          <a:p>
            <a:endParaRPr lang="en-US" dirty="0"/>
          </a:p>
        </p:txBody>
      </p:sp>
      <p:pic>
        <p:nvPicPr>
          <p:cNvPr id="9220" name="Picture 4">
            <a:extLst>
              <a:ext uri="{FF2B5EF4-FFF2-40B4-BE49-F238E27FC236}">
                <a16:creationId xmlns:a16="http://schemas.microsoft.com/office/drawing/2014/main" id="{3CF778DD-E2B4-56BE-3B30-E196F87FC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799" y="2198588"/>
            <a:ext cx="4569479" cy="3452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117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AA5C-72C3-9451-95B0-AF9AD33EF7D8}"/>
              </a:ext>
            </a:extLst>
          </p:cNvPr>
          <p:cNvSpPr>
            <a:spLocks noGrp="1"/>
          </p:cNvSpPr>
          <p:nvPr>
            <p:ph type="title"/>
          </p:nvPr>
        </p:nvSpPr>
        <p:spPr/>
        <p:txBody>
          <a:bodyPr/>
          <a:lstStyle/>
          <a:p>
            <a:r>
              <a:rPr lang="en-US" dirty="0"/>
              <a:t>Learning curve</a:t>
            </a:r>
          </a:p>
        </p:txBody>
      </p:sp>
      <p:sp>
        <p:nvSpPr>
          <p:cNvPr id="3" name="Content Placeholder 2">
            <a:extLst>
              <a:ext uri="{FF2B5EF4-FFF2-40B4-BE49-F238E27FC236}">
                <a16:creationId xmlns:a16="http://schemas.microsoft.com/office/drawing/2014/main" id="{AEF85DDE-01A3-A304-5093-1D590291EB28}"/>
              </a:ext>
            </a:extLst>
          </p:cNvPr>
          <p:cNvSpPr>
            <a:spLocks noGrp="1"/>
          </p:cNvSpPr>
          <p:nvPr>
            <p:ph idx="1"/>
          </p:nvPr>
        </p:nvSpPr>
        <p:spPr>
          <a:xfrm>
            <a:off x="838200" y="1825625"/>
            <a:ext cx="6337300" cy="4351338"/>
          </a:xfrm>
        </p:spPr>
        <p:txBody>
          <a:bodyPr>
            <a:normAutofit fontScale="62500" lnSpcReduction="20000"/>
          </a:bodyPr>
          <a:lstStyle/>
          <a:p>
            <a:pPr algn="l"/>
            <a:r>
              <a:rPr lang="en-US" dirty="0">
                <a:solidFill>
                  <a:srgbClr val="212121"/>
                </a:solidFill>
                <a:highlight>
                  <a:srgbClr val="FFFFFF"/>
                </a:highlight>
                <a:latin typeface="Roboto" panose="02000000000000000000" pitchFamily="2" charset="0"/>
              </a:rPr>
              <a:t>T</a:t>
            </a:r>
            <a:r>
              <a:rPr lang="en-US" b="0" i="0" dirty="0">
                <a:solidFill>
                  <a:srgbClr val="212121"/>
                </a:solidFill>
                <a:effectLst/>
                <a:highlight>
                  <a:srgbClr val="FFFFFF"/>
                </a:highlight>
                <a:latin typeface="Roboto" panose="02000000000000000000" pitchFamily="2" charset="0"/>
              </a:rPr>
              <a:t>he behavior of the validation curve has not one but two important inputs: the model complexity and the number of training points. It is often useful to explore the behavior of the model as a function of the number of training points, which we can do by using increasingly larger subsets of the data to fit our model. A plot of the training/validation score with respect to the size of the training set is known as a learning curve.</a:t>
            </a:r>
          </a:p>
          <a:p>
            <a:pPr algn="l"/>
            <a:r>
              <a:rPr lang="en-US" b="0" i="0" dirty="0">
                <a:solidFill>
                  <a:srgbClr val="212121"/>
                </a:solidFill>
                <a:effectLst/>
                <a:highlight>
                  <a:srgbClr val="FFFFFF"/>
                </a:highlight>
                <a:latin typeface="Roboto" panose="02000000000000000000" pitchFamily="2" charset="0"/>
              </a:rPr>
              <a:t>The general behavior we would expect from a learning curve is this:</a:t>
            </a:r>
          </a:p>
          <a:p>
            <a:pPr lvl="1"/>
            <a:r>
              <a:rPr lang="en-US" b="0" i="0" dirty="0">
                <a:solidFill>
                  <a:srgbClr val="212121"/>
                </a:solidFill>
                <a:effectLst/>
                <a:highlight>
                  <a:srgbClr val="FFFFFF"/>
                </a:highlight>
                <a:latin typeface="Roboto" panose="02000000000000000000" pitchFamily="2" charset="0"/>
              </a:rPr>
              <a:t>A model of a given complexity will overfit a small dataset: this means the training score will be relatively high, while the validation score will be relatively low.</a:t>
            </a:r>
          </a:p>
          <a:p>
            <a:pPr lvl="1"/>
            <a:r>
              <a:rPr lang="en-US" b="0" i="0" dirty="0">
                <a:solidFill>
                  <a:srgbClr val="212121"/>
                </a:solidFill>
                <a:effectLst/>
                <a:highlight>
                  <a:srgbClr val="FFFFFF"/>
                </a:highlight>
                <a:latin typeface="Roboto" panose="02000000000000000000" pitchFamily="2" charset="0"/>
              </a:rPr>
              <a:t>A model of a given complexity will underfit a large dataset: this means that the training score will decrease, but the validation score will increase.</a:t>
            </a:r>
          </a:p>
          <a:p>
            <a:pPr lvl="1"/>
            <a:r>
              <a:rPr lang="en-US" b="0" i="0" dirty="0">
                <a:solidFill>
                  <a:srgbClr val="212121"/>
                </a:solidFill>
                <a:effectLst/>
                <a:highlight>
                  <a:srgbClr val="FFFFFF"/>
                </a:highlight>
                <a:latin typeface="Roboto" panose="02000000000000000000" pitchFamily="2" charset="0"/>
              </a:rPr>
              <a:t>A model will never, except by chance, give a better score to the validation set than the training set: this means the curves should keep getting closer together but never cross.</a:t>
            </a:r>
          </a:p>
        </p:txBody>
      </p:sp>
      <p:pic>
        <p:nvPicPr>
          <p:cNvPr id="10242" name="Picture 2">
            <a:extLst>
              <a:ext uri="{FF2B5EF4-FFF2-40B4-BE49-F238E27FC236}">
                <a16:creationId xmlns:a16="http://schemas.microsoft.com/office/drawing/2014/main" id="{69ECE709-14D7-4C7F-5B2E-267067FA1E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90" r="6944"/>
          <a:stretch/>
        </p:blipFill>
        <p:spPr bwMode="auto">
          <a:xfrm>
            <a:off x="7315198" y="1825625"/>
            <a:ext cx="4732867" cy="3771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145834-17A1-90D4-F7F2-F32C7EFFE72B}"/>
              </a:ext>
            </a:extLst>
          </p:cNvPr>
          <p:cNvSpPr txBox="1"/>
          <p:nvPr/>
        </p:nvSpPr>
        <p:spPr>
          <a:xfrm>
            <a:off x="7945967" y="5547796"/>
            <a:ext cx="3950825" cy="369332"/>
          </a:xfrm>
          <a:prstGeom prst="rect">
            <a:avLst/>
          </a:prstGeom>
          <a:noFill/>
        </p:spPr>
        <p:txBody>
          <a:bodyPr wrap="none" rtlCol="0">
            <a:spAutoFit/>
          </a:bodyPr>
          <a:lstStyle/>
          <a:p>
            <a:r>
              <a:rPr lang="en-US" dirty="0"/>
              <a:t>We expect to see learning curve like this</a:t>
            </a:r>
          </a:p>
        </p:txBody>
      </p:sp>
    </p:spTree>
    <p:extLst>
      <p:ext uri="{BB962C8B-B14F-4D97-AF65-F5344CB8AC3E}">
        <p14:creationId xmlns:p14="http://schemas.microsoft.com/office/powerpoint/2010/main" val="1972349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72AC-0780-1B3D-3467-2F26A8D67E4B}"/>
              </a:ext>
            </a:extLst>
          </p:cNvPr>
          <p:cNvSpPr>
            <a:spLocks noGrp="1"/>
          </p:cNvSpPr>
          <p:nvPr>
            <p:ph type="title"/>
          </p:nvPr>
        </p:nvSpPr>
        <p:spPr/>
        <p:txBody>
          <a:bodyPr/>
          <a:lstStyle/>
          <a:p>
            <a:r>
              <a:rPr lang="en-US" b="0" i="0" dirty="0">
                <a:solidFill>
                  <a:srgbClr val="212121"/>
                </a:solidFill>
                <a:effectLst/>
                <a:highlight>
                  <a:srgbClr val="FFFFFF"/>
                </a:highlight>
                <a:latin typeface="Roboto" panose="02000000000000000000" pitchFamily="2" charset="0"/>
              </a:rPr>
              <a:t>Validation in Practice: Grid Search</a:t>
            </a:r>
            <a:endParaRPr lang="en-US" dirty="0"/>
          </a:p>
        </p:txBody>
      </p:sp>
      <p:sp>
        <p:nvSpPr>
          <p:cNvPr id="3" name="Content Placeholder 2">
            <a:extLst>
              <a:ext uri="{FF2B5EF4-FFF2-40B4-BE49-F238E27FC236}">
                <a16:creationId xmlns:a16="http://schemas.microsoft.com/office/drawing/2014/main" id="{252F5737-24BA-EE3D-6C2C-4A5FE0A319B9}"/>
              </a:ext>
            </a:extLst>
          </p:cNvPr>
          <p:cNvSpPr>
            <a:spLocks noGrp="1"/>
          </p:cNvSpPr>
          <p:nvPr>
            <p:ph idx="1"/>
          </p:nvPr>
        </p:nvSpPr>
        <p:spPr/>
        <p:txBody>
          <a:bodyPr>
            <a:normAutofit fontScale="92500" lnSpcReduction="20000"/>
          </a:bodyPr>
          <a:lstStyle/>
          <a:p>
            <a:pPr algn="l"/>
            <a:r>
              <a:rPr lang="en-US" b="0" i="0" dirty="0">
                <a:solidFill>
                  <a:srgbClr val="212121"/>
                </a:solidFill>
                <a:effectLst/>
                <a:highlight>
                  <a:srgbClr val="FFFFFF"/>
                </a:highlight>
                <a:latin typeface="Roboto" panose="02000000000000000000" pitchFamily="2" charset="0"/>
              </a:rPr>
              <a:t>The preceding discussion is meant to give you some intuition into the trade-off between bias and variance, and its dependence on model complexity and training set size. In practice, models generally have more than one knob to turn, and thus plots of validation and learning curves change from lines to multi-dimensional surfaces. In these cases, such visualizations are difficult and we would rather simply find the particular model that maximizes the validation score.</a:t>
            </a:r>
          </a:p>
          <a:p>
            <a:pPr algn="l"/>
            <a:r>
              <a:rPr lang="en-US" b="0" i="0" dirty="0">
                <a:solidFill>
                  <a:srgbClr val="212121"/>
                </a:solidFill>
                <a:effectLst/>
                <a:highlight>
                  <a:srgbClr val="FFFFFF"/>
                </a:highlight>
                <a:latin typeface="Roboto" panose="02000000000000000000" pitchFamily="2" charset="0"/>
              </a:rPr>
              <a:t>Scikit-Learn provides automated tools to do this in the grid search module. Here is an example of using grid search to find the optimal polynomial model. We will explore a three-dimensional grid of model features; namely the polynomial degree, the flag telling us whether to fit the intercept, and the flag telling us whether to normalize the problem. This can be set up using Scikit-</a:t>
            </a:r>
            <a:r>
              <a:rPr lang="en-US" b="0" i="0" dirty="0" err="1">
                <a:solidFill>
                  <a:srgbClr val="212121"/>
                </a:solidFill>
                <a:effectLst/>
                <a:highlight>
                  <a:srgbClr val="FFFFFF"/>
                </a:highlight>
                <a:latin typeface="Roboto" panose="02000000000000000000" pitchFamily="2" charset="0"/>
              </a:rPr>
              <a:t>Learn's</a:t>
            </a:r>
            <a:r>
              <a:rPr lang="en-US" b="0" i="0" dirty="0">
                <a:solidFill>
                  <a:srgbClr val="212121"/>
                </a:solidFill>
                <a:effectLst/>
                <a:highlight>
                  <a:srgbClr val="FFFFFF"/>
                </a:highlight>
                <a:latin typeface="Roboto" panose="02000000000000000000" pitchFamily="2" charset="0"/>
              </a:rPr>
              <a:t> </a:t>
            </a:r>
            <a:r>
              <a:rPr lang="en-US" b="1" i="0" dirty="0" err="1">
                <a:solidFill>
                  <a:srgbClr val="212121"/>
                </a:solidFill>
                <a:effectLst/>
                <a:highlight>
                  <a:srgbClr val="FFFFFF"/>
                </a:highlight>
                <a:latin typeface="Roboto" panose="02000000000000000000" pitchFamily="2" charset="0"/>
              </a:rPr>
              <a:t>GridSearchCV</a:t>
            </a:r>
            <a:r>
              <a:rPr lang="en-US" b="0" i="0" dirty="0">
                <a:solidFill>
                  <a:srgbClr val="212121"/>
                </a:solidFill>
                <a:effectLst/>
                <a:highlight>
                  <a:srgbClr val="FFFFFF"/>
                </a:highlight>
                <a:latin typeface="Roboto" panose="02000000000000000000" pitchFamily="2" charset="0"/>
              </a:rPr>
              <a:t> meta-estimator.</a:t>
            </a:r>
          </a:p>
        </p:txBody>
      </p:sp>
    </p:spTree>
    <p:extLst>
      <p:ext uri="{BB962C8B-B14F-4D97-AF65-F5344CB8AC3E}">
        <p14:creationId xmlns:p14="http://schemas.microsoft.com/office/powerpoint/2010/main" val="258727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A569A-6B7C-1557-00EE-9DAC7A6754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567EB1-4205-D4FD-FB38-0F7E4442719B}"/>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C97C37B8-343D-4F54-BECC-8F116B1789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247"/>
          <a:stretch/>
        </p:blipFill>
        <p:spPr bwMode="auto">
          <a:xfrm>
            <a:off x="228600" y="282575"/>
            <a:ext cx="5761479" cy="6210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0D03AB2-63BB-EC34-3508-49B6549213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753"/>
          <a:stretch/>
        </p:blipFill>
        <p:spPr bwMode="auto">
          <a:xfrm>
            <a:off x="6155796" y="282576"/>
            <a:ext cx="5764157" cy="62748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6549D4-324D-4511-0E58-CC2DC2F9E6E1}"/>
              </a:ext>
            </a:extLst>
          </p:cNvPr>
          <p:cNvSpPr txBox="1"/>
          <p:nvPr/>
        </p:nvSpPr>
        <p:spPr>
          <a:xfrm>
            <a:off x="228600" y="6532225"/>
            <a:ext cx="6096000" cy="215444"/>
          </a:xfrm>
          <a:prstGeom prst="rect">
            <a:avLst/>
          </a:prstGeom>
          <a:noFill/>
        </p:spPr>
        <p:txBody>
          <a:bodyPr wrap="square">
            <a:spAutoFit/>
          </a:bodyPr>
          <a:lstStyle/>
          <a:p>
            <a:r>
              <a:rPr lang="en-US" sz="800" b="0" i="0" u="none" strike="noStrike" dirty="0">
                <a:effectLst/>
                <a:highlight>
                  <a:srgbClr val="FFFFFF"/>
                </a:highlight>
                <a:latin typeface="system-ui"/>
                <a:hlinkClick r:id="rId3"/>
              </a:rPr>
              <a:t>https://xkcd.com/1122/</a:t>
            </a:r>
            <a:endParaRPr lang="en-US" sz="800" dirty="0"/>
          </a:p>
        </p:txBody>
      </p:sp>
    </p:spTree>
    <p:extLst>
      <p:ext uri="{BB962C8B-B14F-4D97-AF65-F5344CB8AC3E}">
        <p14:creationId xmlns:p14="http://schemas.microsoft.com/office/powerpoint/2010/main" val="2862429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251D-6237-6193-4A3B-484EF60EA732}"/>
              </a:ext>
            </a:extLst>
          </p:cNvPr>
          <p:cNvSpPr>
            <a:spLocks noGrp="1"/>
          </p:cNvSpPr>
          <p:nvPr>
            <p:ph type="title"/>
          </p:nvPr>
        </p:nvSpPr>
        <p:spPr>
          <a:xfrm>
            <a:off x="838200" y="1287992"/>
            <a:ext cx="10515600" cy="1325563"/>
          </a:xfrm>
        </p:spPr>
        <p:txBody>
          <a:bodyPr>
            <a:normAutofit fontScale="90000"/>
          </a:bodyPr>
          <a:lstStyle/>
          <a:p>
            <a:r>
              <a:rPr lang="en-US" b="1" i="0" dirty="0">
                <a:effectLst/>
                <a:highlight>
                  <a:srgbClr val="FFFFFF"/>
                </a:highlight>
                <a:latin typeface="system-ui"/>
              </a:rPr>
              <a:t>Your model captured some 'wrong' or 'not useful' features (noises), but might lose some key underlying information (signals)!</a:t>
            </a:r>
            <a:br>
              <a:rPr lang="en-US" b="1" i="0" dirty="0">
                <a:effectLst/>
                <a:highlight>
                  <a:srgbClr val="FFFFFF"/>
                </a:highlight>
                <a:latin typeface="system-ui"/>
              </a:rPr>
            </a:br>
            <a:endParaRPr lang="en-US" dirty="0"/>
          </a:p>
        </p:txBody>
      </p:sp>
      <p:sp>
        <p:nvSpPr>
          <p:cNvPr id="3" name="Content Placeholder 2">
            <a:extLst>
              <a:ext uri="{FF2B5EF4-FFF2-40B4-BE49-F238E27FC236}">
                <a16:creationId xmlns:a16="http://schemas.microsoft.com/office/drawing/2014/main" id="{13716C2A-7058-F420-8637-F461DD1775A3}"/>
              </a:ext>
            </a:extLst>
          </p:cNvPr>
          <p:cNvSpPr>
            <a:spLocks noGrp="1"/>
          </p:cNvSpPr>
          <p:nvPr>
            <p:ph idx="1"/>
          </p:nvPr>
        </p:nvSpPr>
        <p:spPr>
          <a:xfrm>
            <a:off x="838200" y="3310467"/>
            <a:ext cx="10515600" cy="2866496"/>
          </a:xfrm>
        </p:spPr>
        <p:txBody>
          <a:bodyPr/>
          <a:lstStyle/>
          <a:p>
            <a:pPr algn="l">
              <a:buFont typeface="Arial" panose="020B0604020202020204" pitchFamily="34" charset="0"/>
              <a:buChar char="•"/>
            </a:pPr>
            <a:r>
              <a:rPr lang="en-US" b="0" i="0" dirty="0">
                <a:effectLst/>
                <a:highlight>
                  <a:srgbClr val="FFFFFF"/>
                </a:highlight>
                <a:latin typeface="system-ui"/>
              </a:rPr>
              <a:t>In predictive modeling, you can think of the “signal” as the true underlying pattern that you wish to learn from the data.</a:t>
            </a:r>
          </a:p>
          <a:p>
            <a:pPr algn="l">
              <a:buFont typeface="Arial" panose="020B0604020202020204" pitchFamily="34" charset="0"/>
              <a:buChar char="•"/>
            </a:pPr>
            <a:r>
              <a:rPr lang="en-US" b="0" i="0" dirty="0">
                <a:effectLst/>
                <a:highlight>
                  <a:srgbClr val="FFFFFF"/>
                </a:highlight>
                <a:latin typeface="system-ui"/>
              </a:rPr>
              <a:t>“Noise,” on the other hand, refers to the irrelevant information or randomness in a dataset.</a:t>
            </a:r>
          </a:p>
          <a:p>
            <a:endParaRPr lang="en-US" dirty="0"/>
          </a:p>
        </p:txBody>
      </p:sp>
    </p:spTree>
    <p:extLst>
      <p:ext uri="{BB962C8B-B14F-4D97-AF65-F5344CB8AC3E}">
        <p14:creationId xmlns:p14="http://schemas.microsoft.com/office/powerpoint/2010/main" val="1625987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974ED07-DD9E-6D1B-CD42-FC620DC7F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356393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EB32375-8B0E-DD5C-7017-54022ABCB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99417"/>
            <a:ext cx="762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60A98EA-4F49-C6AE-5403-D8137AF2AE03}"/>
              </a:ext>
            </a:extLst>
          </p:cNvPr>
          <p:cNvSpPr txBox="1"/>
          <p:nvPr/>
        </p:nvSpPr>
        <p:spPr>
          <a:xfrm>
            <a:off x="6976534" y="3965769"/>
            <a:ext cx="5089524" cy="2308324"/>
          </a:xfrm>
          <a:prstGeom prst="rect">
            <a:avLst/>
          </a:prstGeom>
          <a:noFill/>
        </p:spPr>
        <p:txBody>
          <a:bodyPr wrap="square">
            <a:spAutoFit/>
          </a:bodyPr>
          <a:lstStyle/>
          <a:p>
            <a:pPr algn="l"/>
            <a:r>
              <a:rPr lang="en-US" b="0" i="0" dirty="0">
                <a:effectLst/>
                <a:highlight>
                  <a:srgbClr val="FFFFFF"/>
                </a:highlight>
                <a:latin typeface="system-ui"/>
              </a:rPr>
              <a:t>Green chromatic coordinates (GCC) of this </a:t>
            </a:r>
            <a:r>
              <a:rPr lang="en-US" b="0" i="0" dirty="0" err="1">
                <a:effectLst/>
                <a:highlight>
                  <a:srgbClr val="FFFFFF"/>
                </a:highlight>
                <a:latin typeface="system-ui"/>
              </a:rPr>
              <a:t>PhenoCam</a:t>
            </a:r>
            <a:r>
              <a:rPr lang="en-US" b="0" i="0" dirty="0">
                <a:effectLst/>
                <a:highlight>
                  <a:srgbClr val="FFFFFF"/>
                </a:highlight>
                <a:latin typeface="system-ui"/>
              </a:rPr>
              <a:t> site.</a:t>
            </a:r>
          </a:p>
          <a:p>
            <a:pPr algn="l"/>
            <a:r>
              <a:rPr lang="en-US" b="0" i="0" dirty="0">
                <a:effectLst/>
                <a:highlight>
                  <a:srgbClr val="FFFFFF"/>
                </a:highlight>
                <a:latin typeface="system-ui"/>
              </a:rPr>
              <a:t>GCC measures the </a:t>
            </a:r>
            <a:r>
              <a:rPr lang="en-US" b="0" i="0" dirty="0" err="1">
                <a:effectLst/>
                <a:highlight>
                  <a:srgbClr val="FFFFFF"/>
                </a:highlight>
                <a:latin typeface="system-ui"/>
              </a:rPr>
              <a:t>greeness</a:t>
            </a:r>
            <a:r>
              <a:rPr lang="en-US" b="0" i="0" dirty="0">
                <a:effectLst/>
                <a:highlight>
                  <a:srgbClr val="FFFFFF"/>
                </a:highlight>
                <a:latin typeface="system-ui"/>
              </a:rPr>
              <a:t> of vegetation and is not expected to vary too much in a short time period (signal). But looking at the real data, we see a lot of variations</a:t>
            </a:r>
            <a:r>
              <a:rPr lang="en-US" b="1" i="0" dirty="0">
                <a:effectLst/>
                <a:highlight>
                  <a:srgbClr val="FFFFFF"/>
                </a:highlight>
                <a:latin typeface="system-ui"/>
              </a:rPr>
              <a:t>. Part of them is due to the change of the illumination condition, but a lot of them are due to measurement noises</a:t>
            </a:r>
            <a:r>
              <a:rPr lang="en-US" b="0" i="0" dirty="0">
                <a:effectLst/>
                <a:highlight>
                  <a:srgbClr val="FFFFFF"/>
                </a:highlight>
                <a:latin typeface="system-ui"/>
              </a:rPr>
              <a:t>.</a:t>
            </a:r>
          </a:p>
        </p:txBody>
      </p:sp>
    </p:spTree>
    <p:extLst>
      <p:ext uri="{BB962C8B-B14F-4D97-AF65-F5344CB8AC3E}">
        <p14:creationId xmlns:p14="http://schemas.microsoft.com/office/powerpoint/2010/main" val="263120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70A0-76A7-4861-94E2-B884816932ED}"/>
              </a:ext>
            </a:extLst>
          </p:cNvPr>
          <p:cNvSpPr>
            <a:spLocks noGrp="1"/>
          </p:cNvSpPr>
          <p:nvPr>
            <p:ph type="title"/>
          </p:nvPr>
        </p:nvSpPr>
        <p:spPr>
          <a:xfrm>
            <a:off x="5118100" y="365125"/>
            <a:ext cx="6235700" cy="1325563"/>
          </a:xfrm>
        </p:spPr>
        <p:txBody>
          <a:bodyPr/>
          <a:lstStyle/>
          <a:p>
            <a:r>
              <a:rPr lang="en-US" b="0" i="0" dirty="0">
                <a:effectLst/>
                <a:highlight>
                  <a:srgbClr val="FFFFFF"/>
                </a:highlight>
                <a:latin typeface="system-ui"/>
              </a:rPr>
              <a:t>CDC growth chart for girls</a:t>
            </a:r>
            <a:endParaRPr lang="en-US" dirty="0"/>
          </a:p>
        </p:txBody>
      </p:sp>
      <p:sp>
        <p:nvSpPr>
          <p:cNvPr id="3" name="Content Placeholder 2">
            <a:extLst>
              <a:ext uri="{FF2B5EF4-FFF2-40B4-BE49-F238E27FC236}">
                <a16:creationId xmlns:a16="http://schemas.microsoft.com/office/drawing/2014/main" id="{56A4575F-4CD1-BF10-5E87-FFA4AAE1EAAC}"/>
              </a:ext>
            </a:extLst>
          </p:cNvPr>
          <p:cNvSpPr>
            <a:spLocks noGrp="1"/>
          </p:cNvSpPr>
          <p:nvPr>
            <p:ph idx="1"/>
          </p:nvPr>
        </p:nvSpPr>
        <p:spPr>
          <a:xfrm>
            <a:off x="5003800" y="1825625"/>
            <a:ext cx="6350000" cy="4351338"/>
          </a:xfrm>
        </p:spPr>
        <p:txBody>
          <a:bodyPr/>
          <a:lstStyle/>
          <a:p>
            <a:pPr algn="l"/>
            <a:r>
              <a:rPr lang="en-US" b="0" i="0" dirty="0">
                <a:effectLst/>
                <a:highlight>
                  <a:srgbClr val="FFFFFF"/>
                </a:highlight>
                <a:latin typeface="system-ui"/>
              </a:rPr>
              <a:t>This chart is the signal.</a:t>
            </a:r>
          </a:p>
          <a:p>
            <a:pPr algn="l"/>
            <a:r>
              <a:rPr lang="en-US" b="0" i="0" dirty="0">
                <a:effectLst/>
                <a:highlight>
                  <a:srgbClr val="FFFFFF"/>
                </a:highlight>
                <a:latin typeface="system-ui"/>
              </a:rPr>
              <a:t>However, if you could only sample one local school, the relationship might be muddier. It would be affected by outliers (e.g. kid whose dad is an NBA player) and randomness (e.g. kids who hit puberty at different ages).</a:t>
            </a:r>
          </a:p>
          <a:p>
            <a:endParaRPr lang="en-US" dirty="0"/>
          </a:p>
        </p:txBody>
      </p:sp>
      <p:pic>
        <p:nvPicPr>
          <p:cNvPr id="4098" name="Picture 2">
            <a:extLst>
              <a:ext uri="{FF2B5EF4-FFF2-40B4-BE49-F238E27FC236}">
                <a16:creationId xmlns:a16="http://schemas.microsoft.com/office/drawing/2014/main" id="{1951B520-5C97-71C0-9C10-58525E29C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9720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81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E69A-5088-9FDD-8410-3C390E931286}"/>
              </a:ext>
            </a:extLst>
          </p:cNvPr>
          <p:cNvSpPr>
            <a:spLocks noGrp="1"/>
          </p:cNvSpPr>
          <p:nvPr>
            <p:ph type="title"/>
          </p:nvPr>
        </p:nvSpPr>
        <p:spPr/>
        <p:txBody>
          <a:bodyPr>
            <a:normAutofit/>
          </a:bodyPr>
          <a:lstStyle/>
          <a:p>
            <a:r>
              <a:rPr lang="en-US" b="1" i="0" dirty="0">
                <a:effectLst/>
                <a:highlight>
                  <a:srgbClr val="FFFFFF"/>
                </a:highlight>
                <a:latin typeface="system-ui"/>
              </a:rPr>
              <a:t>A well functioning ML algorithm will separate the signal from the noise.</a:t>
            </a:r>
            <a:endParaRPr lang="en-US" dirty="0"/>
          </a:p>
        </p:txBody>
      </p:sp>
      <p:sp>
        <p:nvSpPr>
          <p:cNvPr id="3" name="Content Placeholder 2">
            <a:extLst>
              <a:ext uri="{FF2B5EF4-FFF2-40B4-BE49-F238E27FC236}">
                <a16:creationId xmlns:a16="http://schemas.microsoft.com/office/drawing/2014/main" id="{22B59A26-0511-27B7-FEFF-142F70A028A7}"/>
              </a:ext>
            </a:extLst>
          </p:cNvPr>
          <p:cNvSpPr>
            <a:spLocks noGrp="1"/>
          </p:cNvSpPr>
          <p:nvPr>
            <p:ph idx="1"/>
          </p:nvPr>
        </p:nvSpPr>
        <p:spPr/>
        <p:txBody>
          <a:bodyPr/>
          <a:lstStyle/>
          <a:p>
            <a:pPr algn="l"/>
            <a:r>
              <a:rPr lang="en-US" b="0" i="0" dirty="0">
                <a:effectLst/>
                <a:highlight>
                  <a:srgbClr val="FFFFFF"/>
                </a:highlight>
                <a:latin typeface="system-ui"/>
              </a:rPr>
              <a:t>If the algorithm is too complex or flexible (e.g. it has too many input features or it’s not properly regularized), it can end up “memorizing the noise” instead of finding the signal. This overfit model will then make predictions based on that noise. It will perform unusually well on its training data, yet very poorly on new, unseen data.</a:t>
            </a:r>
          </a:p>
        </p:txBody>
      </p:sp>
    </p:spTree>
    <p:extLst>
      <p:ext uri="{BB962C8B-B14F-4D97-AF65-F5344CB8AC3E}">
        <p14:creationId xmlns:p14="http://schemas.microsoft.com/office/powerpoint/2010/main" val="15650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DB6F-4BC9-85B6-F338-D9C8BFD2015B}"/>
              </a:ext>
            </a:extLst>
          </p:cNvPr>
          <p:cNvSpPr>
            <a:spLocks noGrp="1"/>
          </p:cNvSpPr>
          <p:nvPr>
            <p:ph type="title"/>
          </p:nvPr>
        </p:nvSpPr>
        <p:spPr/>
        <p:txBody>
          <a:bodyPr>
            <a:normAutofit/>
          </a:bodyPr>
          <a:lstStyle/>
          <a:p>
            <a:r>
              <a:rPr lang="en-US" b="1" i="0" dirty="0">
                <a:effectLst/>
                <a:highlight>
                  <a:srgbClr val="FFFFFF"/>
                </a:highlight>
                <a:latin typeface="system-ui"/>
              </a:rPr>
              <a:t>Underfit, optimum fit and overfit</a:t>
            </a:r>
            <a:endParaRPr lang="en-US" dirty="0"/>
          </a:p>
        </p:txBody>
      </p:sp>
      <p:sp>
        <p:nvSpPr>
          <p:cNvPr id="3" name="Content Placeholder 2">
            <a:extLst>
              <a:ext uri="{FF2B5EF4-FFF2-40B4-BE49-F238E27FC236}">
                <a16:creationId xmlns:a16="http://schemas.microsoft.com/office/drawing/2014/main" id="{8AB02057-2965-A939-17E5-075A5CFCA977}"/>
              </a:ext>
            </a:extLst>
          </p:cNvPr>
          <p:cNvSpPr>
            <a:spLocks noGrp="1"/>
          </p:cNvSpPr>
          <p:nvPr>
            <p:ph idx="1"/>
          </p:nvPr>
        </p:nvSpPr>
        <p:spPr>
          <a:xfrm>
            <a:off x="838200" y="5554133"/>
            <a:ext cx="10515600" cy="622829"/>
          </a:xfrm>
        </p:spPr>
        <p:txBody>
          <a:bodyPr>
            <a:normAutofit fontScale="85000" lnSpcReduction="20000"/>
          </a:bodyPr>
          <a:lstStyle/>
          <a:p>
            <a:r>
              <a:rPr lang="en-US" b="0" i="0" dirty="0">
                <a:effectLst/>
                <a:highlight>
                  <a:srgbClr val="FFFFFF"/>
                </a:highlight>
                <a:latin typeface="system-ui"/>
              </a:rPr>
              <a:t>Underfitting occurs when a model is too simple – informed by too few features or regularized too much – which makes it inflexible in learning from the dataset.</a:t>
            </a:r>
            <a:endParaRPr lang="en-US" dirty="0"/>
          </a:p>
        </p:txBody>
      </p:sp>
      <p:pic>
        <p:nvPicPr>
          <p:cNvPr id="5122" name="Picture 2">
            <a:extLst>
              <a:ext uri="{FF2B5EF4-FFF2-40B4-BE49-F238E27FC236}">
                <a16:creationId xmlns:a16="http://schemas.microsoft.com/office/drawing/2014/main" id="{828BFDE8-8403-8803-6E3A-52F34EE4F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759" y="1362869"/>
            <a:ext cx="9277350" cy="4019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91755B7-CAF3-9F64-3FBD-21AE010D5B5C}"/>
              </a:ext>
            </a:extLst>
          </p:cNvPr>
          <p:cNvSpPr/>
          <p:nvPr/>
        </p:nvSpPr>
        <p:spPr>
          <a:xfrm>
            <a:off x="1743740" y="1362868"/>
            <a:ext cx="7570381" cy="7742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A5191DF-8F43-73DF-D3DA-E8D13D9A2367}"/>
              </a:ext>
            </a:extLst>
          </p:cNvPr>
          <p:cNvSpPr/>
          <p:nvPr/>
        </p:nvSpPr>
        <p:spPr>
          <a:xfrm>
            <a:off x="775759" y="4608144"/>
            <a:ext cx="10739301" cy="17720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31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FF001-E808-A796-C47D-FFCAFFCDFB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F7B9F9-2089-9DBC-F4B7-F1913D539013}"/>
              </a:ext>
            </a:extLst>
          </p:cNvPr>
          <p:cNvSpPr>
            <a:spLocks noGrp="1"/>
          </p:cNvSpPr>
          <p:nvPr>
            <p:ph type="title"/>
          </p:nvPr>
        </p:nvSpPr>
        <p:spPr/>
        <p:txBody>
          <a:bodyPr>
            <a:normAutofit/>
          </a:bodyPr>
          <a:lstStyle/>
          <a:p>
            <a:r>
              <a:rPr lang="en-US" b="1" i="0" dirty="0">
                <a:effectLst/>
                <a:highlight>
                  <a:srgbClr val="FFFFFF"/>
                </a:highlight>
                <a:latin typeface="system-ui"/>
              </a:rPr>
              <a:t>Underfit, optimum fit and overfit</a:t>
            </a:r>
            <a:endParaRPr lang="en-US" dirty="0"/>
          </a:p>
        </p:txBody>
      </p:sp>
      <p:sp>
        <p:nvSpPr>
          <p:cNvPr id="3" name="Content Placeholder 2">
            <a:extLst>
              <a:ext uri="{FF2B5EF4-FFF2-40B4-BE49-F238E27FC236}">
                <a16:creationId xmlns:a16="http://schemas.microsoft.com/office/drawing/2014/main" id="{91D6A6C1-0D4B-C39A-994F-B8B1E58A0A38}"/>
              </a:ext>
            </a:extLst>
          </p:cNvPr>
          <p:cNvSpPr>
            <a:spLocks noGrp="1"/>
          </p:cNvSpPr>
          <p:nvPr>
            <p:ph idx="1"/>
          </p:nvPr>
        </p:nvSpPr>
        <p:spPr>
          <a:xfrm>
            <a:off x="838200" y="5554133"/>
            <a:ext cx="10515600" cy="622829"/>
          </a:xfrm>
        </p:spPr>
        <p:txBody>
          <a:bodyPr>
            <a:normAutofit fontScale="85000" lnSpcReduction="20000"/>
          </a:bodyPr>
          <a:lstStyle/>
          <a:p>
            <a:r>
              <a:rPr lang="en-US" b="0" i="0" dirty="0">
                <a:effectLst/>
                <a:highlight>
                  <a:srgbClr val="FFFFFF"/>
                </a:highlight>
                <a:latin typeface="system-ui"/>
              </a:rPr>
              <a:t>Underfitting occurs when a model is too simple – informed by too few features or regularized too much – which makes it inflexible in learning from the dataset.</a:t>
            </a:r>
            <a:endParaRPr lang="en-US" dirty="0"/>
          </a:p>
        </p:txBody>
      </p:sp>
      <p:pic>
        <p:nvPicPr>
          <p:cNvPr id="5122" name="Picture 2">
            <a:extLst>
              <a:ext uri="{FF2B5EF4-FFF2-40B4-BE49-F238E27FC236}">
                <a16:creationId xmlns:a16="http://schemas.microsoft.com/office/drawing/2014/main" id="{A3DF6F98-CCD6-8EF5-BABE-3423B1B13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759" y="1362869"/>
            <a:ext cx="92773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652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2199</Words>
  <Application>Microsoft Macintosh PowerPoint</Application>
  <PresentationFormat>Widescreen</PresentationFormat>
  <Paragraphs>124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system-ui</vt:lpstr>
      <vt:lpstr>Arial</vt:lpstr>
      <vt:lpstr>Calibri</vt:lpstr>
      <vt:lpstr>Calibri Light</vt:lpstr>
      <vt:lpstr>Roboto</vt:lpstr>
      <vt:lpstr>Office Theme</vt:lpstr>
      <vt:lpstr>Overfitting in Machine Learning</vt:lpstr>
      <vt:lpstr>The problem: You trained a model that 'perfectly' fits your training data, but you found a poor performance when you apply it to another dataset. </vt:lpstr>
      <vt:lpstr>PowerPoint Presentation</vt:lpstr>
      <vt:lpstr>Your model captured some 'wrong' or 'not useful' features (noises), but might lose some key underlying information (signals)! </vt:lpstr>
      <vt:lpstr>PowerPoint Presentation</vt:lpstr>
      <vt:lpstr>CDC growth chart for girls</vt:lpstr>
      <vt:lpstr>A well functioning ML algorithm will separate the signal from the noise.</vt:lpstr>
      <vt:lpstr>Underfit, optimum fit and overfit</vt:lpstr>
      <vt:lpstr>Underfit, optimum fit and overfit</vt:lpstr>
      <vt:lpstr>Bias vs. Variance</vt:lpstr>
      <vt:lpstr>How to Detect Overfitting</vt:lpstr>
      <vt:lpstr>Occam’s Razor</vt:lpstr>
      <vt:lpstr>Examples</vt:lpstr>
      <vt:lpstr>Examples</vt:lpstr>
      <vt:lpstr>I wasn’t able to find my phone last week</vt:lpstr>
      <vt:lpstr>How to Prevent Overfitting</vt:lpstr>
      <vt:lpstr>Cross-validation</vt:lpstr>
      <vt:lpstr>Train with more data</vt:lpstr>
      <vt:lpstr>Remove features/Dimensionality Reduction</vt:lpstr>
      <vt:lpstr>Early Stopping</vt:lpstr>
      <vt:lpstr>Regularization</vt:lpstr>
      <vt:lpstr>Ensembling</vt:lpstr>
      <vt:lpstr>Validation curve</vt:lpstr>
      <vt:lpstr>Learning curve</vt:lpstr>
      <vt:lpstr>Validation in Practice: Grid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Overfitting in Machine Learning</dc:title>
  <dc:creator>MIN CHEN</dc:creator>
  <cp:lastModifiedBy>MIN CHEN</cp:lastModifiedBy>
  <cp:revision>3</cp:revision>
  <dcterms:created xsi:type="dcterms:W3CDTF">2024-04-16T15:28:14Z</dcterms:created>
  <dcterms:modified xsi:type="dcterms:W3CDTF">2025-04-24T18:57:34Z</dcterms:modified>
</cp:coreProperties>
</file>