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81" r:id="rId3"/>
    <p:sldId id="282" r:id="rId4"/>
    <p:sldId id="283" r:id="rId5"/>
    <p:sldId id="273" r:id="rId6"/>
    <p:sldId id="274" r:id="rId7"/>
    <p:sldId id="275" r:id="rId8"/>
    <p:sldId id="276" r:id="rId9"/>
    <p:sldId id="277" r:id="rId10"/>
    <p:sldId id="278" r:id="rId11"/>
    <p:sldId id="279" r:id="rId12"/>
    <p:sldId id="280" r:id="rId13"/>
    <p:sldId id="28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4589"/>
  </p:normalViewPr>
  <p:slideViewPr>
    <p:cSldViewPr snapToGrid="0">
      <p:cViewPr varScale="1">
        <p:scale>
          <a:sx n="93" d="100"/>
          <a:sy n="93" d="100"/>
        </p:scale>
        <p:origin x="186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E44FD-F719-6744-8BEA-2A66EC061502}" type="datetimeFigureOut">
              <a:rPr lang="en-US" smtClean="0"/>
              <a:t>4/9/25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8684D2-F6D6-2147-8FD7-A2D96D8D1444}" type="slidenum">
              <a:rPr lang="en-US" smtClean="0"/>
              <a:t>‹#›</a:t>
            </a:fld>
            <a:endParaRPr lang="en-US"/>
          </a:p>
        </p:txBody>
      </p:sp>
    </p:spTree>
    <p:extLst>
      <p:ext uri="{BB962C8B-B14F-4D97-AF65-F5344CB8AC3E}">
        <p14:creationId xmlns:p14="http://schemas.microsoft.com/office/powerpoint/2010/main" val="979237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In Random Forest, the choice of root and internal nodes is </a:t>
            </a:r>
            <a:r>
              <a:rPr lang="en-US" b="1" dirty="0"/>
              <a:t>not fixed</a:t>
            </a:r>
            <a:r>
              <a:rPr lang="en-US" dirty="0"/>
              <a:t> like in a single decision tree. Instead, </a:t>
            </a:r>
            <a:r>
              <a:rPr lang="en-US" b="1" dirty="0"/>
              <a:t>features are chosen randomly</a:t>
            </a:r>
            <a:r>
              <a:rPr lang="en-US" dirty="0"/>
              <a:t> at each split to create diverse decision trees.</a:t>
            </a:r>
          </a:p>
          <a:p>
            <a:r>
              <a:rPr lang="en-US" b="1" dirty="0"/>
              <a:t>Example</a:t>
            </a:r>
            <a:r>
              <a:rPr lang="en-US" dirty="0"/>
              <a:t>:</a:t>
            </a:r>
            <a:br>
              <a:rPr lang="en-US" dirty="0"/>
            </a:br>
            <a:r>
              <a:rPr lang="en-US" dirty="0"/>
              <a:t>Imagine you're building different “if-then” logic trees to decide which phone to buy. In one tree, the first question is </a:t>
            </a:r>
            <a:r>
              <a:rPr lang="en-US" b="1" dirty="0"/>
              <a:t>“Is it under $500?”</a:t>
            </a:r>
            <a:r>
              <a:rPr lang="en-US" dirty="0"/>
              <a:t>, while another tree starts with </a:t>
            </a:r>
            <a:r>
              <a:rPr lang="en-US" b="1" dirty="0"/>
              <a:t>“Does it have 128GB storage?”</a:t>
            </a:r>
            <a:r>
              <a:rPr lang="en-US" dirty="0"/>
              <a:t>. By varying the first and intermediate questions (nodes), you get different perspectives on the same decision.</a:t>
            </a:r>
          </a:p>
          <a:p>
            <a:endParaRPr lang="en-US" dirty="0"/>
          </a:p>
          <a:p>
            <a:pPr>
              <a:buNone/>
            </a:pPr>
            <a:r>
              <a:rPr lang="en-US" dirty="0"/>
              <a:t>Random Forest trains each tree on a </a:t>
            </a:r>
            <a:r>
              <a:rPr lang="en-US" b="1" dirty="0"/>
              <a:t>random subset of the data</a:t>
            </a:r>
            <a:r>
              <a:rPr lang="en-US" dirty="0"/>
              <a:t>, sampled with replacement. This is called </a:t>
            </a:r>
            <a:r>
              <a:rPr lang="en-US" b="1" dirty="0"/>
              <a:t>bagging</a:t>
            </a:r>
            <a:r>
              <a:rPr lang="en-US" dirty="0"/>
              <a:t>, and it ensures that each tree sees a slightly different version of the training data.</a:t>
            </a:r>
          </a:p>
          <a:p>
            <a:r>
              <a:rPr lang="en-US" b="1" dirty="0"/>
              <a:t>Example</a:t>
            </a:r>
            <a:r>
              <a:rPr lang="en-US" dirty="0"/>
              <a:t>:</a:t>
            </a:r>
            <a:br>
              <a:rPr lang="en-US" dirty="0"/>
            </a:br>
            <a:r>
              <a:rPr lang="en-US" dirty="0"/>
              <a:t>Suppose 100 people give their opinions on what makes a good phone. You randomly ask 70 of them (with repeats allowed) for their opinion, and build one decision tree. Then you randomly ask another group (again with repeats) for another tree. Different people → different perspectives → diverse trees.</a:t>
            </a:r>
          </a:p>
          <a:p>
            <a:endParaRPr lang="en-US" dirty="0"/>
          </a:p>
        </p:txBody>
      </p:sp>
      <p:sp>
        <p:nvSpPr>
          <p:cNvPr id="4" name="Slide Number Placeholder 3"/>
          <p:cNvSpPr>
            <a:spLocks noGrp="1"/>
          </p:cNvSpPr>
          <p:nvPr>
            <p:ph type="sldNum" sz="quarter" idx="5"/>
          </p:nvPr>
        </p:nvSpPr>
        <p:spPr/>
        <p:txBody>
          <a:bodyPr/>
          <a:lstStyle/>
          <a:p>
            <a:fld id="{778684D2-F6D6-2147-8FD7-A2D96D8D1444}" type="slidenum">
              <a:rPr lang="en-US" smtClean="0"/>
              <a:t>8</a:t>
            </a:fld>
            <a:endParaRPr lang="en-US"/>
          </a:p>
        </p:txBody>
      </p:sp>
    </p:spTree>
    <p:extLst>
      <p:ext uri="{BB962C8B-B14F-4D97-AF65-F5344CB8AC3E}">
        <p14:creationId xmlns:p14="http://schemas.microsoft.com/office/powerpoint/2010/main" val="2171073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Instead of using one decision tree, Random Forest uses </a:t>
            </a:r>
            <a:r>
              <a:rPr lang="en-US" b="1" dirty="0"/>
              <a:t>many trees</a:t>
            </a:r>
            <a:r>
              <a:rPr lang="en-US" dirty="0"/>
              <a:t>, each making its own prediction.</a:t>
            </a:r>
          </a:p>
          <a:p>
            <a:r>
              <a:rPr lang="en-US" b="1" dirty="0"/>
              <a:t>Example</a:t>
            </a:r>
            <a:r>
              <a:rPr lang="en-US" dirty="0"/>
              <a:t>:</a:t>
            </a:r>
            <a:br>
              <a:rPr lang="en-US" dirty="0"/>
            </a:br>
            <a:r>
              <a:rPr lang="en-US" dirty="0"/>
              <a:t>If one friend tells you to buy a phone based on price, and another says buy based on camera quality, and another says based on battery life—you get many decision trees. Each tree has its own criteria, and you combine their opinions for a better-informed decision.</a:t>
            </a:r>
          </a:p>
          <a:p>
            <a:endParaRPr lang="en-US" dirty="0"/>
          </a:p>
          <a:p>
            <a:pPr>
              <a:buNone/>
            </a:pPr>
            <a:r>
              <a:rPr lang="en-US" dirty="0"/>
              <a:t>At each decision point in the tree, </a:t>
            </a:r>
            <a:r>
              <a:rPr lang="en-US" b="1" dirty="0"/>
              <a:t>only a random subset of features</a:t>
            </a:r>
            <a:r>
              <a:rPr lang="en-US" dirty="0"/>
              <a:t> is considered. This introduces more variation and prevents dominant features from biasing the model.</a:t>
            </a:r>
          </a:p>
          <a:p>
            <a:r>
              <a:rPr lang="en-US" b="1" dirty="0"/>
              <a:t>Example</a:t>
            </a:r>
            <a:r>
              <a:rPr lang="en-US" dirty="0"/>
              <a:t>:</a:t>
            </a:r>
            <a:br>
              <a:rPr lang="en-US" dirty="0"/>
            </a:br>
            <a:r>
              <a:rPr lang="en-US" dirty="0"/>
              <a:t>Say you're choosing a phone based on 10 features (price, camera, RAM, battery, etc.). When building one tree, you only allow it to choose splits from 3 randomly selected features at each level. It forces the tree to look at different aspects of the phones rather than always starting with price.</a:t>
            </a:r>
          </a:p>
          <a:p>
            <a:endParaRPr lang="en-US" dirty="0"/>
          </a:p>
        </p:txBody>
      </p:sp>
      <p:sp>
        <p:nvSpPr>
          <p:cNvPr id="4" name="Slide Number Placeholder 3"/>
          <p:cNvSpPr>
            <a:spLocks noGrp="1"/>
          </p:cNvSpPr>
          <p:nvPr>
            <p:ph type="sldNum" sz="quarter" idx="5"/>
          </p:nvPr>
        </p:nvSpPr>
        <p:spPr/>
        <p:txBody>
          <a:bodyPr/>
          <a:lstStyle/>
          <a:p>
            <a:fld id="{778684D2-F6D6-2147-8FD7-A2D96D8D1444}" type="slidenum">
              <a:rPr lang="en-US" smtClean="0"/>
              <a:t>9</a:t>
            </a:fld>
            <a:endParaRPr lang="en-US"/>
          </a:p>
        </p:txBody>
      </p:sp>
    </p:spTree>
    <p:extLst>
      <p:ext uri="{BB962C8B-B14F-4D97-AF65-F5344CB8AC3E}">
        <p14:creationId xmlns:p14="http://schemas.microsoft.com/office/powerpoint/2010/main" val="2876380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Each tree gives a classification result, and the final output is chosen by </a:t>
            </a:r>
            <a:r>
              <a:rPr lang="en-US" b="1" dirty="0"/>
              <a:t>majority vote</a:t>
            </a:r>
            <a:r>
              <a:rPr lang="en-US" dirty="0"/>
              <a:t>.</a:t>
            </a:r>
          </a:p>
          <a:p>
            <a:pPr>
              <a:buNone/>
            </a:pPr>
            <a:r>
              <a:rPr lang="en-US" b="1" dirty="0"/>
              <a:t>Example</a:t>
            </a:r>
            <a:r>
              <a:rPr lang="en-US" dirty="0"/>
              <a:t>:</a:t>
            </a:r>
            <a:br>
              <a:rPr lang="en-US" dirty="0"/>
            </a:br>
            <a:r>
              <a:rPr lang="en-US" dirty="0"/>
              <a:t>Suppose 4 friends (trees) give their opinion:</a:t>
            </a:r>
          </a:p>
          <a:p>
            <a:pPr>
              <a:buFont typeface="Arial" panose="020B0604020202020204" pitchFamily="34" charset="0"/>
              <a:buChar char="•"/>
            </a:pPr>
            <a:r>
              <a:rPr lang="en-US" dirty="0"/>
              <a:t>3 say “Buy this phone”</a:t>
            </a:r>
          </a:p>
          <a:p>
            <a:pPr>
              <a:buFont typeface="Arial" panose="020B0604020202020204" pitchFamily="34" charset="0"/>
              <a:buChar char="•"/>
            </a:pPr>
            <a:r>
              <a:rPr lang="en-US" dirty="0"/>
              <a:t>1 says “Don’t buy” Since 3 out of 4 say “Buy,” the Random Forest final decision is “Buy.”</a:t>
            </a:r>
          </a:p>
          <a:p>
            <a:endParaRPr lang="en-US" dirty="0"/>
          </a:p>
          <a:p>
            <a:pPr>
              <a:buNone/>
            </a:pPr>
            <a:r>
              <a:rPr lang="en-US" dirty="0"/>
              <a:t>Each decision tree ends in a </a:t>
            </a:r>
            <a:r>
              <a:rPr lang="en-US" b="1" dirty="0"/>
              <a:t>leaf node</a:t>
            </a:r>
            <a:r>
              <a:rPr lang="en-US" dirty="0"/>
              <a:t>, which represents the tree’s final output for a given input.</a:t>
            </a:r>
          </a:p>
          <a:p>
            <a:pPr>
              <a:buNone/>
            </a:pPr>
            <a:r>
              <a:rPr lang="en-US" b="1" dirty="0"/>
              <a:t>Example</a:t>
            </a:r>
            <a:r>
              <a:rPr lang="en-US" dirty="0"/>
              <a:t>:</a:t>
            </a:r>
            <a:br>
              <a:rPr lang="en-US" dirty="0"/>
            </a:br>
            <a:r>
              <a:rPr lang="en-US" dirty="0"/>
              <a:t>You follow a decision tree path like:</a:t>
            </a:r>
          </a:p>
          <a:p>
            <a:pPr>
              <a:buFont typeface="Arial" panose="020B0604020202020204" pitchFamily="34" charset="0"/>
              <a:buChar char="•"/>
            </a:pPr>
            <a:r>
              <a:rPr lang="en-US" dirty="0"/>
              <a:t>Is price &lt; $500? → Yes</a:t>
            </a:r>
          </a:p>
          <a:p>
            <a:pPr>
              <a:buFont typeface="Arial" panose="020B0604020202020204" pitchFamily="34" charset="0"/>
              <a:buChar char="•"/>
            </a:pPr>
            <a:r>
              <a:rPr lang="en-US" dirty="0"/>
              <a:t>RAM ≥ 6GB? → Yes</a:t>
            </a:r>
          </a:p>
          <a:p>
            <a:pPr>
              <a:buFont typeface="Arial" panose="020B0604020202020204" pitchFamily="34" charset="0"/>
              <a:buChar char="•"/>
            </a:pPr>
            <a:r>
              <a:rPr lang="en-US" dirty="0"/>
              <a:t>Has fast charging? → No</a:t>
            </a:r>
            <a:br>
              <a:rPr lang="en-US" dirty="0"/>
            </a:br>
            <a:r>
              <a:rPr lang="en-US" dirty="0"/>
              <a:t>→ Leaf node = “Do Not Buy”</a:t>
            </a:r>
            <a:br>
              <a:rPr lang="en-US" dirty="0"/>
            </a:br>
            <a:r>
              <a:rPr lang="en-US" dirty="0"/>
              <a:t>You repeat this across multiple trees and combine the results.</a:t>
            </a:r>
          </a:p>
          <a:p>
            <a:endParaRPr lang="en-US" dirty="0"/>
          </a:p>
          <a:p>
            <a:pPr>
              <a:buNone/>
            </a:pPr>
            <a:r>
              <a:rPr lang="en-US" dirty="0"/>
              <a:t>Random Forest is an </a:t>
            </a:r>
            <a:r>
              <a:rPr lang="en-US" b="1" dirty="0"/>
              <a:t>ensemble</a:t>
            </a:r>
            <a:r>
              <a:rPr lang="en-US" dirty="0"/>
              <a:t> method: it combines the “wisdom of crowds.” Even if individual trees make mistakes, their </a:t>
            </a:r>
            <a:r>
              <a:rPr lang="en-US" b="1" dirty="0"/>
              <a:t>combined decision</a:t>
            </a:r>
            <a:r>
              <a:rPr lang="en-US" dirty="0"/>
              <a:t> is usually much more accurate.</a:t>
            </a:r>
          </a:p>
          <a:p>
            <a:r>
              <a:rPr lang="en-US" b="1" dirty="0"/>
              <a:t>Example</a:t>
            </a:r>
            <a:r>
              <a:rPr lang="en-US" dirty="0"/>
              <a:t>:</a:t>
            </a:r>
            <a:br>
              <a:rPr lang="en-US" dirty="0"/>
            </a:br>
            <a:r>
              <a:rPr lang="en-US" dirty="0"/>
              <a:t>If you ask one friend for advice on buying a phone, they might be biased. But if you ask 100 friends and most recommend the same phone, you’re more confident. This is the essence of an ensemble: more opinions, less error.</a:t>
            </a:r>
          </a:p>
          <a:p>
            <a:endParaRPr lang="en-US" dirty="0"/>
          </a:p>
        </p:txBody>
      </p:sp>
      <p:sp>
        <p:nvSpPr>
          <p:cNvPr id="4" name="Slide Number Placeholder 3"/>
          <p:cNvSpPr>
            <a:spLocks noGrp="1"/>
          </p:cNvSpPr>
          <p:nvPr>
            <p:ph type="sldNum" sz="quarter" idx="5"/>
          </p:nvPr>
        </p:nvSpPr>
        <p:spPr/>
        <p:txBody>
          <a:bodyPr/>
          <a:lstStyle/>
          <a:p>
            <a:fld id="{778684D2-F6D6-2147-8FD7-A2D96D8D1444}" type="slidenum">
              <a:rPr lang="en-US" smtClean="0"/>
              <a:t>10</a:t>
            </a:fld>
            <a:endParaRPr lang="en-US"/>
          </a:p>
        </p:txBody>
      </p:sp>
    </p:spTree>
    <p:extLst>
      <p:ext uri="{BB962C8B-B14F-4D97-AF65-F5344CB8AC3E}">
        <p14:creationId xmlns:p14="http://schemas.microsoft.com/office/powerpoint/2010/main" val="759912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3D9F-5914-56FB-5CD9-893AE605D5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1544C3-618C-6A66-2167-F700FD944E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8AC92A-2668-4F81-4FC6-EB1DA21643CB}"/>
              </a:ext>
            </a:extLst>
          </p:cNvPr>
          <p:cNvSpPr>
            <a:spLocks noGrp="1"/>
          </p:cNvSpPr>
          <p:nvPr>
            <p:ph type="dt" sz="half" idx="10"/>
          </p:nvPr>
        </p:nvSpPr>
        <p:spPr/>
        <p:txBody>
          <a:bodyPr/>
          <a:lstStyle/>
          <a:p>
            <a:fld id="{0FA15925-6208-8B47-820A-49A2DAAEF02B}" type="datetimeFigureOut">
              <a:rPr lang="en-US" smtClean="0"/>
              <a:t>4/9/25</a:t>
            </a:fld>
            <a:endParaRPr lang="en-US"/>
          </a:p>
        </p:txBody>
      </p:sp>
      <p:sp>
        <p:nvSpPr>
          <p:cNvPr id="5" name="Footer Placeholder 4">
            <a:extLst>
              <a:ext uri="{FF2B5EF4-FFF2-40B4-BE49-F238E27FC236}">
                <a16:creationId xmlns:a16="http://schemas.microsoft.com/office/drawing/2014/main" id="{E79E6DF7-5EBD-3DD2-2D74-26C293A129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226341-95E4-EB52-71AB-BBF085AB3547}"/>
              </a:ext>
            </a:extLst>
          </p:cNvPr>
          <p:cNvSpPr>
            <a:spLocks noGrp="1"/>
          </p:cNvSpPr>
          <p:nvPr>
            <p:ph type="sldNum" sz="quarter" idx="12"/>
          </p:nvPr>
        </p:nvSpPr>
        <p:spPr/>
        <p:txBody>
          <a:bodyPr/>
          <a:lstStyle/>
          <a:p>
            <a:fld id="{D1A4B122-53FA-3948-A63C-901B36A03A39}" type="slidenum">
              <a:rPr lang="en-US" smtClean="0"/>
              <a:t>‹#›</a:t>
            </a:fld>
            <a:endParaRPr lang="en-US"/>
          </a:p>
        </p:txBody>
      </p:sp>
    </p:spTree>
    <p:extLst>
      <p:ext uri="{BB962C8B-B14F-4D97-AF65-F5344CB8AC3E}">
        <p14:creationId xmlns:p14="http://schemas.microsoft.com/office/powerpoint/2010/main" val="829864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2CEB0-7006-1AA3-2D48-B5CA0844C9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9EB9E1-AD38-2254-C252-45A912C161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1CD4D6-EDDD-3E10-AA0A-4DE93C48A4BA}"/>
              </a:ext>
            </a:extLst>
          </p:cNvPr>
          <p:cNvSpPr>
            <a:spLocks noGrp="1"/>
          </p:cNvSpPr>
          <p:nvPr>
            <p:ph type="dt" sz="half" idx="10"/>
          </p:nvPr>
        </p:nvSpPr>
        <p:spPr/>
        <p:txBody>
          <a:bodyPr/>
          <a:lstStyle/>
          <a:p>
            <a:fld id="{0FA15925-6208-8B47-820A-49A2DAAEF02B}" type="datetimeFigureOut">
              <a:rPr lang="en-US" smtClean="0"/>
              <a:t>4/9/25</a:t>
            </a:fld>
            <a:endParaRPr lang="en-US"/>
          </a:p>
        </p:txBody>
      </p:sp>
      <p:sp>
        <p:nvSpPr>
          <p:cNvPr id="5" name="Footer Placeholder 4">
            <a:extLst>
              <a:ext uri="{FF2B5EF4-FFF2-40B4-BE49-F238E27FC236}">
                <a16:creationId xmlns:a16="http://schemas.microsoft.com/office/drawing/2014/main" id="{65024320-4126-B5D8-60A6-61FAE85AB7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F84546-9704-D91E-C1E9-E61A1DF74219}"/>
              </a:ext>
            </a:extLst>
          </p:cNvPr>
          <p:cNvSpPr>
            <a:spLocks noGrp="1"/>
          </p:cNvSpPr>
          <p:nvPr>
            <p:ph type="sldNum" sz="quarter" idx="12"/>
          </p:nvPr>
        </p:nvSpPr>
        <p:spPr/>
        <p:txBody>
          <a:bodyPr/>
          <a:lstStyle/>
          <a:p>
            <a:fld id="{D1A4B122-53FA-3948-A63C-901B36A03A39}" type="slidenum">
              <a:rPr lang="en-US" smtClean="0"/>
              <a:t>‹#›</a:t>
            </a:fld>
            <a:endParaRPr lang="en-US"/>
          </a:p>
        </p:txBody>
      </p:sp>
    </p:spTree>
    <p:extLst>
      <p:ext uri="{BB962C8B-B14F-4D97-AF65-F5344CB8AC3E}">
        <p14:creationId xmlns:p14="http://schemas.microsoft.com/office/powerpoint/2010/main" val="228414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4E3851-0568-16A7-913C-E192199781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0A1111-8A33-CD5F-3999-035059DE77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411B1-F0C5-6863-C7D4-D9753648F0EA}"/>
              </a:ext>
            </a:extLst>
          </p:cNvPr>
          <p:cNvSpPr>
            <a:spLocks noGrp="1"/>
          </p:cNvSpPr>
          <p:nvPr>
            <p:ph type="dt" sz="half" idx="10"/>
          </p:nvPr>
        </p:nvSpPr>
        <p:spPr/>
        <p:txBody>
          <a:bodyPr/>
          <a:lstStyle/>
          <a:p>
            <a:fld id="{0FA15925-6208-8B47-820A-49A2DAAEF02B}" type="datetimeFigureOut">
              <a:rPr lang="en-US" smtClean="0"/>
              <a:t>4/9/25</a:t>
            </a:fld>
            <a:endParaRPr lang="en-US"/>
          </a:p>
        </p:txBody>
      </p:sp>
      <p:sp>
        <p:nvSpPr>
          <p:cNvPr id="5" name="Footer Placeholder 4">
            <a:extLst>
              <a:ext uri="{FF2B5EF4-FFF2-40B4-BE49-F238E27FC236}">
                <a16:creationId xmlns:a16="http://schemas.microsoft.com/office/drawing/2014/main" id="{D212F608-C61B-FA77-FFC0-DA3C0ADB92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B9418B-01F4-F077-A1A5-21D6D5890A9F}"/>
              </a:ext>
            </a:extLst>
          </p:cNvPr>
          <p:cNvSpPr>
            <a:spLocks noGrp="1"/>
          </p:cNvSpPr>
          <p:nvPr>
            <p:ph type="sldNum" sz="quarter" idx="12"/>
          </p:nvPr>
        </p:nvSpPr>
        <p:spPr/>
        <p:txBody>
          <a:bodyPr/>
          <a:lstStyle/>
          <a:p>
            <a:fld id="{D1A4B122-53FA-3948-A63C-901B36A03A39}" type="slidenum">
              <a:rPr lang="en-US" smtClean="0"/>
              <a:t>‹#›</a:t>
            </a:fld>
            <a:endParaRPr lang="en-US"/>
          </a:p>
        </p:txBody>
      </p:sp>
    </p:spTree>
    <p:extLst>
      <p:ext uri="{BB962C8B-B14F-4D97-AF65-F5344CB8AC3E}">
        <p14:creationId xmlns:p14="http://schemas.microsoft.com/office/powerpoint/2010/main" val="1706556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CCA4F-1AF8-8C79-E94D-EE0F3383D4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E81BA-27AB-70A9-3181-C4FA9AB92B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7DDFF8-0728-26C6-8294-3BAFBD4D6896}"/>
              </a:ext>
            </a:extLst>
          </p:cNvPr>
          <p:cNvSpPr>
            <a:spLocks noGrp="1"/>
          </p:cNvSpPr>
          <p:nvPr>
            <p:ph type="dt" sz="half" idx="10"/>
          </p:nvPr>
        </p:nvSpPr>
        <p:spPr/>
        <p:txBody>
          <a:bodyPr/>
          <a:lstStyle/>
          <a:p>
            <a:fld id="{0FA15925-6208-8B47-820A-49A2DAAEF02B}" type="datetimeFigureOut">
              <a:rPr lang="en-US" smtClean="0"/>
              <a:t>4/9/25</a:t>
            </a:fld>
            <a:endParaRPr lang="en-US"/>
          </a:p>
        </p:txBody>
      </p:sp>
      <p:sp>
        <p:nvSpPr>
          <p:cNvPr id="5" name="Footer Placeholder 4">
            <a:extLst>
              <a:ext uri="{FF2B5EF4-FFF2-40B4-BE49-F238E27FC236}">
                <a16:creationId xmlns:a16="http://schemas.microsoft.com/office/drawing/2014/main" id="{0428558F-1665-82E9-EB10-48A14207B9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2C61E9-1D11-ECA3-357F-8B688A328C77}"/>
              </a:ext>
            </a:extLst>
          </p:cNvPr>
          <p:cNvSpPr>
            <a:spLocks noGrp="1"/>
          </p:cNvSpPr>
          <p:nvPr>
            <p:ph type="sldNum" sz="quarter" idx="12"/>
          </p:nvPr>
        </p:nvSpPr>
        <p:spPr/>
        <p:txBody>
          <a:bodyPr/>
          <a:lstStyle/>
          <a:p>
            <a:fld id="{D1A4B122-53FA-3948-A63C-901B36A03A39}" type="slidenum">
              <a:rPr lang="en-US" smtClean="0"/>
              <a:t>‹#›</a:t>
            </a:fld>
            <a:endParaRPr lang="en-US"/>
          </a:p>
        </p:txBody>
      </p:sp>
    </p:spTree>
    <p:extLst>
      <p:ext uri="{BB962C8B-B14F-4D97-AF65-F5344CB8AC3E}">
        <p14:creationId xmlns:p14="http://schemas.microsoft.com/office/powerpoint/2010/main" val="3421271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3F861-2BF3-2254-C6EA-5276A00D65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95ADBB-084D-6EF6-2DDC-3ACD4BABAC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A4ECB0-6739-2129-4595-802AD3DF3568}"/>
              </a:ext>
            </a:extLst>
          </p:cNvPr>
          <p:cNvSpPr>
            <a:spLocks noGrp="1"/>
          </p:cNvSpPr>
          <p:nvPr>
            <p:ph type="dt" sz="half" idx="10"/>
          </p:nvPr>
        </p:nvSpPr>
        <p:spPr/>
        <p:txBody>
          <a:bodyPr/>
          <a:lstStyle/>
          <a:p>
            <a:fld id="{0FA15925-6208-8B47-820A-49A2DAAEF02B}" type="datetimeFigureOut">
              <a:rPr lang="en-US" smtClean="0"/>
              <a:t>4/9/25</a:t>
            </a:fld>
            <a:endParaRPr lang="en-US"/>
          </a:p>
        </p:txBody>
      </p:sp>
      <p:sp>
        <p:nvSpPr>
          <p:cNvPr id="5" name="Footer Placeholder 4">
            <a:extLst>
              <a:ext uri="{FF2B5EF4-FFF2-40B4-BE49-F238E27FC236}">
                <a16:creationId xmlns:a16="http://schemas.microsoft.com/office/drawing/2014/main" id="{B5188BAA-5AE2-0FD6-4382-A7A35740E8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18B604-4627-24C5-C065-2151BF3FDF09}"/>
              </a:ext>
            </a:extLst>
          </p:cNvPr>
          <p:cNvSpPr>
            <a:spLocks noGrp="1"/>
          </p:cNvSpPr>
          <p:nvPr>
            <p:ph type="sldNum" sz="quarter" idx="12"/>
          </p:nvPr>
        </p:nvSpPr>
        <p:spPr/>
        <p:txBody>
          <a:bodyPr/>
          <a:lstStyle/>
          <a:p>
            <a:fld id="{D1A4B122-53FA-3948-A63C-901B36A03A39}" type="slidenum">
              <a:rPr lang="en-US" smtClean="0"/>
              <a:t>‹#›</a:t>
            </a:fld>
            <a:endParaRPr lang="en-US"/>
          </a:p>
        </p:txBody>
      </p:sp>
    </p:spTree>
    <p:extLst>
      <p:ext uri="{BB962C8B-B14F-4D97-AF65-F5344CB8AC3E}">
        <p14:creationId xmlns:p14="http://schemas.microsoft.com/office/powerpoint/2010/main" val="2712736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ACBF0-293D-F09C-3787-C3016507CF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90CC20-73B7-2308-4960-659FB26EF1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3B3E56-3662-F29C-FCA6-B10193F62B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CFA016-5BAD-C8B2-2D28-66031853C3B0}"/>
              </a:ext>
            </a:extLst>
          </p:cNvPr>
          <p:cNvSpPr>
            <a:spLocks noGrp="1"/>
          </p:cNvSpPr>
          <p:nvPr>
            <p:ph type="dt" sz="half" idx="10"/>
          </p:nvPr>
        </p:nvSpPr>
        <p:spPr/>
        <p:txBody>
          <a:bodyPr/>
          <a:lstStyle/>
          <a:p>
            <a:fld id="{0FA15925-6208-8B47-820A-49A2DAAEF02B}" type="datetimeFigureOut">
              <a:rPr lang="en-US" smtClean="0"/>
              <a:t>4/9/25</a:t>
            </a:fld>
            <a:endParaRPr lang="en-US"/>
          </a:p>
        </p:txBody>
      </p:sp>
      <p:sp>
        <p:nvSpPr>
          <p:cNvPr id="6" name="Footer Placeholder 5">
            <a:extLst>
              <a:ext uri="{FF2B5EF4-FFF2-40B4-BE49-F238E27FC236}">
                <a16:creationId xmlns:a16="http://schemas.microsoft.com/office/drawing/2014/main" id="{DDCFE9AE-84B7-8844-858D-124F879147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1F8BC-D7A9-96AD-BD38-B483D647A1B7}"/>
              </a:ext>
            </a:extLst>
          </p:cNvPr>
          <p:cNvSpPr>
            <a:spLocks noGrp="1"/>
          </p:cNvSpPr>
          <p:nvPr>
            <p:ph type="sldNum" sz="quarter" idx="12"/>
          </p:nvPr>
        </p:nvSpPr>
        <p:spPr/>
        <p:txBody>
          <a:bodyPr/>
          <a:lstStyle/>
          <a:p>
            <a:fld id="{D1A4B122-53FA-3948-A63C-901B36A03A39}" type="slidenum">
              <a:rPr lang="en-US" smtClean="0"/>
              <a:t>‹#›</a:t>
            </a:fld>
            <a:endParaRPr lang="en-US"/>
          </a:p>
        </p:txBody>
      </p:sp>
    </p:spTree>
    <p:extLst>
      <p:ext uri="{BB962C8B-B14F-4D97-AF65-F5344CB8AC3E}">
        <p14:creationId xmlns:p14="http://schemas.microsoft.com/office/powerpoint/2010/main" val="2380945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24F2B-3D33-DBE3-9B68-9D063D2D6A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B56CAF-BF72-3AA5-78E9-70A9FB9D81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ADDF7E-5A97-23CD-D109-B29E3A797F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25E80C-A43E-CEE1-B95D-2AEF609127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AA5CDC-47D8-4FB1-7ED0-5849C0D7E3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747EDF-4707-BFEC-3CA3-1920BF519D96}"/>
              </a:ext>
            </a:extLst>
          </p:cNvPr>
          <p:cNvSpPr>
            <a:spLocks noGrp="1"/>
          </p:cNvSpPr>
          <p:nvPr>
            <p:ph type="dt" sz="half" idx="10"/>
          </p:nvPr>
        </p:nvSpPr>
        <p:spPr/>
        <p:txBody>
          <a:bodyPr/>
          <a:lstStyle/>
          <a:p>
            <a:fld id="{0FA15925-6208-8B47-820A-49A2DAAEF02B}" type="datetimeFigureOut">
              <a:rPr lang="en-US" smtClean="0"/>
              <a:t>4/9/25</a:t>
            </a:fld>
            <a:endParaRPr lang="en-US"/>
          </a:p>
        </p:txBody>
      </p:sp>
      <p:sp>
        <p:nvSpPr>
          <p:cNvPr id="8" name="Footer Placeholder 7">
            <a:extLst>
              <a:ext uri="{FF2B5EF4-FFF2-40B4-BE49-F238E27FC236}">
                <a16:creationId xmlns:a16="http://schemas.microsoft.com/office/drawing/2014/main" id="{9173E960-DEED-ED02-2673-DC82D667E8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76CCA2-9207-B615-0C8A-6AD1A0101204}"/>
              </a:ext>
            </a:extLst>
          </p:cNvPr>
          <p:cNvSpPr>
            <a:spLocks noGrp="1"/>
          </p:cNvSpPr>
          <p:nvPr>
            <p:ph type="sldNum" sz="quarter" idx="12"/>
          </p:nvPr>
        </p:nvSpPr>
        <p:spPr/>
        <p:txBody>
          <a:bodyPr/>
          <a:lstStyle/>
          <a:p>
            <a:fld id="{D1A4B122-53FA-3948-A63C-901B36A03A39}" type="slidenum">
              <a:rPr lang="en-US" smtClean="0"/>
              <a:t>‹#›</a:t>
            </a:fld>
            <a:endParaRPr lang="en-US"/>
          </a:p>
        </p:txBody>
      </p:sp>
    </p:spTree>
    <p:extLst>
      <p:ext uri="{BB962C8B-B14F-4D97-AF65-F5344CB8AC3E}">
        <p14:creationId xmlns:p14="http://schemas.microsoft.com/office/powerpoint/2010/main" val="530264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47FB6-9829-7E18-6742-F685B1B42F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09EE8B-728D-BB6F-BFC2-E2CE161D3B69}"/>
              </a:ext>
            </a:extLst>
          </p:cNvPr>
          <p:cNvSpPr>
            <a:spLocks noGrp="1"/>
          </p:cNvSpPr>
          <p:nvPr>
            <p:ph type="dt" sz="half" idx="10"/>
          </p:nvPr>
        </p:nvSpPr>
        <p:spPr/>
        <p:txBody>
          <a:bodyPr/>
          <a:lstStyle/>
          <a:p>
            <a:fld id="{0FA15925-6208-8B47-820A-49A2DAAEF02B}" type="datetimeFigureOut">
              <a:rPr lang="en-US" smtClean="0"/>
              <a:t>4/9/25</a:t>
            </a:fld>
            <a:endParaRPr lang="en-US"/>
          </a:p>
        </p:txBody>
      </p:sp>
      <p:sp>
        <p:nvSpPr>
          <p:cNvPr id="4" name="Footer Placeholder 3">
            <a:extLst>
              <a:ext uri="{FF2B5EF4-FFF2-40B4-BE49-F238E27FC236}">
                <a16:creationId xmlns:a16="http://schemas.microsoft.com/office/drawing/2014/main" id="{1246B515-3144-61F1-EEF3-DE343C3B8C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E43824-2AC1-B758-A61D-53085A64F1C3}"/>
              </a:ext>
            </a:extLst>
          </p:cNvPr>
          <p:cNvSpPr>
            <a:spLocks noGrp="1"/>
          </p:cNvSpPr>
          <p:nvPr>
            <p:ph type="sldNum" sz="quarter" idx="12"/>
          </p:nvPr>
        </p:nvSpPr>
        <p:spPr/>
        <p:txBody>
          <a:bodyPr/>
          <a:lstStyle/>
          <a:p>
            <a:fld id="{D1A4B122-53FA-3948-A63C-901B36A03A39}" type="slidenum">
              <a:rPr lang="en-US" smtClean="0"/>
              <a:t>‹#›</a:t>
            </a:fld>
            <a:endParaRPr lang="en-US"/>
          </a:p>
        </p:txBody>
      </p:sp>
    </p:spTree>
    <p:extLst>
      <p:ext uri="{BB962C8B-B14F-4D97-AF65-F5344CB8AC3E}">
        <p14:creationId xmlns:p14="http://schemas.microsoft.com/office/powerpoint/2010/main" val="1662322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B67250-5DA6-FA74-0F3C-38CEB9E7AB0D}"/>
              </a:ext>
            </a:extLst>
          </p:cNvPr>
          <p:cNvSpPr>
            <a:spLocks noGrp="1"/>
          </p:cNvSpPr>
          <p:nvPr>
            <p:ph type="dt" sz="half" idx="10"/>
          </p:nvPr>
        </p:nvSpPr>
        <p:spPr/>
        <p:txBody>
          <a:bodyPr/>
          <a:lstStyle/>
          <a:p>
            <a:fld id="{0FA15925-6208-8B47-820A-49A2DAAEF02B}" type="datetimeFigureOut">
              <a:rPr lang="en-US" smtClean="0"/>
              <a:t>4/9/25</a:t>
            </a:fld>
            <a:endParaRPr lang="en-US"/>
          </a:p>
        </p:txBody>
      </p:sp>
      <p:sp>
        <p:nvSpPr>
          <p:cNvPr id="3" name="Footer Placeholder 2">
            <a:extLst>
              <a:ext uri="{FF2B5EF4-FFF2-40B4-BE49-F238E27FC236}">
                <a16:creationId xmlns:a16="http://schemas.microsoft.com/office/drawing/2014/main" id="{9EB59ABC-A18F-8151-1AD6-FBA9CB6650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792FFA-CA1A-690C-249E-B62606B99E11}"/>
              </a:ext>
            </a:extLst>
          </p:cNvPr>
          <p:cNvSpPr>
            <a:spLocks noGrp="1"/>
          </p:cNvSpPr>
          <p:nvPr>
            <p:ph type="sldNum" sz="quarter" idx="12"/>
          </p:nvPr>
        </p:nvSpPr>
        <p:spPr/>
        <p:txBody>
          <a:bodyPr/>
          <a:lstStyle/>
          <a:p>
            <a:fld id="{D1A4B122-53FA-3948-A63C-901B36A03A39}" type="slidenum">
              <a:rPr lang="en-US" smtClean="0"/>
              <a:t>‹#›</a:t>
            </a:fld>
            <a:endParaRPr lang="en-US"/>
          </a:p>
        </p:txBody>
      </p:sp>
    </p:spTree>
    <p:extLst>
      <p:ext uri="{BB962C8B-B14F-4D97-AF65-F5344CB8AC3E}">
        <p14:creationId xmlns:p14="http://schemas.microsoft.com/office/powerpoint/2010/main" val="99579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1DA97-3CF7-3F34-7574-EE0110208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CEE4F5-B735-CC03-2E3A-3F99E0D989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891C01-2C50-60CB-41D8-D70738AD66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442080-F0B7-407D-F7EA-B7298E255649}"/>
              </a:ext>
            </a:extLst>
          </p:cNvPr>
          <p:cNvSpPr>
            <a:spLocks noGrp="1"/>
          </p:cNvSpPr>
          <p:nvPr>
            <p:ph type="dt" sz="half" idx="10"/>
          </p:nvPr>
        </p:nvSpPr>
        <p:spPr/>
        <p:txBody>
          <a:bodyPr/>
          <a:lstStyle/>
          <a:p>
            <a:fld id="{0FA15925-6208-8B47-820A-49A2DAAEF02B}" type="datetimeFigureOut">
              <a:rPr lang="en-US" smtClean="0"/>
              <a:t>4/9/25</a:t>
            </a:fld>
            <a:endParaRPr lang="en-US"/>
          </a:p>
        </p:txBody>
      </p:sp>
      <p:sp>
        <p:nvSpPr>
          <p:cNvPr id="6" name="Footer Placeholder 5">
            <a:extLst>
              <a:ext uri="{FF2B5EF4-FFF2-40B4-BE49-F238E27FC236}">
                <a16:creationId xmlns:a16="http://schemas.microsoft.com/office/drawing/2014/main" id="{41AD869D-835E-106A-59A8-E5F6BFD551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E25C1-5DDA-F049-6C9D-8DE03C7D4913}"/>
              </a:ext>
            </a:extLst>
          </p:cNvPr>
          <p:cNvSpPr>
            <a:spLocks noGrp="1"/>
          </p:cNvSpPr>
          <p:nvPr>
            <p:ph type="sldNum" sz="quarter" idx="12"/>
          </p:nvPr>
        </p:nvSpPr>
        <p:spPr/>
        <p:txBody>
          <a:bodyPr/>
          <a:lstStyle/>
          <a:p>
            <a:fld id="{D1A4B122-53FA-3948-A63C-901B36A03A39}" type="slidenum">
              <a:rPr lang="en-US" smtClean="0"/>
              <a:t>‹#›</a:t>
            </a:fld>
            <a:endParaRPr lang="en-US"/>
          </a:p>
        </p:txBody>
      </p:sp>
    </p:spTree>
    <p:extLst>
      <p:ext uri="{BB962C8B-B14F-4D97-AF65-F5344CB8AC3E}">
        <p14:creationId xmlns:p14="http://schemas.microsoft.com/office/powerpoint/2010/main" val="2594109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6A0CF-B4E8-2F55-9C31-C0A774EB7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EA73CA-8820-8039-E9F7-7D5A2A62C4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BD32E1-722C-ABB9-81EE-FF8FBD2EED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97F02C-E27F-2552-70E6-F85A56832EDA}"/>
              </a:ext>
            </a:extLst>
          </p:cNvPr>
          <p:cNvSpPr>
            <a:spLocks noGrp="1"/>
          </p:cNvSpPr>
          <p:nvPr>
            <p:ph type="dt" sz="half" idx="10"/>
          </p:nvPr>
        </p:nvSpPr>
        <p:spPr/>
        <p:txBody>
          <a:bodyPr/>
          <a:lstStyle/>
          <a:p>
            <a:fld id="{0FA15925-6208-8B47-820A-49A2DAAEF02B}" type="datetimeFigureOut">
              <a:rPr lang="en-US" smtClean="0"/>
              <a:t>4/9/25</a:t>
            </a:fld>
            <a:endParaRPr lang="en-US"/>
          </a:p>
        </p:txBody>
      </p:sp>
      <p:sp>
        <p:nvSpPr>
          <p:cNvPr id="6" name="Footer Placeholder 5">
            <a:extLst>
              <a:ext uri="{FF2B5EF4-FFF2-40B4-BE49-F238E27FC236}">
                <a16:creationId xmlns:a16="http://schemas.microsoft.com/office/drawing/2014/main" id="{6DE50128-E3AE-A0AB-0DFB-0B206E96E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6DB72D-58AC-1AA1-092E-BE4388857192}"/>
              </a:ext>
            </a:extLst>
          </p:cNvPr>
          <p:cNvSpPr>
            <a:spLocks noGrp="1"/>
          </p:cNvSpPr>
          <p:nvPr>
            <p:ph type="sldNum" sz="quarter" idx="12"/>
          </p:nvPr>
        </p:nvSpPr>
        <p:spPr/>
        <p:txBody>
          <a:bodyPr/>
          <a:lstStyle/>
          <a:p>
            <a:fld id="{D1A4B122-53FA-3948-A63C-901B36A03A39}" type="slidenum">
              <a:rPr lang="en-US" smtClean="0"/>
              <a:t>‹#›</a:t>
            </a:fld>
            <a:endParaRPr lang="en-US"/>
          </a:p>
        </p:txBody>
      </p:sp>
    </p:spTree>
    <p:extLst>
      <p:ext uri="{BB962C8B-B14F-4D97-AF65-F5344CB8AC3E}">
        <p14:creationId xmlns:p14="http://schemas.microsoft.com/office/powerpoint/2010/main" val="1207533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7668A7-7BB3-945E-1A15-908977447E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B8C789-21E0-F7C5-B23C-292A6531B0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815FD3-E020-A0E8-4846-5A7A9BCC63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15925-6208-8B47-820A-49A2DAAEF02B}" type="datetimeFigureOut">
              <a:rPr lang="en-US" smtClean="0"/>
              <a:t>4/9/25</a:t>
            </a:fld>
            <a:endParaRPr lang="en-US"/>
          </a:p>
        </p:txBody>
      </p:sp>
      <p:sp>
        <p:nvSpPr>
          <p:cNvPr id="5" name="Footer Placeholder 4">
            <a:extLst>
              <a:ext uri="{FF2B5EF4-FFF2-40B4-BE49-F238E27FC236}">
                <a16:creationId xmlns:a16="http://schemas.microsoft.com/office/drawing/2014/main" id="{4750A545-66B1-9F1E-B8A2-88F8EC79B0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EE5AC6-B138-175F-1055-921B851B2F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4B122-53FA-3948-A63C-901B36A03A39}" type="slidenum">
              <a:rPr lang="en-US" smtClean="0"/>
              <a:t>‹#›</a:t>
            </a:fld>
            <a:endParaRPr lang="en-US"/>
          </a:p>
        </p:txBody>
      </p:sp>
    </p:spTree>
    <p:extLst>
      <p:ext uri="{BB962C8B-B14F-4D97-AF65-F5344CB8AC3E}">
        <p14:creationId xmlns:p14="http://schemas.microsoft.com/office/powerpoint/2010/main" val="2435448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9EAFA-EE86-2650-4F18-A8D79EF441FB}"/>
              </a:ext>
            </a:extLst>
          </p:cNvPr>
          <p:cNvSpPr>
            <a:spLocks noGrp="1"/>
          </p:cNvSpPr>
          <p:nvPr>
            <p:ph type="ctrTitle"/>
          </p:nvPr>
        </p:nvSpPr>
        <p:spPr/>
        <p:txBody>
          <a:bodyPr/>
          <a:lstStyle/>
          <a:p>
            <a:r>
              <a:rPr lang="en-US" dirty="0"/>
              <a:t>Random Forest</a:t>
            </a:r>
          </a:p>
        </p:txBody>
      </p:sp>
      <p:sp>
        <p:nvSpPr>
          <p:cNvPr id="3" name="Subtitle 2">
            <a:extLst>
              <a:ext uri="{FF2B5EF4-FFF2-40B4-BE49-F238E27FC236}">
                <a16:creationId xmlns:a16="http://schemas.microsoft.com/office/drawing/2014/main" id="{27A1D6A2-B394-8134-01AF-1C282C7F80A9}"/>
              </a:ext>
            </a:extLst>
          </p:cNvPr>
          <p:cNvSpPr>
            <a:spLocks noGrp="1"/>
          </p:cNvSpPr>
          <p:nvPr>
            <p:ph type="subTitle" idx="1"/>
          </p:nvPr>
        </p:nvSpPr>
        <p:spPr/>
        <p:txBody>
          <a:bodyPr/>
          <a:lstStyle/>
          <a:p>
            <a:r>
              <a:rPr lang="en-US" dirty="0"/>
              <a:t>Min Chen</a:t>
            </a:r>
          </a:p>
        </p:txBody>
      </p:sp>
    </p:spTree>
    <p:extLst>
      <p:ext uri="{BB962C8B-B14F-4D97-AF65-F5344CB8AC3E}">
        <p14:creationId xmlns:p14="http://schemas.microsoft.com/office/powerpoint/2010/main" val="1194487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96925-0F3D-4EAE-4335-906B8F9E0748}"/>
              </a:ext>
            </a:extLst>
          </p:cNvPr>
          <p:cNvSpPr>
            <a:spLocks noGrp="1"/>
          </p:cNvSpPr>
          <p:nvPr>
            <p:ph type="title"/>
          </p:nvPr>
        </p:nvSpPr>
        <p:spPr/>
        <p:txBody>
          <a:bodyPr/>
          <a:lstStyle/>
          <a:p>
            <a:r>
              <a:rPr lang="en-US" dirty="0"/>
              <a:t>From decision tree to random forest</a:t>
            </a:r>
          </a:p>
        </p:txBody>
      </p:sp>
      <p:sp>
        <p:nvSpPr>
          <p:cNvPr id="3" name="Content Placeholder 2">
            <a:extLst>
              <a:ext uri="{FF2B5EF4-FFF2-40B4-BE49-F238E27FC236}">
                <a16:creationId xmlns:a16="http://schemas.microsoft.com/office/drawing/2014/main" id="{FECA4A39-B1A4-C770-3738-9E37A79EBE14}"/>
              </a:ext>
            </a:extLst>
          </p:cNvPr>
          <p:cNvSpPr>
            <a:spLocks noGrp="1"/>
          </p:cNvSpPr>
          <p:nvPr>
            <p:ph idx="1"/>
          </p:nvPr>
        </p:nvSpPr>
        <p:spPr/>
        <p:txBody>
          <a:bodyPr>
            <a:normAutofit fontScale="92500" lnSpcReduction="20000"/>
          </a:bodyPr>
          <a:lstStyle/>
          <a:p>
            <a:pPr>
              <a:buNone/>
            </a:pPr>
            <a:r>
              <a:rPr lang="en-US" b="1" dirty="0"/>
              <a:t>Majority Voting for Classification</a:t>
            </a:r>
            <a:r>
              <a:rPr lang="en-US" dirty="0"/>
              <a:t>:</a:t>
            </a:r>
          </a:p>
          <a:p>
            <a:pPr>
              <a:buFont typeface="Arial" panose="020B0604020202020204" pitchFamily="34" charset="0"/>
              <a:buChar char="•"/>
            </a:pPr>
            <a:r>
              <a:rPr lang="en-US" dirty="0"/>
              <a:t>Each tree gives a prediction.</a:t>
            </a:r>
          </a:p>
          <a:p>
            <a:pPr>
              <a:buFont typeface="Arial" panose="020B0604020202020204" pitchFamily="34" charset="0"/>
              <a:buChar char="•"/>
            </a:pPr>
            <a:r>
              <a:rPr lang="en-US" dirty="0"/>
              <a:t>The </a:t>
            </a:r>
            <a:r>
              <a:rPr lang="en-US" b="1" dirty="0"/>
              <a:t>final output is based on majority vote</a:t>
            </a:r>
            <a:r>
              <a:rPr lang="en-US" dirty="0"/>
              <a:t> among the trees (e.g., 3 out of 4 trees say “buy” → prediction is “buy”).</a:t>
            </a:r>
          </a:p>
          <a:p>
            <a:pPr>
              <a:buNone/>
            </a:pPr>
            <a:r>
              <a:rPr lang="en-US" b="1" dirty="0"/>
              <a:t>Final Output from Leaf Nodes</a:t>
            </a:r>
            <a:r>
              <a:rPr lang="en-US" dirty="0"/>
              <a:t>:</a:t>
            </a:r>
          </a:p>
          <a:p>
            <a:pPr>
              <a:buFont typeface="Arial" panose="020B0604020202020204" pitchFamily="34" charset="0"/>
              <a:buChar char="•"/>
            </a:pPr>
            <a:r>
              <a:rPr lang="en-US" dirty="0"/>
              <a:t>Each decision tree ends at a leaf node representing its individual prediction.</a:t>
            </a:r>
          </a:p>
          <a:p>
            <a:pPr>
              <a:buFont typeface="Arial" panose="020B0604020202020204" pitchFamily="34" charset="0"/>
              <a:buChar char="•"/>
            </a:pPr>
            <a:r>
              <a:rPr lang="en-US" dirty="0"/>
              <a:t>Random Forest aggregates these for a final decision.</a:t>
            </a:r>
          </a:p>
          <a:p>
            <a:pPr>
              <a:buNone/>
            </a:pPr>
            <a:r>
              <a:rPr lang="en-US" b="1" dirty="0"/>
              <a:t>Ensemble Approach</a:t>
            </a:r>
            <a:r>
              <a:rPr lang="en-US" dirty="0"/>
              <a:t>:</a:t>
            </a:r>
          </a:p>
          <a:p>
            <a:pPr>
              <a:buFont typeface="Arial" panose="020B0604020202020204" pitchFamily="34" charset="0"/>
              <a:buChar char="•"/>
            </a:pPr>
            <a:r>
              <a:rPr lang="en-US" dirty="0"/>
              <a:t>Combines predictions from </a:t>
            </a:r>
            <a:r>
              <a:rPr lang="en-US" b="1" dirty="0"/>
              <a:t>multiple independent decision trees</a:t>
            </a:r>
            <a:r>
              <a:rPr lang="en-US" dirty="0"/>
              <a:t> to achieve better accuracy and generalization than a single tree.</a:t>
            </a:r>
          </a:p>
          <a:p>
            <a:endParaRPr lang="en-US" dirty="0"/>
          </a:p>
        </p:txBody>
      </p:sp>
    </p:spTree>
    <p:extLst>
      <p:ext uri="{BB962C8B-B14F-4D97-AF65-F5344CB8AC3E}">
        <p14:creationId xmlns:p14="http://schemas.microsoft.com/office/powerpoint/2010/main" val="35649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4E33-08F6-3E7C-80D1-328011A8D62A}"/>
              </a:ext>
            </a:extLst>
          </p:cNvPr>
          <p:cNvSpPr>
            <a:spLocks noGrp="1"/>
          </p:cNvSpPr>
          <p:nvPr>
            <p:ph type="title"/>
          </p:nvPr>
        </p:nvSpPr>
        <p:spPr/>
        <p:txBody>
          <a:bodyPr/>
          <a:lstStyle/>
          <a:p>
            <a:r>
              <a:rPr lang="en-US" b="1" dirty="0"/>
              <a:t>What is Bootstrapping?</a:t>
            </a:r>
            <a:endParaRPr lang="en-US" dirty="0"/>
          </a:p>
        </p:txBody>
      </p:sp>
      <p:sp>
        <p:nvSpPr>
          <p:cNvPr id="3" name="Content Placeholder 2">
            <a:extLst>
              <a:ext uri="{FF2B5EF4-FFF2-40B4-BE49-F238E27FC236}">
                <a16:creationId xmlns:a16="http://schemas.microsoft.com/office/drawing/2014/main" id="{97BFC9DA-1493-B6C6-B2A2-5233CF9C6527}"/>
              </a:ext>
            </a:extLst>
          </p:cNvPr>
          <p:cNvSpPr>
            <a:spLocks noGrp="1"/>
          </p:cNvSpPr>
          <p:nvPr>
            <p:ph idx="1"/>
          </p:nvPr>
        </p:nvSpPr>
        <p:spPr/>
        <p:txBody>
          <a:bodyPr>
            <a:normAutofit fontScale="77500" lnSpcReduction="20000"/>
          </a:bodyPr>
          <a:lstStyle/>
          <a:p>
            <a:pPr>
              <a:buNone/>
            </a:pPr>
            <a:r>
              <a:rPr lang="en-US" b="1" dirty="0"/>
              <a:t>Bootstrapping</a:t>
            </a:r>
            <a:r>
              <a:rPr lang="en-US" dirty="0"/>
              <a:t> is a statistical method where we </a:t>
            </a:r>
            <a:r>
              <a:rPr lang="en-US" b="1" dirty="0"/>
              <a:t>sample with replacement</a:t>
            </a:r>
            <a:r>
              <a:rPr lang="en-US" dirty="0"/>
              <a:t> from a dataset to create multiple new datasets of the same size.</a:t>
            </a:r>
          </a:p>
          <a:p>
            <a:pPr>
              <a:buNone/>
            </a:pPr>
            <a:r>
              <a:rPr lang="en-US" b="1" dirty="0"/>
              <a:t>Intuition:</a:t>
            </a:r>
          </a:p>
          <a:p>
            <a:pPr>
              <a:buFont typeface="Arial" panose="020B0604020202020204" pitchFamily="34" charset="0"/>
              <a:buChar char="•"/>
            </a:pPr>
            <a:r>
              <a:rPr lang="en-US" dirty="0"/>
              <a:t>Suppose you have a class of 100 students.</a:t>
            </a:r>
          </a:p>
          <a:p>
            <a:pPr>
              <a:buFont typeface="Arial" panose="020B0604020202020204" pitchFamily="34" charset="0"/>
              <a:buChar char="•"/>
            </a:pPr>
            <a:r>
              <a:rPr lang="en-US" dirty="0"/>
              <a:t>You want to create new “mock classes” of 100 students each by randomly selecting students </a:t>
            </a:r>
            <a:r>
              <a:rPr lang="en-US" b="1" dirty="0"/>
              <a:t>with replacement</a:t>
            </a:r>
            <a:r>
              <a:rPr lang="en-US" dirty="0"/>
              <a:t>.</a:t>
            </a:r>
          </a:p>
          <a:p>
            <a:pPr>
              <a:buFont typeface="Arial" panose="020B0604020202020204" pitchFamily="34" charset="0"/>
              <a:buChar char="•"/>
            </a:pPr>
            <a:r>
              <a:rPr lang="en-US" dirty="0"/>
              <a:t>That means some students might appear multiple times in a mock class, while others may be left out.</a:t>
            </a:r>
          </a:p>
          <a:p>
            <a:pPr>
              <a:buNone/>
            </a:pPr>
            <a:r>
              <a:rPr lang="en-US" b="1" dirty="0"/>
              <a:t>Key Characteristics:</a:t>
            </a:r>
          </a:p>
          <a:p>
            <a:pPr>
              <a:buFont typeface="Arial" panose="020B0604020202020204" pitchFamily="34" charset="0"/>
              <a:buChar char="•"/>
            </a:pPr>
            <a:r>
              <a:rPr lang="en-US" b="1" dirty="0"/>
              <a:t>Same size</a:t>
            </a:r>
            <a:r>
              <a:rPr lang="en-US" dirty="0"/>
              <a:t> as the original dataset.</a:t>
            </a:r>
          </a:p>
          <a:p>
            <a:pPr>
              <a:buFont typeface="Arial" panose="020B0604020202020204" pitchFamily="34" charset="0"/>
              <a:buChar char="•"/>
            </a:pPr>
            <a:r>
              <a:rPr lang="en-US" b="1" dirty="0"/>
              <a:t>With replacement</a:t>
            </a:r>
            <a:r>
              <a:rPr lang="en-US" dirty="0"/>
              <a:t> → duplicates allowed.</a:t>
            </a:r>
          </a:p>
          <a:p>
            <a:pPr>
              <a:buFont typeface="Arial" panose="020B0604020202020204" pitchFamily="34" charset="0"/>
              <a:buChar char="•"/>
            </a:pPr>
            <a:r>
              <a:rPr lang="en-US" dirty="0"/>
              <a:t>On average, </a:t>
            </a:r>
            <a:r>
              <a:rPr lang="en-US" b="1" dirty="0"/>
              <a:t>about 63%</a:t>
            </a:r>
            <a:r>
              <a:rPr lang="en-US" dirty="0"/>
              <a:t> of the original data points appear in each bootstrap sample (some multiple times).</a:t>
            </a:r>
          </a:p>
        </p:txBody>
      </p:sp>
    </p:spTree>
    <p:extLst>
      <p:ext uri="{BB962C8B-B14F-4D97-AF65-F5344CB8AC3E}">
        <p14:creationId xmlns:p14="http://schemas.microsoft.com/office/powerpoint/2010/main" val="3735689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53A92-660C-C2B0-DA82-29062EBBEAAD}"/>
              </a:ext>
            </a:extLst>
          </p:cNvPr>
          <p:cNvSpPr>
            <a:spLocks noGrp="1"/>
          </p:cNvSpPr>
          <p:nvPr>
            <p:ph type="title"/>
          </p:nvPr>
        </p:nvSpPr>
        <p:spPr/>
        <p:txBody>
          <a:bodyPr/>
          <a:lstStyle/>
          <a:p>
            <a:r>
              <a:rPr lang="en-US" b="1" dirty="0"/>
              <a:t>What is Bagging (Bootstrap Aggregating)?</a:t>
            </a:r>
            <a:endParaRPr lang="en-US" dirty="0"/>
          </a:p>
        </p:txBody>
      </p:sp>
      <p:sp>
        <p:nvSpPr>
          <p:cNvPr id="3" name="Content Placeholder 2">
            <a:extLst>
              <a:ext uri="{FF2B5EF4-FFF2-40B4-BE49-F238E27FC236}">
                <a16:creationId xmlns:a16="http://schemas.microsoft.com/office/drawing/2014/main" id="{5D5254A2-80BB-0312-8F3A-E06BF31E5C0A}"/>
              </a:ext>
            </a:extLst>
          </p:cNvPr>
          <p:cNvSpPr>
            <a:spLocks noGrp="1"/>
          </p:cNvSpPr>
          <p:nvPr>
            <p:ph idx="1"/>
          </p:nvPr>
        </p:nvSpPr>
        <p:spPr/>
        <p:txBody>
          <a:bodyPr>
            <a:normAutofit fontScale="85000" lnSpcReduction="20000"/>
          </a:bodyPr>
          <a:lstStyle/>
          <a:p>
            <a:pPr>
              <a:buNone/>
            </a:pPr>
            <a:r>
              <a:rPr lang="en-US" b="1" dirty="0"/>
              <a:t>Bagging</a:t>
            </a:r>
            <a:r>
              <a:rPr lang="en-US" dirty="0"/>
              <a:t> = </a:t>
            </a:r>
            <a:r>
              <a:rPr lang="en-US" b="1" dirty="0"/>
              <a:t>Bootstrap Sampling + Aggregation</a:t>
            </a:r>
            <a:endParaRPr lang="en-US" dirty="0"/>
          </a:p>
          <a:p>
            <a:pPr>
              <a:buNone/>
            </a:pPr>
            <a:r>
              <a:rPr lang="en-US" dirty="0"/>
              <a:t>It’s a technique to improve model stability and accuracy by combining predictions from multiple models trained on different </a:t>
            </a:r>
            <a:r>
              <a:rPr lang="en-US" b="1" dirty="0"/>
              <a:t>bootstrap samples</a:t>
            </a:r>
            <a:r>
              <a:rPr lang="en-US" dirty="0"/>
              <a:t>.</a:t>
            </a:r>
          </a:p>
          <a:p>
            <a:pPr>
              <a:buNone/>
            </a:pPr>
            <a:r>
              <a:rPr lang="en-US" b="1" dirty="0"/>
              <a:t>Intuition:</a:t>
            </a:r>
          </a:p>
          <a:p>
            <a:pPr>
              <a:buFont typeface="Arial" panose="020B0604020202020204" pitchFamily="34" charset="0"/>
              <a:buChar char="•"/>
            </a:pPr>
            <a:r>
              <a:rPr lang="en-US" dirty="0"/>
              <a:t>Think of bagging as asking multiple different groups (each with slightly different opinions) the same question, and then </a:t>
            </a:r>
            <a:r>
              <a:rPr lang="en-US" b="1" dirty="0"/>
              <a:t>aggregating their answers</a:t>
            </a:r>
            <a:r>
              <a:rPr lang="en-US" dirty="0"/>
              <a:t>.</a:t>
            </a:r>
          </a:p>
          <a:p>
            <a:pPr marL="0" indent="0">
              <a:buNone/>
            </a:pPr>
            <a:r>
              <a:rPr lang="en-US" b="1" dirty="0"/>
              <a:t>Steps in Bagging:</a:t>
            </a:r>
          </a:p>
          <a:p>
            <a:pPr>
              <a:buFont typeface="+mj-lt"/>
              <a:buAutoNum type="arabicPeriod"/>
            </a:pPr>
            <a:r>
              <a:rPr lang="en-US" b="1" dirty="0"/>
              <a:t>Generate multiple bootstrap samples</a:t>
            </a:r>
            <a:r>
              <a:rPr lang="en-US" dirty="0"/>
              <a:t> from the training data.</a:t>
            </a:r>
          </a:p>
          <a:p>
            <a:pPr>
              <a:buFont typeface="+mj-lt"/>
              <a:buAutoNum type="arabicPeriod"/>
            </a:pPr>
            <a:r>
              <a:rPr lang="en-US" b="1" dirty="0"/>
              <a:t>Train a model</a:t>
            </a:r>
            <a:r>
              <a:rPr lang="en-US" dirty="0"/>
              <a:t> (e.g., decision tree) on each sample.</a:t>
            </a:r>
          </a:p>
          <a:p>
            <a:pPr>
              <a:buFont typeface="+mj-lt"/>
              <a:buAutoNum type="arabicPeriod"/>
            </a:pPr>
            <a:r>
              <a:rPr lang="en-US" b="1" dirty="0"/>
              <a:t>Aggregate the predictions</a:t>
            </a:r>
            <a:r>
              <a:rPr lang="en-US" dirty="0"/>
              <a:t>:</a:t>
            </a:r>
          </a:p>
          <a:p>
            <a:pPr marL="742950" lvl="1" indent="-285750">
              <a:buFont typeface="+mj-lt"/>
              <a:buAutoNum type="arabicPeriod"/>
            </a:pPr>
            <a:r>
              <a:rPr lang="en-US" b="1" dirty="0"/>
              <a:t>Classification</a:t>
            </a:r>
            <a:r>
              <a:rPr lang="en-US" dirty="0"/>
              <a:t> → majority vote</a:t>
            </a:r>
          </a:p>
          <a:p>
            <a:pPr marL="742950" lvl="1" indent="-285750">
              <a:buFont typeface="+mj-lt"/>
              <a:buAutoNum type="arabicPeriod"/>
            </a:pPr>
            <a:r>
              <a:rPr lang="en-US" b="1" dirty="0"/>
              <a:t>Regression</a:t>
            </a:r>
            <a:r>
              <a:rPr lang="en-US" dirty="0"/>
              <a:t> → average</a:t>
            </a:r>
          </a:p>
          <a:p>
            <a:endParaRPr lang="en-US" dirty="0"/>
          </a:p>
        </p:txBody>
      </p:sp>
    </p:spTree>
    <p:extLst>
      <p:ext uri="{BB962C8B-B14F-4D97-AF65-F5344CB8AC3E}">
        <p14:creationId xmlns:p14="http://schemas.microsoft.com/office/powerpoint/2010/main" val="195181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39534-D7FD-D132-98FF-BC91BB1F3D0E}"/>
              </a:ext>
            </a:extLst>
          </p:cNvPr>
          <p:cNvSpPr>
            <a:spLocks noGrp="1"/>
          </p:cNvSpPr>
          <p:nvPr>
            <p:ph type="title"/>
          </p:nvPr>
        </p:nvSpPr>
        <p:spPr/>
        <p:txBody>
          <a:bodyPr/>
          <a:lstStyle/>
          <a:p>
            <a:r>
              <a:rPr lang="en-US" dirty="0"/>
              <a:t>Relate the game to </a:t>
            </a:r>
            <a:r>
              <a:rPr lang="en-US" b="1" dirty="0"/>
              <a:t>Random Forest</a:t>
            </a:r>
            <a:r>
              <a:rPr lang="en-US" dirty="0"/>
              <a:t>:</a:t>
            </a:r>
            <a:br>
              <a:rPr lang="en-US" dirty="0"/>
            </a:br>
            <a:endParaRPr lang="en-US" dirty="0"/>
          </a:p>
        </p:txBody>
      </p:sp>
      <p:sp>
        <p:nvSpPr>
          <p:cNvPr id="3" name="Content Placeholder 2">
            <a:extLst>
              <a:ext uri="{FF2B5EF4-FFF2-40B4-BE49-F238E27FC236}">
                <a16:creationId xmlns:a16="http://schemas.microsoft.com/office/drawing/2014/main" id="{410C06D1-FEE9-DA75-0288-7E6D01C14C06}"/>
              </a:ext>
            </a:extLst>
          </p:cNvPr>
          <p:cNvSpPr>
            <a:spLocks noGrp="1"/>
          </p:cNvSpPr>
          <p:nvPr>
            <p:ph idx="1"/>
          </p:nvPr>
        </p:nvSpPr>
        <p:spPr/>
        <p:txBody>
          <a:bodyPr/>
          <a:lstStyle/>
          <a:p>
            <a:pPr>
              <a:buFont typeface="Arial" panose="020B0604020202020204" pitchFamily="34" charset="0"/>
              <a:buChar char="•"/>
            </a:pPr>
            <a:r>
              <a:rPr lang="en-US" dirty="0"/>
              <a:t>Each of you = a decision tree</a:t>
            </a:r>
          </a:p>
          <a:p>
            <a:pPr>
              <a:buFont typeface="Arial" panose="020B0604020202020204" pitchFamily="34" charset="0"/>
              <a:buChar char="•"/>
            </a:pPr>
            <a:r>
              <a:rPr lang="en-US" dirty="0"/>
              <a:t>Your bootstrap sample = training data for that tree</a:t>
            </a:r>
          </a:p>
          <a:p>
            <a:pPr>
              <a:buFont typeface="Arial" panose="020B0604020202020204" pitchFamily="34" charset="0"/>
              <a:buChar char="•"/>
            </a:pPr>
            <a:r>
              <a:rPr lang="en-US" dirty="0"/>
              <a:t>Your rule = the tree’s output</a:t>
            </a:r>
          </a:p>
          <a:p>
            <a:pPr>
              <a:buFont typeface="Arial" panose="020B0604020202020204" pitchFamily="34" charset="0"/>
              <a:buChar char="•"/>
            </a:pPr>
            <a:r>
              <a:rPr lang="en-US" dirty="0"/>
              <a:t>The class = the forest</a:t>
            </a:r>
          </a:p>
          <a:p>
            <a:pPr>
              <a:buFont typeface="Arial" panose="020B0604020202020204" pitchFamily="34" charset="0"/>
              <a:buChar char="•"/>
            </a:pPr>
            <a:r>
              <a:rPr lang="en-US" dirty="0"/>
              <a:t>The vote = final ensemble prediction</a:t>
            </a:r>
          </a:p>
        </p:txBody>
      </p:sp>
    </p:spTree>
    <p:extLst>
      <p:ext uri="{BB962C8B-B14F-4D97-AF65-F5344CB8AC3E}">
        <p14:creationId xmlns:p14="http://schemas.microsoft.com/office/powerpoint/2010/main" val="1075221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75280-9601-0709-6D15-0E7B8F5EFAF4}"/>
              </a:ext>
            </a:extLst>
          </p:cNvPr>
          <p:cNvSpPr>
            <a:spLocks noGrp="1"/>
          </p:cNvSpPr>
          <p:nvPr>
            <p:ph type="title"/>
          </p:nvPr>
        </p:nvSpPr>
        <p:spPr/>
        <p:txBody>
          <a:bodyPr/>
          <a:lstStyle/>
          <a:p>
            <a:r>
              <a:rPr lang="en-US" dirty="0"/>
              <a:t>Game</a:t>
            </a:r>
          </a:p>
        </p:txBody>
      </p:sp>
      <p:graphicFrame>
        <p:nvGraphicFramePr>
          <p:cNvPr id="4" name="Content Placeholder 3">
            <a:extLst>
              <a:ext uri="{FF2B5EF4-FFF2-40B4-BE49-F238E27FC236}">
                <a16:creationId xmlns:a16="http://schemas.microsoft.com/office/drawing/2014/main" id="{E5901F7C-011C-BC52-44A6-E18EECA47CCE}"/>
              </a:ext>
            </a:extLst>
          </p:cNvPr>
          <p:cNvGraphicFramePr>
            <a:graphicFrameLocks noGrp="1"/>
          </p:cNvGraphicFramePr>
          <p:nvPr>
            <p:ph idx="1"/>
            <p:extLst>
              <p:ext uri="{D42A27DB-BD31-4B8C-83A1-F6EECF244321}">
                <p14:modId xmlns:p14="http://schemas.microsoft.com/office/powerpoint/2010/main" val="521744173"/>
              </p:ext>
            </p:extLst>
          </p:nvPr>
        </p:nvGraphicFramePr>
        <p:xfrm>
          <a:off x="2951306" y="1964837"/>
          <a:ext cx="5319570" cy="2618860"/>
        </p:xfrm>
        <a:graphic>
          <a:graphicData uri="http://schemas.openxmlformats.org/drawingml/2006/table">
            <a:tbl>
              <a:tblPr>
                <a:tableStyleId>{5C22544A-7EE6-4342-B048-85BDC9FD1C3A}</a:tableStyleId>
              </a:tblPr>
              <a:tblGrid>
                <a:gridCol w="1063914">
                  <a:extLst>
                    <a:ext uri="{9D8B030D-6E8A-4147-A177-3AD203B41FA5}">
                      <a16:colId xmlns:a16="http://schemas.microsoft.com/office/drawing/2014/main" val="1549861620"/>
                    </a:ext>
                  </a:extLst>
                </a:gridCol>
                <a:gridCol w="1063914">
                  <a:extLst>
                    <a:ext uri="{9D8B030D-6E8A-4147-A177-3AD203B41FA5}">
                      <a16:colId xmlns:a16="http://schemas.microsoft.com/office/drawing/2014/main" val="4033345964"/>
                    </a:ext>
                  </a:extLst>
                </a:gridCol>
                <a:gridCol w="1063914">
                  <a:extLst>
                    <a:ext uri="{9D8B030D-6E8A-4147-A177-3AD203B41FA5}">
                      <a16:colId xmlns:a16="http://schemas.microsoft.com/office/drawing/2014/main" val="569195750"/>
                    </a:ext>
                  </a:extLst>
                </a:gridCol>
                <a:gridCol w="1063914">
                  <a:extLst>
                    <a:ext uri="{9D8B030D-6E8A-4147-A177-3AD203B41FA5}">
                      <a16:colId xmlns:a16="http://schemas.microsoft.com/office/drawing/2014/main" val="3886100571"/>
                    </a:ext>
                  </a:extLst>
                </a:gridCol>
                <a:gridCol w="1063914">
                  <a:extLst>
                    <a:ext uri="{9D8B030D-6E8A-4147-A177-3AD203B41FA5}">
                      <a16:colId xmlns:a16="http://schemas.microsoft.com/office/drawing/2014/main" val="2481714904"/>
                    </a:ext>
                  </a:extLst>
                </a:gridCol>
              </a:tblGrid>
              <a:tr h="261886">
                <a:tc>
                  <a:txBody>
                    <a:bodyPr/>
                    <a:lstStyle/>
                    <a:p>
                      <a:pPr algn="r" fontAlgn="b">
                        <a:buNone/>
                      </a:pPr>
                      <a:r>
                        <a:rPr lang="en-US" sz="1400" u="none" strike="noStrike">
                          <a:effectLst/>
                        </a:rPr>
                        <a:t>1</a:t>
                      </a:r>
                      <a:endParaRPr lang="en-US" sz="1400" b="0" i="0" u="none" strike="noStrike">
                        <a:solidFill>
                          <a:srgbClr val="000000"/>
                        </a:solidFill>
                        <a:effectLst/>
                        <a:latin typeface="Lucida Grande" panose="020B0600040502020204" pitchFamily="34" charset="0"/>
                      </a:endParaRPr>
                    </a:p>
                  </a:txBody>
                  <a:tcPr marL="12276" marR="12276" marT="12276" marB="0" anchor="b"/>
                </a:tc>
                <a:tc>
                  <a:txBody>
                    <a:bodyPr/>
                    <a:lstStyle/>
                    <a:p>
                      <a:pPr algn="l" fontAlgn="b">
                        <a:buNone/>
                      </a:pPr>
                      <a:r>
                        <a:rPr lang="en-US" sz="1400" u="none" strike="noStrike">
                          <a:effectLst/>
                        </a:rPr>
                        <a:t>Red</a:t>
                      </a:r>
                      <a:endParaRPr lang="en-US" sz="1400" b="0" i="0" u="none" strike="noStrike">
                        <a:solidFill>
                          <a:srgbClr val="000000"/>
                        </a:solidFill>
                        <a:effectLst/>
                        <a:latin typeface="Lucida Grande" panose="020B0600040502020204" pitchFamily="34" charset="0"/>
                      </a:endParaRPr>
                    </a:p>
                  </a:txBody>
                  <a:tcPr marL="12276" marR="12276" marT="12276" marB="0" anchor="b"/>
                </a:tc>
                <a:tc>
                  <a:txBody>
                    <a:bodyPr/>
                    <a:lstStyle/>
                    <a:p>
                      <a:pPr algn="l" fontAlgn="b">
                        <a:buNone/>
                      </a:pPr>
                      <a:r>
                        <a:rPr lang="en-US" sz="1400" u="none" strike="noStrike">
                          <a:effectLst/>
                        </a:rPr>
                        <a:t>Smooth</a:t>
                      </a:r>
                      <a:endParaRPr lang="en-US" sz="1400" b="0" i="0" u="none" strike="noStrike">
                        <a:solidFill>
                          <a:srgbClr val="000000"/>
                        </a:solidFill>
                        <a:effectLst/>
                        <a:latin typeface="Lucida Grande" panose="020B0600040502020204" pitchFamily="34" charset="0"/>
                      </a:endParaRPr>
                    </a:p>
                  </a:txBody>
                  <a:tcPr marL="12276" marR="12276" marT="12276" marB="0" anchor="b"/>
                </a:tc>
                <a:tc>
                  <a:txBody>
                    <a:bodyPr/>
                    <a:lstStyle/>
                    <a:p>
                      <a:pPr algn="l" fontAlgn="b">
                        <a:buNone/>
                      </a:pPr>
                      <a:r>
                        <a:rPr lang="en-US" sz="1400" u="none" strike="noStrike">
                          <a:effectLst/>
                        </a:rPr>
                        <a:t>Small</a:t>
                      </a:r>
                      <a:endParaRPr lang="en-US" sz="1400" b="0" i="0" u="none" strike="noStrike">
                        <a:solidFill>
                          <a:srgbClr val="000000"/>
                        </a:solidFill>
                        <a:effectLst/>
                        <a:latin typeface="Lucida Grande" panose="020B0600040502020204" pitchFamily="34" charset="0"/>
                      </a:endParaRPr>
                    </a:p>
                  </a:txBody>
                  <a:tcPr marL="12276" marR="12276" marT="12276" marB="0" anchor="b"/>
                </a:tc>
                <a:tc>
                  <a:txBody>
                    <a:bodyPr/>
                    <a:lstStyle/>
                    <a:p>
                      <a:pPr algn="l" fontAlgn="b">
                        <a:buNone/>
                      </a:pPr>
                      <a:r>
                        <a:rPr lang="en-US" sz="1400" u="none" strike="noStrike">
                          <a:effectLst/>
                        </a:rPr>
                        <a:t>Yes</a:t>
                      </a:r>
                      <a:endParaRPr lang="en-US" sz="1400" b="0" i="0" u="none" strike="noStrike">
                        <a:solidFill>
                          <a:srgbClr val="000000"/>
                        </a:solidFill>
                        <a:effectLst/>
                        <a:latin typeface="Lucida Grande" panose="020B0600040502020204" pitchFamily="34" charset="0"/>
                      </a:endParaRPr>
                    </a:p>
                  </a:txBody>
                  <a:tcPr marL="12276" marR="12276" marT="12276" marB="0" anchor="b"/>
                </a:tc>
                <a:extLst>
                  <a:ext uri="{0D108BD9-81ED-4DB2-BD59-A6C34878D82A}">
                    <a16:rowId xmlns:a16="http://schemas.microsoft.com/office/drawing/2014/main" val="811060566"/>
                  </a:ext>
                </a:extLst>
              </a:tr>
              <a:tr h="261886">
                <a:tc>
                  <a:txBody>
                    <a:bodyPr/>
                    <a:lstStyle/>
                    <a:p>
                      <a:pPr algn="r" fontAlgn="b">
                        <a:buNone/>
                      </a:pPr>
                      <a:r>
                        <a:rPr lang="en-US" sz="1400" u="none" strike="noStrike">
                          <a:effectLst/>
                        </a:rPr>
                        <a:t>2</a:t>
                      </a:r>
                      <a:endParaRPr lang="en-US" sz="1400" b="0" i="0" u="none" strike="noStrike">
                        <a:solidFill>
                          <a:srgbClr val="000000"/>
                        </a:solidFill>
                        <a:effectLst/>
                        <a:latin typeface="Lucida Grande" panose="020B0600040502020204" pitchFamily="34" charset="0"/>
                      </a:endParaRPr>
                    </a:p>
                  </a:txBody>
                  <a:tcPr marL="12276" marR="12276" marT="12276" marB="0" anchor="b"/>
                </a:tc>
                <a:tc>
                  <a:txBody>
                    <a:bodyPr/>
                    <a:lstStyle/>
                    <a:p>
                      <a:pPr algn="l" fontAlgn="b">
                        <a:buNone/>
                      </a:pPr>
                      <a:r>
                        <a:rPr lang="en-US" sz="1400" u="none" strike="noStrike">
                          <a:effectLst/>
                        </a:rPr>
                        <a:t>Yellow</a:t>
                      </a:r>
                      <a:endParaRPr lang="en-US" sz="1400" b="0" i="0" u="none" strike="noStrike">
                        <a:solidFill>
                          <a:srgbClr val="000000"/>
                        </a:solidFill>
                        <a:effectLst/>
                        <a:latin typeface="Lucida Grande" panose="020B0600040502020204" pitchFamily="34" charset="0"/>
                      </a:endParaRPr>
                    </a:p>
                  </a:txBody>
                  <a:tcPr marL="12276" marR="12276" marT="12276" marB="0" anchor="b"/>
                </a:tc>
                <a:tc>
                  <a:txBody>
                    <a:bodyPr/>
                    <a:lstStyle/>
                    <a:p>
                      <a:pPr algn="l" fontAlgn="b">
                        <a:buNone/>
                      </a:pPr>
                      <a:r>
                        <a:rPr lang="en-US" sz="1400" u="none" strike="noStrike">
                          <a:effectLst/>
                        </a:rPr>
                        <a:t>Rough</a:t>
                      </a:r>
                      <a:endParaRPr lang="en-US" sz="1400" b="0" i="0" u="none" strike="noStrike">
                        <a:solidFill>
                          <a:srgbClr val="000000"/>
                        </a:solidFill>
                        <a:effectLst/>
                        <a:latin typeface="Lucida Grande" panose="020B0600040502020204" pitchFamily="34" charset="0"/>
                      </a:endParaRPr>
                    </a:p>
                  </a:txBody>
                  <a:tcPr marL="12276" marR="12276" marT="12276" marB="0" anchor="b"/>
                </a:tc>
                <a:tc>
                  <a:txBody>
                    <a:bodyPr/>
                    <a:lstStyle/>
                    <a:p>
                      <a:pPr algn="l" fontAlgn="b">
                        <a:buNone/>
                      </a:pPr>
                      <a:r>
                        <a:rPr lang="en-US" sz="1400" u="none" strike="noStrike">
                          <a:effectLst/>
                        </a:rPr>
                        <a:t>Medium</a:t>
                      </a:r>
                      <a:endParaRPr lang="en-US" sz="1400" b="0" i="0" u="none" strike="noStrike">
                        <a:solidFill>
                          <a:srgbClr val="000000"/>
                        </a:solidFill>
                        <a:effectLst/>
                        <a:latin typeface="Lucida Grande" panose="020B0600040502020204" pitchFamily="34" charset="0"/>
                      </a:endParaRPr>
                    </a:p>
                  </a:txBody>
                  <a:tcPr marL="12276" marR="12276" marT="12276" marB="0" anchor="b"/>
                </a:tc>
                <a:tc>
                  <a:txBody>
                    <a:bodyPr/>
                    <a:lstStyle/>
                    <a:p>
                      <a:pPr algn="l" fontAlgn="b">
                        <a:buNone/>
                      </a:pPr>
                      <a:r>
                        <a:rPr lang="en-US" sz="1400" u="none" strike="noStrike">
                          <a:effectLst/>
                        </a:rPr>
                        <a:t>No</a:t>
                      </a:r>
                      <a:endParaRPr lang="en-US" sz="1400" b="0" i="0" u="none" strike="noStrike">
                        <a:solidFill>
                          <a:srgbClr val="000000"/>
                        </a:solidFill>
                        <a:effectLst/>
                        <a:latin typeface="Lucida Grande" panose="020B0600040502020204" pitchFamily="34" charset="0"/>
                      </a:endParaRPr>
                    </a:p>
                  </a:txBody>
                  <a:tcPr marL="12276" marR="12276" marT="12276" marB="0" anchor="b"/>
                </a:tc>
                <a:extLst>
                  <a:ext uri="{0D108BD9-81ED-4DB2-BD59-A6C34878D82A}">
                    <a16:rowId xmlns:a16="http://schemas.microsoft.com/office/drawing/2014/main" val="722680335"/>
                  </a:ext>
                </a:extLst>
              </a:tr>
              <a:tr h="261886">
                <a:tc>
                  <a:txBody>
                    <a:bodyPr/>
                    <a:lstStyle/>
                    <a:p>
                      <a:pPr algn="r" fontAlgn="b">
                        <a:buNone/>
                      </a:pPr>
                      <a:r>
                        <a:rPr lang="en-US" sz="1400" u="none" strike="noStrike" dirty="0">
                          <a:effectLst/>
                        </a:rPr>
                        <a:t>3</a:t>
                      </a:r>
                      <a:endParaRPr lang="en-US" sz="1400" b="0" i="0" u="none" strike="noStrike" dirty="0">
                        <a:solidFill>
                          <a:srgbClr val="000000"/>
                        </a:solidFill>
                        <a:effectLst/>
                        <a:latin typeface="Lucida Grande" panose="020B0600040502020204" pitchFamily="34" charset="0"/>
                      </a:endParaRPr>
                    </a:p>
                  </a:txBody>
                  <a:tcPr marL="12276" marR="12276" marT="12276" marB="0" anchor="b">
                    <a:solidFill>
                      <a:schemeClr val="tx1"/>
                    </a:solidFill>
                  </a:tcPr>
                </a:tc>
                <a:tc>
                  <a:txBody>
                    <a:bodyPr/>
                    <a:lstStyle/>
                    <a:p>
                      <a:pPr algn="l" fontAlgn="b">
                        <a:buNone/>
                      </a:pPr>
                      <a:r>
                        <a:rPr lang="en-US" sz="1400" u="none" strike="noStrike" dirty="0">
                          <a:effectLst/>
                        </a:rPr>
                        <a:t>Red</a:t>
                      </a:r>
                      <a:endParaRPr lang="en-US" sz="1400" b="0" i="0" u="none" strike="noStrike" dirty="0">
                        <a:solidFill>
                          <a:srgbClr val="000000"/>
                        </a:solidFill>
                        <a:effectLst/>
                        <a:latin typeface="Lucida Grande" panose="020B0600040502020204" pitchFamily="34" charset="0"/>
                      </a:endParaRPr>
                    </a:p>
                  </a:txBody>
                  <a:tcPr marL="12276" marR="12276" marT="12276" marB="0" anchor="b">
                    <a:solidFill>
                      <a:schemeClr val="tx1"/>
                    </a:solidFill>
                  </a:tcPr>
                </a:tc>
                <a:tc>
                  <a:txBody>
                    <a:bodyPr/>
                    <a:lstStyle/>
                    <a:p>
                      <a:pPr algn="l" fontAlgn="b">
                        <a:buNone/>
                      </a:pPr>
                      <a:r>
                        <a:rPr lang="en-US" sz="1400" u="none" strike="noStrike">
                          <a:effectLst/>
                        </a:rPr>
                        <a:t>Rough</a:t>
                      </a:r>
                      <a:endParaRPr lang="en-US" sz="1400" b="0" i="0" u="none" strike="noStrike">
                        <a:solidFill>
                          <a:srgbClr val="000000"/>
                        </a:solidFill>
                        <a:effectLst/>
                        <a:latin typeface="Lucida Grande" panose="020B0600040502020204" pitchFamily="34" charset="0"/>
                      </a:endParaRPr>
                    </a:p>
                  </a:txBody>
                  <a:tcPr marL="12276" marR="12276" marT="12276" marB="0" anchor="b">
                    <a:solidFill>
                      <a:schemeClr val="tx1"/>
                    </a:solidFill>
                  </a:tcPr>
                </a:tc>
                <a:tc>
                  <a:txBody>
                    <a:bodyPr/>
                    <a:lstStyle/>
                    <a:p>
                      <a:pPr algn="l" fontAlgn="b">
                        <a:buNone/>
                      </a:pPr>
                      <a:r>
                        <a:rPr lang="en-US" sz="1400" u="none" strike="noStrike">
                          <a:effectLst/>
                        </a:rPr>
                        <a:t>Small</a:t>
                      </a:r>
                      <a:endParaRPr lang="en-US" sz="1400" b="0" i="0" u="none" strike="noStrike">
                        <a:solidFill>
                          <a:srgbClr val="000000"/>
                        </a:solidFill>
                        <a:effectLst/>
                        <a:latin typeface="Lucida Grande" panose="020B0600040502020204" pitchFamily="34" charset="0"/>
                      </a:endParaRPr>
                    </a:p>
                  </a:txBody>
                  <a:tcPr marL="12276" marR="12276" marT="12276" marB="0" anchor="b">
                    <a:solidFill>
                      <a:schemeClr val="tx1"/>
                    </a:solidFill>
                  </a:tcPr>
                </a:tc>
                <a:tc>
                  <a:txBody>
                    <a:bodyPr/>
                    <a:lstStyle/>
                    <a:p>
                      <a:pPr algn="l" fontAlgn="b">
                        <a:buNone/>
                      </a:pPr>
                      <a:r>
                        <a:rPr lang="en-US" sz="1400" u="none" strike="noStrike" dirty="0">
                          <a:effectLst/>
                        </a:rPr>
                        <a:t>No</a:t>
                      </a:r>
                      <a:endParaRPr lang="en-US" sz="1400" b="0" i="0" u="none" strike="noStrike" dirty="0">
                        <a:solidFill>
                          <a:srgbClr val="000000"/>
                        </a:solidFill>
                        <a:effectLst/>
                        <a:latin typeface="Lucida Grande" panose="020B0600040502020204" pitchFamily="34" charset="0"/>
                      </a:endParaRPr>
                    </a:p>
                  </a:txBody>
                  <a:tcPr marL="12276" marR="12276" marT="12276" marB="0" anchor="b">
                    <a:solidFill>
                      <a:schemeClr val="tx1"/>
                    </a:solidFill>
                  </a:tcPr>
                </a:tc>
                <a:extLst>
                  <a:ext uri="{0D108BD9-81ED-4DB2-BD59-A6C34878D82A}">
                    <a16:rowId xmlns:a16="http://schemas.microsoft.com/office/drawing/2014/main" val="3646241546"/>
                  </a:ext>
                </a:extLst>
              </a:tr>
              <a:tr h="261886">
                <a:tc>
                  <a:txBody>
                    <a:bodyPr/>
                    <a:lstStyle/>
                    <a:p>
                      <a:pPr algn="r" fontAlgn="b">
                        <a:buNone/>
                      </a:pPr>
                      <a:r>
                        <a:rPr lang="en-US" sz="1400" u="none" strike="noStrike">
                          <a:effectLst/>
                        </a:rPr>
                        <a:t>4</a:t>
                      </a:r>
                      <a:endParaRPr lang="en-US" sz="1400" b="0" i="0" u="none" strike="noStrike">
                        <a:solidFill>
                          <a:srgbClr val="000000"/>
                        </a:solidFill>
                        <a:effectLst/>
                        <a:latin typeface="Lucida Grande" panose="020B0600040502020204" pitchFamily="34" charset="0"/>
                      </a:endParaRPr>
                    </a:p>
                  </a:txBody>
                  <a:tcPr marL="12276" marR="12276" marT="12276" marB="0" anchor="b">
                    <a:solidFill>
                      <a:schemeClr val="tx1"/>
                    </a:solidFill>
                  </a:tcPr>
                </a:tc>
                <a:tc>
                  <a:txBody>
                    <a:bodyPr/>
                    <a:lstStyle/>
                    <a:p>
                      <a:pPr algn="l" fontAlgn="b">
                        <a:buNone/>
                      </a:pPr>
                      <a:r>
                        <a:rPr lang="en-US" sz="1400" u="none" strike="noStrike" dirty="0">
                          <a:effectLst/>
                        </a:rPr>
                        <a:t>Green</a:t>
                      </a:r>
                      <a:endParaRPr lang="en-US" sz="1400" b="0" i="0" u="none" strike="noStrike" dirty="0">
                        <a:solidFill>
                          <a:srgbClr val="000000"/>
                        </a:solidFill>
                        <a:effectLst/>
                        <a:latin typeface="Lucida Grande" panose="020B0600040502020204" pitchFamily="34" charset="0"/>
                      </a:endParaRPr>
                    </a:p>
                  </a:txBody>
                  <a:tcPr marL="12276" marR="12276" marT="12276" marB="0" anchor="b">
                    <a:solidFill>
                      <a:schemeClr val="tx1"/>
                    </a:solidFill>
                  </a:tcPr>
                </a:tc>
                <a:tc>
                  <a:txBody>
                    <a:bodyPr/>
                    <a:lstStyle/>
                    <a:p>
                      <a:pPr algn="l" fontAlgn="b">
                        <a:buNone/>
                      </a:pPr>
                      <a:r>
                        <a:rPr lang="en-US" sz="1400" u="none" strike="noStrike">
                          <a:effectLst/>
                        </a:rPr>
                        <a:t>Smooth</a:t>
                      </a:r>
                      <a:endParaRPr lang="en-US" sz="1400" b="0" i="0" u="none" strike="noStrike">
                        <a:solidFill>
                          <a:srgbClr val="000000"/>
                        </a:solidFill>
                        <a:effectLst/>
                        <a:latin typeface="Lucida Grande" panose="020B0600040502020204" pitchFamily="34" charset="0"/>
                      </a:endParaRPr>
                    </a:p>
                  </a:txBody>
                  <a:tcPr marL="12276" marR="12276" marT="12276" marB="0" anchor="b">
                    <a:solidFill>
                      <a:schemeClr val="tx1"/>
                    </a:solidFill>
                  </a:tcPr>
                </a:tc>
                <a:tc>
                  <a:txBody>
                    <a:bodyPr/>
                    <a:lstStyle/>
                    <a:p>
                      <a:pPr algn="l" fontAlgn="b">
                        <a:buNone/>
                      </a:pPr>
                      <a:r>
                        <a:rPr lang="en-US" sz="1400" u="none" strike="noStrike">
                          <a:effectLst/>
                        </a:rPr>
                        <a:t>Large</a:t>
                      </a:r>
                      <a:endParaRPr lang="en-US" sz="1400" b="0" i="0" u="none" strike="noStrike">
                        <a:solidFill>
                          <a:srgbClr val="000000"/>
                        </a:solidFill>
                        <a:effectLst/>
                        <a:latin typeface="Lucida Grande" panose="020B0600040502020204" pitchFamily="34" charset="0"/>
                      </a:endParaRPr>
                    </a:p>
                  </a:txBody>
                  <a:tcPr marL="12276" marR="12276" marT="12276" marB="0" anchor="b">
                    <a:solidFill>
                      <a:schemeClr val="tx1"/>
                    </a:solidFill>
                  </a:tcPr>
                </a:tc>
                <a:tc>
                  <a:txBody>
                    <a:bodyPr/>
                    <a:lstStyle/>
                    <a:p>
                      <a:pPr algn="l" fontAlgn="b">
                        <a:buNone/>
                      </a:pPr>
                      <a:r>
                        <a:rPr lang="en-US" sz="1400" u="none" strike="noStrike">
                          <a:effectLst/>
                        </a:rPr>
                        <a:t>Yes</a:t>
                      </a:r>
                      <a:endParaRPr lang="en-US" sz="1400" b="0" i="0" u="none" strike="noStrike">
                        <a:solidFill>
                          <a:srgbClr val="000000"/>
                        </a:solidFill>
                        <a:effectLst/>
                        <a:latin typeface="Lucida Grande" panose="020B0600040502020204" pitchFamily="34" charset="0"/>
                      </a:endParaRPr>
                    </a:p>
                  </a:txBody>
                  <a:tcPr marL="12276" marR="12276" marT="12276" marB="0" anchor="b">
                    <a:solidFill>
                      <a:schemeClr val="tx1"/>
                    </a:solidFill>
                  </a:tcPr>
                </a:tc>
                <a:extLst>
                  <a:ext uri="{0D108BD9-81ED-4DB2-BD59-A6C34878D82A}">
                    <a16:rowId xmlns:a16="http://schemas.microsoft.com/office/drawing/2014/main" val="3439454296"/>
                  </a:ext>
                </a:extLst>
              </a:tr>
              <a:tr h="261886">
                <a:tc>
                  <a:txBody>
                    <a:bodyPr/>
                    <a:lstStyle/>
                    <a:p>
                      <a:pPr algn="r" fontAlgn="b">
                        <a:buNone/>
                      </a:pPr>
                      <a:r>
                        <a:rPr lang="en-US" sz="1400" u="none" strike="noStrike">
                          <a:effectLst/>
                        </a:rPr>
                        <a:t>5</a:t>
                      </a:r>
                      <a:endParaRPr lang="en-US" sz="1400" b="0" i="0" u="none" strike="noStrike">
                        <a:solidFill>
                          <a:srgbClr val="000000"/>
                        </a:solidFill>
                        <a:effectLst/>
                        <a:latin typeface="Lucida Grande" panose="020B0600040502020204" pitchFamily="34" charset="0"/>
                      </a:endParaRPr>
                    </a:p>
                  </a:txBody>
                  <a:tcPr marL="12276" marR="12276" marT="12276" marB="0" anchor="b">
                    <a:solidFill>
                      <a:schemeClr val="tx1"/>
                    </a:solidFill>
                  </a:tcPr>
                </a:tc>
                <a:tc>
                  <a:txBody>
                    <a:bodyPr/>
                    <a:lstStyle/>
                    <a:p>
                      <a:pPr algn="l" fontAlgn="b">
                        <a:buNone/>
                      </a:pPr>
                      <a:r>
                        <a:rPr lang="en-US" sz="1400" u="none" strike="noStrike" dirty="0">
                          <a:effectLst/>
                        </a:rPr>
                        <a:t>Yellow</a:t>
                      </a:r>
                      <a:endParaRPr lang="en-US" sz="1400" b="0" i="0" u="none" strike="noStrike" dirty="0">
                        <a:solidFill>
                          <a:srgbClr val="000000"/>
                        </a:solidFill>
                        <a:effectLst/>
                        <a:latin typeface="Lucida Grande" panose="020B0600040502020204" pitchFamily="34" charset="0"/>
                      </a:endParaRPr>
                    </a:p>
                  </a:txBody>
                  <a:tcPr marL="12276" marR="12276" marT="12276" marB="0" anchor="b">
                    <a:solidFill>
                      <a:schemeClr val="tx1"/>
                    </a:solidFill>
                  </a:tcPr>
                </a:tc>
                <a:tc>
                  <a:txBody>
                    <a:bodyPr/>
                    <a:lstStyle/>
                    <a:p>
                      <a:pPr algn="l" fontAlgn="b">
                        <a:buNone/>
                      </a:pPr>
                      <a:r>
                        <a:rPr lang="en-US" sz="1400" u="none" strike="noStrike">
                          <a:effectLst/>
                        </a:rPr>
                        <a:t>Smooth</a:t>
                      </a:r>
                      <a:endParaRPr lang="en-US" sz="1400" b="0" i="0" u="none" strike="noStrike">
                        <a:solidFill>
                          <a:srgbClr val="000000"/>
                        </a:solidFill>
                        <a:effectLst/>
                        <a:latin typeface="Lucida Grande" panose="020B0600040502020204" pitchFamily="34" charset="0"/>
                      </a:endParaRPr>
                    </a:p>
                  </a:txBody>
                  <a:tcPr marL="12276" marR="12276" marT="12276" marB="0" anchor="b">
                    <a:solidFill>
                      <a:schemeClr val="tx1"/>
                    </a:solidFill>
                  </a:tcPr>
                </a:tc>
                <a:tc>
                  <a:txBody>
                    <a:bodyPr/>
                    <a:lstStyle/>
                    <a:p>
                      <a:pPr algn="l" fontAlgn="b">
                        <a:buNone/>
                      </a:pPr>
                      <a:r>
                        <a:rPr lang="en-US" sz="1400" u="none" strike="noStrike">
                          <a:effectLst/>
                        </a:rPr>
                        <a:t>Medium</a:t>
                      </a:r>
                      <a:endParaRPr lang="en-US" sz="1400" b="0" i="0" u="none" strike="noStrike">
                        <a:solidFill>
                          <a:srgbClr val="000000"/>
                        </a:solidFill>
                        <a:effectLst/>
                        <a:latin typeface="Lucida Grande" panose="020B0600040502020204" pitchFamily="34" charset="0"/>
                      </a:endParaRPr>
                    </a:p>
                  </a:txBody>
                  <a:tcPr marL="12276" marR="12276" marT="12276" marB="0" anchor="b">
                    <a:solidFill>
                      <a:schemeClr val="tx1"/>
                    </a:solidFill>
                  </a:tcPr>
                </a:tc>
                <a:tc>
                  <a:txBody>
                    <a:bodyPr/>
                    <a:lstStyle/>
                    <a:p>
                      <a:pPr algn="l" fontAlgn="b">
                        <a:buNone/>
                      </a:pPr>
                      <a:r>
                        <a:rPr lang="en-US" sz="1400" u="none" strike="noStrike">
                          <a:effectLst/>
                        </a:rPr>
                        <a:t>Yes</a:t>
                      </a:r>
                      <a:endParaRPr lang="en-US" sz="1400" b="0" i="0" u="none" strike="noStrike">
                        <a:solidFill>
                          <a:srgbClr val="000000"/>
                        </a:solidFill>
                        <a:effectLst/>
                        <a:latin typeface="Lucida Grande" panose="020B0600040502020204" pitchFamily="34" charset="0"/>
                      </a:endParaRPr>
                    </a:p>
                  </a:txBody>
                  <a:tcPr marL="12276" marR="12276" marT="12276" marB="0" anchor="b">
                    <a:solidFill>
                      <a:schemeClr val="tx1"/>
                    </a:solidFill>
                  </a:tcPr>
                </a:tc>
                <a:extLst>
                  <a:ext uri="{0D108BD9-81ED-4DB2-BD59-A6C34878D82A}">
                    <a16:rowId xmlns:a16="http://schemas.microsoft.com/office/drawing/2014/main" val="412803578"/>
                  </a:ext>
                </a:extLst>
              </a:tr>
              <a:tr h="261886">
                <a:tc>
                  <a:txBody>
                    <a:bodyPr/>
                    <a:lstStyle/>
                    <a:p>
                      <a:pPr algn="r" fontAlgn="b">
                        <a:buNone/>
                      </a:pPr>
                      <a:r>
                        <a:rPr lang="en-US" sz="1400" u="none" strike="noStrike">
                          <a:effectLst/>
                        </a:rPr>
                        <a:t>6</a:t>
                      </a:r>
                      <a:endParaRPr lang="en-US" sz="1400" b="0" i="0" u="none" strike="noStrike">
                        <a:solidFill>
                          <a:srgbClr val="000000"/>
                        </a:solidFill>
                        <a:effectLst/>
                        <a:latin typeface="Lucida Grande" panose="020B0600040502020204" pitchFamily="34" charset="0"/>
                      </a:endParaRPr>
                    </a:p>
                  </a:txBody>
                  <a:tcPr marL="12276" marR="12276" marT="12276" marB="0" anchor="b">
                    <a:solidFill>
                      <a:schemeClr val="tx1"/>
                    </a:solidFill>
                  </a:tcPr>
                </a:tc>
                <a:tc>
                  <a:txBody>
                    <a:bodyPr/>
                    <a:lstStyle/>
                    <a:p>
                      <a:pPr algn="l" fontAlgn="b">
                        <a:buNone/>
                      </a:pPr>
                      <a:r>
                        <a:rPr lang="en-US" sz="1400" u="none" strike="noStrike">
                          <a:effectLst/>
                        </a:rPr>
                        <a:t>Red</a:t>
                      </a:r>
                      <a:endParaRPr lang="en-US" sz="1400" b="0" i="0" u="none" strike="noStrike">
                        <a:solidFill>
                          <a:srgbClr val="000000"/>
                        </a:solidFill>
                        <a:effectLst/>
                        <a:latin typeface="Lucida Grande" panose="020B0600040502020204" pitchFamily="34" charset="0"/>
                      </a:endParaRPr>
                    </a:p>
                  </a:txBody>
                  <a:tcPr marL="12276" marR="12276" marT="12276" marB="0" anchor="b">
                    <a:solidFill>
                      <a:schemeClr val="tx1"/>
                    </a:solidFill>
                  </a:tcPr>
                </a:tc>
                <a:tc>
                  <a:txBody>
                    <a:bodyPr/>
                    <a:lstStyle/>
                    <a:p>
                      <a:pPr algn="l" fontAlgn="b">
                        <a:buNone/>
                      </a:pPr>
                      <a:r>
                        <a:rPr lang="en-US" sz="1400" u="none" strike="noStrike" dirty="0">
                          <a:effectLst/>
                        </a:rPr>
                        <a:t>Smooth</a:t>
                      </a:r>
                      <a:endParaRPr lang="en-US" sz="1400" b="0" i="0" u="none" strike="noStrike" dirty="0">
                        <a:solidFill>
                          <a:srgbClr val="000000"/>
                        </a:solidFill>
                        <a:effectLst/>
                        <a:latin typeface="Lucida Grande" panose="020B0600040502020204" pitchFamily="34" charset="0"/>
                      </a:endParaRPr>
                    </a:p>
                  </a:txBody>
                  <a:tcPr marL="12276" marR="12276" marT="12276" marB="0" anchor="b">
                    <a:solidFill>
                      <a:schemeClr val="tx1"/>
                    </a:solidFill>
                  </a:tcPr>
                </a:tc>
                <a:tc>
                  <a:txBody>
                    <a:bodyPr/>
                    <a:lstStyle/>
                    <a:p>
                      <a:pPr algn="l" fontAlgn="b">
                        <a:buNone/>
                      </a:pPr>
                      <a:r>
                        <a:rPr lang="en-US" sz="1400" u="none" strike="noStrike">
                          <a:effectLst/>
                        </a:rPr>
                        <a:t>Large</a:t>
                      </a:r>
                      <a:endParaRPr lang="en-US" sz="1400" b="0" i="0" u="none" strike="noStrike">
                        <a:solidFill>
                          <a:srgbClr val="000000"/>
                        </a:solidFill>
                        <a:effectLst/>
                        <a:latin typeface="Lucida Grande" panose="020B0600040502020204" pitchFamily="34" charset="0"/>
                      </a:endParaRPr>
                    </a:p>
                  </a:txBody>
                  <a:tcPr marL="12276" marR="12276" marT="12276" marB="0" anchor="b">
                    <a:solidFill>
                      <a:schemeClr val="tx1"/>
                    </a:solidFill>
                  </a:tcPr>
                </a:tc>
                <a:tc>
                  <a:txBody>
                    <a:bodyPr/>
                    <a:lstStyle/>
                    <a:p>
                      <a:pPr algn="l" fontAlgn="b">
                        <a:buNone/>
                      </a:pPr>
                      <a:r>
                        <a:rPr lang="en-US" sz="1400" u="none" strike="noStrike">
                          <a:effectLst/>
                        </a:rPr>
                        <a:t>Yes</a:t>
                      </a:r>
                      <a:endParaRPr lang="en-US" sz="1400" b="0" i="0" u="none" strike="noStrike">
                        <a:solidFill>
                          <a:srgbClr val="000000"/>
                        </a:solidFill>
                        <a:effectLst/>
                        <a:latin typeface="Lucida Grande" panose="020B0600040502020204" pitchFamily="34" charset="0"/>
                      </a:endParaRPr>
                    </a:p>
                  </a:txBody>
                  <a:tcPr marL="12276" marR="12276" marT="12276" marB="0" anchor="b">
                    <a:solidFill>
                      <a:schemeClr val="tx1"/>
                    </a:solidFill>
                  </a:tcPr>
                </a:tc>
                <a:extLst>
                  <a:ext uri="{0D108BD9-81ED-4DB2-BD59-A6C34878D82A}">
                    <a16:rowId xmlns:a16="http://schemas.microsoft.com/office/drawing/2014/main" val="2373558156"/>
                  </a:ext>
                </a:extLst>
              </a:tr>
              <a:tr h="261886">
                <a:tc>
                  <a:txBody>
                    <a:bodyPr/>
                    <a:lstStyle/>
                    <a:p>
                      <a:pPr algn="r" fontAlgn="b">
                        <a:buNone/>
                      </a:pPr>
                      <a:r>
                        <a:rPr lang="en-US" sz="1400" u="none" strike="noStrike">
                          <a:effectLst/>
                        </a:rPr>
                        <a:t>7</a:t>
                      </a:r>
                      <a:endParaRPr lang="en-US" sz="1400" b="0" i="0" u="none" strike="noStrike">
                        <a:solidFill>
                          <a:srgbClr val="000000"/>
                        </a:solidFill>
                        <a:effectLst/>
                        <a:latin typeface="Lucida Grande" panose="020B0600040502020204" pitchFamily="34" charset="0"/>
                      </a:endParaRPr>
                    </a:p>
                  </a:txBody>
                  <a:tcPr marL="12276" marR="12276" marT="12276" marB="0" anchor="b">
                    <a:solidFill>
                      <a:schemeClr val="tx1"/>
                    </a:solidFill>
                  </a:tcPr>
                </a:tc>
                <a:tc>
                  <a:txBody>
                    <a:bodyPr/>
                    <a:lstStyle/>
                    <a:p>
                      <a:pPr algn="l" fontAlgn="b">
                        <a:buNone/>
                      </a:pPr>
                      <a:r>
                        <a:rPr lang="en-US" sz="1400" u="none" strike="noStrike">
                          <a:effectLst/>
                        </a:rPr>
                        <a:t>Green</a:t>
                      </a:r>
                      <a:endParaRPr lang="en-US" sz="1400" b="0" i="0" u="none" strike="noStrike">
                        <a:solidFill>
                          <a:srgbClr val="000000"/>
                        </a:solidFill>
                        <a:effectLst/>
                        <a:latin typeface="Lucida Grande" panose="020B0600040502020204" pitchFamily="34" charset="0"/>
                      </a:endParaRPr>
                    </a:p>
                  </a:txBody>
                  <a:tcPr marL="12276" marR="12276" marT="12276" marB="0" anchor="b">
                    <a:solidFill>
                      <a:schemeClr val="tx1"/>
                    </a:solidFill>
                  </a:tcPr>
                </a:tc>
                <a:tc>
                  <a:txBody>
                    <a:bodyPr/>
                    <a:lstStyle/>
                    <a:p>
                      <a:pPr algn="l" fontAlgn="b">
                        <a:buNone/>
                      </a:pPr>
                      <a:r>
                        <a:rPr lang="en-US" sz="1400" u="none" strike="noStrike" dirty="0">
                          <a:effectLst/>
                        </a:rPr>
                        <a:t>Rough</a:t>
                      </a:r>
                      <a:endParaRPr lang="en-US" sz="1400" b="0" i="0" u="none" strike="noStrike" dirty="0">
                        <a:solidFill>
                          <a:srgbClr val="000000"/>
                        </a:solidFill>
                        <a:effectLst/>
                        <a:latin typeface="Lucida Grande" panose="020B0600040502020204" pitchFamily="34" charset="0"/>
                      </a:endParaRPr>
                    </a:p>
                  </a:txBody>
                  <a:tcPr marL="12276" marR="12276" marT="12276" marB="0" anchor="b">
                    <a:solidFill>
                      <a:schemeClr val="tx1"/>
                    </a:solidFill>
                  </a:tcPr>
                </a:tc>
                <a:tc>
                  <a:txBody>
                    <a:bodyPr/>
                    <a:lstStyle/>
                    <a:p>
                      <a:pPr algn="l" fontAlgn="b">
                        <a:buNone/>
                      </a:pPr>
                      <a:r>
                        <a:rPr lang="en-US" sz="1400" u="none" strike="noStrike">
                          <a:effectLst/>
                        </a:rPr>
                        <a:t>Small</a:t>
                      </a:r>
                      <a:endParaRPr lang="en-US" sz="1400" b="0" i="0" u="none" strike="noStrike">
                        <a:solidFill>
                          <a:srgbClr val="000000"/>
                        </a:solidFill>
                        <a:effectLst/>
                        <a:latin typeface="Lucida Grande" panose="020B0600040502020204" pitchFamily="34" charset="0"/>
                      </a:endParaRPr>
                    </a:p>
                  </a:txBody>
                  <a:tcPr marL="12276" marR="12276" marT="12276" marB="0" anchor="b">
                    <a:solidFill>
                      <a:schemeClr val="tx1"/>
                    </a:solidFill>
                  </a:tcPr>
                </a:tc>
                <a:tc>
                  <a:txBody>
                    <a:bodyPr/>
                    <a:lstStyle/>
                    <a:p>
                      <a:pPr algn="l" fontAlgn="b">
                        <a:buNone/>
                      </a:pPr>
                      <a:r>
                        <a:rPr lang="en-US" sz="1400" u="none" strike="noStrike">
                          <a:effectLst/>
                        </a:rPr>
                        <a:t>No</a:t>
                      </a:r>
                      <a:endParaRPr lang="en-US" sz="1400" b="0" i="0" u="none" strike="noStrike">
                        <a:solidFill>
                          <a:srgbClr val="000000"/>
                        </a:solidFill>
                        <a:effectLst/>
                        <a:latin typeface="Lucida Grande" panose="020B0600040502020204" pitchFamily="34" charset="0"/>
                      </a:endParaRPr>
                    </a:p>
                  </a:txBody>
                  <a:tcPr marL="12276" marR="12276" marT="12276" marB="0" anchor="b">
                    <a:solidFill>
                      <a:schemeClr val="tx1"/>
                    </a:solidFill>
                  </a:tcPr>
                </a:tc>
                <a:extLst>
                  <a:ext uri="{0D108BD9-81ED-4DB2-BD59-A6C34878D82A}">
                    <a16:rowId xmlns:a16="http://schemas.microsoft.com/office/drawing/2014/main" val="1622720063"/>
                  </a:ext>
                </a:extLst>
              </a:tr>
              <a:tr h="261886">
                <a:tc>
                  <a:txBody>
                    <a:bodyPr/>
                    <a:lstStyle/>
                    <a:p>
                      <a:pPr algn="r" fontAlgn="b">
                        <a:buNone/>
                      </a:pPr>
                      <a:r>
                        <a:rPr lang="en-US" sz="1400" u="none" strike="noStrike">
                          <a:effectLst/>
                        </a:rPr>
                        <a:t>8</a:t>
                      </a:r>
                      <a:endParaRPr lang="en-US" sz="1400" b="0" i="0" u="none" strike="noStrike">
                        <a:solidFill>
                          <a:srgbClr val="000000"/>
                        </a:solidFill>
                        <a:effectLst/>
                        <a:latin typeface="Lucida Grande" panose="020B0600040502020204" pitchFamily="34" charset="0"/>
                      </a:endParaRPr>
                    </a:p>
                  </a:txBody>
                  <a:tcPr marL="12276" marR="12276" marT="12276" marB="0" anchor="b">
                    <a:solidFill>
                      <a:schemeClr val="tx1"/>
                    </a:solidFill>
                  </a:tcPr>
                </a:tc>
                <a:tc>
                  <a:txBody>
                    <a:bodyPr/>
                    <a:lstStyle/>
                    <a:p>
                      <a:pPr algn="l" fontAlgn="b">
                        <a:buNone/>
                      </a:pPr>
                      <a:r>
                        <a:rPr lang="en-US" sz="1400" u="none" strike="noStrike">
                          <a:effectLst/>
                        </a:rPr>
                        <a:t>Yellow</a:t>
                      </a:r>
                      <a:endParaRPr lang="en-US" sz="1400" b="0" i="0" u="none" strike="noStrike">
                        <a:solidFill>
                          <a:srgbClr val="000000"/>
                        </a:solidFill>
                        <a:effectLst/>
                        <a:latin typeface="Lucida Grande" panose="020B0600040502020204" pitchFamily="34" charset="0"/>
                      </a:endParaRPr>
                    </a:p>
                  </a:txBody>
                  <a:tcPr marL="12276" marR="12276" marT="12276" marB="0" anchor="b">
                    <a:solidFill>
                      <a:schemeClr val="tx1"/>
                    </a:solidFill>
                  </a:tcPr>
                </a:tc>
                <a:tc>
                  <a:txBody>
                    <a:bodyPr/>
                    <a:lstStyle/>
                    <a:p>
                      <a:pPr algn="l" fontAlgn="b">
                        <a:buNone/>
                      </a:pPr>
                      <a:r>
                        <a:rPr lang="en-US" sz="1400" u="none" strike="noStrike">
                          <a:effectLst/>
                        </a:rPr>
                        <a:t>Rough</a:t>
                      </a:r>
                      <a:endParaRPr lang="en-US" sz="1400" b="0" i="0" u="none" strike="noStrike">
                        <a:solidFill>
                          <a:srgbClr val="000000"/>
                        </a:solidFill>
                        <a:effectLst/>
                        <a:latin typeface="Lucida Grande" panose="020B0600040502020204" pitchFamily="34" charset="0"/>
                      </a:endParaRPr>
                    </a:p>
                  </a:txBody>
                  <a:tcPr marL="12276" marR="12276" marT="12276" marB="0" anchor="b">
                    <a:solidFill>
                      <a:schemeClr val="tx1"/>
                    </a:solidFill>
                  </a:tcPr>
                </a:tc>
                <a:tc>
                  <a:txBody>
                    <a:bodyPr/>
                    <a:lstStyle/>
                    <a:p>
                      <a:pPr algn="l" fontAlgn="b">
                        <a:buNone/>
                      </a:pPr>
                      <a:r>
                        <a:rPr lang="en-US" sz="1400" u="none" strike="noStrike" dirty="0">
                          <a:effectLst/>
                        </a:rPr>
                        <a:t>Small</a:t>
                      </a:r>
                      <a:endParaRPr lang="en-US" sz="1400" b="0" i="0" u="none" strike="noStrike" dirty="0">
                        <a:solidFill>
                          <a:srgbClr val="000000"/>
                        </a:solidFill>
                        <a:effectLst/>
                        <a:latin typeface="Lucida Grande" panose="020B0600040502020204" pitchFamily="34" charset="0"/>
                      </a:endParaRPr>
                    </a:p>
                  </a:txBody>
                  <a:tcPr marL="12276" marR="12276" marT="12276" marB="0" anchor="b">
                    <a:solidFill>
                      <a:schemeClr val="tx1"/>
                    </a:solidFill>
                  </a:tcPr>
                </a:tc>
                <a:tc>
                  <a:txBody>
                    <a:bodyPr/>
                    <a:lstStyle/>
                    <a:p>
                      <a:pPr algn="l" fontAlgn="b">
                        <a:buNone/>
                      </a:pPr>
                      <a:r>
                        <a:rPr lang="en-US" sz="1400" u="none" strike="noStrike">
                          <a:effectLst/>
                        </a:rPr>
                        <a:t>No</a:t>
                      </a:r>
                      <a:endParaRPr lang="en-US" sz="1400" b="0" i="0" u="none" strike="noStrike">
                        <a:solidFill>
                          <a:srgbClr val="000000"/>
                        </a:solidFill>
                        <a:effectLst/>
                        <a:latin typeface="Lucida Grande" panose="020B0600040502020204" pitchFamily="34" charset="0"/>
                      </a:endParaRPr>
                    </a:p>
                  </a:txBody>
                  <a:tcPr marL="12276" marR="12276" marT="12276" marB="0" anchor="b">
                    <a:solidFill>
                      <a:schemeClr val="tx1"/>
                    </a:solidFill>
                  </a:tcPr>
                </a:tc>
                <a:extLst>
                  <a:ext uri="{0D108BD9-81ED-4DB2-BD59-A6C34878D82A}">
                    <a16:rowId xmlns:a16="http://schemas.microsoft.com/office/drawing/2014/main" val="563193291"/>
                  </a:ext>
                </a:extLst>
              </a:tr>
              <a:tr h="261886">
                <a:tc>
                  <a:txBody>
                    <a:bodyPr/>
                    <a:lstStyle/>
                    <a:p>
                      <a:pPr algn="r" fontAlgn="b">
                        <a:buNone/>
                      </a:pPr>
                      <a:r>
                        <a:rPr lang="en-US" sz="1400" u="none" strike="noStrike">
                          <a:effectLst/>
                        </a:rPr>
                        <a:t>9</a:t>
                      </a:r>
                      <a:endParaRPr lang="en-US" sz="1400" b="0" i="0" u="none" strike="noStrike">
                        <a:solidFill>
                          <a:srgbClr val="000000"/>
                        </a:solidFill>
                        <a:effectLst/>
                        <a:latin typeface="Lucida Grande" panose="020B0600040502020204" pitchFamily="34" charset="0"/>
                      </a:endParaRPr>
                    </a:p>
                  </a:txBody>
                  <a:tcPr marL="12276" marR="12276" marT="12276" marB="0" anchor="b">
                    <a:solidFill>
                      <a:schemeClr val="tx1"/>
                    </a:solidFill>
                  </a:tcPr>
                </a:tc>
                <a:tc>
                  <a:txBody>
                    <a:bodyPr/>
                    <a:lstStyle/>
                    <a:p>
                      <a:pPr algn="l" fontAlgn="b">
                        <a:buNone/>
                      </a:pPr>
                      <a:r>
                        <a:rPr lang="en-US" sz="1400" u="none" strike="noStrike">
                          <a:effectLst/>
                        </a:rPr>
                        <a:t>Red</a:t>
                      </a:r>
                      <a:endParaRPr lang="en-US" sz="1400" b="0" i="0" u="none" strike="noStrike">
                        <a:solidFill>
                          <a:srgbClr val="000000"/>
                        </a:solidFill>
                        <a:effectLst/>
                        <a:latin typeface="Lucida Grande" panose="020B0600040502020204" pitchFamily="34" charset="0"/>
                      </a:endParaRPr>
                    </a:p>
                  </a:txBody>
                  <a:tcPr marL="12276" marR="12276" marT="12276" marB="0" anchor="b">
                    <a:solidFill>
                      <a:schemeClr val="tx1"/>
                    </a:solidFill>
                  </a:tcPr>
                </a:tc>
                <a:tc>
                  <a:txBody>
                    <a:bodyPr/>
                    <a:lstStyle/>
                    <a:p>
                      <a:pPr algn="l" fontAlgn="b">
                        <a:buNone/>
                      </a:pPr>
                      <a:r>
                        <a:rPr lang="en-US" sz="1400" u="none" strike="noStrike">
                          <a:effectLst/>
                        </a:rPr>
                        <a:t>Smooth</a:t>
                      </a:r>
                      <a:endParaRPr lang="en-US" sz="1400" b="0" i="0" u="none" strike="noStrike">
                        <a:solidFill>
                          <a:srgbClr val="000000"/>
                        </a:solidFill>
                        <a:effectLst/>
                        <a:latin typeface="Lucida Grande" panose="020B0600040502020204" pitchFamily="34" charset="0"/>
                      </a:endParaRPr>
                    </a:p>
                  </a:txBody>
                  <a:tcPr marL="12276" marR="12276" marT="12276" marB="0" anchor="b">
                    <a:solidFill>
                      <a:schemeClr val="tx1"/>
                    </a:solidFill>
                  </a:tcPr>
                </a:tc>
                <a:tc>
                  <a:txBody>
                    <a:bodyPr/>
                    <a:lstStyle/>
                    <a:p>
                      <a:pPr algn="l" fontAlgn="b">
                        <a:buNone/>
                      </a:pPr>
                      <a:r>
                        <a:rPr lang="en-US" sz="1400" u="none" strike="noStrike" dirty="0">
                          <a:effectLst/>
                        </a:rPr>
                        <a:t>Medium</a:t>
                      </a:r>
                      <a:endParaRPr lang="en-US" sz="1400" b="0" i="0" u="none" strike="noStrike" dirty="0">
                        <a:solidFill>
                          <a:srgbClr val="000000"/>
                        </a:solidFill>
                        <a:effectLst/>
                        <a:latin typeface="Lucida Grande" panose="020B0600040502020204" pitchFamily="34" charset="0"/>
                      </a:endParaRPr>
                    </a:p>
                  </a:txBody>
                  <a:tcPr marL="12276" marR="12276" marT="12276" marB="0" anchor="b">
                    <a:solidFill>
                      <a:schemeClr val="tx1"/>
                    </a:solidFill>
                  </a:tcPr>
                </a:tc>
                <a:tc>
                  <a:txBody>
                    <a:bodyPr/>
                    <a:lstStyle/>
                    <a:p>
                      <a:pPr algn="l" fontAlgn="b">
                        <a:buNone/>
                      </a:pPr>
                      <a:r>
                        <a:rPr lang="en-US" sz="1400" u="none" strike="noStrike">
                          <a:effectLst/>
                        </a:rPr>
                        <a:t>Yes</a:t>
                      </a:r>
                      <a:endParaRPr lang="en-US" sz="1400" b="0" i="0" u="none" strike="noStrike">
                        <a:solidFill>
                          <a:srgbClr val="000000"/>
                        </a:solidFill>
                        <a:effectLst/>
                        <a:latin typeface="Lucida Grande" panose="020B0600040502020204" pitchFamily="34" charset="0"/>
                      </a:endParaRPr>
                    </a:p>
                  </a:txBody>
                  <a:tcPr marL="12276" marR="12276" marT="12276" marB="0" anchor="b">
                    <a:solidFill>
                      <a:schemeClr val="tx1"/>
                    </a:solidFill>
                  </a:tcPr>
                </a:tc>
                <a:extLst>
                  <a:ext uri="{0D108BD9-81ED-4DB2-BD59-A6C34878D82A}">
                    <a16:rowId xmlns:a16="http://schemas.microsoft.com/office/drawing/2014/main" val="3832104436"/>
                  </a:ext>
                </a:extLst>
              </a:tr>
              <a:tr h="261886">
                <a:tc>
                  <a:txBody>
                    <a:bodyPr/>
                    <a:lstStyle/>
                    <a:p>
                      <a:pPr algn="r" fontAlgn="b">
                        <a:buNone/>
                      </a:pPr>
                      <a:r>
                        <a:rPr lang="en-US" sz="1400" u="none" strike="noStrike">
                          <a:effectLst/>
                        </a:rPr>
                        <a:t>10</a:t>
                      </a:r>
                      <a:endParaRPr lang="en-US" sz="1400" b="0" i="0" u="none" strike="noStrike">
                        <a:solidFill>
                          <a:srgbClr val="000000"/>
                        </a:solidFill>
                        <a:effectLst/>
                        <a:latin typeface="Lucida Grande" panose="020B0600040502020204" pitchFamily="34" charset="0"/>
                      </a:endParaRPr>
                    </a:p>
                  </a:txBody>
                  <a:tcPr marL="12276" marR="12276" marT="12276" marB="0" anchor="b">
                    <a:solidFill>
                      <a:schemeClr val="tx1"/>
                    </a:solidFill>
                  </a:tcPr>
                </a:tc>
                <a:tc>
                  <a:txBody>
                    <a:bodyPr/>
                    <a:lstStyle/>
                    <a:p>
                      <a:pPr algn="l" fontAlgn="b">
                        <a:buNone/>
                      </a:pPr>
                      <a:r>
                        <a:rPr lang="en-US" sz="1400" u="none" strike="noStrike">
                          <a:effectLst/>
                        </a:rPr>
                        <a:t>Green</a:t>
                      </a:r>
                      <a:endParaRPr lang="en-US" sz="1400" b="0" i="0" u="none" strike="noStrike">
                        <a:solidFill>
                          <a:srgbClr val="000000"/>
                        </a:solidFill>
                        <a:effectLst/>
                        <a:latin typeface="Lucida Grande" panose="020B0600040502020204" pitchFamily="34" charset="0"/>
                      </a:endParaRPr>
                    </a:p>
                  </a:txBody>
                  <a:tcPr marL="12276" marR="12276" marT="12276" marB="0" anchor="b">
                    <a:solidFill>
                      <a:schemeClr val="tx1"/>
                    </a:solidFill>
                  </a:tcPr>
                </a:tc>
                <a:tc>
                  <a:txBody>
                    <a:bodyPr/>
                    <a:lstStyle/>
                    <a:p>
                      <a:pPr algn="l" fontAlgn="b">
                        <a:buNone/>
                      </a:pPr>
                      <a:r>
                        <a:rPr lang="en-US" sz="1400" u="none" strike="noStrike">
                          <a:effectLst/>
                        </a:rPr>
                        <a:t>Smooth</a:t>
                      </a:r>
                      <a:endParaRPr lang="en-US" sz="1400" b="0" i="0" u="none" strike="noStrike">
                        <a:solidFill>
                          <a:srgbClr val="000000"/>
                        </a:solidFill>
                        <a:effectLst/>
                        <a:latin typeface="Lucida Grande" panose="020B0600040502020204" pitchFamily="34" charset="0"/>
                      </a:endParaRPr>
                    </a:p>
                  </a:txBody>
                  <a:tcPr marL="12276" marR="12276" marT="12276" marB="0" anchor="b">
                    <a:solidFill>
                      <a:schemeClr val="tx1"/>
                    </a:solidFill>
                  </a:tcPr>
                </a:tc>
                <a:tc>
                  <a:txBody>
                    <a:bodyPr/>
                    <a:lstStyle/>
                    <a:p>
                      <a:pPr algn="l" fontAlgn="b">
                        <a:buNone/>
                      </a:pPr>
                      <a:r>
                        <a:rPr lang="en-US" sz="1400" u="none" strike="noStrike" dirty="0">
                          <a:effectLst/>
                        </a:rPr>
                        <a:t>Small</a:t>
                      </a:r>
                      <a:endParaRPr lang="en-US" sz="1400" b="0" i="0" u="none" strike="noStrike" dirty="0">
                        <a:solidFill>
                          <a:srgbClr val="000000"/>
                        </a:solidFill>
                        <a:effectLst/>
                        <a:latin typeface="Lucida Grande" panose="020B0600040502020204" pitchFamily="34" charset="0"/>
                      </a:endParaRPr>
                    </a:p>
                  </a:txBody>
                  <a:tcPr marL="12276" marR="12276" marT="12276" marB="0" anchor="b">
                    <a:solidFill>
                      <a:schemeClr val="tx1"/>
                    </a:solidFill>
                  </a:tcPr>
                </a:tc>
                <a:tc>
                  <a:txBody>
                    <a:bodyPr/>
                    <a:lstStyle/>
                    <a:p>
                      <a:pPr algn="l" fontAlgn="b">
                        <a:buNone/>
                      </a:pPr>
                      <a:r>
                        <a:rPr lang="en-US" sz="1400" u="none" strike="noStrike" dirty="0">
                          <a:effectLst/>
                        </a:rPr>
                        <a:t>Yes</a:t>
                      </a:r>
                      <a:endParaRPr lang="en-US" sz="1400" b="0" i="0" u="none" strike="noStrike" dirty="0">
                        <a:solidFill>
                          <a:srgbClr val="000000"/>
                        </a:solidFill>
                        <a:effectLst/>
                        <a:latin typeface="Lucida Grande" panose="020B0600040502020204" pitchFamily="34" charset="0"/>
                      </a:endParaRPr>
                    </a:p>
                  </a:txBody>
                  <a:tcPr marL="12276" marR="12276" marT="12276" marB="0" anchor="b">
                    <a:solidFill>
                      <a:schemeClr val="tx1"/>
                    </a:solidFill>
                  </a:tcPr>
                </a:tc>
                <a:extLst>
                  <a:ext uri="{0D108BD9-81ED-4DB2-BD59-A6C34878D82A}">
                    <a16:rowId xmlns:a16="http://schemas.microsoft.com/office/drawing/2014/main" val="3465843407"/>
                  </a:ext>
                </a:extLst>
              </a:tr>
            </a:tbl>
          </a:graphicData>
        </a:graphic>
      </p:graphicFrame>
      <p:sp>
        <p:nvSpPr>
          <p:cNvPr id="6" name="TextBox 5">
            <a:extLst>
              <a:ext uri="{FF2B5EF4-FFF2-40B4-BE49-F238E27FC236}">
                <a16:creationId xmlns:a16="http://schemas.microsoft.com/office/drawing/2014/main" id="{7AD33C21-3EEA-B0B7-CADF-3A69EF80CBFD}"/>
              </a:ext>
            </a:extLst>
          </p:cNvPr>
          <p:cNvSpPr txBox="1"/>
          <p:nvPr/>
        </p:nvSpPr>
        <p:spPr>
          <a:xfrm>
            <a:off x="2563091" y="4893163"/>
            <a:ext cx="6096000" cy="1200329"/>
          </a:xfrm>
          <a:prstGeom prst="rect">
            <a:avLst/>
          </a:prstGeom>
          <a:noFill/>
        </p:spPr>
        <p:txBody>
          <a:bodyPr wrap="square">
            <a:spAutoFit/>
          </a:bodyPr>
          <a:lstStyle/>
          <a:p>
            <a:r>
              <a:rPr lang="en-US" dirty="0"/>
              <a:t>Write a </a:t>
            </a:r>
            <a:r>
              <a:rPr lang="en-US" b="1" dirty="0"/>
              <a:t>simple classification rule</a:t>
            </a:r>
            <a:r>
              <a:rPr lang="en-US" dirty="0"/>
              <a:t>. Examples:</a:t>
            </a:r>
          </a:p>
          <a:p>
            <a:pPr marL="742950" lvl="1" indent="-285750">
              <a:buFont typeface="Arial" panose="020B0604020202020204" pitchFamily="34" charset="0"/>
              <a:buChar char="•"/>
            </a:pPr>
            <a:r>
              <a:rPr lang="en-US" dirty="0"/>
              <a:t>“If Color is Red, then Edible = Yes.”</a:t>
            </a:r>
          </a:p>
          <a:p>
            <a:pPr marL="742950" lvl="1" indent="-285750">
              <a:buFont typeface="Arial" panose="020B0604020202020204" pitchFamily="34" charset="0"/>
              <a:buChar char="•"/>
            </a:pPr>
            <a:r>
              <a:rPr lang="en-US" dirty="0"/>
              <a:t>“If Texture is Rough and Size is Small, then Edible = No.”</a:t>
            </a:r>
          </a:p>
          <a:p>
            <a:r>
              <a:rPr lang="en-US" b="1" dirty="0"/>
              <a:t>Rules - just 1 or 2 conditions</a:t>
            </a:r>
            <a:r>
              <a:rPr lang="en-US" dirty="0"/>
              <a:t>.</a:t>
            </a:r>
          </a:p>
        </p:txBody>
      </p:sp>
    </p:spTree>
    <p:extLst>
      <p:ext uri="{BB962C8B-B14F-4D97-AF65-F5344CB8AC3E}">
        <p14:creationId xmlns:p14="http://schemas.microsoft.com/office/powerpoint/2010/main" val="1012224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39128-E04D-BDD8-CB49-77E4E1070A99}"/>
              </a:ext>
            </a:extLst>
          </p:cNvPr>
          <p:cNvSpPr>
            <a:spLocks noGrp="1"/>
          </p:cNvSpPr>
          <p:nvPr>
            <p:ph type="title"/>
          </p:nvPr>
        </p:nvSpPr>
        <p:spPr/>
        <p:txBody>
          <a:bodyPr/>
          <a:lstStyle/>
          <a:p>
            <a:r>
              <a:rPr lang="en-US" dirty="0"/>
              <a:t>Color: Red, Size: Medium, Texture: Smooth</a:t>
            </a:r>
          </a:p>
        </p:txBody>
      </p:sp>
      <p:sp>
        <p:nvSpPr>
          <p:cNvPr id="3" name="Content Placeholder 2">
            <a:extLst>
              <a:ext uri="{FF2B5EF4-FFF2-40B4-BE49-F238E27FC236}">
                <a16:creationId xmlns:a16="http://schemas.microsoft.com/office/drawing/2014/main" id="{F8951771-E6FC-0405-475B-0A7E2A06352E}"/>
              </a:ext>
            </a:extLst>
          </p:cNvPr>
          <p:cNvSpPr>
            <a:spLocks noGrp="1"/>
          </p:cNvSpPr>
          <p:nvPr>
            <p:ph idx="1"/>
          </p:nvPr>
        </p:nvSpPr>
        <p:spPr/>
        <p:txBody>
          <a:bodyPr/>
          <a:lstStyle/>
          <a:p>
            <a:r>
              <a:rPr lang="en-US" dirty="0"/>
              <a:t>What’s your prediction?</a:t>
            </a:r>
          </a:p>
        </p:txBody>
      </p:sp>
      <p:graphicFrame>
        <p:nvGraphicFramePr>
          <p:cNvPr id="4" name="Content Placeholder 3">
            <a:extLst>
              <a:ext uri="{FF2B5EF4-FFF2-40B4-BE49-F238E27FC236}">
                <a16:creationId xmlns:a16="http://schemas.microsoft.com/office/drawing/2014/main" id="{CD39C80B-76E9-071C-1386-DCCAB7581431}"/>
              </a:ext>
            </a:extLst>
          </p:cNvPr>
          <p:cNvGraphicFramePr>
            <a:graphicFrameLocks/>
          </p:cNvGraphicFramePr>
          <p:nvPr>
            <p:extLst>
              <p:ext uri="{D42A27DB-BD31-4B8C-83A1-F6EECF244321}">
                <p14:modId xmlns:p14="http://schemas.microsoft.com/office/powerpoint/2010/main" val="3687535392"/>
              </p:ext>
            </p:extLst>
          </p:nvPr>
        </p:nvGraphicFramePr>
        <p:xfrm>
          <a:off x="2161597" y="2591033"/>
          <a:ext cx="7283935" cy="3585930"/>
        </p:xfrm>
        <a:graphic>
          <a:graphicData uri="http://schemas.openxmlformats.org/drawingml/2006/table">
            <a:tbl>
              <a:tblPr>
                <a:tableStyleId>{5C22544A-7EE6-4342-B048-85BDC9FD1C3A}</a:tableStyleId>
              </a:tblPr>
              <a:tblGrid>
                <a:gridCol w="1456787">
                  <a:extLst>
                    <a:ext uri="{9D8B030D-6E8A-4147-A177-3AD203B41FA5}">
                      <a16:colId xmlns:a16="http://schemas.microsoft.com/office/drawing/2014/main" val="1549861620"/>
                    </a:ext>
                  </a:extLst>
                </a:gridCol>
                <a:gridCol w="1456787">
                  <a:extLst>
                    <a:ext uri="{9D8B030D-6E8A-4147-A177-3AD203B41FA5}">
                      <a16:colId xmlns:a16="http://schemas.microsoft.com/office/drawing/2014/main" val="4033345964"/>
                    </a:ext>
                  </a:extLst>
                </a:gridCol>
                <a:gridCol w="1456787">
                  <a:extLst>
                    <a:ext uri="{9D8B030D-6E8A-4147-A177-3AD203B41FA5}">
                      <a16:colId xmlns:a16="http://schemas.microsoft.com/office/drawing/2014/main" val="569195750"/>
                    </a:ext>
                  </a:extLst>
                </a:gridCol>
                <a:gridCol w="1456787">
                  <a:extLst>
                    <a:ext uri="{9D8B030D-6E8A-4147-A177-3AD203B41FA5}">
                      <a16:colId xmlns:a16="http://schemas.microsoft.com/office/drawing/2014/main" val="3886100571"/>
                    </a:ext>
                  </a:extLst>
                </a:gridCol>
                <a:gridCol w="1456787">
                  <a:extLst>
                    <a:ext uri="{9D8B030D-6E8A-4147-A177-3AD203B41FA5}">
                      <a16:colId xmlns:a16="http://schemas.microsoft.com/office/drawing/2014/main" val="2481714904"/>
                    </a:ext>
                  </a:extLst>
                </a:gridCol>
              </a:tblGrid>
              <a:tr h="358593">
                <a:tc>
                  <a:txBody>
                    <a:bodyPr/>
                    <a:lstStyle/>
                    <a:p>
                      <a:pPr algn="r" fontAlgn="b">
                        <a:buNone/>
                      </a:pPr>
                      <a:r>
                        <a:rPr lang="en-US" sz="1900" u="none" strike="noStrike" dirty="0">
                          <a:effectLst/>
                        </a:rPr>
                        <a:t>1</a:t>
                      </a:r>
                      <a:endParaRPr lang="en-US" sz="1900" b="0" i="0" u="none" strike="noStrike" dirty="0">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dirty="0">
                          <a:effectLst/>
                        </a:rPr>
                        <a:t>Red</a:t>
                      </a:r>
                      <a:endParaRPr lang="en-US" sz="1900" b="0" i="0" u="none" strike="noStrike" dirty="0">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a:effectLst/>
                        </a:rPr>
                        <a:t>Smooth</a:t>
                      </a:r>
                      <a:endParaRPr lang="en-US" sz="1900" b="0" i="0" u="none" strike="noStrike">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a:effectLst/>
                        </a:rPr>
                        <a:t>Small</a:t>
                      </a:r>
                      <a:endParaRPr lang="en-US" sz="1900" b="0" i="0" u="none" strike="noStrike">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a:effectLst/>
                        </a:rPr>
                        <a:t>Yes</a:t>
                      </a:r>
                      <a:endParaRPr lang="en-US" sz="1900" b="0" i="0" u="none" strike="noStrike">
                        <a:solidFill>
                          <a:srgbClr val="000000"/>
                        </a:solidFill>
                        <a:effectLst/>
                        <a:latin typeface="Lucida Grande" panose="020B0600040502020204" pitchFamily="34" charset="0"/>
                      </a:endParaRPr>
                    </a:p>
                  </a:txBody>
                  <a:tcPr marL="16809" marR="16809" marT="16809" marB="0" anchor="b">
                    <a:noFill/>
                  </a:tcPr>
                </a:tc>
                <a:extLst>
                  <a:ext uri="{0D108BD9-81ED-4DB2-BD59-A6C34878D82A}">
                    <a16:rowId xmlns:a16="http://schemas.microsoft.com/office/drawing/2014/main" val="811060566"/>
                  </a:ext>
                </a:extLst>
              </a:tr>
              <a:tr h="358593">
                <a:tc>
                  <a:txBody>
                    <a:bodyPr/>
                    <a:lstStyle/>
                    <a:p>
                      <a:pPr algn="r" fontAlgn="b">
                        <a:buNone/>
                      </a:pPr>
                      <a:r>
                        <a:rPr lang="en-US" sz="1900" u="none" strike="noStrike">
                          <a:effectLst/>
                        </a:rPr>
                        <a:t>2</a:t>
                      </a:r>
                      <a:endParaRPr lang="en-US" sz="1900" b="0" i="0" u="none" strike="noStrike">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dirty="0">
                          <a:effectLst/>
                        </a:rPr>
                        <a:t>Yellow</a:t>
                      </a:r>
                      <a:endParaRPr lang="en-US" sz="1900" b="0" i="0" u="none" strike="noStrike" dirty="0">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dirty="0">
                          <a:effectLst/>
                        </a:rPr>
                        <a:t>Rough</a:t>
                      </a:r>
                      <a:endParaRPr lang="en-US" sz="1900" b="0" i="0" u="none" strike="noStrike" dirty="0">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dirty="0">
                          <a:effectLst/>
                        </a:rPr>
                        <a:t>Medium</a:t>
                      </a:r>
                      <a:endParaRPr lang="en-US" sz="1900" b="0" i="0" u="none" strike="noStrike" dirty="0">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dirty="0">
                          <a:effectLst/>
                        </a:rPr>
                        <a:t>No</a:t>
                      </a:r>
                      <a:endParaRPr lang="en-US" sz="1900" b="0" i="0" u="none" strike="noStrike" dirty="0">
                        <a:solidFill>
                          <a:srgbClr val="000000"/>
                        </a:solidFill>
                        <a:effectLst/>
                        <a:latin typeface="Lucida Grande" panose="020B0600040502020204" pitchFamily="34" charset="0"/>
                      </a:endParaRPr>
                    </a:p>
                  </a:txBody>
                  <a:tcPr marL="16809" marR="16809" marT="16809" marB="0" anchor="b">
                    <a:noFill/>
                  </a:tcPr>
                </a:tc>
                <a:extLst>
                  <a:ext uri="{0D108BD9-81ED-4DB2-BD59-A6C34878D82A}">
                    <a16:rowId xmlns:a16="http://schemas.microsoft.com/office/drawing/2014/main" val="722680335"/>
                  </a:ext>
                </a:extLst>
              </a:tr>
              <a:tr h="358593">
                <a:tc>
                  <a:txBody>
                    <a:bodyPr/>
                    <a:lstStyle/>
                    <a:p>
                      <a:pPr algn="r" fontAlgn="b">
                        <a:buNone/>
                      </a:pPr>
                      <a:r>
                        <a:rPr lang="en-US" sz="1900" u="none" strike="noStrike" dirty="0">
                          <a:effectLst/>
                        </a:rPr>
                        <a:t>3</a:t>
                      </a:r>
                      <a:endParaRPr lang="en-US" sz="1900" b="0" i="0" u="none" strike="noStrike" dirty="0">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dirty="0">
                          <a:effectLst/>
                        </a:rPr>
                        <a:t>Red</a:t>
                      </a:r>
                      <a:endParaRPr lang="en-US" sz="1900" b="0" i="0" u="none" strike="noStrike" dirty="0">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a:effectLst/>
                        </a:rPr>
                        <a:t>Rough</a:t>
                      </a:r>
                      <a:endParaRPr lang="en-US" sz="1900" b="0" i="0" u="none" strike="noStrike">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a:effectLst/>
                        </a:rPr>
                        <a:t>Small</a:t>
                      </a:r>
                      <a:endParaRPr lang="en-US" sz="1900" b="0" i="0" u="none" strike="noStrike">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dirty="0">
                          <a:effectLst/>
                        </a:rPr>
                        <a:t>No</a:t>
                      </a:r>
                      <a:endParaRPr lang="en-US" sz="1900" b="0" i="0" u="none" strike="noStrike" dirty="0">
                        <a:solidFill>
                          <a:srgbClr val="000000"/>
                        </a:solidFill>
                        <a:effectLst/>
                        <a:latin typeface="Lucida Grande" panose="020B0600040502020204" pitchFamily="34" charset="0"/>
                      </a:endParaRPr>
                    </a:p>
                  </a:txBody>
                  <a:tcPr marL="16809" marR="16809" marT="16809" marB="0" anchor="b">
                    <a:noFill/>
                  </a:tcPr>
                </a:tc>
                <a:extLst>
                  <a:ext uri="{0D108BD9-81ED-4DB2-BD59-A6C34878D82A}">
                    <a16:rowId xmlns:a16="http://schemas.microsoft.com/office/drawing/2014/main" val="3646241546"/>
                  </a:ext>
                </a:extLst>
              </a:tr>
              <a:tr h="358593">
                <a:tc>
                  <a:txBody>
                    <a:bodyPr/>
                    <a:lstStyle/>
                    <a:p>
                      <a:pPr algn="r" fontAlgn="b">
                        <a:buNone/>
                      </a:pPr>
                      <a:r>
                        <a:rPr lang="en-US" sz="1900" u="none" strike="noStrike">
                          <a:effectLst/>
                        </a:rPr>
                        <a:t>4</a:t>
                      </a:r>
                      <a:endParaRPr lang="en-US" sz="1900" b="0" i="0" u="none" strike="noStrike">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dirty="0">
                          <a:effectLst/>
                        </a:rPr>
                        <a:t>Green</a:t>
                      </a:r>
                      <a:endParaRPr lang="en-US" sz="1900" b="0" i="0" u="none" strike="noStrike" dirty="0">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a:effectLst/>
                        </a:rPr>
                        <a:t>Smooth</a:t>
                      </a:r>
                      <a:endParaRPr lang="en-US" sz="1900" b="0" i="0" u="none" strike="noStrike">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a:effectLst/>
                        </a:rPr>
                        <a:t>Large</a:t>
                      </a:r>
                      <a:endParaRPr lang="en-US" sz="1900" b="0" i="0" u="none" strike="noStrike">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a:effectLst/>
                        </a:rPr>
                        <a:t>Yes</a:t>
                      </a:r>
                      <a:endParaRPr lang="en-US" sz="1900" b="0" i="0" u="none" strike="noStrike">
                        <a:solidFill>
                          <a:srgbClr val="000000"/>
                        </a:solidFill>
                        <a:effectLst/>
                        <a:latin typeface="Lucida Grande" panose="020B0600040502020204" pitchFamily="34" charset="0"/>
                      </a:endParaRPr>
                    </a:p>
                  </a:txBody>
                  <a:tcPr marL="16809" marR="16809" marT="16809" marB="0" anchor="b">
                    <a:noFill/>
                  </a:tcPr>
                </a:tc>
                <a:extLst>
                  <a:ext uri="{0D108BD9-81ED-4DB2-BD59-A6C34878D82A}">
                    <a16:rowId xmlns:a16="http://schemas.microsoft.com/office/drawing/2014/main" val="3439454296"/>
                  </a:ext>
                </a:extLst>
              </a:tr>
              <a:tr h="358593">
                <a:tc>
                  <a:txBody>
                    <a:bodyPr/>
                    <a:lstStyle/>
                    <a:p>
                      <a:pPr algn="r" fontAlgn="b">
                        <a:buNone/>
                      </a:pPr>
                      <a:r>
                        <a:rPr lang="en-US" sz="1900" u="none" strike="noStrike">
                          <a:effectLst/>
                        </a:rPr>
                        <a:t>5</a:t>
                      </a:r>
                      <a:endParaRPr lang="en-US" sz="1900" b="0" i="0" u="none" strike="noStrike">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dirty="0">
                          <a:effectLst/>
                        </a:rPr>
                        <a:t>Yellow</a:t>
                      </a:r>
                      <a:endParaRPr lang="en-US" sz="1900" b="0" i="0" u="none" strike="noStrike" dirty="0">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dirty="0">
                          <a:effectLst/>
                        </a:rPr>
                        <a:t>Smooth</a:t>
                      </a:r>
                      <a:endParaRPr lang="en-US" sz="1900" b="0" i="0" u="none" strike="noStrike" dirty="0">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a:effectLst/>
                        </a:rPr>
                        <a:t>Medium</a:t>
                      </a:r>
                      <a:endParaRPr lang="en-US" sz="1900" b="0" i="0" u="none" strike="noStrike">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a:effectLst/>
                        </a:rPr>
                        <a:t>Yes</a:t>
                      </a:r>
                      <a:endParaRPr lang="en-US" sz="1900" b="0" i="0" u="none" strike="noStrike">
                        <a:solidFill>
                          <a:srgbClr val="000000"/>
                        </a:solidFill>
                        <a:effectLst/>
                        <a:latin typeface="Lucida Grande" panose="020B0600040502020204" pitchFamily="34" charset="0"/>
                      </a:endParaRPr>
                    </a:p>
                  </a:txBody>
                  <a:tcPr marL="16809" marR="16809" marT="16809" marB="0" anchor="b">
                    <a:noFill/>
                  </a:tcPr>
                </a:tc>
                <a:extLst>
                  <a:ext uri="{0D108BD9-81ED-4DB2-BD59-A6C34878D82A}">
                    <a16:rowId xmlns:a16="http://schemas.microsoft.com/office/drawing/2014/main" val="412803578"/>
                  </a:ext>
                </a:extLst>
              </a:tr>
              <a:tr h="358593">
                <a:tc>
                  <a:txBody>
                    <a:bodyPr/>
                    <a:lstStyle/>
                    <a:p>
                      <a:pPr algn="r" fontAlgn="b">
                        <a:buNone/>
                      </a:pPr>
                      <a:r>
                        <a:rPr lang="en-US" sz="1900" u="none" strike="noStrike">
                          <a:effectLst/>
                        </a:rPr>
                        <a:t>6</a:t>
                      </a:r>
                      <a:endParaRPr lang="en-US" sz="1900" b="0" i="0" u="none" strike="noStrike">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a:effectLst/>
                        </a:rPr>
                        <a:t>Red</a:t>
                      </a:r>
                      <a:endParaRPr lang="en-US" sz="1900" b="0" i="0" u="none" strike="noStrike">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dirty="0">
                          <a:effectLst/>
                        </a:rPr>
                        <a:t>Smooth</a:t>
                      </a:r>
                      <a:endParaRPr lang="en-US" sz="1900" b="0" i="0" u="none" strike="noStrike" dirty="0">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dirty="0">
                          <a:effectLst/>
                        </a:rPr>
                        <a:t>Large</a:t>
                      </a:r>
                      <a:endParaRPr lang="en-US" sz="1900" b="0" i="0" u="none" strike="noStrike" dirty="0">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a:effectLst/>
                        </a:rPr>
                        <a:t>Yes</a:t>
                      </a:r>
                      <a:endParaRPr lang="en-US" sz="1900" b="0" i="0" u="none" strike="noStrike">
                        <a:solidFill>
                          <a:srgbClr val="000000"/>
                        </a:solidFill>
                        <a:effectLst/>
                        <a:latin typeface="Lucida Grande" panose="020B0600040502020204" pitchFamily="34" charset="0"/>
                      </a:endParaRPr>
                    </a:p>
                  </a:txBody>
                  <a:tcPr marL="16809" marR="16809" marT="16809" marB="0" anchor="b">
                    <a:noFill/>
                  </a:tcPr>
                </a:tc>
                <a:extLst>
                  <a:ext uri="{0D108BD9-81ED-4DB2-BD59-A6C34878D82A}">
                    <a16:rowId xmlns:a16="http://schemas.microsoft.com/office/drawing/2014/main" val="2373558156"/>
                  </a:ext>
                </a:extLst>
              </a:tr>
              <a:tr h="358593">
                <a:tc>
                  <a:txBody>
                    <a:bodyPr/>
                    <a:lstStyle/>
                    <a:p>
                      <a:pPr algn="r" fontAlgn="b">
                        <a:buNone/>
                      </a:pPr>
                      <a:r>
                        <a:rPr lang="en-US" sz="1900" u="none" strike="noStrike">
                          <a:effectLst/>
                        </a:rPr>
                        <a:t>7</a:t>
                      </a:r>
                      <a:endParaRPr lang="en-US" sz="1900" b="0" i="0" u="none" strike="noStrike">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a:effectLst/>
                        </a:rPr>
                        <a:t>Green</a:t>
                      </a:r>
                      <a:endParaRPr lang="en-US" sz="1900" b="0" i="0" u="none" strike="noStrike">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dirty="0">
                          <a:effectLst/>
                        </a:rPr>
                        <a:t>Rough</a:t>
                      </a:r>
                      <a:endParaRPr lang="en-US" sz="1900" b="0" i="0" u="none" strike="noStrike" dirty="0">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dirty="0">
                          <a:effectLst/>
                        </a:rPr>
                        <a:t>Small</a:t>
                      </a:r>
                      <a:endParaRPr lang="en-US" sz="1900" b="0" i="0" u="none" strike="noStrike" dirty="0">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a:effectLst/>
                        </a:rPr>
                        <a:t>No</a:t>
                      </a:r>
                      <a:endParaRPr lang="en-US" sz="1900" b="0" i="0" u="none" strike="noStrike">
                        <a:solidFill>
                          <a:srgbClr val="000000"/>
                        </a:solidFill>
                        <a:effectLst/>
                        <a:latin typeface="Lucida Grande" panose="020B0600040502020204" pitchFamily="34" charset="0"/>
                      </a:endParaRPr>
                    </a:p>
                  </a:txBody>
                  <a:tcPr marL="16809" marR="16809" marT="16809" marB="0" anchor="b">
                    <a:noFill/>
                  </a:tcPr>
                </a:tc>
                <a:extLst>
                  <a:ext uri="{0D108BD9-81ED-4DB2-BD59-A6C34878D82A}">
                    <a16:rowId xmlns:a16="http://schemas.microsoft.com/office/drawing/2014/main" val="1622720063"/>
                  </a:ext>
                </a:extLst>
              </a:tr>
              <a:tr h="358593">
                <a:tc>
                  <a:txBody>
                    <a:bodyPr/>
                    <a:lstStyle/>
                    <a:p>
                      <a:pPr algn="r" fontAlgn="b">
                        <a:buNone/>
                      </a:pPr>
                      <a:r>
                        <a:rPr lang="en-US" sz="1900" u="none" strike="noStrike">
                          <a:effectLst/>
                        </a:rPr>
                        <a:t>8</a:t>
                      </a:r>
                      <a:endParaRPr lang="en-US" sz="1900" b="0" i="0" u="none" strike="noStrike">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a:effectLst/>
                        </a:rPr>
                        <a:t>Yellow</a:t>
                      </a:r>
                      <a:endParaRPr lang="en-US" sz="1900" b="0" i="0" u="none" strike="noStrike">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a:effectLst/>
                        </a:rPr>
                        <a:t>Rough</a:t>
                      </a:r>
                      <a:endParaRPr lang="en-US" sz="1900" b="0" i="0" u="none" strike="noStrike">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dirty="0">
                          <a:effectLst/>
                        </a:rPr>
                        <a:t>Small</a:t>
                      </a:r>
                      <a:endParaRPr lang="en-US" sz="1900" b="0" i="0" u="none" strike="noStrike" dirty="0">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dirty="0">
                          <a:effectLst/>
                        </a:rPr>
                        <a:t>No</a:t>
                      </a:r>
                      <a:endParaRPr lang="en-US" sz="1900" b="0" i="0" u="none" strike="noStrike" dirty="0">
                        <a:solidFill>
                          <a:srgbClr val="000000"/>
                        </a:solidFill>
                        <a:effectLst/>
                        <a:latin typeface="Lucida Grande" panose="020B0600040502020204" pitchFamily="34" charset="0"/>
                      </a:endParaRPr>
                    </a:p>
                  </a:txBody>
                  <a:tcPr marL="16809" marR="16809" marT="16809" marB="0" anchor="b">
                    <a:noFill/>
                  </a:tcPr>
                </a:tc>
                <a:extLst>
                  <a:ext uri="{0D108BD9-81ED-4DB2-BD59-A6C34878D82A}">
                    <a16:rowId xmlns:a16="http://schemas.microsoft.com/office/drawing/2014/main" val="563193291"/>
                  </a:ext>
                </a:extLst>
              </a:tr>
              <a:tr h="358593">
                <a:tc>
                  <a:txBody>
                    <a:bodyPr/>
                    <a:lstStyle/>
                    <a:p>
                      <a:pPr algn="r" fontAlgn="b">
                        <a:buNone/>
                      </a:pPr>
                      <a:r>
                        <a:rPr lang="en-US" sz="1900" u="none" strike="noStrike">
                          <a:effectLst/>
                        </a:rPr>
                        <a:t>9</a:t>
                      </a:r>
                      <a:endParaRPr lang="en-US" sz="1900" b="0" i="0" u="none" strike="noStrike">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dirty="0">
                          <a:effectLst/>
                        </a:rPr>
                        <a:t>Red</a:t>
                      </a:r>
                      <a:endParaRPr lang="en-US" sz="1900" b="0" i="0" u="none" strike="noStrike" dirty="0">
                        <a:solidFill>
                          <a:srgbClr val="000000"/>
                        </a:solidFill>
                        <a:effectLst/>
                        <a:latin typeface="Lucida Grande" panose="020B0600040502020204" pitchFamily="34" charset="0"/>
                      </a:endParaRPr>
                    </a:p>
                  </a:txBody>
                  <a:tcPr marL="16809" marR="16809" marT="16809" marB="0" anchor="b">
                    <a:solidFill>
                      <a:srgbClr val="FFFF00"/>
                    </a:solidFill>
                  </a:tcPr>
                </a:tc>
                <a:tc>
                  <a:txBody>
                    <a:bodyPr/>
                    <a:lstStyle/>
                    <a:p>
                      <a:pPr algn="l" fontAlgn="b">
                        <a:buNone/>
                      </a:pPr>
                      <a:r>
                        <a:rPr lang="en-US" sz="1900" u="none" strike="noStrike" dirty="0">
                          <a:effectLst/>
                        </a:rPr>
                        <a:t>Smooth</a:t>
                      </a:r>
                      <a:endParaRPr lang="en-US" sz="1900" b="0" i="0" u="none" strike="noStrike" dirty="0">
                        <a:solidFill>
                          <a:srgbClr val="000000"/>
                        </a:solidFill>
                        <a:effectLst/>
                        <a:latin typeface="Lucida Grande" panose="020B0600040502020204" pitchFamily="34" charset="0"/>
                      </a:endParaRPr>
                    </a:p>
                  </a:txBody>
                  <a:tcPr marL="16809" marR="16809" marT="16809" marB="0" anchor="b">
                    <a:solidFill>
                      <a:srgbClr val="FFFF00"/>
                    </a:solidFill>
                  </a:tcPr>
                </a:tc>
                <a:tc>
                  <a:txBody>
                    <a:bodyPr/>
                    <a:lstStyle/>
                    <a:p>
                      <a:pPr algn="l" fontAlgn="b">
                        <a:buNone/>
                      </a:pPr>
                      <a:r>
                        <a:rPr lang="en-US" sz="1900" u="none" strike="noStrike" dirty="0">
                          <a:effectLst/>
                        </a:rPr>
                        <a:t>Medium</a:t>
                      </a:r>
                      <a:endParaRPr lang="en-US" sz="1900" b="0" i="0" u="none" strike="noStrike" dirty="0">
                        <a:solidFill>
                          <a:srgbClr val="000000"/>
                        </a:solidFill>
                        <a:effectLst/>
                        <a:latin typeface="Lucida Grande" panose="020B0600040502020204" pitchFamily="34" charset="0"/>
                      </a:endParaRPr>
                    </a:p>
                  </a:txBody>
                  <a:tcPr marL="16809" marR="16809" marT="16809" marB="0" anchor="b">
                    <a:solidFill>
                      <a:srgbClr val="FFFF00"/>
                    </a:solidFill>
                  </a:tcPr>
                </a:tc>
                <a:tc>
                  <a:txBody>
                    <a:bodyPr/>
                    <a:lstStyle/>
                    <a:p>
                      <a:pPr algn="l" fontAlgn="b">
                        <a:buNone/>
                      </a:pPr>
                      <a:r>
                        <a:rPr lang="en-US" sz="1900" u="none" strike="noStrike" dirty="0">
                          <a:effectLst/>
                        </a:rPr>
                        <a:t>Yes</a:t>
                      </a:r>
                      <a:endParaRPr lang="en-US" sz="1900" b="0" i="0" u="none" strike="noStrike" dirty="0">
                        <a:solidFill>
                          <a:srgbClr val="000000"/>
                        </a:solidFill>
                        <a:effectLst/>
                        <a:latin typeface="Lucida Grande" panose="020B0600040502020204" pitchFamily="34" charset="0"/>
                      </a:endParaRPr>
                    </a:p>
                  </a:txBody>
                  <a:tcPr marL="16809" marR="16809" marT="16809" marB="0" anchor="b">
                    <a:solidFill>
                      <a:srgbClr val="FFFF00"/>
                    </a:solidFill>
                  </a:tcPr>
                </a:tc>
                <a:extLst>
                  <a:ext uri="{0D108BD9-81ED-4DB2-BD59-A6C34878D82A}">
                    <a16:rowId xmlns:a16="http://schemas.microsoft.com/office/drawing/2014/main" val="3832104436"/>
                  </a:ext>
                </a:extLst>
              </a:tr>
              <a:tr h="358593">
                <a:tc>
                  <a:txBody>
                    <a:bodyPr/>
                    <a:lstStyle/>
                    <a:p>
                      <a:pPr algn="r" fontAlgn="b">
                        <a:buNone/>
                      </a:pPr>
                      <a:r>
                        <a:rPr lang="en-US" sz="1900" u="none" strike="noStrike">
                          <a:effectLst/>
                        </a:rPr>
                        <a:t>10</a:t>
                      </a:r>
                      <a:endParaRPr lang="en-US" sz="1900" b="0" i="0" u="none" strike="noStrike">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a:effectLst/>
                        </a:rPr>
                        <a:t>Green</a:t>
                      </a:r>
                      <a:endParaRPr lang="en-US" sz="1900" b="0" i="0" u="none" strike="noStrike">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a:effectLst/>
                        </a:rPr>
                        <a:t>Smooth</a:t>
                      </a:r>
                      <a:endParaRPr lang="en-US" sz="1900" b="0" i="0" u="none" strike="noStrike">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dirty="0">
                          <a:effectLst/>
                        </a:rPr>
                        <a:t>Small</a:t>
                      </a:r>
                      <a:endParaRPr lang="en-US" sz="1900" b="0" i="0" u="none" strike="noStrike" dirty="0">
                        <a:solidFill>
                          <a:srgbClr val="000000"/>
                        </a:solidFill>
                        <a:effectLst/>
                        <a:latin typeface="Lucida Grande" panose="020B0600040502020204" pitchFamily="34" charset="0"/>
                      </a:endParaRPr>
                    </a:p>
                  </a:txBody>
                  <a:tcPr marL="16809" marR="16809" marT="16809" marB="0" anchor="b">
                    <a:noFill/>
                  </a:tcPr>
                </a:tc>
                <a:tc>
                  <a:txBody>
                    <a:bodyPr/>
                    <a:lstStyle/>
                    <a:p>
                      <a:pPr algn="l" fontAlgn="b">
                        <a:buNone/>
                      </a:pPr>
                      <a:r>
                        <a:rPr lang="en-US" sz="1900" u="none" strike="noStrike" dirty="0">
                          <a:effectLst/>
                        </a:rPr>
                        <a:t>Yes</a:t>
                      </a:r>
                      <a:endParaRPr lang="en-US" sz="1900" b="0" i="0" u="none" strike="noStrike" dirty="0">
                        <a:solidFill>
                          <a:srgbClr val="000000"/>
                        </a:solidFill>
                        <a:effectLst/>
                        <a:latin typeface="Lucida Grande" panose="020B0600040502020204" pitchFamily="34" charset="0"/>
                      </a:endParaRPr>
                    </a:p>
                  </a:txBody>
                  <a:tcPr marL="16809" marR="16809" marT="16809" marB="0" anchor="b">
                    <a:noFill/>
                  </a:tcPr>
                </a:tc>
                <a:extLst>
                  <a:ext uri="{0D108BD9-81ED-4DB2-BD59-A6C34878D82A}">
                    <a16:rowId xmlns:a16="http://schemas.microsoft.com/office/drawing/2014/main" val="3465843407"/>
                  </a:ext>
                </a:extLst>
              </a:tr>
            </a:tbl>
          </a:graphicData>
        </a:graphic>
      </p:graphicFrame>
    </p:spTree>
    <p:extLst>
      <p:ext uri="{BB962C8B-B14F-4D97-AF65-F5344CB8AC3E}">
        <p14:creationId xmlns:p14="http://schemas.microsoft.com/office/powerpoint/2010/main" val="2094786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8A8A2-8B2E-B906-5C17-49236219ECF7}"/>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022B645-E9E1-6136-9690-4BE2F968FDA6}"/>
              </a:ext>
            </a:extLst>
          </p:cNvPr>
          <p:cNvSpPr>
            <a:spLocks noGrp="1"/>
          </p:cNvSpPr>
          <p:nvPr>
            <p:ph idx="1"/>
          </p:nvPr>
        </p:nvSpPr>
        <p:spPr/>
        <p:txBody>
          <a:bodyPr>
            <a:normAutofit/>
          </a:bodyPr>
          <a:lstStyle/>
          <a:p>
            <a:pPr>
              <a:buNone/>
            </a:pPr>
            <a:r>
              <a:rPr lang="en-US" dirty="0"/>
              <a:t>Were individual rules always correct?</a:t>
            </a:r>
          </a:p>
          <a:p>
            <a:pPr>
              <a:buNone/>
            </a:pPr>
            <a:r>
              <a:rPr lang="en-US" dirty="0"/>
              <a:t>How did the ensemble compare?</a:t>
            </a:r>
          </a:p>
          <a:p>
            <a:pPr>
              <a:buNone/>
            </a:pPr>
            <a:r>
              <a:rPr lang="en-US" dirty="0"/>
              <a:t>What happened if you had a poor sample? Did the group still predict well?</a:t>
            </a:r>
          </a:p>
        </p:txBody>
      </p:sp>
    </p:spTree>
    <p:extLst>
      <p:ext uri="{BB962C8B-B14F-4D97-AF65-F5344CB8AC3E}">
        <p14:creationId xmlns:p14="http://schemas.microsoft.com/office/powerpoint/2010/main" val="2739558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57C27-3497-F5A1-5746-FA46C189EA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B785F0-2520-8EB2-863B-D1614676311A}"/>
              </a:ext>
            </a:extLst>
          </p:cNvPr>
          <p:cNvSpPr>
            <a:spLocks noGrp="1"/>
          </p:cNvSpPr>
          <p:nvPr>
            <p:ph idx="1"/>
          </p:nvPr>
        </p:nvSpPr>
        <p:spPr/>
        <p:txBody>
          <a:bodyPr/>
          <a:lstStyle/>
          <a:p>
            <a:endParaRPr lang="en-US"/>
          </a:p>
        </p:txBody>
      </p:sp>
      <p:pic>
        <p:nvPicPr>
          <p:cNvPr id="1026" name="Picture 2" descr="We all love trees, but they're not the climate solution we need » Yale  Climate Connections">
            <a:extLst>
              <a:ext uri="{FF2B5EF4-FFF2-40B4-BE49-F238E27FC236}">
                <a16:creationId xmlns:a16="http://schemas.microsoft.com/office/drawing/2014/main" id="{7AACA1A6-8549-A93A-AE6B-CBCDFC689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657AA8D-4F87-3373-C481-46378716F159}"/>
              </a:ext>
            </a:extLst>
          </p:cNvPr>
          <p:cNvSpPr txBox="1"/>
          <p:nvPr/>
        </p:nvSpPr>
        <p:spPr>
          <a:xfrm>
            <a:off x="2551241" y="2219029"/>
            <a:ext cx="1356462" cy="707886"/>
          </a:xfrm>
          <a:prstGeom prst="rect">
            <a:avLst/>
          </a:prstGeom>
          <a:noFill/>
        </p:spPr>
        <p:txBody>
          <a:bodyPr wrap="none" rtlCol="0">
            <a:spAutoFit/>
          </a:bodyPr>
          <a:lstStyle/>
          <a:p>
            <a:r>
              <a:rPr lang="en-US" sz="4000" b="1" dirty="0">
                <a:solidFill>
                  <a:schemeClr val="bg1"/>
                </a:solidFill>
                <a:latin typeface="Red Hat Text" panose="02010303040201060303" pitchFamily="2" charset="0"/>
                <a:ea typeface="Red Hat Text" panose="02010303040201060303" pitchFamily="2" charset="0"/>
                <a:cs typeface="Red Hat Text" panose="02010303040201060303" pitchFamily="2" charset="0"/>
              </a:rPr>
              <a:t>Tree</a:t>
            </a:r>
          </a:p>
        </p:txBody>
      </p:sp>
      <p:sp>
        <p:nvSpPr>
          <p:cNvPr id="5" name="TextBox 4">
            <a:extLst>
              <a:ext uri="{FF2B5EF4-FFF2-40B4-BE49-F238E27FC236}">
                <a16:creationId xmlns:a16="http://schemas.microsoft.com/office/drawing/2014/main" id="{6A12B6A6-CC22-4108-353F-B214EC017380}"/>
              </a:ext>
            </a:extLst>
          </p:cNvPr>
          <p:cNvSpPr txBox="1"/>
          <p:nvPr/>
        </p:nvSpPr>
        <p:spPr>
          <a:xfrm>
            <a:off x="9136339" y="3075057"/>
            <a:ext cx="1869423" cy="707886"/>
          </a:xfrm>
          <a:prstGeom prst="rect">
            <a:avLst/>
          </a:prstGeom>
          <a:noFill/>
        </p:spPr>
        <p:txBody>
          <a:bodyPr wrap="none" rtlCol="0">
            <a:spAutoFit/>
          </a:bodyPr>
          <a:lstStyle/>
          <a:p>
            <a:r>
              <a:rPr lang="en-US" sz="4000" b="1" dirty="0">
                <a:solidFill>
                  <a:schemeClr val="bg1"/>
                </a:solidFill>
                <a:latin typeface="Red Hat Text" panose="02010303040201060303" pitchFamily="2" charset="0"/>
                <a:ea typeface="Red Hat Text" panose="02010303040201060303" pitchFamily="2" charset="0"/>
                <a:cs typeface="Red Hat Text" panose="02010303040201060303" pitchFamily="2" charset="0"/>
              </a:rPr>
              <a:t>Forest</a:t>
            </a:r>
          </a:p>
        </p:txBody>
      </p:sp>
    </p:spTree>
    <p:extLst>
      <p:ext uri="{BB962C8B-B14F-4D97-AF65-F5344CB8AC3E}">
        <p14:creationId xmlns:p14="http://schemas.microsoft.com/office/powerpoint/2010/main" val="3494501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51CBE-020F-BF70-EDBD-AB0E98726C86}"/>
              </a:ext>
            </a:extLst>
          </p:cNvPr>
          <p:cNvSpPr>
            <a:spLocks noGrp="1"/>
          </p:cNvSpPr>
          <p:nvPr>
            <p:ph type="title"/>
          </p:nvPr>
        </p:nvSpPr>
        <p:spPr/>
        <p:txBody>
          <a:bodyPr/>
          <a:lstStyle/>
          <a:p>
            <a:r>
              <a:rPr lang="en-US" dirty="0"/>
              <a:t>Recap: Decision tree</a:t>
            </a:r>
          </a:p>
        </p:txBody>
      </p:sp>
      <p:sp>
        <p:nvSpPr>
          <p:cNvPr id="3" name="Content Placeholder 2">
            <a:extLst>
              <a:ext uri="{FF2B5EF4-FFF2-40B4-BE49-F238E27FC236}">
                <a16:creationId xmlns:a16="http://schemas.microsoft.com/office/drawing/2014/main" id="{906F982A-7D10-1341-69B6-A52A055A00D8}"/>
              </a:ext>
            </a:extLst>
          </p:cNvPr>
          <p:cNvSpPr>
            <a:spLocks noGrp="1"/>
          </p:cNvSpPr>
          <p:nvPr>
            <p:ph idx="1"/>
          </p:nvPr>
        </p:nvSpPr>
        <p:spPr>
          <a:xfrm>
            <a:off x="6815470" y="1825625"/>
            <a:ext cx="4538330" cy="4351338"/>
          </a:xfrm>
        </p:spPr>
        <p:txBody>
          <a:bodyPr>
            <a:normAutofit fontScale="47500" lnSpcReduction="20000"/>
          </a:bodyPr>
          <a:lstStyle/>
          <a:p>
            <a:pPr>
              <a:buNone/>
            </a:pPr>
            <a:r>
              <a:rPr lang="en-US" b="1" dirty="0"/>
              <a:t>Tree Building Process</a:t>
            </a:r>
            <a:r>
              <a:rPr lang="en-US" dirty="0"/>
              <a:t>:</a:t>
            </a:r>
          </a:p>
          <a:p>
            <a:pPr>
              <a:buFont typeface="Arial" panose="020B0604020202020204" pitchFamily="34" charset="0"/>
              <a:buChar char="•"/>
            </a:pPr>
            <a:r>
              <a:rPr lang="en-US" dirty="0"/>
              <a:t>Training data is split into branches based on features.</a:t>
            </a:r>
          </a:p>
          <a:p>
            <a:pPr>
              <a:buFont typeface="Arial" panose="020B0604020202020204" pitchFamily="34" charset="0"/>
              <a:buChar char="•"/>
            </a:pPr>
            <a:r>
              <a:rPr lang="en-US" dirty="0"/>
              <a:t>Branching continues until leaf nodes (indivisible outcomes) are reached.</a:t>
            </a:r>
          </a:p>
          <a:p>
            <a:pPr>
              <a:buNone/>
            </a:pPr>
            <a:r>
              <a:rPr lang="en-US" b="1" dirty="0"/>
              <a:t>Role of Nodes</a:t>
            </a:r>
            <a:r>
              <a:rPr lang="en-US" dirty="0"/>
              <a:t>:</a:t>
            </a:r>
          </a:p>
          <a:p>
            <a:pPr>
              <a:buFont typeface="Arial" panose="020B0604020202020204" pitchFamily="34" charset="0"/>
              <a:buChar char="•"/>
            </a:pPr>
            <a:r>
              <a:rPr lang="en-US" dirty="0"/>
              <a:t>Each </a:t>
            </a:r>
            <a:r>
              <a:rPr lang="en-US" b="1" dirty="0"/>
              <a:t>node represents a feature/attribute</a:t>
            </a:r>
            <a:r>
              <a:rPr lang="en-US" dirty="0"/>
              <a:t> used to predict the outcome.</a:t>
            </a:r>
          </a:p>
          <a:p>
            <a:pPr>
              <a:buFont typeface="Arial" panose="020B0604020202020204" pitchFamily="34" charset="0"/>
              <a:buChar char="•"/>
            </a:pPr>
            <a:r>
              <a:rPr lang="en-US" b="1" dirty="0"/>
              <a:t>Leaf nodes</a:t>
            </a:r>
            <a:r>
              <a:rPr lang="en-US" dirty="0"/>
              <a:t> contain the final decision</a:t>
            </a:r>
          </a:p>
          <a:p>
            <a:pPr>
              <a:buNone/>
            </a:pPr>
            <a:r>
              <a:rPr lang="en-US" b="1" dirty="0"/>
              <a:t>Key Concepts in Information Theory</a:t>
            </a:r>
            <a:r>
              <a:rPr lang="en-US" dirty="0"/>
              <a:t>:</a:t>
            </a:r>
          </a:p>
          <a:p>
            <a:pPr>
              <a:buFont typeface="Arial" panose="020B0604020202020204" pitchFamily="34" charset="0"/>
              <a:buChar char="•"/>
            </a:pPr>
            <a:r>
              <a:rPr lang="en-US" b="1" dirty="0"/>
              <a:t>Entropy</a:t>
            </a:r>
            <a:r>
              <a:rPr lang="en-US" dirty="0"/>
              <a:t>: Measures uncertainty or impurity in the data.</a:t>
            </a:r>
          </a:p>
          <a:p>
            <a:pPr>
              <a:buFont typeface="Arial" panose="020B0604020202020204" pitchFamily="34" charset="0"/>
              <a:buChar char="•"/>
            </a:pPr>
            <a:r>
              <a:rPr lang="en-US" b="1" dirty="0"/>
              <a:t>Information Gain</a:t>
            </a:r>
            <a:r>
              <a:rPr lang="en-US" dirty="0"/>
              <a:t>: Reduction in entropy when a feature is used to split the data.</a:t>
            </a:r>
          </a:p>
          <a:p>
            <a:pPr>
              <a:buFont typeface="Arial" panose="020B0604020202020204" pitchFamily="34" charset="0"/>
              <a:buChar char="•"/>
            </a:pPr>
            <a:r>
              <a:rPr lang="en-US" dirty="0"/>
              <a:t>Higher information gain indicates a better feature for splitting.</a:t>
            </a:r>
          </a:p>
          <a:p>
            <a:pPr>
              <a:buNone/>
            </a:pPr>
            <a:r>
              <a:rPr lang="en-US" b="1" dirty="0"/>
              <a:t>Decision Tree Training</a:t>
            </a:r>
            <a:r>
              <a:rPr lang="en-US" dirty="0"/>
              <a:t>:</a:t>
            </a:r>
          </a:p>
          <a:p>
            <a:pPr>
              <a:buFont typeface="Arial" panose="020B0604020202020204" pitchFamily="34" charset="0"/>
              <a:buChar char="•"/>
            </a:pPr>
            <a:r>
              <a:rPr lang="en-US" dirty="0"/>
              <a:t>At each node, the algorithm chooses the feature with the highest information gain.</a:t>
            </a:r>
          </a:p>
          <a:p>
            <a:pPr>
              <a:buFont typeface="Arial" panose="020B0604020202020204" pitchFamily="34" charset="0"/>
              <a:buChar char="•"/>
            </a:pPr>
            <a:r>
              <a:rPr lang="en-US" dirty="0"/>
              <a:t>This helps reduce uncertainty and improves model accuracy.</a:t>
            </a:r>
          </a:p>
        </p:txBody>
      </p:sp>
      <p:pic>
        <p:nvPicPr>
          <p:cNvPr id="2050" name="Picture 2">
            <a:extLst>
              <a:ext uri="{FF2B5EF4-FFF2-40B4-BE49-F238E27FC236}">
                <a16:creationId xmlns:a16="http://schemas.microsoft.com/office/drawing/2014/main" id="{2E128AB1-2300-B007-2546-EBC5D842BF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11172"/>
            <a:ext cx="5692346" cy="3794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793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550E-764F-445A-115C-A1427C3C81F4}"/>
              </a:ext>
            </a:extLst>
          </p:cNvPr>
          <p:cNvSpPr>
            <a:spLocks noGrp="1"/>
          </p:cNvSpPr>
          <p:nvPr>
            <p:ph type="title"/>
          </p:nvPr>
        </p:nvSpPr>
        <p:spPr/>
        <p:txBody>
          <a:bodyPr/>
          <a:lstStyle/>
          <a:p>
            <a:r>
              <a:rPr lang="en-US" dirty="0"/>
              <a:t>Limitations of Decision Trees</a:t>
            </a:r>
          </a:p>
        </p:txBody>
      </p:sp>
      <p:sp>
        <p:nvSpPr>
          <p:cNvPr id="3" name="Content Placeholder 2">
            <a:extLst>
              <a:ext uri="{FF2B5EF4-FFF2-40B4-BE49-F238E27FC236}">
                <a16:creationId xmlns:a16="http://schemas.microsoft.com/office/drawing/2014/main" id="{11547D05-B1D6-CEC1-C171-D2B1090379DA}"/>
              </a:ext>
            </a:extLst>
          </p:cNvPr>
          <p:cNvSpPr>
            <a:spLocks noGrp="1"/>
          </p:cNvSpPr>
          <p:nvPr>
            <p:ph idx="1"/>
          </p:nvPr>
        </p:nvSpPr>
        <p:spPr/>
        <p:txBody>
          <a:bodyPr>
            <a:normAutofit fontScale="92500" lnSpcReduction="20000"/>
          </a:bodyPr>
          <a:lstStyle/>
          <a:p>
            <a:pPr>
              <a:buNone/>
            </a:pPr>
            <a:r>
              <a:rPr lang="en-US" b="1" dirty="0"/>
              <a:t>Overfitting</a:t>
            </a:r>
            <a:endParaRPr lang="en-US" dirty="0"/>
          </a:p>
          <a:p>
            <a:pPr>
              <a:buFont typeface="Arial" panose="020B0604020202020204" pitchFamily="34" charset="0"/>
              <a:buChar char="•"/>
            </a:pPr>
            <a:r>
              <a:rPr lang="en-US" dirty="0"/>
              <a:t>Deep trees tend to </a:t>
            </a:r>
            <a:r>
              <a:rPr lang="en-US" b="1" dirty="0"/>
              <a:t>memorize</a:t>
            </a:r>
            <a:r>
              <a:rPr lang="en-US" dirty="0"/>
              <a:t> training data, leading to poor generalization on unseen data.</a:t>
            </a:r>
          </a:p>
          <a:p>
            <a:pPr>
              <a:buNone/>
            </a:pPr>
            <a:r>
              <a:rPr lang="en-US" b="1" dirty="0"/>
              <a:t>High Variance</a:t>
            </a:r>
            <a:endParaRPr lang="en-US" dirty="0"/>
          </a:p>
          <a:p>
            <a:pPr>
              <a:buFont typeface="Arial" panose="020B0604020202020204" pitchFamily="34" charset="0"/>
              <a:buChar char="•"/>
            </a:pPr>
            <a:r>
              <a:rPr lang="en-US" dirty="0"/>
              <a:t>Small changes in the data can result in a </a:t>
            </a:r>
            <a:r>
              <a:rPr lang="en-US" b="1" dirty="0"/>
              <a:t>completely different tree structure</a:t>
            </a:r>
            <a:r>
              <a:rPr lang="en-US" dirty="0"/>
              <a:t>, making decision trees unstable.</a:t>
            </a:r>
          </a:p>
          <a:p>
            <a:pPr>
              <a:buNone/>
            </a:pPr>
            <a:r>
              <a:rPr lang="en-US" b="1" dirty="0"/>
              <a:t>Greedy Splits</a:t>
            </a:r>
            <a:endParaRPr lang="en-US" dirty="0"/>
          </a:p>
          <a:p>
            <a:pPr>
              <a:buFont typeface="Arial" panose="020B0604020202020204" pitchFamily="34" charset="0"/>
              <a:buChar char="•"/>
            </a:pPr>
            <a:r>
              <a:rPr lang="en-US" dirty="0"/>
              <a:t>Trees make </a:t>
            </a:r>
            <a:r>
              <a:rPr lang="en-US" b="1" dirty="0"/>
              <a:t>locally optimal decisions</a:t>
            </a:r>
            <a:r>
              <a:rPr lang="en-US" dirty="0"/>
              <a:t> at each node, which may not lead to the best global tree.</a:t>
            </a:r>
          </a:p>
          <a:p>
            <a:pPr>
              <a:buNone/>
            </a:pPr>
            <a:r>
              <a:rPr lang="en-US" b="1" dirty="0"/>
              <a:t>Bias Toward Dominant Features</a:t>
            </a:r>
            <a:endParaRPr lang="en-US" dirty="0"/>
          </a:p>
          <a:p>
            <a:pPr>
              <a:buFont typeface="Arial" panose="020B0604020202020204" pitchFamily="34" charset="0"/>
              <a:buChar char="•"/>
            </a:pPr>
            <a:r>
              <a:rPr lang="en-US" dirty="0"/>
              <a:t>Features with more categories or continuous values may dominate splits, even if they're not most relevant.</a:t>
            </a:r>
          </a:p>
        </p:txBody>
      </p:sp>
    </p:spTree>
    <p:extLst>
      <p:ext uri="{BB962C8B-B14F-4D97-AF65-F5344CB8AC3E}">
        <p14:creationId xmlns:p14="http://schemas.microsoft.com/office/powerpoint/2010/main" val="4095134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079AD-549D-6FF7-DF7D-63DAF7431721}"/>
              </a:ext>
            </a:extLst>
          </p:cNvPr>
          <p:cNvSpPr>
            <a:spLocks noGrp="1"/>
          </p:cNvSpPr>
          <p:nvPr>
            <p:ph type="title"/>
          </p:nvPr>
        </p:nvSpPr>
        <p:spPr/>
        <p:txBody>
          <a:bodyPr/>
          <a:lstStyle/>
          <a:p>
            <a:r>
              <a:rPr lang="en-US" dirty="0"/>
              <a:t>From decision tree to random forest</a:t>
            </a:r>
          </a:p>
        </p:txBody>
      </p:sp>
      <p:sp>
        <p:nvSpPr>
          <p:cNvPr id="3" name="Content Placeholder 2">
            <a:extLst>
              <a:ext uri="{FF2B5EF4-FFF2-40B4-BE49-F238E27FC236}">
                <a16:creationId xmlns:a16="http://schemas.microsoft.com/office/drawing/2014/main" id="{1235344C-F612-DB52-7A61-0DE3D3D8CA8B}"/>
              </a:ext>
            </a:extLst>
          </p:cNvPr>
          <p:cNvSpPr>
            <a:spLocks noGrp="1"/>
          </p:cNvSpPr>
          <p:nvPr>
            <p:ph idx="1"/>
          </p:nvPr>
        </p:nvSpPr>
        <p:spPr/>
        <p:txBody>
          <a:bodyPr/>
          <a:lstStyle/>
          <a:p>
            <a:pPr>
              <a:buNone/>
            </a:pPr>
            <a:r>
              <a:rPr lang="en-US" b="1" dirty="0"/>
              <a:t>Randomness in Node Selection</a:t>
            </a:r>
            <a:r>
              <a:rPr lang="en-US" dirty="0"/>
              <a:t>:</a:t>
            </a:r>
          </a:p>
          <a:p>
            <a:pPr>
              <a:buFont typeface="Arial" panose="020B0604020202020204" pitchFamily="34" charset="0"/>
              <a:buChar char="•"/>
            </a:pPr>
            <a:r>
              <a:rPr lang="en-US" dirty="0"/>
              <a:t>Unlike decision trees, </a:t>
            </a:r>
            <a:r>
              <a:rPr lang="en-US" b="1" dirty="0"/>
              <a:t>Random Forest selects root and split nodes randomly</a:t>
            </a:r>
            <a:r>
              <a:rPr lang="en-US" dirty="0"/>
              <a:t> to build diverse trees.</a:t>
            </a:r>
          </a:p>
          <a:p>
            <a:pPr>
              <a:buNone/>
            </a:pPr>
            <a:r>
              <a:rPr lang="en-US" b="1" dirty="0"/>
              <a:t>Bagging (Bootstrap Aggregation)</a:t>
            </a:r>
            <a:r>
              <a:rPr lang="en-US" dirty="0"/>
              <a:t>:</a:t>
            </a:r>
          </a:p>
          <a:p>
            <a:pPr>
              <a:buFont typeface="Arial" panose="020B0604020202020204" pitchFamily="34" charset="0"/>
              <a:buChar char="•"/>
            </a:pPr>
            <a:r>
              <a:rPr lang="en-US" dirty="0"/>
              <a:t>Random Forest uses </a:t>
            </a:r>
            <a:r>
              <a:rPr lang="en-US" b="1" dirty="0"/>
              <a:t>multiple samples of the training data</a:t>
            </a:r>
            <a:r>
              <a:rPr lang="en-US" dirty="0"/>
              <a:t> (via sampling with replacement) to build multiple trees.</a:t>
            </a:r>
          </a:p>
          <a:p>
            <a:pPr>
              <a:buFont typeface="Arial" panose="020B0604020202020204" pitchFamily="34" charset="0"/>
              <a:buChar char="•"/>
            </a:pPr>
            <a:r>
              <a:rPr lang="en-US" dirty="0"/>
              <a:t>This increases diversity and reduces overfitting.</a:t>
            </a:r>
          </a:p>
          <a:p>
            <a:endParaRPr lang="en-US" dirty="0"/>
          </a:p>
        </p:txBody>
      </p:sp>
    </p:spTree>
    <p:extLst>
      <p:ext uri="{BB962C8B-B14F-4D97-AF65-F5344CB8AC3E}">
        <p14:creationId xmlns:p14="http://schemas.microsoft.com/office/powerpoint/2010/main" val="2313417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8B33E-DCA6-3C8B-36AC-90C6510BA2FD}"/>
              </a:ext>
            </a:extLst>
          </p:cNvPr>
          <p:cNvSpPr>
            <a:spLocks noGrp="1"/>
          </p:cNvSpPr>
          <p:nvPr>
            <p:ph type="title"/>
          </p:nvPr>
        </p:nvSpPr>
        <p:spPr/>
        <p:txBody>
          <a:bodyPr/>
          <a:lstStyle/>
          <a:p>
            <a:r>
              <a:rPr lang="en-US" dirty="0"/>
              <a:t>From decision tree to random forest</a:t>
            </a:r>
          </a:p>
        </p:txBody>
      </p:sp>
      <p:sp>
        <p:nvSpPr>
          <p:cNvPr id="3" name="Content Placeholder 2">
            <a:extLst>
              <a:ext uri="{FF2B5EF4-FFF2-40B4-BE49-F238E27FC236}">
                <a16:creationId xmlns:a16="http://schemas.microsoft.com/office/drawing/2014/main" id="{0EC2C0A3-EC9D-1790-3160-07D7869231A2}"/>
              </a:ext>
            </a:extLst>
          </p:cNvPr>
          <p:cNvSpPr>
            <a:spLocks noGrp="1"/>
          </p:cNvSpPr>
          <p:nvPr>
            <p:ph idx="1"/>
          </p:nvPr>
        </p:nvSpPr>
        <p:spPr/>
        <p:txBody>
          <a:bodyPr/>
          <a:lstStyle/>
          <a:p>
            <a:pPr>
              <a:buNone/>
            </a:pPr>
            <a:r>
              <a:rPr lang="en-US" b="1" dirty="0"/>
              <a:t>Multiple Decision Trees</a:t>
            </a:r>
            <a:r>
              <a:rPr lang="en-US" dirty="0"/>
              <a:t>:</a:t>
            </a:r>
          </a:p>
          <a:p>
            <a:pPr>
              <a:buFont typeface="Arial" panose="020B0604020202020204" pitchFamily="34" charset="0"/>
              <a:buChar char="•"/>
            </a:pPr>
            <a:r>
              <a:rPr lang="en-US" dirty="0"/>
              <a:t>A </a:t>
            </a:r>
            <a:r>
              <a:rPr lang="en-US" b="1" dirty="0"/>
              <a:t>forest of decision trees</a:t>
            </a:r>
            <a:r>
              <a:rPr lang="en-US" dirty="0"/>
              <a:t> is created instead of relying on a single tree.</a:t>
            </a:r>
          </a:p>
          <a:p>
            <a:pPr>
              <a:buFont typeface="Arial" panose="020B0604020202020204" pitchFamily="34" charset="0"/>
              <a:buChar char="•"/>
            </a:pPr>
            <a:r>
              <a:rPr lang="en-US" dirty="0"/>
              <a:t>Each tree is trained on a different subset of the data.</a:t>
            </a:r>
          </a:p>
          <a:p>
            <a:pPr>
              <a:buNone/>
            </a:pPr>
            <a:r>
              <a:rPr lang="en-US" b="1" dirty="0"/>
              <a:t>Random Feature Selection</a:t>
            </a:r>
            <a:r>
              <a:rPr lang="en-US" dirty="0"/>
              <a:t>:</a:t>
            </a:r>
          </a:p>
          <a:p>
            <a:pPr>
              <a:buFont typeface="Arial" panose="020B0604020202020204" pitchFamily="34" charset="0"/>
              <a:buChar char="•"/>
            </a:pPr>
            <a:r>
              <a:rPr lang="en-US" dirty="0"/>
              <a:t>At each split, a </a:t>
            </a:r>
            <a:r>
              <a:rPr lang="en-US" b="1" dirty="0"/>
              <a:t>random subset of features</a:t>
            </a:r>
            <a:r>
              <a:rPr lang="en-US" dirty="0"/>
              <a:t> is considered to split the node, improving robustness and reducing correlation between trees.</a:t>
            </a:r>
          </a:p>
        </p:txBody>
      </p:sp>
    </p:spTree>
    <p:extLst>
      <p:ext uri="{BB962C8B-B14F-4D97-AF65-F5344CB8AC3E}">
        <p14:creationId xmlns:p14="http://schemas.microsoft.com/office/powerpoint/2010/main" val="3602856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1735</TotalTime>
  <Words>1466</Words>
  <Application>Microsoft Macintosh PowerPoint</Application>
  <PresentationFormat>Widescreen</PresentationFormat>
  <Paragraphs>212</Paragraphs>
  <Slides>13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Calibri</vt:lpstr>
      <vt:lpstr>Calibri Light</vt:lpstr>
      <vt:lpstr>Lucida Grande</vt:lpstr>
      <vt:lpstr>Red Hat Text</vt:lpstr>
      <vt:lpstr>Office Theme</vt:lpstr>
      <vt:lpstr>Random Forest</vt:lpstr>
      <vt:lpstr>Game</vt:lpstr>
      <vt:lpstr>Color: Red, Size: Medium, Texture: Smooth</vt:lpstr>
      <vt:lpstr>Discussion</vt:lpstr>
      <vt:lpstr>PowerPoint Presentation</vt:lpstr>
      <vt:lpstr>Recap: Decision tree</vt:lpstr>
      <vt:lpstr>Limitations of Decision Trees</vt:lpstr>
      <vt:lpstr>From decision tree to random forest</vt:lpstr>
      <vt:lpstr>From decision tree to random forest</vt:lpstr>
      <vt:lpstr>From decision tree to random forest</vt:lpstr>
      <vt:lpstr>What is Bootstrapping?</vt:lpstr>
      <vt:lpstr>What is Bagging (Bootstrap Aggregating)?</vt:lpstr>
      <vt:lpstr>Relate the game to Random Forest: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 Regression and Random Forest</dc:title>
  <dc:creator>MIN CHEN</dc:creator>
  <cp:lastModifiedBy>MIN CHEN</cp:lastModifiedBy>
  <cp:revision>2</cp:revision>
  <dcterms:created xsi:type="dcterms:W3CDTF">2024-04-09T04:52:41Z</dcterms:created>
  <dcterms:modified xsi:type="dcterms:W3CDTF">2025-04-10T19:03:59Z</dcterms:modified>
</cp:coreProperties>
</file>