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40" d="100"/>
          <a:sy n="14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1AE6-601A-827B-9EDB-1E0FF619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C590-571E-AC05-B061-F4A2178AC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C2E9-30BD-46A1-8CD4-E088618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F7B6-23E9-060B-1BC9-10167938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2C49-908B-7EE1-88F5-A18D542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6078-E047-699E-1809-21D93028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6EC4-9518-0842-1771-8879FBA0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4177-78EE-9CEA-1E53-DA42E7E0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8066-E139-9330-0BDD-98414D79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8A44-FF14-9D33-1818-94F34DFD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37D64-4073-0D1E-AF3A-76285C711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BCD7-A9A9-68F1-95AB-6F82E704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9BD4-D9DD-03A2-D895-DCEB231C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FB43-6CBC-DD7F-85FE-5C243A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5743-3BE8-4D22-86AB-0304413D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75D6-84E0-F27A-3626-F3503048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D1ED-05DF-6346-16F1-1F154068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D3E0-FA11-4C35-7513-86FDE63C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A9BF-1645-CDA8-F699-FF19D1DD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274E-2FBE-4FED-D144-E8F4E67A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A172-4064-3578-CB51-0D7B1AEC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A389-DDAD-6812-48D7-F4B0BEB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B381-C187-BF8B-2923-7C7B8A71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3C6D-027E-25C9-E1DE-EE5382D3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6D24-BA52-984E-3295-AE2D86A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C9C0-99BB-D3C8-EF70-DF7F7670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D409-284E-8352-C28E-94608119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5A42-DEEF-9788-210E-A18B8791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DB01E-F2E2-1566-793E-9A5F4266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506C-9907-3E6E-8453-FD22E502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9C08-B5FE-8FC8-0878-8EBD5A97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7255-E621-EE25-0E2D-5D7B5AF4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B633-97E6-92C6-4AA9-4D68D73D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5F0C-6E40-7A07-D61A-B49CEA12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9D80E-A588-689B-4E38-A0796004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CEED4-64B9-03F7-21D4-00A6D461E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A1C6-C60D-4592-B9D6-552ED98D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41E48-BE2B-2D4F-2624-B7A7008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65A0C-BBDE-E3B1-D04B-9DD23D4B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9746-06D6-58CA-994F-8F9B268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05A76-3294-BC0A-B671-7F51DBE6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5BC7-CA6B-7256-3976-A34BA08E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9AD9-3C2B-4AA1-889F-6570B74C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8F6C-1CAF-E106-5259-E7DBC0BC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3B62A-32F3-5EE0-38FD-0680ED6B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A044-4C3D-C813-5553-CF8E0FF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57A-A401-51B9-1624-7E67A236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CA7D-FC28-E7EC-8E23-317592DB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67B14-0708-4D31-1DDC-8AF9D941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96CD-6F9D-8BDA-BF83-2D85047B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B544-5FB4-965B-5F2A-AC268D1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0466-842D-F859-7604-27802D52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1E67-DEC9-B3C8-403E-B80D6F08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8A4D-0DB0-06B9-CAEC-6F3D2BF52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5F81-13D1-2DD6-D8B1-32A0B35A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13F3-B57D-F849-7624-7D8BAAA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2BB4-06B3-697E-A1DE-2A9C5954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F834-6D08-EDDA-2231-E2AD221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4549F-F498-B6BD-0102-61DC13F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0898-2E6A-0992-C326-CAF76BFF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A239-44C0-80E8-4323-1C15138E9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4416-E3B6-B445-A537-08EC987278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27CD-EE22-40F7-2EB1-821F76BB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C405-E1B8-AEA8-F424-6E6590B3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823-2165-D24A-E4BD-30522FD6A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 Naive 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5EC2-8B76-2E94-E5AC-B9E207DD5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 Chen</a:t>
            </a:r>
          </a:p>
        </p:txBody>
      </p:sp>
    </p:spTree>
    <p:extLst>
      <p:ext uri="{BB962C8B-B14F-4D97-AF65-F5344CB8AC3E}">
        <p14:creationId xmlns:p14="http://schemas.microsoft.com/office/powerpoint/2010/main" val="144079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81CE-774F-7B2B-C8F6-2B9D625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How Naive Bayesian Classification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A431-3E0B-CFBC-7D72-06D9618E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Training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During the training phase, the model calculates the probabilities of different classes based on the training data. It computes the prior probabilities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each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the likelihood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every predictor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given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For a new instance with a set of predictors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the model calculates the posterior probability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each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using Bayes' Theorem. The naive assumption of independence among predictors simplifies this calculation by allowing the model to treat the likelihood of a set of predictors as the product of the individual likelihoods.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Classification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model assigns the new instance to the class with the highest posterior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605B-8647-BF82-D772-2903B5BC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FD97-A17F-D043-4BA3-7C613795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122" y="1825625"/>
            <a:ext cx="680167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Probability is orderly opinion, and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inference from data is nothing other than the revision of such opinion in the light of relevant new information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				-- Thomas Bayes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4E1B9-402B-2B27-1C78-60F45F3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1" y="1825625"/>
            <a:ext cx="27940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4162A-655D-1FF2-28D0-83BCF24200D0}"/>
              </a:ext>
            </a:extLst>
          </p:cNvPr>
          <p:cNvSpPr txBox="1"/>
          <p:nvPr/>
        </p:nvSpPr>
        <p:spPr>
          <a:xfrm>
            <a:off x="1053547" y="5108713"/>
            <a:ext cx="265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Thomas Bayes</a:t>
            </a:r>
          </a:p>
          <a:p>
            <a:pPr algn="ctr"/>
            <a:r>
              <a:rPr lang="en-US" dirty="0"/>
              <a:t>(1701-1761)</a:t>
            </a:r>
          </a:p>
        </p:txBody>
      </p:sp>
    </p:spTree>
    <p:extLst>
      <p:ext uri="{BB962C8B-B14F-4D97-AF65-F5344CB8AC3E}">
        <p14:creationId xmlns:p14="http://schemas.microsoft.com/office/powerpoint/2010/main" val="17260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9646-6EEF-E047-0860-D072EC29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2D74-0B86-BF4F-9C5A-5C96683B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ystem-ui"/>
              </a:rPr>
              <a:t>Conditional probability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The conditional probability of an event B is the probability that the event will occur given the knowledge that an event A has already occurred.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Lesson Video: Conditional Probability | Nagwa">
            <a:extLst>
              <a:ext uri="{FF2B5EF4-FFF2-40B4-BE49-F238E27FC236}">
                <a16:creationId xmlns:a16="http://schemas.microsoft.com/office/drawing/2014/main" id="{EF76DCD9-B570-C09E-1566-C37D5DC3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6" y="2974285"/>
            <a:ext cx="6904383" cy="38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1F-6FF2-E1D3-7E1F-26C0C199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DDE6-623F-062F-BB33-CE892BB7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If events A and B are not independent, then the probability of the intersection of A and B (the probability that both events occur) is defined by</a:t>
            </a:r>
            <a:br>
              <a:rPr lang="en-US" dirty="0"/>
            </a:br>
            <a:r>
              <a:rPr lang="en-US" dirty="0"/>
              <a:t>P(A .and. B) = P(A)P(B|A)</a:t>
            </a:r>
          </a:p>
          <a:p>
            <a:r>
              <a:rPr lang="en-US" b="0" i="0" dirty="0">
                <a:effectLst/>
                <a:latin typeface="system-ui"/>
              </a:rPr>
              <a:t>The conditional probability P</a:t>
            </a:r>
            <a:r>
              <a:rPr lang="en-US" dirty="0"/>
              <a:t>(B|A)</a:t>
            </a:r>
            <a:r>
              <a:rPr lang="en-US" b="0" i="0" dirty="0">
                <a:effectLst/>
                <a:latin typeface="system-ui"/>
              </a:rPr>
              <a:t> is easy to calculate:</a:t>
            </a:r>
          </a:p>
          <a:p>
            <a:r>
              <a:rPr lang="en-US" dirty="0">
                <a:latin typeface="system-ui"/>
              </a:rPr>
              <a:t>P(B|A) = P(A .and. B)/P(A)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1CF-6E94-D4BB-7F58-0B622742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4A9C-9AF2-5271-588B-11417764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ystem-ui"/>
              </a:rPr>
              <a:t>A</a:t>
            </a:r>
            <a:r>
              <a:rPr lang="en-US" b="0" i="0" dirty="0">
                <a:effectLst/>
                <a:latin typeface="system-ui"/>
              </a:rPr>
              <a:t>ssuming that you are visiting Yosemite National Park and you might see fires or smokes.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Here are some facts that you know: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dangerous fires are rare (1%)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smoke is fairly common (10%) due to barbecues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90% of dangerous fires make smoke</a:t>
            </a:r>
          </a:p>
          <a:p>
            <a:pPr lvl="1"/>
            <a:endParaRPr lang="en-US" dirty="0">
              <a:latin typeface="system-ui"/>
            </a:endParaRPr>
          </a:p>
          <a:p>
            <a:pPr lvl="1"/>
            <a:endParaRPr lang="en-US" b="0" i="0" dirty="0">
              <a:effectLst/>
              <a:latin typeface="system-ui"/>
            </a:endParaRPr>
          </a:p>
          <a:p>
            <a:pPr lvl="1"/>
            <a:endParaRPr lang="en-US" dirty="0">
              <a:latin typeface="system-ui"/>
            </a:endParaRP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effectLst/>
              <a:latin typeface="system-ui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8D13F-D752-E5A9-A814-8CD70189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8" y="3745652"/>
            <a:ext cx="6924260" cy="1018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5DB7B-840B-D59D-AA50-A285A79D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87" y="5169270"/>
            <a:ext cx="7037889" cy="103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18EB4-044F-6669-C43B-03BEECE26072}"/>
              </a:ext>
            </a:extLst>
          </p:cNvPr>
          <p:cNvSpPr txBox="1"/>
          <p:nvPr/>
        </p:nvSpPr>
        <p:spPr>
          <a:xfrm>
            <a:off x="838200" y="4715086"/>
            <a:ext cx="83256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effectLst/>
                <a:latin typeface="system-ui"/>
              </a:rPr>
              <a:t>The probability of dangerous Fire when there is Smoke: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23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5E2F-0BDB-A7CB-D0FD-AE83A412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B356-0243-0E53-00C4-941AAF8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In machine learning, we are actually interested in identifying the probability of a label </a:t>
            </a:r>
            <a:r>
              <a:rPr lang="en-US" b="0" i="1" dirty="0">
                <a:effectLst/>
                <a:latin typeface="system-ui"/>
              </a:rPr>
              <a:t>L</a:t>
            </a:r>
            <a:r>
              <a:rPr lang="en-US" b="0" i="0" dirty="0">
                <a:effectLst/>
                <a:latin typeface="system-ui"/>
              </a:rPr>
              <a:t> with given features </a:t>
            </a:r>
            <a:r>
              <a:rPr lang="en-US" b="0" i="1" dirty="0">
                <a:effectLst/>
                <a:latin typeface="system-ui"/>
              </a:rPr>
              <a:t>P(</a:t>
            </a:r>
            <a:r>
              <a:rPr lang="en-US" b="0" i="1" dirty="0" err="1">
                <a:effectLst/>
                <a:latin typeface="system-ui"/>
              </a:rPr>
              <a:t>L|features</a:t>
            </a:r>
            <a:r>
              <a:rPr lang="en-US" b="0" i="1" dirty="0">
                <a:effectLst/>
                <a:latin typeface="system-ui"/>
              </a:rPr>
              <a:t>)</a:t>
            </a:r>
          </a:p>
          <a:p>
            <a:r>
              <a:rPr lang="en-US" dirty="0">
                <a:latin typeface="system-ui"/>
              </a:rPr>
              <a:t>According to </a:t>
            </a:r>
            <a:r>
              <a:rPr lang="en-US" dirty="0" err="1">
                <a:latin typeface="system-ui"/>
              </a:rPr>
              <a:t>Bayes’s</a:t>
            </a:r>
            <a:r>
              <a:rPr lang="en-US" dirty="0">
                <a:latin typeface="system-ui"/>
              </a:rPr>
              <a:t> theorem:</a:t>
            </a:r>
          </a:p>
          <a:p>
            <a:endParaRPr lang="en-US" dirty="0"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If we are trying to decide between two labels—let's call them L1 and L2—then one way to make this decision is to compute the ratio of the posterior probabilities for each label: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6E06-B9D0-F690-715A-21A32728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77" y="3221248"/>
            <a:ext cx="4927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E9307-4E46-A22D-318F-917F4524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05" y="5489575"/>
            <a:ext cx="551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67DA-AAC8-ABD6-9B86-F74F888A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All we need now is some model by which we can compute </a:t>
            </a:r>
            <a:r>
              <a:rPr lang="en-US" b="0" i="1" dirty="0">
                <a:effectLst/>
                <a:latin typeface="system-ui"/>
              </a:rPr>
              <a:t>P(</a:t>
            </a:r>
            <a:r>
              <a:rPr lang="en-US" b="0" i="1" dirty="0" err="1">
                <a:effectLst/>
                <a:latin typeface="system-ui"/>
              </a:rPr>
              <a:t>features|L</a:t>
            </a:r>
            <a:r>
              <a:rPr lang="en-US" b="0" i="1" baseline="-25000" dirty="0" err="1">
                <a:effectLst/>
                <a:latin typeface="system-ui"/>
              </a:rPr>
              <a:t>i</a:t>
            </a:r>
            <a:r>
              <a:rPr lang="en-US" b="0" i="1" dirty="0">
                <a:effectLst/>
                <a:latin typeface="system-ui"/>
              </a:rPr>
              <a:t>)</a:t>
            </a:r>
            <a:r>
              <a:rPr lang="en-US" b="0" i="0" dirty="0">
                <a:effectLst/>
                <a:latin typeface="system-ui"/>
              </a:rPr>
              <a:t> for each label.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Such a model is called a generative model because it specifies the hypothetical random process that generates the data.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Specifying this generative model for each label is the main piece of the training of such a </a:t>
            </a:r>
            <a:r>
              <a:rPr lang="en-US" b="1" i="0" dirty="0">
                <a:effectLst/>
                <a:latin typeface="system-ui"/>
              </a:rPr>
              <a:t>Bayesian classifier</a:t>
            </a:r>
            <a:r>
              <a:rPr lang="en-US" b="0" i="0" dirty="0">
                <a:effectLst/>
                <a:latin typeface="system-ui"/>
              </a:rPr>
              <a:t>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The general version of such a training step is a very difficult task, but we can make it simpler through the use of some simplifying assumptions about the form of this model.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This is where the "naive" in "naive Bayes" comes from: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'naive' aspect of the algorithm comes from its assumption that the features used to make the prediction are independent of each other,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8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D772-D0B2-72C2-04AF-0868D688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AB3A-52DD-DECC-8CA1-CE9CD9DC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In the context of classification, we want to find the most probable class label C, given a set of features 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: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C = argmax P(C | 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Argmax is an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operation that finds the argument that gives the maximum value from a target function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 </a:t>
            </a:r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Using Bayes' theorem, we can rewrite this expression as: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(P(F1,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P(C)) /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Since we are only interested in the class with the highest probability, we can ignore the denominator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), as it remains constant for all classes: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Now, we apply the naive assumption that features are conditionally independent given the class: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P(F1 | C) * P(F2 | C) * ... * P(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This simplification allows us to compute the probability of each class easily, even with a large number of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798A-69D2-F0DA-1DA0-52E2B76A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email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8B1D-9262-6CAF-5A01-D35E48A5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Labels: “Spam” (S) or “Not Spam” (NS)</a:t>
            </a:r>
          </a:p>
          <a:p>
            <a:r>
              <a:rPr lang="en-US" dirty="0"/>
              <a:t>Features: “free”, “offer”, “discount”</a:t>
            </a:r>
          </a:p>
          <a:p>
            <a:r>
              <a:rPr lang="en-US" b="0" i="0" dirty="0">
                <a:effectLst/>
                <a:latin typeface="system-ui"/>
              </a:rPr>
              <a:t>First, we need to calculate the prior probabilities of spam (S) and not spam (NS):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P(S) = (number of spam emails) / (total number of emails) 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P(NS) = (number of not spam emails) / (total number of emails)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Next, we calculate the conditional probabilities for each word, given the class: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P("free" | S), P("offer" | S), P("discount" | S) P("free" | NS), P("offer" | NS), P("discount" | NS)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Now, we apply the Naive Bayesian formula: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P(S | "free", "offer", "discount") ∝ P("free" | S) * P("offer" | S) * P("discount" | S) * P(S) 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P(NS | "free", "offer", "discount") ∝ P("free" | NS) * P("offer" | NS) * P("discount" | NS) * P(NS)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Finally, we compare these probabilities and assign the class with the highest probability: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If P(S | "free", "offer", "discount") &gt; P(NS | "free", "offer", "discount"), the email is classified as spam; otherwise, it is classified as not spam.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1099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Google Sans</vt:lpstr>
      <vt:lpstr>KaTeX_Main</vt:lpstr>
      <vt:lpstr>KaTeX_Math</vt:lpstr>
      <vt:lpstr>Söhne</vt:lpstr>
      <vt:lpstr>system-ui</vt:lpstr>
      <vt:lpstr>Arial</vt:lpstr>
      <vt:lpstr>Calibri</vt:lpstr>
      <vt:lpstr>Calibri Light</vt:lpstr>
      <vt:lpstr>Roboto</vt:lpstr>
      <vt:lpstr>Office Theme</vt:lpstr>
      <vt:lpstr>Lecture 18 Naive Bayes Classification</vt:lpstr>
      <vt:lpstr>Bayes's theorem</vt:lpstr>
      <vt:lpstr>Bayes's theorem</vt:lpstr>
      <vt:lpstr>Conditional Probability</vt:lpstr>
      <vt:lpstr>Conditional Probability</vt:lpstr>
      <vt:lpstr>Bayes's theorem in machine learning</vt:lpstr>
      <vt:lpstr>PowerPoint Presentation</vt:lpstr>
      <vt:lpstr>Classification with Naïve Bayes</vt:lpstr>
      <vt:lpstr>Example: email classification</vt:lpstr>
      <vt:lpstr>Summary: How Naive Bayesian Classification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Naive Bayes Classification</dc:title>
  <dc:creator>MIN CHEN</dc:creator>
  <cp:lastModifiedBy>MIN CHEN</cp:lastModifiedBy>
  <cp:revision>1</cp:revision>
  <dcterms:created xsi:type="dcterms:W3CDTF">2024-04-01T21:14:59Z</dcterms:created>
  <dcterms:modified xsi:type="dcterms:W3CDTF">2024-04-02T05:57:02Z</dcterms:modified>
</cp:coreProperties>
</file>