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3aa008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3aa00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il.naver.com/1942-1948" TargetMode="External"/><Relationship Id="rId4" Type="http://schemas.openxmlformats.org/officeDocument/2006/relationships/hyperlink" Target="https://mail.naver.com/171-179" TargetMode="External"/><Relationship Id="rId5" Type="http://schemas.openxmlformats.org/officeDocument/2006/relationships/hyperlink" Target="https://en.wikipedia.org/wiki/Traffic_flo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95536" y="26369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가변도로 시뮬레이션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635896" y="5805264"/>
            <a:ext cx="489654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팀명 : ECO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0" y="404664"/>
            <a:ext cx="6372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제 6회 대한민국 융합 해커톤 대회</a:t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29969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개발 배경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도로 혼잡 비용 : 2015년 33조원 돌파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새로운 도로의 건설 없이 기존 도로의 사용율을 높일 수 있는 방안이 없을까?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예컨대, 출퇴근 시간대에 편도 노선에 트래픽이 집중된다면,        그 트래픽을 반대편 도로로 분산시켜 주면 어떨까?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3789040"/>
            <a:ext cx="5062236" cy="283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zipperì ëí ì´ë¯¸ì§ ê²ìê²°ê³¼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3573016"/>
            <a:ext cx="5009392" cy="281957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가변 도로란?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도로의 중앙 분리대를 특정 시간대마다 다른 차선을 기준으로 운용함으로써, 기존의 인프라를 유지한 채로 교통 혼잡을 제어할 수 있는 방식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해외에 적용되어 실효성을 인정받음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1. 가변 도로 시뮬레이션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도로의 유량과 평균 속도 데이터를 입력받아, 가변 도로를 적용하기 전과 후를 시각적으로 비교하고 해당 도로에 가변도로를 설치하였을 경우의 평균 속도 증가 효과를 분석함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지자체의 정책 결정과정에 객관적인 지표를 제공하고, 결과적으로 도로 혼잡도를 개선하는데에 기여할 수 있음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50000" l="11170" r="29760" t="0"/>
          <a:stretch/>
        </p:blipFill>
        <p:spPr>
          <a:xfrm>
            <a:off x="467544" y="4315061"/>
            <a:ext cx="3673058" cy="2210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11225" r="30487" t="50000"/>
          <a:stretch/>
        </p:blipFill>
        <p:spPr>
          <a:xfrm>
            <a:off x="4980029" y="4157977"/>
            <a:ext cx="3624419" cy="22102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4258916" y="4987597"/>
            <a:ext cx="576064" cy="55104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2. 최적 가변도로 추천 시스템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여러 개의 도로가 입력으로 주어졌을 때 한정된 예산으로 최고의 교통혼잡 개선효과를 거둬 들일 수 있는 도로를 추천하는 시스템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지자체와 정책결정자의 결정에 도움</a:t>
            </a:r>
            <a:endParaRPr sz="20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2780928"/>
            <a:ext cx="4383515" cy="361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93175" y="141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References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/>
              <a:t>[1] HALL, Fred L. Traffic stream characteristics. Traffic Flow Theory. US Federal Highway Administration, 1996, 36.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/>
              <a:t>[2] IMMERS, L. H.; LOGGHE, S. Traffic flow theory. Faculty of Engineering, Department of Civil Engineering, Section Traffic and Infrastructure, Kasteelpark Arenberg, 2002, 40: 21.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/>
              <a:t>[3] Henry Lieu (January–February 1999). "Traffic-Flow Theory". Public Roads (Vol. 62· No. 4).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/>
              <a:t>[4] KENNEDY, J.; EBERHART, R. Particle swarm optimization (PSO). In: Proc. IEEE International Conference on Neural Networks, Perth, Australia. 1995. p. </a:t>
            </a:r>
            <a:r>
              <a:rPr lang="ko-KR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1942-1948</a:t>
            </a:r>
            <a:r>
              <a:rPr lang="ko-KR" sz="1800"/>
              <a:t>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/>
              <a:t>[5] 최진섭; 조영태; 정인범. 트래픽 패턴 학습 기반의 다중 교차로 교통신호 제어. 정보과학회논문지: 컴퓨팅의 실제 및 레터, 2014, 20.3: </a:t>
            </a:r>
            <a:r>
              <a:rPr lang="ko-KR" sz="18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171-179</a:t>
            </a:r>
            <a:r>
              <a:rPr lang="ko-KR" sz="1800"/>
              <a:t>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/>
              <a:t>[6] Rijn, John. "Road Capacities" (PDF). Indevelopment. Retrieved 22 July 2014.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800"/>
              <a:t>[7] </a:t>
            </a:r>
            <a:r>
              <a:rPr lang="ko-KR" sz="18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https://en.wikipedia.org/wiki/Traffic_flow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4297" y="2737340"/>
            <a:ext cx="3886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2762392"/>
            <a:ext cx="41338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이론적 배경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속도 - 밀집도 모델 중 밀집도가 낮을때는 Underwood모델, 밀집도가 높을때는 Greenberg모델을 사용함으로써 예측도를 높였음</a:t>
            </a:r>
            <a:endParaRPr sz="2000"/>
          </a:p>
        </p:txBody>
      </p:sp>
      <p:sp>
        <p:nvSpPr>
          <p:cNvPr id="131" name="Google Shape;131;p19"/>
          <p:cNvSpPr/>
          <p:nvPr/>
        </p:nvSpPr>
        <p:spPr>
          <a:xfrm>
            <a:off x="938311" y="2815536"/>
            <a:ext cx="1321221" cy="1374698"/>
          </a:xfrm>
          <a:prstGeom prst="ellipse">
            <a:avLst/>
          </a:prstGeom>
          <a:noFill/>
          <a:ln cap="flat" cmpd="sng" w="25400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7397" y="5556740"/>
            <a:ext cx="18002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8350" y="5657992"/>
            <a:ext cx="19621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6732240" y="3861048"/>
            <a:ext cx="1321221" cy="1374698"/>
          </a:xfrm>
          <a:prstGeom prst="ellipse">
            <a:avLst/>
          </a:prstGeom>
          <a:noFill/>
          <a:ln cap="flat" cmpd="sng" w="25400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1172200" y="4046266"/>
            <a:ext cx="1720759" cy="1277362"/>
          </a:xfrm>
          <a:custGeom>
            <a:rect b="b" l="l" r="r" t="t"/>
            <a:pathLst>
              <a:path extrusionOk="0" h="1277362" w="1720759">
                <a:moveTo>
                  <a:pt x="0" y="127736"/>
                </a:moveTo>
                <a:cubicBezTo>
                  <a:pt x="0" y="57189"/>
                  <a:pt x="57189" y="0"/>
                  <a:pt x="127736" y="0"/>
                </a:cubicBezTo>
                <a:lnTo>
                  <a:pt x="1593023" y="0"/>
                </a:lnTo>
                <a:cubicBezTo>
                  <a:pt x="1663570" y="0"/>
                  <a:pt x="1720759" y="57189"/>
                  <a:pt x="1720759" y="127736"/>
                </a:cubicBezTo>
                <a:lnTo>
                  <a:pt x="1720759" y="1149626"/>
                </a:lnTo>
                <a:cubicBezTo>
                  <a:pt x="1720759" y="1220173"/>
                  <a:pt x="1663570" y="1277362"/>
                  <a:pt x="1593023" y="1277362"/>
                </a:cubicBezTo>
                <a:lnTo>
                  <a:pt x="127736" y="1277362"/>
                </a:lnTo>
                <a:cubicBezTo>
                  <a:pt x="57189" y="1277362"/>
                  <a:pt x="0" y="1220173"/>
                  <a:pt x="0" y="1149626"/>
                </a:cubicBezTo>
                <a:lnTo>
                  <a:pt x="0" y="127736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300" lIns="79300" spcFirstLastPara="1" rIns="79300" wrap="square" tIns="79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Vue.js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 네트워크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033952" y="4046266"/>
            <a:ext cx="1762184" cy="1277362"/>
          </a:xfrm>
          <a:custGeom>
            <a:rect b="b" l="l" r="r" t="t"/>
            <a:pathLst>
              <a:path extrusionOk="0" h="1277362" w="1762184">
                <a:moveTo>
                  <a:pt x="0" y="127736"/>
                </a:moveTo>
                <a:cubicBezTo>
                  <a:pt x="0" y="57189"/>
                  <a:pt x="57189" y="0"/>
                  <a:pt x="127736" y="0"/>
                </a:cubicBezTo>
                <a:lnTo>
                  <a:pt x="1634448" y="0"/>
                </a:lnTo>
                <a:cubicBezTo>
                  <a:pt x="1704995" y="0"/>
                  <a:pt x="1762184" y="57189"/>
                  <a:pt x="1762184" y="127736"/>
                </a:cubicBezTo>
                <a:lnTo>
                  <a:pt x="1762184" y="1149626"/>
                </a:lnTo>
                <a:cubicBezTo>
                  <a:pt x="1762184" y="1220173"/>
                  <a:pt x="1704995" y="1277362"/>
                  <a:pt x="1634448" y="1277362"/>
                </a:cubicBezTo>
                <a:lnTo>
                  <a:pt x="127736" y="1277362"/>
                </a:lnTo>
                <a:cubicBezTo>
                  <a:pt x="57189" y="1277362"/>
                  <a:pt x="0" y="1220173"/>
                  <a:pt x="0" y="1149626"/>
                </a:cubicBezTo>
                <a:lnTo>
                  <a:pt x="0" y="127736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300" lIns="79300" spcFirstLastPara="1" rIns="79300" wrap="square" tIns="79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Node.js로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 API 구현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644147" y="4046266"/>
            <a:ext cx="1744277" cy="1277362"/>
          </a:xfrm>
          <a:custGeom>
            <a:rect b="b" l="l" r="r" t="t"/>
            <a:pathLst>
              <a:path extrusionOk="0" h="1277362" w="1552007">
                <a:moveTo>
                  <a:pt x="0" y="127736"/>
                </a:moveTo>
                <a:cubicBezTo>
                  <a:pt x="0" y="57189"/>
                  <a:pt x="57189" y="0"/>
                  <a:pt x="127736" y="0"/>
                </a:cubicBezTo>
                <a:lnTo>
                  <a:pt x="1424271" y="0"/>
                </a:lnTo>
                <a:cubicBezTo>
                  <a:pt x="1494818" y="0"/>
                  <a:pt x="1552007" y="57189"/>
                  <a:pt x="1552007" y="127736"/>
                </a:cubicBezTo>
                <a:lnTo>
                  <a:pt x="1552007" y="1149626"/>
                </a:lnTo>
                <a:cubicBezTo>
                  <a:pt x="1552007" y="1220173"/>
                  <a:pt x="1494818" y="1277362"/>
                  <a:pt x="1424271" y="1277362"/>
                </a:cubicBezTo>
                <a:lnTo>
                  <a:pt x="127736" y="1277362"/>
                </a:lnTo>
                <a:cubicBezTo>
                  <a:pt x="57189" y="1277362"/>
                  <a:pt x="0" y="1220173"/>
                  <a:pt x="0" y="1149626"/>
                </a:cubicBezTo>
                <a:lnTo>
                  <a:pt x="0" y="127736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300" lIns="79300" spcFirstLastPara="1" rIns="79300" wrap="square" tIns="79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해쉬맵, 체이닝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Greenberg 모델 Underwood 모델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시스템 구성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웹에서 CSV 파일로 사용자의 입력을 받음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Java로 계산 후, 다시 웹으로 송신</a:t>
            </a:r>
            <a:endParaRPr sz="2400"/>
          </a:p>
        </p:txBody>
      </p:sp>
      <p:sp>
        <p:nvSpPr>
          <p:cNvPr id="144" name="Google Shape;144;p20"/>
          <p:cNvSpPr/>
          <p:nvPr/>
        </p:nvSpPr>
        <p:spPr>
          <a:xfrm>
            <a:off x="611560" y="3187026"/>
            <a:ext cx="1937682" cy="960834"/>
          </a:xfrm>
          <a:custGeom>
            <a:rect b="b" l="l" r="r" t="t"/>
            <a:pathLst>
              <a:path extrusionOk="0" h="960834" w="1601390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6700" lIns="96700" spcFirstLastPara="1" rIns="96700" wrap="square" tIns="96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프론트 엔드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419872" y="3187026"/>
            <a:ext cx="1937682" cy="960834"/>
          </a:xfrm>
          <a:custGeom>
            <a:rect b="b" l="l" r="r" t="t"/>
            <a:pathLst>
              <a:path extrusionOk="0" h="960834" w="1601390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6700" lIns="96700" spcFirstLastPara="1" rIns="96700" wrap="square" tIns="96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백엔드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162710" y="3187026"/>
            <a:ext cx="1937682" cy="960834"/>
          </a:xfrm>
          <a:custGeom>
            <a:rect b="b" l="l" r="r" t="t"/>
            <a:pathLst>
              <a:path extrusionOk="0" h="960834" w="1601390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6700" lIns="96700" spcFirstLastPara="1" rIns="96700" wrap="square" tIns="96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코어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59604" y="2708920"/>
            <a:ext cx="1820646" cy="5789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입력 (CSV)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618250" y="2708920"/>
            <a:ext cx="1711642" cy="5789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CSV 형태로 전달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p20"/>
          <p:cNvCxnSpPr>
            <a:stCxn id="147" idx="3"/>
            <a:endCxn id="148" idx="1"/>
          </p:cNvCxnSpPr>
          <p:nvPr/>
        </p:nvCxnSpPr>
        <p:spPr>
          <a:xfrm>
            <a:off x="1980250" y="2998399"/>
            <a:ext cx="1638000" cy="0"/>
          </a:xfrm>
          <a:prstGeom prst="straightConnector1">
            <a:avLst/>
          </a:prstGeom>
          <a:noFill/>
          <a:ln cap="flat" cmpd="sng" w="76200">
            <a:solidFill>
              <a:srgbClr val="C2D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7091783" y="2708920"/>
            <a:ext cx="1323715" cy="5789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20"/>
          <p:cNvCxnSpPr>
            <a:stCxn id="148" idx="3"/>
            <a:endCxn id="150" idx="1"/>
          </p:cNvCxnSpPr>
          <p:nvPr/>
        </p:nvCxnSpPr>
        <p:spPr>
          <a:xfrm>
            <a:off x="5329892" y="2998399"/>
            <a:ext cx="1761900" cy="0"/>
          </a:xfrm>
          <a:prstGeom prst="straightConnector1">
            <a:avLst/>
          </a:prstGeom>
          <a:noFill/>
          <a:ln cap="flat" cmpd="sng" w="76200">
            <a:solidFill>
              <a:srgbClr val="C2D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3669606" y="5589240"/>
            <a:ext cx="1825454" cy="5789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 형태로 전달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937894" y="5589240"/>
            <a:ext cx="1503251" cy="5789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분석결과 파싱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 rot="5400000">
            <a:off x="6956662" y="4406722"/>
            <a:ext cx="2911800" cy="23400"/>
          </a:xfrm>
          <a:prstGeom prst="bentConnector3">
            <a:avLst>
              <a:gd fmla="val 0" name="adj1"/>
            </a:avLst>
          </a:prstGeom>
          <a:noFill/>
          <a:ln cap="flat" cmpd="sng" w="76200">
            <a:solidFill>
              <a:srgbClr val="C2D59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20"/>
          <p:cNvCxnSpPr>
            <a:stCxn id="153" idx="1"/>
            <a:endCxn id="152" idx="3"/>
          </p:cNvCxnSpPr>
          <p:nvPr/>
        </p:nvCxnSpPr>
        <p:spPr>
          <a:xfrm rot="10800000">
            <a:off x="5495194" y="5878719"/>
            <a:ext cx="1442700" cy="0"/>
          </a:xfrm>
          <a:prstGeom prst="straightConnector1">
            <a:avLst/>
          </a:prstGeom>
          <a:noFill/>
          <a:ln cap="flat" cmpd="sng" w="76200">
            <a:solidFill>
              <a:srgbClr val="C2D59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20"/>
          <p:cNvCxnSpPr>
            <a:stCxn id="152" idx="1"/>
            <a:endCxn id="157" idx="3"/>
          </p:cNvCxnSpPr>
          <p:nvPr/>
        </p:nvCxnSpPr>
        <p:spPr>
          <a:xfrm flipH="1">
            <a:off x="1961106" y="5878719"/>
            <a:ext cx="1708500" cy="2700"/>
          </a:xfrm>
          <a:prstGeom prst="straightConnector1">
            <a:avLst/>
          </a:prstGeom>
          <a:noFill/>
          <a:ln cap="flat" cmpd="sng" w="76200">
            <a:solidFill>
              <a:srgbClr val="C2D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278226" y="5591872"/>
            <a:ext cx="1682788" cy="5789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사용자에게 출력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20"/>
          <p:cNvCxnSpPr/>
          <p:nvPr/>
        </p:nvCxnSpPr>
        <p:spPr>
          <a:xfrm>
            <a:off x="2776939" y="3498423"/>
            <a:ext cx="448724" cy="1"/>
          </a:xfrm>
          <a:prstGeom prst="straightConnector1">
            <a:avLst/>
          </a:prstGeom>
          <a:noFill/>
          <a:ln cap="flat" cmpd="sng" w="76200">
            <a:solidFill>
              <a:srgbClr val="92CCD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20"/>
          <p:cNvCxnSpPr/>
          <p:nvPr/>
        </p:nvCxnSpPr>
        <p:spPr>
          <a:xfrm flipH="1">
            <a:off x="2771800" y="3811458"/>
            <a:ext cx="453863" cy="1"/>
          </a:xfrm>
          <a:prstGeom prst="straightConnector1">
            <a:avLst/>
          </a:prstGeom>
          <a:noFill/>
          <a:ln cap="flat" cmpd="sng" w="76200">
            <a:solidFill>
              <a:srgbClr val="92CCD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5585251" y="3498424"/>
            <a:ext cx="448724" cy="1"/>
          </a:xfrm>
          <a:prstGeom prst="straightConnector1">
            <a:avLst/>
          </a:prstGeom>
          <a:noFill/>
          <a:ln cap="flat" cmpd="sng" w="76200">
            <a:solidFill>
              <a:srgbClr val="92CCD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5580112" y="3811459"/>
            <a:ext cx="453863" cy="1"/>
          </a:xfrm>
          <a:prstGeom prst="straightConnector1">
            <a:avLst/>
          </a:prstGeom>
          <a:noFill/>
          <a:ln cap="flat" cmpd="sng" w="76200">
            <a:solidFill>
              <a:srgbClr val="92CCD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29249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시연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