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82" r:id="rId4"/>
    <p:sldId id="284" r:id="rId5"/>
    <p:sldId id="269" r:id="rId6"/>
    <p:sldId id="268" r:id="rId7"/>
    <p:sldId id="276" r:id="rId8"/>
    <p:sldId id="272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D1D8FF7-1F2E-496C-B0CF-3C489C3A91B6}">
          <p14:sldIdLst>
            <p14:sldId id="260"/>
            <p14:sldId id="261"/>
            <p14:sldId id="282"/>
            <p14:sldId id="284"/>
            <p14:sldId id="269"/>
            <p14:sldId id="268"/>
            <p14:sldId id="276"/>
            <p14:sldId id="27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3AB"/>
    <a:srgbClr val="FFC200"/>
    <a:srgbClr val="0D2044"/>
    <a:srgbClr val="4620E8"/>
    <a:srgbClr val="10244C"/>
    <a:srgbClr val="1509FF"/>
    <a:srgbClr val="08112F"/>
    <a:srgbClr val="F9BDEE"/>
    <a:srgbClr val="F593E2"/>
    <a:srgbClr val="7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7" autoAdjust="0"/>
    <p:restoredTop sz="66841" autoAdjust="0"/>
  </p:normalViewPr>
  <p:slideViewPr>
    <p:cSldViewPr snapToGrid="0">
      <p:cViewPr varScale="1">
        <p:scale>
          <a:sx n="75" d="100"/>
          <a:sy n="7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DF826-4AF3-4122-9DD0-67A85DC5B92C}" type="datetimeFigureOut">
              <a:rPr lang="ko-KR" altLang="en-US" smtClean="0"/>
              <a:t>2020. 9. 17.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6245E-90EC-4F42-B905-CAB856203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2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 2</a:t>
            </a:r>
            <a:r>
              <a:rPr lang="ko-KR" altLang="en-US" dirty="0"/>
              <a:t>조 </a:t>
            </a:r>
            <a:r>
              <a:rPr lang="ko-KR" altLang="en-US" dirty="0" err="1"/>
              <a:t>미휴</a:t>
            </a:r>
            <a:r>
              <a:rPr lang="ko-KR" altLang="en-US" dirty="0"/>
              <a:t> 발표자 김준영입니다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댄스 </a:t>
            </a:r>
            <a:r>
              <a:rPr lang="ko-KR" altLang="en-US" dirty="0" err="1"/>
              <a:t>댄스</a:t>
            </a:r>
            <a:r>
              <a:rPr lang="ko-KR" altLang="en-US" dirty="0"/>
              <a:t>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블루에 대해서 알고 계시나요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코로나 블루는 이동 금지</a:t>
            </a:r>
            <a:r>
              <a:rPr lang="en-US" altLang="ko-KR" dirty="0"/>
              <a:t>, </a:t>
            </a:r>
            <a:r>
              <a:rPr lang="ko-KR" altLang="en-US" dirty="0"/>
              <a:t>외출 금지령</a:t>
            </a:r>
            <a:r>
              <a:rPr lang="en-US" altLang="ko-KR" dirty="0"/>
              <a:t>, </a:t>
            </a:r>
            <a:r>
              <a:rPr lang="ko-KR" altLang="en-US" dirty="0" err="1"/>
              <a:t>사회속</a:t>
            </a:r>
            <a:r>
              <a:rPr lang="ko-KR" altLang="en-US" dirty="0"/>
              <a:t> 거리두기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endParaRPr lang="en-US" altLang="ko-KR" dirty="0"/>
          </a:p>
          <a:p>
            <a:r>
              <a:rPr lang="ko-KR" altLang="en-US" dirty="0" err="1"/>
              <a:t>감염병</a:t>
            </a:r>
            <a:r>
              <a:rPr lang="ko-KR" altLang="en-US" dirty="0"/>
              <a:t> 확산에 의한 사회 활동 제약으로 부정적 감정을 호소하는 현상을 나타내는 신조어입니다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코로나가 장기화가 됨에 따라 </a:t>
            </a:r>
            <a:endParaRPr lang="en-US" altLang="ko-KR" dirty="0"/>
          </a:p>
          <a:p>
            <a:r>
              <a:rPr lang="ko-KR" altLang="en-US" dirty="0"/>
              <a:t>코로나 블루를 호소하는 사람들이 늘어나고 있습니다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저희는 효과적으로 극복하는 방법을 찾기 위해 노력하였습니다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2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사람들은 코로나 </a:t>
            </a:r>
            <a:r>
              <a:rPr lang="ko-KR" altLang="en-US" dirty="0" err="1"/>
              <a:t>블루을</a:t>
            </a:r>
            <a:r>
              <a:rPr lang="ko-KR" altLang="en-US" dirty="0"/>
              <a:t> 극복하기 위해 </a:t>
            </a:r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만들기</a:t>
            </a:r>
            <a:r>
              <a:rPr lang="en-US" altLang="ko-KR" dirty="0"/>
              <a:t>, </a:t>
            </a:r>
            <a:r>
              <a:rPr lang="ko-KR" altLang="en-US" dirty="0" err="1"/>
              <a:t>수플레</a:t>
            </a:r>
            <a:r>
              <a:rPr lang="ko-KR" altLang="en-US" dirty="0"/>
              <a:t> 만들기</a:t>
            </a:r>
            <a:r>
              <a:rPr lang="en-US" altLang="ko-KR" dirty="0"/>
              <a:t>, </a:t>
            </a:r>
            <a:r>
              <a:rPr lang="ko-KR" altLang="en-US" dirty="0" err="1"/>
              <a:t>아무놀이</a:t>
            </a:r>
            <a:r>
              <a:rPr lang="ko-KR" altLang="en-US" dirty="0"/>
              <a:t> </a:t>
            </a:r>
            <a:r>
              <a:rPr lang="ko-KR" altLang="en-US" dirty="0" err="1"/>
              <a:t>챌린지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ko-KR" altLang="en-US" dirty="0"/>
              <a:t>일상에서</a:t>
            </a:r>
            <a:r>
              <a:rPr lang="en-US" altLang="ko-KR" dirty="0"/>
              <a:t>, </a:t>
            </a:r>
            <a:r>
              <a:rPr lang="ko-KR" altLang="en-US" dirty="0"/>
              <a:t>또한 집안에서 즐거움을 찾고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흐름에 발맞춰 </a:t>
            </a:r>
            <a:endParaRPr lang="en-US" altLang="ko-KR" dirty="0"/>
          </a:p>
          <a:p>
            <a:r>
              <a:rPr lang="ko-KR" altLang="en-US" dirty="0"/>
              <a:t>집안에서 즐겁게 보낼 수 있는 놀이에 대해 생각해 보았고</a:t>
            </a:r>
            <a:endParaRPr lang="en-US" altLang="ko-KR" dirty="0"/>
          </a:p>
          <a:p>
            <a:r>
              <a:rPr lang="ko-KR" altLang="en-US" dirty="0"/>
              <a:t> 댄스댄스를 개발하게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2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댄스 댄스는 </a:t>
            </a:r>
            <a:r>
              <a:rPr lang="en-US" altLang="ko-KR" dirty="0"/>
              <a:t>Pose estimation</a:t>
            </a:r>
            <a:r>
              <a:rPr lang="ko-KR" altLang="en-US" dirty="0"/>
              <a:t>을 이용한 댄스 게임 웹 서비스 입니다</a:t>
            </a:r>
            <a:r>
              <a:rPr lang="en-US" altLang="ko-KR" dirty="0"/>
              <a:t>. </a:t>
            </a:r>
            <a:r>
              <a:rPr lang="ko-KR" altLang="en-US" dirty="0"/>
              <a:t>다음의 시연영상을 보면서 소개해 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4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보셨나요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몇몇 분들은</a:t>
            </a:r>
            <a:r>
              <a:rPr lang="en-US" altLang="ko-KR" dirty="0"/>
              <a:t> </a:t>
            </a:r>
            <a:r>
              <a:rPr lang="ko-KR" altLang="en-US" dirty="0"/>
              <a:t>영상을 보시면서 </a:t>
            </a:r>
            <a:r>
              <a:rPr lang="en-US" altLang="ko-KR" dirty="0"/>
              <a:t>‘</a:t>
            </a:r>
            <a:r>
              <a:rPr lang="ko-KR" altLang="en-US" dirty="0"/>
              <a:t>저거 이미 시중에 나와있는 게임 아닌가</a:t>
            </a:r>
            <a:r>
              <a:rPr lang="en-US" altLang="ko-KR" dirty="0"/>
              <a:t>? ‘ </a:t>
            </a:r>
            <a:r>
              <a:rPr lang="ko-KR" altLang="en-US" dirty="0"/>
              <a:t>라는 생각을 가지신 분들도 계실 것이라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시중에 나와있는 서비스들과 저희 서비스의 차별점에 대해 간단히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시중에 나와있는 댄스게임들은 디바이스에 국한되어 있는 경우가 많습니다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경우 제한적으로 장소를 이용하게 되고 사용자는 디바이스 비용을 부담하게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댄스댄스는 컴퓨터와 캠만 있다면 어디서든 장소에 </a:t>
            </a:r>
            <a:r>
              <a:rPr lang="ko-KR" altLang="en-US" dirty="0" err="1"/>
              <a:t>제한받지</a:t>
            </a:r>
            <a:r>
              <a:rPr lang="ko-KR" altLang="en-US" dirty="0"/>
              <a:t> 않고 즐기실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9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개발일정에 대해서 설명해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주차는 아이디어 선정을 하였고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3 ~ 4 </a:t>
            </a:r>
            <a:r>
              <a:rPr lang="ko-KR" altLang="en-US" dirty="0"/>
              <a:t>주차는 서비스 기획</a:t>
            </a:r>
            <a:r>
              <a:rPr lang="en-US" altLang="ko-KR" dirty="0"/>
              <a:t>, </a:t>
            </a:r>
            <a:r>
              <a:rPr lang="ko-KR" altLang="en-US" dirty="0"/>
              <a:t>와이어 프레임</a:t>
            </a:r>
            <a:r>
              <a:rPr lang="en-US" altLang="ko-KR" dirty="0"/>
              <a:t>, </a:t>
            </a:r>
            <a:r>
              <a:rPr lang="ko-KR" altLang="en-US" dirty="0"/>
              <a:t>스켈레톤 코드 작성을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 ~ 6 </a:t>
            </a:r>
            <a:r>
              <a:rPr lang="ko-KR" altLang="en-US" dirty="0"/>
              <a:t>주차는 작성된 서비스 기획을 활용하여 각각 페이지를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디버깅과 기능테스트로 프로젝트를 마무리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4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스택은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7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총 </a:t>
            </a:r>
            <a:r>
              <a:rPr lang="en-US" altLang="ko-KR" dirty="0"/>
              <a:t>6</a:t>
            </a:r>
            <a:r>
              <a:rPr lang="ko-KR" altLang="en-US" dirty="0"/>
              <a:t>명으로 역할을 분배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담당 역할은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2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err="1"/>
              <a:t>미휴</a:t>
            </a:r>
            <a:r>
              <a:rPr lang="ko-KR" altLang="en-US" dirty="0"/>
              <a:t> 발표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6245E-90EC-4F42-B905-CAB856203F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4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3D11-5547-4BE8-A5DC-6A0F7855802D}" type="datetimeFigureOut">
              <a:rPr lang="ko-KR" altLang="en-US" smtClean="0"/>
              <a:t>2020. 9. 17.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5E-CAE0-4B05-929E-0C730A0E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4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3D11-5547-4BE8-A5DC-6A0F7855802D}" type="datetimeFigureOut">
              <a:rPr lang="ko-KR" altLang="en-US" smtClean="0"/>
              <a:t>2020. 9. 17.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5E-CAE0-4B05-929E-0C730A0E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3D11-5547-4BE8-A5DC-6A0F7855802D}" type="datetimeFigureOut">
              <a:rPr lang="ko-KR" altLang="en-US" smtClean="0"/>
              <a:t>2020. 9. 17.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5E-CAE0-4B05-929E-0C730A0E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82" y="-8877"/>
            <a:ext cx="12223564" cy="68757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7499" y="4476349"/>
            <a:ext cx="1140501" cy="5161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5978" y="713147"/>
            <a:ext cx="895523" cy="4052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82563" y="4033165"/>
            <a:ext cx="644757" cy="291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308" y="5212120"/>
            <a:ext cx="152686" cy="145746"/>
          </a:xfrm>
          <a:prstGeom prst="rect">
            <a:avLst/>
          </a:prstGeom>
        </p:spPr>
      </p:pic>
      <p:grpSp>
        <p:nvGrpSpPr>
          <p:cNvPr id="13" name="그룹 12"/>
          <p:cNvGrpSpPr/>
          <p:nvPr userDrawn="1"/>
        </p:nvGrpSpPr>
        <p:grpSpPr>
          <a:xfrm>
            <a:off x="1164828" y="5662666"/>
            <a:ext cx="231150" cy="236775"/>
            <a:chOff x="6056625" y="3384000"/>
            <a:chExt cx="231150" cy="23677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6625" y="3384000"/>
              <a:ext cx="78750" cy="9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9025" y="3542025"/>
              <a:ext cx="78750" cy="7875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1651" y="5662666"/>
            <a:ext cx="1231875" cy="6018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8075713">
            <a:off x="10301251" y="5662665"/>
            <a:ext cx="1231875" cy="6018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4271" y="5432540"/>
            <a:ext cx="127445" cy="1219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94073" y="3488862"/>
            <a:ext cx="110868" cy="10604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2344332">
            <a:off x="9724365" y="1265064"/>
            <a:ext cx="1231875" cy="6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3D11-5547-4BE8-A5DC-6A0F7855802D}" type="datetimeFigureOut">
              <a:rPr lang="ko-KR" altLang="en-US" smtClean="0"/>
              <a:t>2020. 9. 17.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85E-CAE0-4B05-929E-0C730A0E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831667" y="2209207"/>
            <a:ext cx="6576677" cy="60642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783656" y="5329"/>
            <a:ext cx="6624688" cy="2938226"/>
            <a:chOff x="2783656" y="5329"/>
            <a:chExt cx="6624688" cy="2938226"/>
          </a:xfrm>
        </p:grpSpPr>
        <p:grpSp>
          <p:nvGrpSpPr>
            <p:cNvPr id="21" name="그룹 20"/>
            <p:cNvGrpSpPr/>
            <p:nvPr/>
          </p:nvGrpSpPr>
          <p:grpSpPr>
            <a:xfrm>
              <a:off x="4073927" y="5329"/>
              <a:ext cx="3779520" cy="1869440"/>
              <a:chOff x="3962400" y="5329"/>
              <a:chExt cx="3779520" cy="1869440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3962400" y="5329"/>
                <a:ext cx="0" cy="1869440"/>
              </a:xfrm>
              <a:prstGeom prst="line">
                <a:avLst/>
              </a:prstGeom>
              <a:noFill/>
              <a:ln w="25400">
                <a:solidFill>
                  <a:srgbClr val="F9BDEE">
                    <a:alpha val="87000"/>
                  </a:srgbClr>
                </a:solidFill>
              </a:ln>
              <a:effectLst>
                <a:glow rad="139700">
                  <a:srgbClr val="D533AB">
                    <a:alpha val="5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7741920" y="5329"/>
                <a:ext cx="0" cy="1869440"/>
              </a:xfrm>
              <a:prstGeom prst="line">
                <a:avLst/>
              </a:prstGeom>
              <a:noFill/>
              <a:ln w="25400">
                <a:solidFill>
                  <a:srgbClr val="F9BDEE">
                    <a:alpha val="87000"/>
                  </a:srgbClr>
                </a:solidFill>
              </a:ln>
              <a:effectLst>
                <a:glow rad="139700">
                  <a:srgbClr val="D533AB">
                    <a:alpha val="5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2783656" y="1890259"/>
              <a:ext cx="6624688" cy="1053296"/>
              <a:chOff x="2976512" y="1890259"/>
              <a:chExt cx="6624688" cy="1053296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2976512" y="1890259"/>
                <a:ext cx="6624688" cy="1053296"/>
              </a:xfrm>
              <a:prstGeom prst="roundRect">
                <a:avLst/>
              </a:prstGeom>
              <a:noFill/>
              <a:ln w="25400">
                <a:solidFill>
                  <a:srgbClr val="F9BDEE">
                    <a:alpha val="87000"/>
                  </a:srgbClr>
                </a:solidFill>
              </a:ln>
              <a:effectLst>
                <a:glow rad="139700">
                  <a:srgbClr val="D533AB">
                    <a:alpha val="5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>
                      <a:alpha val="9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14237" y="2103604"/>
                <a:ext cx="4949240" cy="707886"/>
              </a:xfrm>
              <a:prstGeom prst="rect">
                <a:avLst/>
              </a:prstGeom>
              <a:noFill/>
              <a:effectLst>
                <a:glow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ln w="19050">
                      <a:solidFill>
                        <a:srgbClr val="D533AB">
                          <a:alpha val="71000"/>
                        </a:srgbClr>
                      </a:solidFill>
                    </a:ln>
                    <a:solidFill>
                      <a:schemeClr val="bg1">
                        <a:alpha val="95000"/>
                      </a:schemeClr>
                    </a:solidFill>
                    <a:effectLst>
                      <a:glow rad="215900">
                        <a:srgbClr val="D533AB">
                          <a:alpha val="50000"/>
                        </a:srgbClr>
                      </a:glow>
                    </a:effectLst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# DANCE_DANCE</a:t>
                </a:r>
                <a:endParaRPr lang="ko-KR" altLang="en-US" sz="4000" b="1" dirty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066870" y="3562473"/>
            <a:ext cx="605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Pose Estimation</a:t>
            </a:r>
            <a:r>
              <a:rPr lang="ko-KR" altLang="en-US" b="1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을 활용한 댄스 게임 웹 서비스</a:t>
            </a:r>
          </a:p>
        </p:txBody>
      </p:sp>
      <p:sp>
        <p:nvSpPr>
          <p:cNvPr id="46" name="포인트가 5개인 별 45"/>
          <p:cNvSpPr/>
          <p:nvPr/>
        </p:nvSpPr>
        <p:spPr>
          <a:xfrm>
            <a:off x="2611916" y="1701899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84634" y="4016529"/>
            <a:ext cx="5822731" cy="45719"/>
            <a:chOff x="3698240" y="3759200"/>
            <a:chExt cx="4886960" cy="71120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3698240" y="3759200"/>
              <a:ext cx="4886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3698240" y="3830320"/>
              <a:ext cx="4886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달 59"/>
          <p:cNvSpPr/>
          <p:nvPr/>
        </p:nvSpPr>
        <p:spPr>
          <a:xfrm rot="20343197">
            <a:off x="9357943" y="1731126"/>
            <a:ext cx="210133" cy="420266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22" y="4673121"/>
            <a:ext cx="1841068" cy="18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5335" y="805487"/>
            <a:ext cx="1821332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기획 배경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63D6AF7-C486-4D03-B8EC-E18B33A0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15" y="1919886"/>
            <a:ext cx="9481370" cy="45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9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5335" y="805487"/>
            <a:ext cx="1821332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기획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13EB4A9-EDB4-4E46-A69B-00FDBB35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92" y="2470547"/>
            <a:ext cx="4762500" cy="2678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8885AB0-5D1C-434F-B415-5ED95DB2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0" y="2470547"/>
            <a:ext cx="47625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3726" y="805487"/>
            <a:ext cx="1404552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서비스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6278400-71A7-4634-868E-8A165CF4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2695575"/>
            <a:ext cx="9515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9173" y="805487"/>
            <a:ext cx="3273653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 err="1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차별점</a:t>
            </a:r>
            <a:r>
              <a:rPr lang="en-US" altLang="ko-KR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(</a:t>
            </a:r>
            <a:r>
              <a:rPr lang="ko-KR" altLang="en-US" sz="2400" b="1" dirty="0" err="1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저스트</a:t>
            </a:r>
            <a:r>
              <a:rPr lang="ko-KR" altLang="en-US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댄스</a:t>
            </a:r>
            <a:r>
              <a:rPr lang="en-US" altLang="ko-KR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)</a:t>
            </a:r>
            <a:endParaRPr lang="ko-KR" altLang="en-US" sz="2400" b="1" dirty="0">
              <a:ln w="19050">
                <a:solidFill>
                  <a:srgbClr val="D533AB">
                    <a:alpha val="71000"/>
                  </a:srgbClr>
                </a:solidFill>
              </a:ln>
              <a:solidFill>
                <a:schemeClr val="bg1">
                  <a:alpha val="95000"/>
                </a:schemeClr>
              </a:solidFill>
              <a:effectLst>
                <a:glow rad="215900">
                  <a:srgbClr val="D533AB">
                    <a:alpha val="50000"/>
                  </a:srgbClr>
                </a:glo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343800" y="1916076"/>
            <a:ext cx="6631944" cy="2016826"/>
            <a:chOff x="921557" y="2062397"/>
            <a:chExt cx="6631944" cy="2016826"/>
          </a:xfrm>
        </p:grpSpPr>
        <p:sp>
          <p:nvSpPr>
            <p:cNvPr id="23" name="직사각형 22"/>
            <p:cNvSpPr/>
            <p:nvPr/>
          </p:nvSpPr>
          <p:spPr>
            <a:xfrm>
              <a:off x="921557" y="2217175"/>
              <a:ext cx="6631944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5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      ]</a:t>
              </a:r>
              <a:endParaRPr lang="ko-KR" altLang="en-US" sz="1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5868" y="3008973"/>
              <a:ext cx="3743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>
                <a:buAutoNum type="circleNumDbPlain"/>
              </a:pPr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별도의 컨트롤러 없이 웹 환경에서</a:t>
              </a:r>
              <a:endPara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 algn="ctr">
                <a:buAutoNum type="circleNumDbPlain"/>
              </a:pPr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장소에 제한적이지 않다</a:t>
              </a:r>
              <a:endPara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746772" y="2062397"/>
              <a:ext cx="2990787" cy="486224"/>
              <a:chOff x="357735" y="2542876"/>
              <a:chExt cx="4459452" cy="72499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57736" y="2621536"/>
                <a:ext cx="4445637" cy="596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b="1" spc="-15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C2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DANCE_DANCE </a:t>
                </a:r>
                <a:r>
                  <a:rPr lang="ko-KR" altLang="en-US" sz="2000" b="1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C2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만의 </a:t>
                </a:r>
                <a:r>
                  <a:rPr lang="ko-KR" altLang="en-US" sz="2000" b="1" spc="-15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C2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차별점</a:t>
                </a:r>
                <a:endParaRPr lang="ko-KR" altLang="en-US" sz="20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57735" y="2542876"/>
                <a:ext cx="4459452" cy="724991"/>
              </a:xfrm>
              <a:prstGeom prst="roundRect">
                <a:avLst>
                  <a:gd name="adj" fmla="val 7078"/>
                </a:avLst>
              </a:prstGeom>
              <a:noFill/>
              <a:ln>
                <a:solidFill>
                  <a:srgbClr val="FF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171117" y="4098762"/>
            <a:ext cx="7194017" cy="2295699"/>
            <a:chOff x="5077564" y="4368689"/>
            <a:chExt cx="6896451" cy="2295699"/>
          </a:xfrm>
        </p:grpSpPr>
        <p:sp>
          <p:nvSpPr>
            <p:cNvPr id="29" name="직사각형 28"/>
            <p:cNvSpPr/>
            <p:nvPr/>
          </p:nvSpPr>
          <p:spPr>
            <a:xfrm>
              <a:off x="5077564" y="4571507"/>
              <a:ext cx="6896451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         ]</a:t>
              </a:r>
              <a:endParaRPr lang="ko-KR" altLang="en-US" sz="13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0465" y="4937797"/>
              <a:ext cx="58560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circleNumDbPlain"/>
              </a:pPr>
              <a:r>
                <a:rPr lang="ko-KR" altLang="en-US" b="1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댄스형</a:t>
              </a:r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리듬게임</a:t>
              </a:r>
              <a:endPara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 algn="ctr">
                <a:buAutoNum type="circleNumDbPlain"/>
              </a:pPr>
              <a:r>
                <a:rPr lang="en-US" altLang="ko-KR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2009</a:t>
              </a:r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년 최초 출시</a:t>
              </a:r>
              <a:r>
                <a:rPr lang="en-US" altLang="ko-KR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2020</a:t>
              </a:r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버전 출시 예정</a:t>
              </a:r>
              <a:endPara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 algn="ctr">
                <a:buAutoNum type="circleNumDbPlain"/>
              </a:pPr>
              <a:r>
                <a:rPr lang="en-US" altLang="ko-KR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Wii, Will U, </a:t>
              </a:r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닌텐도</a:t>
              </a:r>
              <a:r>
                <a:rPr lang="en-US" altLang="ko-KR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PS3 </a:t>
              </a:r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등 주로 가정용 게임기에서 사용</a:t>
              </a:r>
              <a:endPara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 algn="ctr">
                <a:buAutoNum type="circleNumDbPlain"/>
              </a:pPr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기본적인 게임 플레이 방법은 곡을 선택한 후 컨트롤러를</a:t>
              </a:r>
              <a:endPara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잡고 자기가 선택한 댄서의 동작을 보며 따라 하는 방식이다</a:t>
              </a:r>
              <a:r>
                <a:rPr lang="en-US" altLang="ko-KR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  <a:endPara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7572281" y="4368689"/>
              <a:ext cx="1828439" cy="464348"/>
              <a:chOff x="7685685" y="4345772"/>
              <a:chExt cx="2799138" cy="71086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7685685" y="4345772"/>
                <a:ext cx="2799138" cy="710865"/>
              </a:xfrm>
              <a:prstGeom prst="roundRect">
                <a:avLst>
                  <a:gd name="adj" fmla="val 7078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8128724" y="4378006"/>
                <a:ext cx="1913065" cy="612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spc="-15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저스트</a:t>
                </a:r>
                <a:r>
                  <a:rPr lang="ko-KR" altLang="en-US" sz="2000" b="1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댄스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0" name="Picture 2" descr="콘솔러] 저스트 댄스 2019 1차 곡 리스트 트레일러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3" y="1979673"/>
            <a:ext cx="4690747" cy="26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713597" y="3150348"/>
            <a:ext cx="2685463" cy="1812668"/>
          </a:xfrm>
          <a:prstGeom prst="homePlate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1143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각형 4"/>
          <p:cNvSpPr/>
          <p:nvPr/>
        </p:nvSpPr>
        <p:spPr>
          <a:xfrm>
            <a:off x="3423373" y="3150348"/>
            <a:ext cx="2685463" cy="1812668"/>
          </a:xfrm>
          <a:prstGeom prst="homePlate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889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6133150" y="3150348"/>
            <a:ext cx="2685463" cy="1812668"/>
          </a:xfrm>
          <a:prstGeom prst="homePlate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1143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>
            <a:off x="8842927" y="3150348"/>
            <a:ext cx="2685463" cy="1812668"/>
          </a:xfrm>
          <a:prstGeom prst="homePlate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1143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98538" y="3901696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 기획</a:t>
            </a: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와이어 프레임</a:t>
            </a: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스켈레톤 코드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9558" y="3869075"/>
            <a:ext cx="1641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아바타 페이지</a:t>
            </a: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 페이지</a:t>
            </a: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메인 페이지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6176" y="3905467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아이디어 선정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962" y="3891062"/>
            <a:ext cx="164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랭킹 페이지</a:t>
            </a: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인트로</a:t>
            </a: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페이지</a:t>
            </a: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디버깅</a:t>
            </a: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테스트</a:t>
            </a: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52368" y="3269577"/>
            <a:ext cx="1749532" cy="395821"/>
            <a:chOff x="555778" y="2780762"/>
            <a:chExt cx="1306769" cy="395821"/>
          </a:xfrm>
        </p:grpSpPr>
        <p:sp>
          <p:nvSpPr>
            <p:cNvPr id="22" name="직사각형 21"/>
            <p:cNvSpPr/>
            <p:nvPr/>
          </p:nvSpPr>
          <p:spPr>
            <a:xfrm>
              <a:off x="721491" y="2780762"/>
              <a:ext cx="975340" cy="38167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5778" y="2807251"/>
              <a:ext cx="13067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 ~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2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주차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모서리가 둥근 직사각형 38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85335" y="805487"/>
            <a:ext cx="1821332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개발 일정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96176" y="3748392"/>
            <a:ext cx="2200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27754" y="3748392"/>
            <a:ext cx="2200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259332" y="3748392"/>
            <a:ext cx="2200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990910" y="3748392"/>
            <a:ext cx="2200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E7E028CD-2BBB-4248-846D-A713ECB3BFA9}"/>
              </a:ext>
            </a:extLst>
          </p:cNvPr>
          <p:cNvGrpSpPr/>
          <p:nvPr/>
        </p:nvGrpSpPr>
        <p:grpSpPr>
          <a:xfrm>
            <a:off x="3461347" y="3282821"/>
            <a:ext cx="1749532" cy="395821"/>
            <a:chOff x="555778" y="2780762"/>
            <a:chExt cx="1306769" cy="39582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C81855D3-0336-412C-9BAA-89E3EE557EE7}"/>
                </a:ext>
              </a:extLst>
            </p:cNvPr>
            <p:cNvSpPr/>
            <p:nvPr/>
          </p:nvSpPr>
          <p:spPr>
            <a:xfrm>
              <a:off x="721491" y="2780762"/>
              <a:ext cx="975340" cy="38167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7B34206-2BAE-4551-B813-9167261FA96C}"/>
                </a:ext>
              </a:extLst>
            </p:cNvPr>
            <p:cNvSpPr txBox="1"/>
            <p:nvPr/>
          </p:nvSpPr>
          <p:spPr>
            <a:xfrm>
              <a:off x="555778" y="2807251"/>
              <a:ext cx="13067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3 ~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4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주차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FACF37A-1783-42C8-AD46-1418538A9A5C}"/>
              </a:ext>
            </a:extLst>
          </p:cNvPr>
          <p:cNvGrpSpPr/>
          <p:nvPr/>
        </p:nvGrpSpPr>
        <p:grpSpPr>
          <a:xfrm>
            <a:off x="6269946" y="3282821"/>
            <a:ext cx="1749532" cy="395821"/>
            <a:chOff x="555778" y="2780762"/>
            <a:chExt cx="1306769" cy="39582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13A5C650-2209-45EA-A927-0CEB941E1D8E}"/>
                </a:ext>
              </a:extLst>
            </p:cNvPr>
            <p:cNvSpPr/>
            <p:nvPr/>
          </p:nvSpPr>
          <p:spPr>
            <a:xfrm>
              <a:off x="721491" y="2780762"/>
              <a:ext cx="975340" cy="38167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7AB0FCF-DA7E-4CA6-B3B4-CB8683F7ADF4}"/>
                </a:ext>
              </a:extLst>
            </p:cNvPr>
            <p:cNvSpPr txBox="1"/>
            <p:nvPr/>
          </p:nvSpPr>
          <p:spPr>
            <a:xfrm>
              <a:off x="555778" y="2807251"/>
              <a:ext cx="13067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5 ~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6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주차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9C906705-7E94-45C1-9218-BBB8FC948DF2}"/>
              </a:ext>
            </a:extLst>
          </p:cNvPr>
          <p:cNvGrpSpPr/>
          <p:nvPr/>
        </p:nvGrpSpPr>
        <p:grpSpPr>
          <a:xfrm>
            <a:off x="8980052" y="3269750"/>
            <a:ext cx="1749532" cy="395821"/>
            <a:chOff x="555778" y="2780762"/>
            <a:chExt cx="1306769" cy="39582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C96F68B7-0F25-4B92-81EC-B6472129D7DC}"/>
                </a:ext>
              </a:extLst>
            </p:cNvPr>
            <p:cNvSpPr/>
            <p:nvPr/>
          </p:nvSpPr>
          <p:spPr>
            <a:xfrm>
              <a:off x="721491" y="2780762"/>
              <a:ext cx="975340" cy="38167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18CE8131-6A13-4C37-A779-F5127E8AA27A}"/>
                </a:ext>
              </a:extLst>
            </p:cNvPr>
            <p:cNvSpPr txBox="1"/>
            <p:nvPr/>
          </p:nvSpPr>
          <p:spPr>
            <a:xfrm>
              <a:off x="555778" y="2807251"/>
              <a:ext cx="13067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6 ~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 주차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33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1094" y="1742888"/>
            <a:ext cx="4976818" cy="4234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109855" y="2504826"/>
            <a:ext cx="5828158" cy="3228909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889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931837" y="1565805"/>
            <a:ext cx="2234663" cy="470032"/>
            <a:chOff x="4008282" y="2095391"/>
            <a:chExt cx="4937274" cy="47003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008282" y="2095391"/>
              <a:ext cx="4937274" cy="470032"/>
            </a:xfrm>
            <a:prstGeom prst="roundRect">
              <a:avLst>
                <a:gd name="adj" fmla="val 50000"/>
              </a:avLst>
            </a:prstGeom>
            <a:solidFill>
              <a:srgbClr val="0D20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06353" y="2145741"/>
              <a:ext cx="4541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언어 및 적용 대상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이등변 삼각형 8"/>
          <p:cNvSpPr/>
          <p:nvPr/>
        </p:nvSpPr>
        <p:spPr>
          <a:xfrm rot="5400000">
            <a:off x="4187257" y="3845206"/>
            <a:ext cx="3251139" cy="448644"/>
          </a:xfrm>
          <a:prstGeom prst="triangle">
            <a:avLst/>
          </a:prstGeom>
          <a:solidFill>
            <a:srgbClr val="FFC2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36" y="738412"/>
            <a:ext cx="268503" cy="25682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80" y="668440"/>
            <a:ext cx="268503" cy="256829"/>
          </a:xfrm>
          <a:prstGeom prst="rect">
            <a:avLst/>
          </a:prstGeom>
        </p:spPr>
      </p:pic>
      <p:pic>
        <p:nvPicPr>
          <p:cNvPr id="25" name="그림 2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76" y="2681508"/>
            <a:ext cx="5373152" cy="2875544"/>
          </a:xfrm>
          <a:prstGeom prst="rect">
            <a:avLst/>
          </a:prstGeom>
        </p:spPr>
      </p:pic>
      <p:graphicFrame>
        <p:nvGraphicFramePr>
          <p:cNvPr id="2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582718"/>
              </p:ext>
            </p:extLst>
          </p:nvPr>
        </p:nvGraphicFramePr>
        <p:xfrm>
          <a:off x="511094" y="2212919"/>
          <a:ext cx="4976818" cy="376492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554160">
                  <a:extLst>
                    <a:ext uri="{9D8B030D-6E8A-4147-A177-3AD203B41FA5}">
                      <a16:colId xmlns:a16="http://schemas.microsoft.com/office/drawing/2014/main" xmlns="" val="3049716483"/>
                    </a:ext>
                  </a:extLst>
                </a:gridCol>
                <a:gridCol w="2422658">
                  <a:extLst>
                    <a:ext uri="{9D8B030D-6E8A-4147-A177-3AD203B41FA5}">
                      <a16:colId xmlns:a16="http://schemas.microsoft.com/office/drawing/2014/main" xmlns="" val="2674522285"/>
                    </a:ext>
                  </a:extLst>
                </a:gridCol>
              </a:tblGrid>
              <a:tr h="418325"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effectLst/>
                          <a:ea typeface="나눔스퀘어 ExtraBold" panose="020B0600000101010101" pitchFamily="50" charset="-127"/>
                        </a:rPr>
                        <a:t>항목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effectLst/>
                          <a:ea typeface="나눔스퀘어 ExtraBold" panose="020B0600000101010101" pitchFamily="50" charset="-127"/>
                        </a:rPr>
                        <a:t>적용 대상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3820141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Java Spring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백엔드</a:t>
                      </a: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REST API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1481566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63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MySQL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DB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9831163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Javascript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비동기 처리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179647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Vue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 err="1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프론트엔드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5568837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63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2000" kern="100" baseline="0" dirty="0" err="1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Vuetify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Vue</a:t>
                      </a: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UI </a:t>
                      </a: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프레임워크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4857635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NGINX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웹 서버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17145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AWS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배포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1149617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Tensorflow.js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Pose estimation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24280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ADFE0B3-2E34-4BB2-807A-680279FBDA84}"/>
              </a:ext>
            </a:extLst>
          </p:cNvPr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71269760-5C24-4905-AED2-29B5565F9DB1}"/>
                </a:ext>
              </a:extLst>
            </p:cNvPr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F539A6AE-3B4A-47A8-A142-29B24F8E66C9}"/>
                </a:ext>
              </a:extLst>
            </p:cNvPr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" name="모서리가 둥근 직사각형 38">
            <a:extLst>
              <a:ext uri="{FF2B5EF4-FFF2-40B4-BE49-F238E27FC236}">
                <a16:creationId xmlns:a16="http://schemas.microsoft.com/office/drawing/2014/main" xmlns="" id="{8822C8B4-53F8-4DC4-B820-E9D8329CDEB6}"/>
              </a:ext>
            </a:extLst>
          </p:cNvPr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1463068-737C-42B7-BA02-E0DCA42D166C}"/>
              </a:ext>
            </a:extLst>
          </p:cNvPr>
          <p:cNvSpPr txBox="1"/>
          <p:nvPr/>
        </p:nvSpPr>
        <p:spPr>
          <a:xfrm>
            <a:off x="5185335" y="805487"/>
            <a:ext cx="1821332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개발 스택</a:t>
            </a:r>
          </a:p>
        </p:txBody>
      </p:sp>
    </p:spTree>
    <p:extLst>
      <p:ext uri="{BB962C8B-B14F-4D97-AF65-F5344CB8AC3E}">
        <p14:creationId xmlns:p14="http://schemas.microsoft.com/office/powerpoint/2010/main" val="13415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3638382" y="716063"/>
            <a:ext cx="4913510" cy="37131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206240" y="1227708"/>
            <a:ext cx="3779520" cy="658160"/>
            <a:chOff x="3962400" y="5329"/>
            <a:chExt cx="3779520" cy="1869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638382" y="415765"/>
            <a:ext cx="4913509" cy="781226"/>
            <a:chOff x="3716350" y="1908909"/>
            <a:chExt cx="4913509" cy="78122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16350" y="1908909"/>
              <a:ext cx="4913509" cy="781226"/>
            </a:xfrm>
            <a:prstGeom prst="roundRect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87764" y="2080454"/>
              <a:ext cx="2970686" cy="523220"/>
            </a:xfrm>
            <a:prstGeom prst="rect">
              <a:avLst/>
            </a:prstGeom>
            <a:noFill/>
            <a:effectLst>
              <a:glow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# </a:t>
              </a:r>
              <a:r>
                <a:rPr lang="ko-KR" altLang="en-US" sz="2800" b="1" dirty="0" err="1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팀원별</a:t>
              </a:r>
              <a:r>
                <a:rPr lang="ko-KR" altLang="en-US" sz="2800" b="1" dirty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담당 역할</a:t>
              </a:r>
            </a:p>
          </p:txBody>
        </p:sp>
      </p:grpSp>
      <p:sp>
        <p:nvSpPr>
          <p:cNvPr id="46" name="포인트가 5개인 별 45"/>
          <p:cNvSpPr/>
          <p:nvPr/>
        </p:nvSpPr>
        <p:spPr>
          <a:xfrm>
            <a:off x="3406431" y="274650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0" name="달 59"/>
          <p:cNvSpPr/>
          <p:nvPr/>
        </p:nvSpPr>
        <p:spPr>
          <a:xfrm rot="20343197">
            <a:off x="8524422" y="274191"/>
            <a:ext cx="212371" cy="424742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8805" y="1909823"/>
            <a:ext cx="8692661" cy="4948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931681"/>
              </p:ext>
            </p:extLst>
          </p:nvPr>
        </p:nvGraphicFramePr>
        <p:xfrm>
          <a:off x="1748805" y="1909826"/>
          <a:ext cx="8692661" cy="4948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4261">
                  <a:extLst>
                    <a:ext uri="{9D8B030D-6E8A-4147-A177-3AD203B41FA5}">
                      <a16:colId xmlns:a16="http://schemas.microsoft.com/office/drawing/2014/main" xmlns="" val="1791609463"/>
                    </a:ext>
                  </a:extLst>
                </a:gridCol>
                <a:gridCol w="1910862">
                  <a:extLst>
                    <a:ext uri="{9D8B030D-6E8A-4147-A177-3AD203B41FA5}">
                      <a16:colId xmlns:a16="http://schemas.microsoft.com/office/drawing/2014/main" xmlns="" val="3529834374"/>
                    </a:ext>
                  </a:extLst>
                </a:gridCol>
                <a:gridCol w="4337538">
                  <a:extLst>
                    <a:ext uri="{9D8B030D-6E8A-4147-A177-3AD203B41FA5}">
                      <a16:colId xmlns:a16="http://schemas.microsoft.com/office/drawing/2014/main" xmlns="" val="2862132461"/>
                    </a:ext>
                  </a:extLst>
                </a:gridCol>
              </a:tblGrid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n w="19050">
                            <a:solidFill>
                              <a:srgbClr val="D533AB">
                                <a:alpha val="71000"/>
                              </a:srgbClr>
                            </a:solidFill>
                          </a:ln>
                          <a:effectLst>
                            <a:glow rad="215900">
                              <a:srgbClr val="D533AB">
                                <a:alpha val="50000"/>
                              </a:srgbClr>
                            </a:glow>
                          </a:effectLst>
                        </a:rPr>
                        <a:t>이름</a:t>
                      </a:r>
                      <a:endParaRPr lang="ko-KR" altLang="en-US" sz="2800" dirty="0"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glow rad="190500">
                            <a:srgbClr val="D533AB">
                              <a:alpha val="50000"/>
                            </a:srgbClr>
                          </a:glow>
                        </a:effectLst>
                        <a:latin typeface="210 청춘시대 R" panose="02020603020101020101" pitchFamily="18" charset="-127"/>
                        <a:ea typeface="210 청춘시대 R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n w="19050">
                            <a:solidFill>
                              <a:srgbClr val="D533AB">
                                <a:alpha val="71000"/>
                              </a:srgbClr>
                            </a:solidFill>
                          </a:ln>
                          <a:effectLst>
                            <a:glow rad="215900">
                              <a:srgbClr val="D533AB">
                                <a:alpha val="50000"/>
                              </a:srgbClr>
                            </a:glow>
                          </a:effectLst>
                        </a:rPr>
                        <a:t>역할</a:t>
                      </a:r>
                      <a:endParaRPr lang="ko-KR" altLang="en-US" sz="2800" dirty="0"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glow rad="190500">
                            <a:srgbClr val="D533AB">
                              <a:alpha val="50000"/>
                            </a:srgbClr>
                          </a:glow>
                        </a:effectLst>
                        <a:latin typeface="210 청춘시대 R" panose="02020603020101020101" pitchFamily="18" charset="-127"/>
                        <a:ea typeface="210 청춘시대 R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n w="19050">
                            <a:solidFill>
                              <a:srgbClr val="D533AB">
                                <a:alpha val="71000"/>
                              </a:srgbClr>
                            </a:solidFill>
                          </a:ln>
                          <a:effectLst>
                            <a:glow rad="215900">
                              <a:srgbClr val="D533AB">
                                <a:alpha val="50000"/>
                              </a:srgbClr>
                            </a:glow>
                          </a:effectLst>
                        </a:rPr>
                        <a:t>담당 업무</a:t>
                      </a:r>
                      <a:endParaRPr lang="ko-KR" altLang="en-US" sz="2800" dirty="0"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glow rad="190500">
                            <a:srgbClr val="D533AB">
                              <a:alpha val="50000"/>
                            </a:srgbClr>
                          </a:glow>
                        </a:effectLst>
                        <a:latin typeface="210 청춘시대 R" panose="02020603020101020101" pitchFamily="18" charset="-127"/>
                        <a:ea typeface="210 청춘시대 R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6263354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최무연</a:t>
                      </a:r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팀장</a:t>
                      </a:r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PM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메인페이지</a:t>
                      </a:r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게임리스트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8574993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김민철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기획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플레이 페이지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95534080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김준영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디자인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인트로</a:t>
                      </a:r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회원관리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7991626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김희주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DB, </a:t>
                      </a:r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배포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백엔드</a:t>
                      </a:r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 개발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4601047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박진희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테스트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랭킹페이지</a:t>
                      </a:r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6743100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염겨레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CTO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아바타</a:t>
                      </a:r>
                      <a:r>
                        <a:rPr lang="en-US" altLang="ko-KR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800" baseline="0" dirty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결과 페이지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752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2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780C64C-94E2-4B82-B10F-700A9C0E5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22" y="583721"/>
            <a:ext cx="6044178" cy="60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4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477</Words>
  <Application>Microsoft Macintosh PowerPoint</Application>
  <PresentationFormat>와이드스크린</PresentationFormat>
  <Paragraphs>123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나눔스퀘어 ExtraBold</vt:lpstr>
      <vt:lpstr>210 청춘시대 R</vt:lpstr>
      <vt:lpstr>Arial</vt:lpstr>
      <vt:lpstr>나눔스퀘어</vt:lpstr>
      <vt:lpstr>나눔스퀘어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김 민철</cp:lastModifiedBy>
  <cp:revision>85</cp:revision>
  <dcterms:created xsi:type="dcterms:W3CDTF">2018-05-10T12:07:08Z</dcterms:created>
  <dcterms:modified xsi:type="dcterms:W3CDTF">2020-09-17T03:33:32Z</dcterms:modified>
</cp:coreProperties>
</file>