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5" r:id="rId1"/>
  </p:sldMasterIdLst>
  <p:notesMasterIdLst>
    <p:notesMasterId r:id="rId27"/>
  </p:notesMasterIdLst>
  <p:sldIdLst>
    <p:sldId id="256" r:id="rId2"/>
    <p:sldId id="293" r:id="rId3"/>
    <p:sldId id="312" r:id="rId4"/>
    <p:sldId id="313" r:id="rId5"/>
    <p:sldId id="314" r:id="rId6"/>
    <p:sldId id="294" r:id="rId7"/>
    <p:sldId id="295" r:id="rId8"/>
    <p:sldId id="296" r:id="rId9"/>
    <p:sldId id="297" r:id="rId10"/>
    <p:sldId id="298" r:id="rId11"/>
    <p:sldId id="299" r:id="rId12"/>
    <p:sldId id="270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5" r:id="rId25"/>
    <p:sldId id="311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bong Lim" initials="JL" lastIdx="3" clrIdx="0">
    <p:extLst>
      <p:ext uri="{19B8F6BF-5375-455C-9EA6-DF929625EA0E}">
        <p15:presenceInfo xmlns:p15="http://schemas.microsoft.com/office/powerpoint/2012/main" userId="1f0b1cb22ae33b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2CC"/>
    <a:srgbClr val="E2F0D9"/>
    <a:srgbClr val="F9E5E6"/>
    <a:srgbClr val="3333CC"/>
    <a:srgbClr val="40CA9B"/>
    <a:srgbClr val="EBE600"/>
    <a:srgbClr val="9CC9FF"/>
    <a:srgbClr val="A6DBFC"/>
    <a:srgbClr val="297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 autoAdjust="0"/>
    <p:restoredTop sz="87765" autoAdjust="0"/>
  </p:normalViewPr>
  <p:slideViewPr>
    <p:cSldViewPr>
      <p:cViewPr varScale="1">
        <p:scale>
          <a:sx n="83" d="100"/>
          <a:sy n="83" d="100"/>
        </p:scale>
        <p:origin x="8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notesViewPr>
    <p:cSldViewPr>
      <p:cViewPr varScale="1">
        <p:scale>
          <a:sx n="84" d="100"/>
          <a:sy n="84" d="100"/>
        </p:scale>
        <p:origin x="39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499F97-BB47-45ED-AC31-7F9ED4293EAA}" type="datetimeFigureOut">
              <a:rPr lang="ko-KR" altLang="en-US"/>
              <a:pPr>
                <a:defRPr/>
              </a:pPr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2"/>
            <a:ext cx="5438775" cy="4466987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4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4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704BDEB-2622-494F-914E-41CA57E921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F8E48466-568E-CD77-8006-FD213CAE6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0" y="84687"/>
            <a:ext cx="1199316" cy="380908"/>
          </a:xfrm>
          <a:prstGeom prst="rect">
            <a:avLst/>
          </a:prstGeom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0225" y="1905000"/>
            <a:ext cx="8218488" cy="2058988"/>
            <a:chOff x="336" y="1200"/>
            <a:chExt cx="5177" cy="1297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36" y="1776"/>
              <a:ext cx="2585" cy="72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40000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굴림" pitchFamily="50" charset="-127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 rot="-1915" flipH="1" flipV="1">
              <a:off x="2880" y="1200"/>
              <a:ext cx="2633" cy="77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4000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굴림" pitchFamily="50" charset="-127"/>
              </a:endParaRP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0" y="0"/>
            <a:ext cx="381000" cy="6858000"/>
            <a:chOff x="0" y="0"/>
            <a:chExt cx="240" cy="4320"/>
          </a:xfrm>
        </p:grpSpPr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200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1" name="Rectangle 14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2" name="Rectangle 15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3" name="Rectangle 16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4" name="Rectangle 17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5" name="Rectangle 18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6" name="Rectangle 19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7" name="Rectangle 20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8" name="Rectangle 21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9" name="Rectangle 22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0" name="Rectangle 23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1" name="Rectangle 24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2" name="Rectangle 25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3" name="Rectangle 26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4" name="Rectangle 27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5" name="Rectangle 28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6" name="Rectangle 29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7" name="Rectangle 30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8" name="Rectangle 31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9" name="Rectangle 32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0" name="Rectangle 33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1" name="Rectangle 34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2" name="Rectangle 35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3" name="Rectangle 36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4" name="Rectangle 37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5" name="Rectangle 38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6" name="Rectangle 39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7" name="Rectangle 40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8" name="Rectangle 41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9" name="Rectangle 42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0" name="Rectangle 43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1" name="Rectangle 44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2" name="Rectangle 45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3" name="Rectangle 46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4" name="Rectangle 47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5" name="Rectangle 48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9" name="Rectangle 52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160" name="Rectangle 54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1" name="Rectangle 55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2" name="Rectangle 56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3" name="Rectangle 57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4" name="Rectangle 58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5" name="Rectangle 59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6" name="Rectangle 60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7" name="Rectangle 61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8" name="Rectangle 62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9" name="Rectangle 63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0" name="Rectangle 64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1" name="Rectangle 65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2" name="Rectangle 66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3" name="Rectangle 67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4" name="Rectangle 68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5" name="Rectangle 69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6" name="Rectangle 70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7" name="Rectangle 71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8" name="Rectangle 72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9" name="Rectangle 73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0" name="Rectangle 74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1" name="Rectangle 75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2" name="Rectangle 76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3" name="Rectangle 77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4" name="Rectangle 78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5" name="Rectangle 79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6" name="Rectangle 80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7" name="Rectangle 81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8" name="Rectangle 82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9" name="Rectangle 83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0" name="Rectangle 84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1" name="Rectangle 85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2" name="Rectangle 86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3" name="Rectangle 87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4" name="Rectangle 88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5" name="Rectangle 89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6" name="Rectangle 90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7" name="Rectangle 91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8" name="Rectangle 92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9" name="Rectangle 93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1" name="Group 94"/>
            <p:cNvGrpSpPr>
              <a:grpSpLocks/>
            </p:cNvGrpSpPr>
            <p:nvPr userDrawn="1"/>
          </p:nvGrpSpPr>
          <p:grpSpPr bwMode="auto"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120" name="Rectangle 95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1" name="Rectangle 96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2" name="Rectangle 97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3" name="Rectangle 98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4" name="Rectangle 99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8" name="Rectangle 103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9" name="Rectangle 104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0" name="Rectangle 105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1" name="Rectangle 106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2" name="Rectangle 107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3" name="Rectangle 108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4" name="Rectangle 109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5" name="Rectangle 110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6" name="Rectangle 111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7" name="Rectangle 112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8" name="Rectangle 113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9" name="Rectangle 114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0" name="Rectangle 115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1" name="Rectangle 116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2" name="Rectangle 117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3" name="Rectangle 118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4" name="Rectangle 119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5" name="Rectangle 120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6" name="Rectangle 121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7" name="Rectangle 122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8" name="Rectangle 123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9" name="Rectangle 124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0" name="Rectangle 125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1" name="Rectangle 126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2" name="Rectangle 127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3" name="Rectangle 128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4" name="Rectangle 129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5" name="Rectangle 130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6" name="Rectangle 131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7" name="Rectangle 132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8" name="Rectangle 133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9" name="Rectangle 134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2" name="Group 135"/>
            <p:cNvGrpSpPr>
              <a:grpSpLocks/>
            </p:cNvGrpSpPr>
            <p:nvPr userDrawn="1"/>
          </p:nvGrpSpPr>
          <p:grpSpPr bwMode="auto"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80" name="Rectangle 136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1" name="Rectangle 137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2" name="Rectangle 138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3" name="Rectangle 139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4" name="Rectangle 140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5" name="Rectangle 141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6" name="Rectangle 142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7" name="Rectangle 143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8" name="Rectangle 144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9" name="Rectangle 145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0" name="Rectangle 146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1" name="Rectangle 147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2" name="Rectangle 148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3" name="Rectangle 149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4" name="Rectangle 150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5" name="Rectangle 151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6" name="Rectangle 152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7" name="Rectangle 153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8" name="Rectangle 154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9" name="Rectangle 155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0" name="Rectangle 156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1" name="Rectangle 157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2" name="Rectangle 158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3" name="Rectangle 159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4" name="Rectangle 160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5" name="Rectangle 161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6" name="Rectangle 162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7" name="Rectangle 163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8" name="Rectangle 164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9" name="Rectangle 165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0" name="Rectangle 166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1" name="Rectangle 167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2" name="Rectangle 168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3" name="Rectangle 169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4" name="Rectangle 170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5" name="Rectangle 171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6" name="Rectangle 172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7" name="Rectangle 173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8" name="Rectangle 174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9" name="Rectangle 175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3" name="Group 176"/>
            <p:cNvGrpSpPr>
              <a:grpSpLocks/>
            </p:cNvGrpSpPr>
            <p:nvPr userDrawn="1"/>
          </p:nvGrpSpPr>
          <p:grpSpPr bwMode="auto"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40" name="Rectangle 177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1" name="Rectangle 178"/>
              <p:cNvSpPr>
                <a:spLocks noChangeArrowheads="1"/>
              </p:cNvSpPr>
              <p:nvPr userDrawn="1"/>
            </p:nvSpPr>
            <p:spPr bwMode="auto">
              <a:xfrm>
                <a:off x="48" y="30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2" name="Rectangle 179"/>
              <p:cNvSpPr>
                <a:spLocks noChangeArrowheads="1"/>
              </p:cNvSpPr>
              <p:nvPr userDrawn="1"/>
            </p:nvSpPr>
            <p:spPr bwMode="auto">
              <a:xfrm>
                <a:off x="96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3" name="Rectangle 180"/>
              <p:cNvSpPr>
                <a:spLocks noChangeArrowheads="1"/>
              </p:cNvSpPr>
              <p:nvPr userDrawn="1"/>
            </p:nvSpPr>
            <p:spPr bwMode="auto">
              <a:xfrm>
                <a:off x="144" y="30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4" name="Rectangle 181"/>
              <p:cNvSpPr>
                <a:spLocks noChangeArrowheads="1"/>
              </p:cNvSpPr>
              <p:nvPr userDrawn="1"/>
            </p:nvSpPr>
            <p:spPr bwMode="auto">
              <a:xfrm>
                <a:off x="192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5" name="Rectangle 182"/>
              <p:cNvSpPr>
                <a:spLocks noChangeArrowheads="1"/>
              </p:cNvSpPr>
              <p:nvPr userDrawn="1"/>
            </p:nvSpPr>
            <p:spPr bwMode="auto">
              <a:xfrm>
                <a:off x="0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6" name="Rectangle 183"/>
              <p:cNvSpPr>
                <a:spLocks noChangeArrowheads="1"/>
              </p:cNvSpPr>
              <p:nvPr userDrawn="1"/>
            </p:nvSpPr>
            <p:spPr bwMode="auto">
              <a:xfrm>
                <a:off x="48" y="316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7" name="Rectangle 184"/>
              <p:cNvSpPr>
                <a:spLocks noChangeArrowheads="1"/>
              </p:cNvSpPr>
              <p:nvPr userDrawn="1"/>
            </p:nvSpPr>
            <p:spPr bwMode="auto">
              <a:xfrm>
                <a:off x="96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8" name="Rectangle 185"/>
              <p:cNvSpPr>
                <a:spLocks noChangeArrowheads="1"/>
              </p:cNvSpPr>
              <p:nvPr userDrawn="1"/>
            </p:nvSpPr>
            <p:spPr bwMode="auto">
              <a:xfrm>
                <a:off x="144" y="316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9" name="Rectangle 186"/>
              <p:cNvSpPr>
                <a:spLocks noChangeArrowheads="1"/>
              </p:cNvSpPr>
              <p:nvPr userDrawn="1"/>
            </p:nvSpPr>
            <p:spPr bwMode="auto">
              <a:xfrm>
                <a:off x="192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0" name="Rectangle 187"/>
              <p:cNvSpPr>
                <a:spLocks noChangeArrowheads="1"/>
              </p:cNvSpPr>
              <p:nvPr userDrawn="1"/>
            </p:nvSpPr>
            <p:spPr bwMode="auto">
              <a:xfrm>
                <a:off x="0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1" name="Rectangle 188"/>
              <p:cNvSpPr>
                <a:spLocks noChangeArrowheads="1"/>
              </p:cNvSpPr>
              <p:nvPr userDrawn="1"/>
            </p:nvSpPr>
            <p:spPr bwMode="auto">
              <a:xfrm>
                <a:off x="48" y="326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2" name="Rectangle 189"/>
              <p:cNvSpPr>
                <a:spLocks noChangeArrowheads="1"/>
              </p:cNvSpPr>
              <p:nvPr userDrawn="1"/>
            </p:nvSpPr>
            <p:spPr bwMode="auto">
              <a:xfrm>
                <a:off x="96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3" name="Rectangle 190"/>
              <p:cNvSpPr>
                <a:spLocks noChangeArrowheads="1"/>
              </p:cNvSpPr>
              <p:nvPr userDrawn="1"/>
            </p:nvSpPr>
            <p:spPr bwMode="auto">
              <a:xfrm>
                <a:off x="144" y="326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4" name="Rectangle 191"/>
              <p:cNvSpPr>
                <a:spLocks noChangeArrowheads="1"/>
              </p:cNvSpPr>
              <p:nvPr userDrawn="1"/>
            </p:nvSpPr>
            <p:spPr bwMode="auto">
              <a:xfrm>
                <a:off x="192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5" name="Rectangle 192"/>
              <p:cNvSpPr>
                <a:spLocks noChangeArrowheads="1"/>
              </p:cNvSpPr>
              <p:nvPr userDrawn="1"/>
            </p:nvSpPr>
            <p:spPr bwMode="auto">
              <a:xfrm>
                <a:off x="0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6" name="Rectangle 193"/>
              <p:cNvSpPr>
                <a:spLocks noChangeArrowheads="1"/>
              </p:cNvSpPr>
              <p:nvPr userDrawn="1"/>
            </p:nvSpPr>
            <p:spPr bwMode="auto">
              <a:xfrm>
                <a:off x="48" y="336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7" name="Rectangle 194"/>
              <p:cNvSpPr>
                <a:spLocks noChangeArrowheads="1"/>
              </p:cNvSpPr>
              <p:nvPr userDrawn="1"/>
            </p:nvSpPr>
            <p:spPr bwMode="auto">
              <a:xfrm>
                <a:off x="96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8" name="Rectangle 195"/>
              <p:cNvSpPr>
                <a:spLocks noChangeArrowheads="1"/>
              </p:cNvSpPr>
              <p:nvPr userDrawn="1"/>
            </p:nvSpPr>
            <p:spPr bwMode="auto">
              <a:xfrm>
                <a:off x="144" y="336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9" name="Rectangle 196"/>
              <p:cNvSpPr>
                <a:spLocks noChangeArrowheads="1"/>
              </p:cNvSpPr>
              <p:nvPr userDrawn="1"/>
            </p:nvSpPr>
            <p:spPr bwMode="auto">
              <a:xfrm>
                <a:off x="192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0" name="Rectangle 197"/>
              <p:cNvSpPr>
                <a:spLocks noChangeArrowheads="1"/>
              </p:cNvSpPr>
              <p:nvPr userDrawn="1"/>
            </p:nvSpPr>
            <p:spPr bwMode="auto">
              <a:xfrm>
                <a:off x="0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1" name="Rectangle 198"/>
              <p:cNvSpPr>
                <a:spLocks noChangeArrowheads="1"/>
              </p:cNvSpPr>
              <p:nvPr userDrawn="1"/>
            </p:nvSpPr>
            <p:spPr bwMode="auto">
              <a:xfrm>
                <a:off x="48" y="345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2" name="Rectangle 199"/>
              <p:cNvSpPr>
                <a:spLocks noChangeArrowheads="1"/>
              </p:cNvSpPr>
              <p:nvPr userDrawn="1"/>
            </p:nvSpPr>
            <p:spPr bwMode="auto">
              <a:xfrm>
                <a:off x="96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3" name="Rectangle 200"/>
              <p:cNvSpPr>
                <a:spLocks noChangeArrowheads="1"/>
              </p:cNvSpPr>
              <p:nvPr userDrawn="1"/>
            </p:nvSpPr>
            <p:spPr bwMode="auto">
              <a:xfrm>
                <a:off x="144" y="345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4" name="Rectangle 201"/>
              <p:cNvSpPr>
                <a:spLocks noChangeArrowheads="1"/>
              </p:cNvSpPr>
              <p:nvPr userDrawn="1"/>
            </p:nvSpPr>
            <p:spPr bwMode="auto">
              <a:xfrm>
                <a:off x="192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5" name="Rectangle 202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6" name="Rectangle 203"/>
              <p:cNvSpPr>
                <a:spLocks noChangeArrowheads="1"/>
              </p:cNvSpPr>
              <p:nvPr userDrawn="1"/>
            </p:nvSpPr>
            <p:spPr bwMode="auto">
              <a:xfrm>
                <a:off x="48" y="355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7" name="Rectangle 204"/>
              <p:cNvSpPr>
                <a:spLocks noChangeArrowheads="1"/>
              </p:cNvSpPr>
              <p:nvPr userDrawn="1"/>
            </p:nvSpPr>
            <p:spPr bwMode="auto">
              <a:xfrm>
                <a:off x="96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8" name="Rectangle 205"/>
              <p:cNvSpPr>
                <a:spLocks noChangeArrowheads="1"/>
              </p:cNvSpPr>
              <p:nvPr userDrawn="1"/>
            </p:nvSpPr>
            <p:spPr bwMode="auto">
              <a:xfrm>
                <a:off x="144" y="355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9" name="Rectangle 206"/>
              <p:cNvSpPr>
                <a:spLocks noChangeArrowheads="1"/>
              </p:cNvSpPr>
              <p:nvPr userDrawn="1"/>
            </p:nvSpPr>
            <p:spPr bwMode="auto">
              <a:xfrm>
                <a:off x="192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0" name="Rectangle 207"/>
              <p:cNvSpPr>
                <a:spLocks noChangeArrowheads="1"/>
              </p:cNvSpPr>
              <p:nvPr userDrawn="1"/>
            </p:nvSpPr>
            <p:spPr bwMode="auto">
              <a:xfrm>
                <a:off x="0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1" name="Rectangle 208"/>
              <p:cNvSpPr>
                <a:spLocks noChangeArrowheads="1"/>
              </p:cNvSpPr>
              <p:nvPr userDrawn="1"/>
            </p:nvSpPr>
            <p:spPr bwMode="auto">
              <a:xfrm>
                <a:off x="48" y="36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2" name="Rectangle 209"/>
              <p:cNvSpPr>
                <a:spLocks noChangeArrowheads="1"/>
              </p:cNvSpPr>
              <p:nvPr userDrawn="1"/>
            </p:nvSpPr>
            <p:spPr bwMode="auto">
              <a:xfrm>
                <a:off x="96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3" name="Rectangle 210"/>
              <p:cNvSpPr>
                <a:spLocks noChangeArrowheads="1"/>
              </p:cNvSpPr>
              <p:nvPr userDrawn="1"/>
            </p:nvSpPr>
            <p:spPr bwMode="auto">
              <a:xfrm>
                <a:off x="144" y="36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4" name="Rectangle 211"/>
              <p:cNvSpPr>
                <a:spLocks noChangeArrowheads="1"/>
              </p:cNvSpPr>
              <p:nvPr userDrawn="1"/>
            </p:nvSpPr>
            <p:spPr bwMode="auto">
              <a:xfrm>
                <a:off x="192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5" name="Rectangle 212"/>
              <p:cNvSpPr>
                <a:spLocks noChangeArrowheads="1"/>
              </p:cNvSpPr>
              <p:nvPr userDrawn="1"/>
            </p:nvSpPr>
            <p:spPr bwMode="auto">
              <a:xfrm>
                <a:off x="0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6" name="Rectangle 213"/>
              <p:cNvSpPr>
                <a:spLocks noChangeArrowheads="1"/>
              </p:cNvSpPr>
              <p:nvPr userDrawn="1"/>
            </p:nvSpPr>
            <p:spPr bwMode="auto">
              <a:xfrm>
                <a:off x="48" y="37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7" name="Rectangle 214"/>
              <p:cNvSpPr>
                <a:spLocks noChangeArrowheads="1"/>
              </p:cNvSpPr>
              <p:nvPr userDrawn="1"/>
            </p:nvSpPr>
            <p:spPr bwMode="auto">
              <a:xfrm>
                <a:off x="96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8" name="Rectangle 215"/>
              <p:cNvSpPr>
                <a:spLocks noChangeArrowheads="1"/>
              </p:cNvSpPr>
              <p:nvPr userDrawn="1"/>
            </p:nvSpPr>
            <p:spPr bwMode="auto">
              <a:xfrm>
                <a:off x="144" y="37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9" name="Rectangle 216"/>
              <p:cNvSpPr>
                <a:spLocks noChangeArrowheads="1"/>
              </p:cNvSpPr>
              <p:nvPr userDrawn="1"/>
            </p:nvSpPr>
            <p:spPr bwMode="auto">
              <a:xfrm>
                <a:off x="192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4" name="Group 217"/>
            <p:cNvGrpSpPr>
              <a:grpSpLocks/>
            </p:cNvGrpSpPr>
            <p:nvPr userDrawn="1"/>
          </p:nvGrpSpPr>
          <p:grpSpPr bwMode="auto"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15" name="Rectangle 218"/>
              <p:cNvSpPr>
                <a:spLocks noChangeArrowheads="1"/>
              </p:cNvSpPr>
              <p:nvPr userDrawn="1"/>
            </p:nvSpPr>
            <p:spPr bwMode="auto">
              <a:xfrm>
                <a:off x="0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" name="Rectangle 219"/>
              <p:cNvSpPr>
                <a:spLocks noChangeArrowheads="1"/>
              </p:cNvSpPr>
              <p:nvPr userDrawn="1"/>
            </p:nvSpPr>
            <p:spPr bwMode="auto">
              <a:xfrm>
                <a:off x="48" y="38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" name="Rectangle 220"/>
              <p:cNvSpPr>
                <a:spLocks noChangeArrowheads="1"/>
              </p:cNvSpPr>
              <p:nvPr userDrawn="1"/>
            </p:nvSpPr>
            <p:spPr bwMode="auto">
              <a:xfrm>
                <a:off x="96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" name="Rectangle 221"/>
              <p:cNvSpPr>
                <a:spLocks noChangeArrowheads="1"/>
              </p:cNvSpPr>
              <p:nvPr userDrawn="1"/>
            </p:nvSpPr>
            <p:spPr bwMode="auto">
              <a:xfrm>
                <a:off x="144" y="38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" name="Rectangle 222"/>
              <p:cNvSpPr>
                <a:spLocks noChangeArrowheads="1"/>
              </p:cNvSpPr>
              <p:nvPr userDrawn="1"/>
            </p:nvSpPr>
            <p:spPr bwMode="auto">
              <a:xfrm>
                <a:off x="192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" name="Rectangle 223"/>
              <p:cNvSpPr>
                <a:spLocks noChangeArrowheads="1"/>
              </p:cNvSpPr>
              <p:nvPr userDrawn="1"/>
            </p:nvSpPr>
            <p:spPr bwMode="auto">
              <a:xfrm>
                <a:off x="0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" name="Rectangle 224"/>
              <p:cNvSpPr>
                <a:spLocks noChangeArrowheads="1"/>
              </p:cNvSpPr>
              <p:nvPr userDrawn="1"/>
            </p:nvSpPr>
            <p:spPr bwMode="auto">
              <a:xfrm>
                <a:off x="48" y="39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" name="Rectangle 225"/>
              <p:cNvSpPr>
                <a:spLocks noChangeArrowheads="1"/>
              </p:cNvSpPr>
              <p:nvPr userDrawn="1"/>
            </p:nvSpPr>
            <p:spPr bwMode="auto">
              <a:xfrm>
                <a:off x="96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" name="Rectangle 226"/>
              <p:cNvSpPr>
                <a:spLocks noChangeArrowheads="1"/>
              </p:cNvSpPr>
              <p:nvPr userDrawn="1"/>
            </p:nvSpPr>
            <p:spPr bwMode="auto">
              <a:xfrm>
                <a:off x="144" y="39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4" name="Rectangle 227"/>
              <p:cNvSpPr>
                <a:spLocks noChangeArrowheads="1"/>
              </p:cNvSpPr>
              <p:nvPr userDrawn="1"/>
            </p:nvSpPr>
            <p:spPr bwMode="auto">
              <a:xfrm>
                <a:off x="192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5" name="Rectangle 228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6" name="Rectangle 229"/>
              <p:cNvSpPr>
                <a:spLocks noChangeArrowheads="1"/>
              </p:cNvSpPr>
              <p:nvPr userDrawn="1"/>
            </p:nvSpPr>
            <p:spPr bwMode="auto">
              <a:xfrm>
                <a:off x="48" y="40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7" name="Rectangle 230"/>
              <p:cNvSpPr>
                <a:spLocks noChangeArrowheads="1"/>
              </p:cNvSpPr>
              <p:nvPr userDrawn="1"/>
            </p:nvSpPr>
            <p:spPr bwMode="auto">
              <a:xfrm>
                <a:off x="96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8" name="Rectangle 231"/>
              <p:cNvSpPr>
                <a:spLocks noChangeArrowheads="1"/>
              </p:cNvSpPr>
              <p:nvPr userDrawn="1"/>
            </p:nvSpPr>
            <p:spPr bwMode="auto">
              <a:xfrm>
                <a:off x="144" y="40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9" name="Rectangle 232"/>
              <p:cNvSpPr>
                <a:spLocks noChangeArrowheads="1"/>
              </p:cNvSpPr>
              <p:nvPr userDrawn="1"/>
            </p:nvSpPr>
            <p:spPr bwMode="auto">
              <a:xfrm>
                <a:off x="192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0" name="Rectangle 233"/>
              <p:cNvSpPr>
                <a:spLocks noChangeArrowheads="1"/>
              </p:cNvSpPr>
              <p:nvPr userDrawn="1"/>
            </p:nvSpPr>
            <p:spPr bwMode="auto">
              <a:xfrm>
                <a:off x="0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1" name="Rectangle 234"/>
              <p:cNvSpPr>
                <a:spLocks noChangeArrowheads="1"/>
              </p:cNvSpPr>
              <p:nvPr userDrawn="1"/>
            </p:nvSpPr>
            <p:spPr bwMode="auto">
              <a:xfrm>
                <a:off x="48" y="41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2" name="Rectangle 235"/>
              <p:cNvSpPr>
                <a:spLocks noChangeArrowheads="1"/>
              </p:cNvSpPr>
              <p:nvPr userDrawn="1"/>
            </p:nvSpPr>
            <p:spPr bwMode="auto">
              <a:xfrm>
                <a:off x="96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3" name="Rectangle 236"/>
              <p:cNvSpPr>
                <a:spLocks noChangeArrowheads="1"/>
              </p:cNvSpPr>
              <p:nvPr userDrawn="1"/>
            </p:nvSpPr>
            <p:spPr bwMode="auto">
              <a:xfrm>
                <a:off x="144" y="41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4" name="Rectangle 237"/>
              <p:cNvSpPr>
                <a:spLocks noChangeArrowheads="1"/>
              </p:cNvSpPr>
              <p:nvPr userDrawn="1"/>
            </p:nvSpPr>
            <p:spPr bwMode="auto">
              <a:xfrm>
                <a:off x="192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5" name="Rectangle 238"/>
              <p:cNvSpPr>
                <a:spLocks noChangeArrowheads="1"/>
              </p:cNvSpPr>
              <p:nvPr userDrawn="1"/>
            </p:nvSpPr>
            <p:spPr bwMode="auto">
              <a:xfrm>
                <a:off x="0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6" name="Rectangle 239"/>
              <p:cNvSpPr>
                <a:spLocks noChangeArrowheads="1"/>
              </p:cNvSpPr>
              <p:nvPr userDrawn="1"/>
            </p:nvSpPr>
            <p:spPr bwMode="auto">
              <a:xfrm>
                <a:off x="48" y="42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7" name="Rectangle 240"/>
              <p:cNvSpPr>
                <a:spLocks noChangeArrowheads="1"/>
              </p:cNvSpPr>
              <p:nvPr userDrawn="1"/>
            </p:nvSpPr>
            <p:spPr bwMode="auto">
              <a:xfrm>
                <a:off x="96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8" name="Rectangle 241"/>
              <p:cNvSpPr>
                <a:spLocks noChangeArrowheads="1"/>
              </p:cNvSpPr>
              <p:nvPr userDrawn="1"/>
            </p:nvSpPr>
            <p:spPr bwMode="auto">
              <a:xfrm>
                <a:off x="144" y="42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9" name="Rectangle 242"/>
              <p:cNvSpPr>
                <a:spLocks noChangeArrowheads="1"/>
              </p:cNvSpPr>
              <p:nvPr userDrawn="1"/>
            </p:nvSpPr>
            <p:spPr bwMode="auto">
              <a:xfrm>
                <a:off x="192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</p:grpSp>
      <p:sp>
        <p:nvSpPr>
          <p:cNvPr id="241" name="Rectangle 244"/>
          <p:cNvSpPr>
            <a:spLocks noChangeArrowheads="1"/>
          </p:cNvSpPr>
          <p:nvPr/>
        </p:nvSpPr>
        <p:spPr bwMode="auto">
          <a:xfrm flipV="1">
            <a:off x="450850" y="353060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724400"/>
            <a:ext cx="4887912" cy="1249363"/>
          </a:xfrm>
        </p:spPr>
        <p:txBody>
          <a:bodyPr anchor="ctr"/>
          <a:lstStyle>
            <a:lvl1pPr marL="0" indent="0" algn="ctr" fontAlgn="ctr">
              <a:buFontTx/>
              <a:buNone/>
              <a:defRPr sz="1600">
                <a:solidFill>
                  <a:schemeClr val="hlink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0850" y="2278857"/>
            <a:ext cx="8298203" cy="12509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ko-KR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37288"/>
            <a:ext cx="1799431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6255" y="6245225"/>
            <a:ext cx="1810543" cy="476250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F7612D3A-09E1-E976-1765-D9F8A39C2F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07196"/>
            <a:ext cx="1199316" cy="38090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7850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179943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ts val="0"/>
              </a:spcAft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6256" y="6245225"/>
            <a:ext cx="181054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ts val="0"/>
              </a:spcAft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D58A09-4BEF-4795-8C5C-17ECAC43A8D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8" descr="mslab-b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96975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6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7"/>
        </a:buBlip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cconeer/acconeer-python-exploration/tree/master/ex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users/index.html" TargetMode="External"/><Relationship Id="rId2" Type="http://schemas.openxmlformats.org/officeDocument/2006/relationships/hyperlink" Target="https://github.com/acconeer/acconeer-python-explo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stable/gallery/mplot3d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cconeer.com/download/portable_exploration_tool/" TargetMode="External"/><Relationship Id="rId2" Type="http://schemas.openxmlformats.org/officeDocument/2006/relationships/hyperlink" Target="https://www.arduined.eu/ch340-windows-10-driver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cconeer.com/regist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2204368" y="4724400"/>
            <a:ext cx="4887912" cy="1249363"/>
          </a:xfrm>
        </p:spPr>
        <p:txBody>
          <a:bodyPr/>
          <a:lstStyle/>
          <a:p>
            <a:r>
              <a:rPr lang="en-US" altLang="ko-KR" dirty="0" err="1"/>
              <a:t>Taehun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bigteach0508@pusan.ac.kr</a:t>
            </a:r>
          </a:p>
          <a:p>
            <a:r>
              <a:rPr lang="en-US" altLang="ko-KR" dirty="0"/>
              <a:t>Embedded Systems Lab.</a:t>
            </a:r>
          </a:p>
          <a:p>
            <a:r>
              <a:rPr lang="en-US" altLang="ko-KR" dirty="0"/>
              <a:t>School of AI, PNU</a:t>
            </a:r>
          </a:p>
          <a:p>
            <a:r>
              <a:rPr lang="en-US" altLang="ko-KR" dirty="0"/>
              <a:t>2025. 03. 12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58113" y="2286878"/>
            <a:ext cx="8979268" cy="1250950"/>
          </a:xfrm>
        </p:spPr>
        <p:txBody>
          <a:bodyPr/>
          <a:lstStyle/>
          <a:p>
            <a:r>
              <a:rPr lang="en-US" altLang="ko-KR" dirty="0"/>
              <a:t>XM125 Test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 bwMode="auto">
          <a:xfrm>
            <a:off x="93495" y="3717032"/>
            <a:ext cx="9108504" cy="68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ctr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3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8B9AE-7E1F-6DCA-C3CD-BAAD9D5E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B4069-97A0-BBC0-539C-1DC85219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Distance detector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37D09-8E88-85F7-17D4-4FF0FE6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F681CC-3EF3-4C79-62D2-E561660F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03561"/>
            <a:ext cx="5398367" cy="4536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DB90F-9446-60F6-792B-AE5036C8D3F2}"/>
              </a:ext>
            </a:extLst>
          </p:cNvPr>
          <p:cNvSpPr txBox="1"/>
          <p:nvPr/>
        </p:nvSpPr>
        <p:spPr>
          <a:xfrm>
            <a:off x="3563888" y="6443761"/>
            <a:ext cx="2323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8. Distance detector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9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2C6ED-E702-5CE8-5BB4-DFFB7A92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7338-23F8-86FE-7FF1-0189E547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Presence detector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D2204-AF06-62E8-3460-3CEB3A53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C6561-A85C-637C-50C9-580984C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0847"/>
            <a:ext cx="4896543" cy="403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9E4FD-8FCE-410B-CEF0-79EF127FEF84}"/>
              </a:ext>
            </a:extLst>
          </p:cNvPr>
          <p:cNvSpPr txBox="1"/>
          <p:nvPr/>
        </p:nvSpPr>
        <p:spPr>
          <a:xfrm>
            <a:off x="3410111" y="6237288"/>
            <a:ext cx="235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9. Presence detector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86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Speed detector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3F5DF6-0B6E-E9EE-D3C2-1FBF99B5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1" y="1988840"/>
            <a:ext cx="5036645" cy="4256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16131-A0F8-7E7E-7FBE-273080D04E58}"/>
              </a:ext>
            </a:extLst>
          </p:cNvPr>
          <p:cNvSpPr txBox="1"/>
          <p:nvPr/>
        </p:nvSpPr>
        <p:spPr>
          <a:xfrm>
            <a:off x="3410111" y="6237288"/>
            <a:ext cx="223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10. Speed detector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54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7DEA1-0457-1C13-EF85-3BB375B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09F37-EBD2-6AB7-01C7-FDBCB0DA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example source code</a:t>
            </a:r>
          </a:p>
          <a:p>
            <a:pPr lvl="1"/>
            <a:r>
              <a:rPr lang="en-US" altLang="ko-KR" dirty="0">
                <a:hlinkClick r:id="rId2"/>
              </a:rPr>
              <a:t>https://github.com/acconeer/acconeer-python-exploration/tree/master/examples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Double click the cmd_with_path.bat in </a:t>
            </a:r>
            <a:r>
              <a:rPr lang="en-US" altLang="ko-KR" dirty="0" err="1"/>
              <a:t>portable_exploration_tool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client information</a:t>
            </a:r>
          </a:p>
          <a:p>
            <a:pPr lvl="1"/>
            <a:r>
              <a:rPr lang="en-US" altLang="ko-KR" dirty="0"/>
              <a:t>Serial port and </a:t>
            </a:r>
            <a:r>
              <a:rPr lang="en-US" altLang="ko-KR" dirty="0" err="1"/>
              <a:t>baudrate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Run the source code</a:t>
            </a:r>
          </a:p>
          <a:p>
            <a:pPr lvl="1"/>
            <a:r>
              <a:rPr lang="en-US" altLang="ko-KR" dirty="0"/>
              <a:t>python examples/a121/basic.py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E71A0-1FA8-8D33-AAF8-5A5A1E8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179854-28C2-1881-19D8-DDD9D7EC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717032"/>
            <a:ext cx="2505075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643BF-B370-1016-4CED-A1C67C613711}"/>
              </a:ext>
            </a:extLst>
          </p:cNvPr>
          <p:cNvSpPr txBox="1"/>
          <p:nvPr/>
        </p:nvSpPr>
        <p:spPr>
          <a:xfrm>
            <a:off x="6207306" y="5921549"/>
            <a:ext cx="2587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11. Serial Configuration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3459-8752-9AE3-419A-6F0C6DCD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A706-9E2F-DB01-9831-A701ABBC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Basic.py</a:t>
            </a:r>
          </a:p>
          <a:p>
            <a:pPr lvl="1"/>
            <a:r>
              <a:rPr lang="en-US" altLang="ko-KR" dirty="0"/>
              <a:t>print real parts and imaginary parts of the receive signals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F5685-97CD-76E8-B1A6-51B8CC29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6031BE-4EE0-5209-BEA5-1A7B7983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4" y="2132856"/>
            <a:ext cx="5604391" cy="42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A05C4-16D0-6165-3B9D-DC409C391E6B}"/>
              </a:ext>
            </a:extLst>
          </p:cNvPr>
          <p:cNvSpPr txBox="1"/>
          <p:nvPr/>
        </p:nvSpPr>
        <p:spPr>
          <a:xfrm>
            <a:off x="2634152" y="6289873"/>
            <a:ext cx="3737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12. Real and imaginary part of signals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5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EFE21-89EC-DF69-DE4B-4637BE6C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9E7B0-0012-738B-7405-0C0E9F7B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00F4F-0004-7284-EC48-82FF1BB7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6" name="그림 5" descr="텍스트, 도표, 그래프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EB7901-81B1-418F-9D5D-386DFB93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24" y="2060848"/>
            <a:ext cx="5247114" cy="4372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DFB4A-91F8-5771-E68B-362204C9B25A}"/>
              </a:ext>
            </a:extLst>
          </p:cNvPr>
          <p:cNvSpPr txBox="1"/>
          <p:nvPr/>
        </p:nvSpPr>
        <p:spPr>
          <a:xfrm>
            <a:off x="3353413" y="6329461"/>
            <a:ext cx="218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13. I/Q scatterplot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40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D9A9-3011-59B1-4612-CC105E1D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275F4-5F8B-4F48-B416-14FF34D8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F7078A-BA8E-9A08-76EB-36C0056A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8" name="그림 7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911D6C-AB30-3817-08AE-596932E3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589179" cy="4392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90F789-10D6-4B16-A435-84032F60688A}"/>
              </a:ext>
            </a:extLst>
          </p:cNvPr>
          <p:cNvSpPr txBox="1"/>
          <p:nvPr/>
        </p:nvSpPr>
        <p:spPr>
          <a:xfrm>
            <a:off x="2195736" y="6304194"/>
            <a:ext cx="529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14. real and imaginary value by sweep and distance point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77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3A52-1DC2-7976-7C3D-7A534ED5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8AE4E-8770-34FA-5F79-AA840160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0C846-310E-F2E3-72AB-37928738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8" name="그림 7" descr="다채로움, 스크린샷, 도표, 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288B58-1DD8-3AD2-5CB6-9B392931F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0" y="2276872"/>
            <a:ext cx="8400935" cy="36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97C717-78D2-F872-3EBC-D339FA1124EB}"/>
              </a:ext>
            </a:extLst>
          </p:cNvPr>
          <p:cNvSpPr txBox="1"/>
          <p:nvPr/>
        </p:nvSpPr>
        <p:spPr>
          <a:xfrm>
            <a:off x="1979712" y="5955630"/>
            <a:ext cx="557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15. real and imaginary heatmap by sweep and distance point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3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76AAB-7F41-36DD-D627-88D7F516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5AF489-AA10-1B82-DE6D-6FC3A7466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Basic_plot.py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𝐴𝑚𝑝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𝑃h𝑎𝑠𝑒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5AF489-AA10-1B82-DE6D-6FC3A7466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84527-FFB3-277C-1A3A-10E18CE5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6" name="그림 5" descr="아동 미술, 그림, 스케치, 종이접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11CE8EB-DC61-2BC6-16A6-C1B23F5883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18953"/>
            <a:ext cx="5348368" cy="4278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0A262-02D4-1418-12BC-C004266E2DA5}"/>
              </a:ext>
            </a:extLst>
          </p:cNvPr>
          <p:cNvSpPr txBox="1"/>
          <p:nvPr/>
        </p:nvSpPr>
        <p:spPr>
          <a:xfrm>
            <a:off x="1475656" y="6443761"/>
            <a:ext cx="6736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16. real, imaginary, amplitude, phase heatmap by sweep and distance point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351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8217E-891C-E78F-75A5-2BC1FC5F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95D0D-C31A-879A-85D7-AA8F46A5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64D942-1B0C-7139-1602-47AD50BE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6" name="그림 5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CEB73C-6D3C-9C72-4934-27B143940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0848"/>
            <a:ext cx="6451204" cy="4300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B160E-5AB2-A784-D8E5-EAA2FC1E3170}"/>
              </a:ext>
            </a:extLst>
          </p:cNvPr>
          <p:cNvSpPr txBox="1"/>
          <p:nvPr/>
        </p:nvSpPr>
        <p:spPr>
          <a:xfrm>
            <a:off x="2216149" y="6310982"/>
            <a:ext cx="544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17. Amplitude and phase value by frame and distance point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16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Schematic</a:t>
            </a:r>
          </a:p>
          <a:p>
            <a:r>
              <a:rPr lang="en-US" altLang="ko-KR" dirty="0"/>
              <a:t>Installation</a:t>
            </a:r>
          </a:p>
          <a:p>
            <a:r>
              <a:rPr lang="en-US" altLang="ko-KR" dirty="0"/>
              <a:t>GUI results</a:t>
            </a:r>
          </a:p>
          <a:p>
            <a:r>
              <a:rPr lang="en-US" altLang="ko-KR" dirty="0"/>
              <a:t>CLI installation</a:t>
            </a:r>
          </a:p>
          <a:p>
            <a:r>
              <a:rPr lang="en-US" altLang="ko-KR" dirty="0"/>
              <a:t>CLI results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1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8B343-017C-54BB-5DAC-0949A7A8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3FDF3-9D1F-6392-34CF-C4A1916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A77DC-D11A-4FF1-F46F-6715BCE0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6" name="그림 5" descr="텍스트, 친필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4DA6EF-2BAF-2DD3-EDDE-96BB666DB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26052"/>
            <a:ext cx="6210436" cy="4657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B86E8-511E-4D99-34D9-37FD7BBE0725}"/>
              </a:ext>
            </a:extLst>
          </p:cNvPr>
          <p:cNvSpPr txBox="1"/>
          <p:nvPr/>
        </p:nvSpPr>
        <p:spPr>
          <a:xfrm>
            <a:off x="1552161" y="6421635"/>
            <a:ext cx="6477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18. plot I/Q data, magnitude heatmap, phase heatmap, and I Q line plot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923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B5B0F-1758-7363-557D-7E8FFBA0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EC5C-CDD2-26DA-0552-1E59AEF1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Plot_analog.py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7281E-C7BA-8862-FFDB-3ACEFCB7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8" name="그림 7" descr="텍스트, 친필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CB7C2B-3470-9633-472E-A9CE82897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444162" cy="4536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3F4CE-3371-534D-BC39-F29C0E63A50D}"/>
              </a:ext>
            </a:extLst>
          </p:cNvPr>
          <p:cNvSpPr txBox="1"/>
          <p:nvPr/>
        </p:nvSpPr>
        <p:spPr>
          <a:xfrm>
            <a:off x="1701864" y="6461764"/>
            <a:ext cx="605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19. plot magnitude, phase, </a:t>
            </a:r>
            <a:r>
              <a:rPr lang="en-US" altLang="ko-KR" sz="1400" dirty="0" err="1">
                <a:latin typeface="+mj-lt"/>
              </a:rPr>
              <a:t>i_values</a:t>
            </a:r>
            <a:r>
              <a:rPr lang="en-US" altLang="ko-KR" sz="1400" dirty="0">
                <a:latin typeface="+mj-lt"/>
              </a:rPr>
              <a:t>, </a:t>
            </a:r>
            <a:r>
              <a:rPr lang="en-US" altLang="ko-KR" sz="1400" dirty="0" err="1">
                <a:latin typeface="+mj-lt"/>
              </a:rPr>
              <a:t>q_values</a:t>
            </a:r>
            <a:r>
              <a:rPr lang="en-US" altLang="ko-KR" sz="1400" dirty="0">
                <a:latin typeface="+mj-lt"/>
              </a:rPr>
              <a:t> after flattening signal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58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65C09-59F7-A18E-D25D-2FFFD488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EB990-6A03-8C81-7CDE-3A5C8EDA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plot_analog2.py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9976F-31C1-97A9-2D6A-7C0A30E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8" name="그림 7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E15D8C7-747E-4254-A8ED-734489E14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696709" cy="4464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D65EF-9DDE-5F38-63DC-ED39C9D138CE}"/>
              </a:ext>
            </a:extLst>
          </p:cNvPr>
          <p:cNvSpPr txBox="1"/>
          <p:nvPr/>
        </p:nvSpPr>
        <p:spPr>
          <a:xfrm>
            <a:off x="3135853" y="6433468"/>
            <a:ext cx="3088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20. Distance point of sweep 1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56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57C31-0B8E-AC53-1EF4-6D7CD148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B82B6-B74F-7FF7-32FD-7CBD55B4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plot_analog2.py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5C5E0-639A-EFE8-9D7E-B5919339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8" name="그림 7" descr="도표, 텍스트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48DF9C-BE96-6E88-2965-7DF68A9E0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965043"/>
            <a:ext cx="6624427" cy="4416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04341F-910F-0B77-B9A4-654CA1649E8D}"/>
              </a:ext>
            </a:extLst>
          </p:cNvPr>
          <p:cNvSpPr txBox="1"/>
          <p:nvPr/>
        </p:nvSpPr>
        <p:spPr>
          <a:xfrm>
            <a:off x="3419872" y="6289873"/>
            <a:ext cx="263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21. Sweep of distance 1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04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6510-C5C4-5947-F27E-1353D777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A4EA87-DB30-8FF8-6188-E83DD1870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XM125 sensor cannot measure the Angle of Arrival(</a:t>
                </a:r>
                <a:r>
                  <a:rPr lang="en-US" altLang="ko-KR" dirty="0" err="1"/>
                  <a:t>AoA</a:t>
                </a:r>
                <a:r>
                  <a:rPr lang="en-US" altLang="ko-KR" dirty="0"/>
                  <a:t>) because it has only one Rx antenna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Analog data may not be directly extracted from the sensor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However, digital signal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may be extracted from the sensor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Using the complex number, amplitude and phase can be calculated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Heatmap can be created from the digital signal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A4EA87-DB30-8FF8-6188-E83DD1870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C6B1C-EFF9-EE4D-264E-6F87C8CB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64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E1-83E2-0287-E6B1-CDD99EB9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D8DD8-D8D7-ABEA-E314-BAB0E1D2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Manual</a:t>
            </a:r>
          </a:p>
          <a:p>
            <a:pPr lvl="1"/>
            <a:r>
              <a:rPr lang="en-US" altLang="ko-KR" dirty="0"/>
              <a:t>XM125 datasheet</a:t>
            </a:r>
          </a:p>
          <a:p>
            <a:pPr lvl="1"/>
            <a:r>
              <a:rPr lang="en-US" altLang="ko-KR" dirty="0"/>
              <a:t>XM125 schematic</a:t>
            </a:r>
          </a:p>
          <a:p>
            <a:endParaRPr lang="en-US" altLang="ko-KR" dirty="0"/>
          </a:p>
          <a:p>
            <a:r>
              <a:rPr lang="en-US" altLang="ko-KR" dirty="0"/>
              <a:t>Online</a:t>
            </a:r>
          </a:p>
          <a:p>
            <a:pPr lvl="1"/>
            <a:r>
              <a:rPr lang="en-US" altLang="ko-KR" dirty="0">
                <a:hlinkClick r:id="rId2"/>
              </a:rPr>
              <a:t>https://github.com/acconeer/acconeer-python-exploration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https://matplotlib.org/stable/users/index.html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https://matplotlib.org/stable/gallery/mplot3d/index.html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CC8D7-644D-C96E-2932-C255FD86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87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23B43-C544-ECAF-E50E-490D4A07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3F9E-51C4-580F-5851-2E4163A6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Sparkfun</a:t>
            </a:r>
            <a:r>
              <a:rPr lang="en-US" altLang="ko-KR" dirty="0"/>
              <a:t> XM125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C5BEE-1BAC-41D9-53D1-B950F4F3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1028" name="Picture 4" descr="Sparkfun's Pulsed Coherent Radar Sensor features Acconeer XM125 60 GHz  module, works through walls, offers up to 20-meter range - CNX Software">
            <a:extLst>
              <a:ext uri="{FF2B5EF4-FFF2-40B4-BE49-F238E27FC236}">
                <a16:creationId xmlns:a16="http://schemas.microsoft.com/office/drawing/2014/main" id="{4EE1CF35-5C3D-702C-FA21-E21F5F45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5004048" cy="364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7C5D5-B37A-5B24-F503-1889FC9F65E5}"/>
              </a:ext>
            </a:extLst>
          </p:cNvPr>
          <p:cNvSpPr txBox="1"/>
          <p:nvPr/>
        </p:nvSpPr>
        <p:spPr>
          <a:xfrm>
            <a:off x="3081239" y="6245225"/>
            <a:ext cx="2233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1. </a:t>
            </a:r>
            <a:r>
              <a:rPr lang="en-US" altLang="ko-KR" sz="1400" dirty="0" err="1">
                <a:latin typeface="+mj-lt"/>
              </a:rPr>
              <a:t>Sparkfun</a:t>
            </a:r>
            <a:r>
              <a:rPr lang="en-US" altLang="ko-KR" sz="1400" dirty="0">
                <a:latin typeface="+mj-lt"/>
              </a:rPr>
              <a:t> XM125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7C6D0-9A32-4CD8-9C47-2FF3C4F6F292}"/>
              </a:ext>
            </a:extLst>
          </p:cNvPr>
          <p:cNvSpPr txBox="1"/>
          <p:nvPr/>
        </p:nvSpPr>
        <p:spPr>
          <a:xfrm>
            <a:off x="827584" y="544522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A121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E746AB-B445-27DA-EECA-895341013471}"/>
              </a:ext>
            </a:extLst>
          </p:cNvPr>
          <p:cNvCxnSpPr/>
          <p:nvPr/>
        </p:nvCxnSpPr>
        <p:spPr bwMode="auto">
          <a:xfrm flipV="1">
            <a:off x="1331640" y="4509120"/>
            <a:ext cx="2232248" cy="936005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9F6045-EC22-7A31-F5B8-00D929EC6D9D}"/>
              </a:ext>
            </a:extLst>
          </p:cNvPr>
          <p:cNvSpPr txBox="1"/>
          <p:nvPr/>
        </p:nvSpPr>
        <p:spPr>
          <a:xfrm>
            <a:off x="971600" y="581020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MCU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BA232B-24D0-E558-5634-B9F8203C7009}"/>
              </a:ext>
            </a:extLst>
          </p:cNvPr>
          <p:cNvCxnSpPr/>
          <p:nvPr/>
        </p:nvCxnSpPr>
        <p:spPr bwMode="auto">
          <a:xfrm flipV="1">
            <a:off x="1475656" y="4874097"/>
            <a:ext cx="2232248" cy="936005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F5A50-DE5F-5CFC-C766-08B565BB8F7B}"/>
              </a:ext>
            </a:extLst>
          </p:cNvPr>
          <p:cNvSpPr txBox="1"/>
          <p:nvPr/>
        </p:nvSpPr>
        <p:spPr>
          <a:xfrm>
            <a:off x="7157625" y="2691261"/>
            <a:ext cx="123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CH340</a:t>
            </a:r>
          </a:p>
          <a:p>
            <a:r>
              <a:rPr lang="en-US" altLang="ko-KR" sz="1400" dirty="0">
                <a:latin typeface="+mj-lt"/>
              </a:rPr>
              <a:t>Serial-to-USB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3877D9-6F36-194B-9AD0-D8FB40E011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4168" y="3133971"/>
            <a:ext cx="1080120" cy="597996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781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F869-2BCE-05C2-E396-62E3392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Schematic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811B-0DAA-CC07-8B4A-072E9499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XM125 block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ED15A-6945-A3F8-6942-45888394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9A8A6-11E7-8DA2-8BE2-4AD4760C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98" y="1932139"/>
            <a:ext cx="5044608" cy="4349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B9EBD-F9E9-146C-7B01-425960C33557}"/>
              </a:ext>
            </a:extLst>
          </p:cNvPr>
          <p:cNvSpPr txBox="1"/>
          <p:nvPr/>
        </p:nvSpPr>
        <p:spPr>
          <a:xfrm>
            <a:off x="3059832" y="6329461"/>
            <a:ext cx="269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2. XM125 block diagram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0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FCAA8-A415-A4A1-323C-7EB61D23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Schematic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5C206-8B9E-0FDF-D4AC-7FCA5448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A121</a:t>
            </a:r>
          </a:p>
          <a:p>
            <a:pPr lvl="1"/>
            <a:r>
              <a:rPr lang="en-US" altLang="ko-KR" dirty="0"/>
              <a:t>1 Tx antenna and 1 Rx antenna</a:t>
            </a:r>
          </a:p>
          <a:p>
            <a:pPr lvl="1"/>
            <a:r>
              <a:rPr lang="en-US" altLang="ko-KR" dirty="0"/>
              <a:t>Serial Peripheral Interface(SPI) communication with MCU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6FD0C-C536-86A1-214F-D7769B79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704F5-638F-A374-9E14-D281BF25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2372883"/>
            <a:ext cx="6876255" cy="3872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848F6-F564-D4BC-9253-460EE3E62D9B}"/>
              </a:ext>
            </a:extLst>
          </p:cNvPr>
          <p:cNvSpPr txBox="1"/>
          <p:nvPr/>
        </p:nvSpPr>
        <p:spPr>
          <a:xfrm>
            <a:off x="3059832" y="6329461"/>
            <a:ext cx="2506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3. A121 block diagram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3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BCC49-3B57-74C9-ACDC-6B88E18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7D48C-B3C6-DF50-2D35-D26DC78E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CH340 driver</a:t>
            </a:r>
          </a:p>
          <a:p>
            <a:pPr lvl="1"/>
            <a:r>
              <a:rPr lang="en-US" altLang="ko-KR" dirty="0">
                <a:hlinkClick r:id="rId2"/>
              </a:rPr>
              <a:t>https://www.arduined.eu/ch340-windows-10-driver-download/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Download </a:t>
            </a:r>
            <a:r>
              <a:rPr lang="en-US" altLang="ko-KR" dirty="0" err="1"/>
              <a:t>Acconeer</a:t>
            </a:r>
            <a:r>
              <a:rPr lang="en-US" altLang="ko-KR" dirty="0"/>
              <a:t> Exploration Tool</a:t>
            </a:r>
          </a:p>
          <a:p>
            <a:pPr lvl="1"/>
            <a:r>
              <a:rPr lang="en-US" altLang="ko-KR" dirty="0">
                <a:hlinkClick r:id="rId3"/>
              </a:rPr>
              <a:t>https://developer.acconeer.com/download/portable_exploration_tool/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Double click the update.bat file and the run_app.bat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D4330-EA0D-7AA1-B88E-96217E33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941F8-7A75-4685-E7AF-27DCC9B95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635" y="4103431"/>
            <a:ext cx="3673292" cy="2141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D8DF0-BC3B-1AA8-9791-18DAB5889AE4}"/>
              </a:ext>
            </a:extLst>
          </p:cNvPr>
          <p:cNvSpPr txBox="1"/>
          <p:nvPr/>
        </p:nvSpPr>
        <p:spPr>
          <a:xfrm>
            <a:off x="3081239" y="6329461"/>
            <a:ext cx="29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4. </a:t>
            </a:r>
            <a:r>
              <a:rPr lang="en-US" altLang="ko-KR" sz="1400" dirty="0" err="1">
                <a:latin typeface="+mj-lt"/>
              </a:rPr>
              <a:t>Acconeer</a:t>
            </a:r>
            <a:r>
              <a:rPr lang="en-US" altLang="ko-KR" sz="1400" dirty="0">
                <a:latin typeface="+mj-lt"/>
              </a:rPr>
              <a:t> Exploration Tool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3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D5557-227A-0FFB-CD09-D5C86BE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47231-A135-E716-137B-F3018DFA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Flashing firmware</a:t>
            </a:r>
          </a:p>
          <a:p>
            <a:pPr lvl="1"/>
            <a:r>
              <a:rPr lang="en-US" altLang="ko-KR" dirty="0"/>
              <a:t>Click the flash menu</a:t>
            </a:r>
          </a:p>
          <a:p>
            <a:pPr lvl="1"/>
            <a:r>
              <a:rPr lang="en-US" altLang="ko-KR" dirty="0"/>
              <a:t>Click Get latest binary – Get latest bin file</a:t>
            </a:r>
          </a:p>
          <a:p>
            <a:pPr lvl="1"/>
            <a:r>
              <a:rPr lang="en-US" altLang="ko-KR" dirty="0"/>
              <a:t>Register at </a:t>
            </a:r>
            <a:r>
              <a:rPr lang="en-US" altLang="ko-KR" dirty="0">
                <a:hlinkClick r:id="rId2"/>
              </a:rPr>
              <a:t>https://developer.acconeer.com/register/</a:t>
            </a:r>
            <a:endParaRPr lang="en-US" altLang="ko-KR" dirty="0"/>
          </a:p>
          <a:p>
            <a:pPr lvl="1"/>
            <a:r>
              <a:rPr lang="en-US" altLang="ko-KR" dirty="0"/>
              <a:t>Download the firmware</a:t>
            </a:r>
          </a:p>
          <a:p>
            <a:pPr lvl="1"/>
            <a:r>
              <a:rPr lang="en-US" altLang="ko-KR" dirty="0"/>
              <a:t>Click the flash button to flashing firmware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CD2D4-91F3-10EE-6C66-7BA3611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6AA554-042A-5DED-750E-D6E9E268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583360"/>
            <a:ext cx="3646694" cy="26539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4CA68F-722A-96CC-BBFE-07BE3B53C203}"/>
              </a:ext>
            </a:extLst>
          </p:cNvPr>
          <p:cNvSpPr txBox="1"/>
          <p:nvPr/>
        </p:nvSpPr>
        <p:spPr>
          <a:xfrm>
            <a:off x="3081239" y="6329461"/>
            <a:ext cx="278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5. Download the firmware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12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6AEB-19CC-A9A5-572C-C9D8E05C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7F8D8-D492-DAED-911E-FC7C2760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Baud rate setting</a:t>
            </a:r>
          </a:p>
          <a:p>
            <a:pPr lvl="1"/>
            <a:r>
              <a:rPr lang="en-US" altLang="ko-KR" dirty="0"/>
              <a:t>Click the setting(cogwheel) button</a:t>
            </a:r>
          </a:p>
          <a:p>
            <a:pPr lvl="1"/>
            <a:r>
              <a:rPr lang="en-US" altLang="ko-KR" dirty="0"/>
              <a:t>Setting the </a:t>
            </a:r>
            <a:r>
              <a:rPr lang="en-US" altLang="ko-KR" dirty="0" err="1"/>
              <a:t>baudrate</a:t>
            </a:r>
            <a:r>
              <a:rPr lang="en-US" altLang="ko-KR" dirty="0"/>
              <a:t> to 115200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A7EAB-CFC1-33B1-DFA1-F7010551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7317A-3BFF-8D5E-21A3-82C73E04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3" y="2924944"/>
            <a:ext cx="5895975" cy="292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73C59-C784-D4F1-E303-B7863F52824F}"/>
              </a:ext>
            </a:extLst>
          </p:cNvPr>
          <p:cNvSpPr txBox="1"/>
          <p:nvPr/>
        </p:nvSpPr>
        <p:spPr>
          <a:xfrm>
            <a:off x="3291970" y="5929511"/>
            <a:ext cx="256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6. Setting the </a:t>
            </a:r>
            <a:r>
              <a:rPr lang="en-US" altLang="ko-KR" sz="1400" dirty="0" err="1">
                <a:latin typeface="+mj-lt"/>
              </a:rPr>
              <a:t>baudrate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35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53ED2-DAA3-F335-DAA5-EA7DC11F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038FC-F652-D8A0-9D5C-3551E384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Sparse IQ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D2F54-3227-CFAA-72C0-69AC40F5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B1C6EF-310B-2DE3-CBED-68DE4BC6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47" y="2020253"/>
            <a:ext cx="5178267" cy="4437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715E2-E674-FD6F-2607-8E9890E7156C}"/>
              </a:ext>
            </a:extLst>
          </p:cNvPr>
          <p:cNvSpPr txBox="1"/>
          <p:nvPr/>
        </p:nvSpPr>
        <p:spPr>
          <a:xfrm>
            <a:off x="3675820" y="6483350"/>
            <a:ext cx="1720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7. Sparse IQ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191972"/>
      </p:ext>
    </p:extLst>
  </p:cSld>
  <p:clrMapOvr>
    <a:masterClrMapping/>
  </p:clrMapOvr>
</p:sld>
</file>

<file path=ppt/theme/theme1.xml><?xml version="1.0" encoding="utf-8"?>
<a:theme xmlns:a="http://schemas.openxmlformats.org/drawingml/2006/main" name="ESLAB">
  <a:themeElements>
    <a:clrScheme name="[2006.03.30]_FTTC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타호마+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[2006.03.30]_FTT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103810</TotalTime>
  <Words>680</Words>
  <Application>Microsoft Office PowerPoint</Application>
  <PresentationFormat>화면 슬라이드 쇼(4:3)</PresentationFormat>
  <Paragraphs>149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맑은 고딕</vt:lpstr>
      <vt:lpstr>Arial</vt:lpstr>
      <vt:lpstr>Cambria Math</vt:lpstr>
      <vt:lpstr>Tahoma</vt:lpstr>
      <vt:lpstr>ESLAB</vt:lpstr>
      <vt:lpstr>XM125 Test</vt:lpstr>
      <vt:lpstr>Contents</vt:lpstr>
      <vt:lpstr>Schematic</vt:lpstr>
      <vt:lpstr>Schematic (cont’d)</vt:lpstr>
      <vt:lpstr>Schematic (cont’d)</vt:lpstr>
      <vt:lpstr>Installation</vt:lpstr>
      <vt:lpstr>Installation (cont’d)</vt:lpstr>
      <vt:lpstr>Installation (cont’d)</vt:lpstr>
      <vt:lpstr>GUI results</vt:lpstr>
      <vt:lpstr>GUI results (cont’d)</vt:lpstr>
      <vt:lpstr>GUI results (cont’d)</vt:lpstr>
      <vt:lpstr>GUI results (cont’d)</vt:lpstr>
      <vt:lpstr>CLI installation</vt:lpstr>
      <vt:lpstr>CLI results</vt:lpstr>
      <vt:lpstr>CLI results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Conclusion</vt:lpstr>
      <vt:lpstr>References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subject>The Data Link Layer</dc:subject>
  <dc:creator>Microsoft Corporation;bjkim</dc:creator>
  <cp:lastModifiedBy>ESLAB</cp:lastModifiedBy>
  <cp:revision>13213</cp:revision>
  <cp:lastPrinted>2020-12-11T00:24:44Z</cp:lastPrinted>
  <dcterms:created xsi:type="dcterms:W3CDTF">2006-10-05T04:04:58Z</dcterms:created>
  <dcterms:modified xsi:type="dcterms:W3CDTF">2025-03-12T10:27:36Z</dcterms:modified>
</cp:coreProperties>
</file>