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38404800"/>
  <p:notesSz cx="6858000" cy="9144000"/>
  <p:embeddedFontLst>
    <p:embeddedFont>
      <p:font typeface="Calibri" panose="020F0502020204030204" pitchFamily="34" charset="0"/>
      <p:regular r:id="rId4"/>
      <p:bold r:id="rId5"/>
      <p:italic r:id="rId6"/>
      <p:boldItalic r:id="rId7"/>
    </p:embeddedFont>
    <p:embeddedFont>
      <p:font typeface="Helvetica Neue" panose="02000503000000020004"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gUZ/EanI988gELEzf8evnhnh3My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674"/>
  </p:normalViewPr>
  <p:slideViewPr>
    <p:cSldViewPr snapToGrid="0" snapToObjects="1">
      <p:cViewPr>
        <p:scale>
          <a:sx n="30" d="100"/>
          <a:sy n="30" d="100"/>
        </p:scale>
        <p:origin x="2344"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470025" y="685800"/>
            <a:ext cx="391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291840" y="6285233"/>
            <a:ext cx="37307520" cy="1337056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5486400" y="20171413"/>
            <a:ext cx="32918400" cy="927226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14" name="Google Shape;14;p3"/>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9761854" y="3479167"/>
            <a:ext cx="24367493" cy="378561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9868515" y="13585826"/>
            <a:ext cx="32546293" cy="94640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666116" y="4396107"/>
            <a:ext cx="32546293" cy="278434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3017520" y="10223500"/>
            <a:ext cx="378561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994662" y="9574541"/>
            <a:ext cx="37856160" cy="159753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2994662" y="25701001"/>
            <a:ext cx="37856160" cy="840104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11520"/>
              <a:buNone/>
              <a:defRPr sz="11520">
                <a:solidFill>
                  <a:schemeClr val="dk1"/>
                </a:solidFill>
              </a:defRPr>
            </a:lvl1pPr>
            <a:lvl2pPr marL="914400" lvl="1" indent="-228600" algn="l">
              <a:lnSpc>
                <a:spcPct val="90000"/>
              </a:lnSpc>
              <a:spcBef>
                <a:spcPts val="2400"/>
              </a:spcBef>
              <a:spcAft>
                <a:spcPts val="0"/>
              </a:spcAft>
              <a:buClr>
                <a:srgbClr val="888888"/>
              </a:buClr>
              <a:buSzPts val="9600"/>
              <a:buNone/>
              <a:defRPr sz="9600">
                <a:solidFill>
                  <a:srgbClr val="888888"/>
                </a:solidFill>
              </a:defRPr>
            </a:lvl2pPr>
            <a:lvl3pPr marL="1371600" lvl="2" indent="-228600" algn="l">
              <a:lnSpc>
                <a:spcPct val="90000"/>
              </a:lnSpc>
              <a:spcBef>
                <a:spcPts val="2400"/>
              </a:spcBef>
              <a:spcAft>
                <a:spcPts val="0"/>
              </a:spcAft>
              <a:buClr>
                <a:srgbClr val="888888"/>
              </a:buClr>
              <a:buSzPts val="8640"/>
              <a:buNone/>
              <a:defRPr sz="8640">
                <a:solidFill>
                  <a:srgbClr val="888888"/>
                </a:solidFill>
              </a:defRPr>
            </a:lvl3pPr>
            <a:lvl4pPr marL="1828800" lvl="3" indent="-228600" algn="l">
              <a:lnSpc>
                <a:spcPct val="90000"/>
              </a:lnSpc>
              <a:spcBef>
                <a:spcPts val="2400"/>
              </a:spcBef>
              <a:spcAft>
                <a:spcPts val="0"/>
              </a:spcAft>
              <a:buClr>
                <a:srgbClr val="888888"/>
              </a:buClr>
              <a:buSzPts val="7680"/>
              <a:buNone/>
              <a:defRPr sz="7680">
                <a:solidFill>
                  <a:srgbClr val="888888"/>
                </a:solidFill>
              </a:defRPr>
            </a:lvl4pPr>
            <a:lvl5pPr marL="2286000" lvl="4" indent="-228600" algn="l">
              <a:lnSpc>
                <a:spcPct val="90000"/>
              </a:lnSpc>
              <a:spcBef>
                <a:spcPts val="2400"/>
              </a:spcBef>
              <a:spcAft>
                <a:spcPts val="0"/>
              </a:spcAft>
              <a:buClr>
                <a:srgbClr val="888888"/>
              </a:buClr>
              <a:buSzPts val="7680"/>
              <a:buNone/>
              <a:defRPr sz="7680">
                <a:solidFill>
                  <a:srgbClr val="888888"/>
                </a:solidFill>
              </a:defRPr>
            </a:lvl5pPr>
            <a:lvl6pPr marL="2743200" lvl="5" indent="-228600" algn="l">
              <a:lnSpc>
                <a:spcPct val="90000"/>
              </a:lnSpc>
              <a:spcBef>
                <a:spcPts val="2400"/>
              </a:spcBef>
              <a:spcAft>
                <a:spcPts val="0"/>
              </a:spcAft>
              <a:buClr>
                <a:srgbClr val="888888"/>
              </a:buClr>
              <a:buSzPts val="7680"/>
              <a:buNone/>
              <a:defRPr sz="7680">
                <a:solidFill>
                  <a:srgbClr val="888888"/>
                </a:solidFill>
              </a:defRPr>
            </a:lvl6pPr>
            <a:lvl7pPr marL="3200400" lvl="6" indent="-228600" algn="l">
              <a:lnSpc>
                <a:spcPct val="90000"/>
              </a:lnSpc>
              <a:spcBef>
                <a:spcPts val="2400"/>
              </a:spcBef>
              <a:spcAft>
                <a:spcPts val="0"/>
              </a:spcAft>
              <a:buClr>
                <a:srgbClr val="888888"/>
              </a:buClr>
              <a:buSzPts val="7680"/>
              <a:buNone/>
              <a:defRPr sz="7680">
                <a:solidFill>
                  <a:srgbClr val="888888"/>
                </a:solidFill>
              </a:defRPr>
            </a:lvl7pPr>
            <a:lvl8pPr marL="3657600" lvl="7" indent="-228600" algn="l">
              <a:lnSpc>
                <a:spcPct val="90000"/>
              </a:lnSpc>
              <a:spcBef>
                <a:spcPts val="2400"/>
              </a:spcBef>
              <a:spcAft>
                <a:spcPts val="0"/>
              </a:spcAft>
              <a:buClr>
                <a:srgbClr val="888888"/>
              </a:buClr>
              <a:buSzPts val="7680"/>
              <a:buNone/>
              <a:defRPr sz="7680">
                <a:solidFill>
                  <a:srgbClr val="888888"/>
                </a:solidFill>
              </a:defRPr>
            </a:lvl8pPr>
            <a:lvl9pPr marL="4114800" lvl="8" indent="-228600" algn="l">
              <a:lnSpc>
                <a:spcPct val="90000"/>
              </a:lnSpc>
              <a:spcBef>
                <a:spcPts val="2400"/>
              </a:spcBef>
              <a:spcAft>
                <a:spcPts val="0"/>
              </a:spcAft>
              <a:buClr>
                <a:srgbClr val="888888"/>
              </a:buClr>
              <a:buSzPts val="7680"/>
              <a:buNone/>
              <a:defRPr sz="7680">
                <a:solidFill>
                  <a:srgbClr val="888888"/>
                </a:solidFill>
              </a:defRPr>
            </a:lvl9pPr>
          </a:lstStyle>
          <a:p>
            <a:endParaRPr/>
          </a:p>
        </p:txBody>
      </p:sp>
      <p:sp>
        <p:nvSpPr>
          <p:cNvPr id="26" name="Google Shape;26;p5"/>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3017520" y="10223500"/>
            <a:ext cx="186537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22219920" y="10223500"/>
            <a:ext cx="18653760" cy="243674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023237"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3023242" y="9414513"/>
            <a:ext cx="18568032"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39" name="Google Shape;39;p7"/>
          <p:cNvSpPr txBox="1">
            <a:spLocks noGrp="1"/>
          </p:cNvSpPr>
          <p:nvPr>
            <p:ph type="body" idx="2"/>
          </p:nvPr>
        </p:nvSpPr>
        <p:spPr>
          <a:xfrm>
            <a:off x="3023242" y="14028420"/>
            <a:ext cx="18568032"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22219922" y="9414513"/>
            <a:ext cx="18659477" cy="461390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1" name="Google Shape;41;p7"/>
          <p:cNvSpPr txBox="1">
            <a:spLocks noGrp="1"/>
          </p:cNvSpPr>
          <p:nvPr>
            <p:ph type="body" idx="4"/>
          </p:nvPr>
        </p:nvSpPr>
        <p:spPr>
          <a:xfrm>
            <a:off x="22219922" y="14028420"/>
            <a:ext cx="18659477" cy="206336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3023237" y="2560320"/>
            <a:ext cx="14156054"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8659477" y="5529588"/>
            <a:ext cx="22219920" cy="27292300"/>
          </a:xfrm>
          <a:prstGeom prst="rect">
            <a:avLst/>
          </a:prstGeom>
          <a:noFill/>
          <a:ln>
            <a:noFill/>
          </a:ln>
        </p:spPr>
        <p:txBody>
          <a:bodyPr spcFirstLastPara="1" wrap="square" lIns="91425" tIns="45700" rIns="91425" bIns="45700" anchor="t" anchorCtr="0">
            <a:normAutofit/>
          </a:bodyPr>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57" name="Google Shape;57;p10"/>
          <p:cNvSpPr txBox="1">
            <a:spLocks noGrp="1"/>
          </p:cNvSpPr>
          <p:nvPr>
            <p:ph type="body" idx="2"/>
          </p:nvPr>
        </p:nvSpPr>
        <p:spPr>
          <a:xfrm>
            <a:off x="3023237" y="11521440"/>
            <a:ext cx="14156054"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58" name="Google Shape;58;p10"/>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3023237" y="2560320"/>
            <a:ext cx="14156054" cy="896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8659477" y="5529588"/>
            <a:ext cx="22219920" cy="27292300"/>
          </a:xfrm>
          <a:prstGeom prst="rect">
            <a:avLst/>
          </a:prstGeom>
          <a:noFill/>
          <a:ln>
            <a:noFill/>
          </a:ln>
        </p:spPr>
      </p:sp>
      <p:sp>
        <p:nvSpPr>
          <p:cNvPr id="64" name="Google Shape;64;p11"/>
          <p:cNvSpPr txBox="1">
            <a:spLocks noGrp="1"/>
          </p:cNvSpPr>
          <p:nvPr>
            <p:ph type="body" idx="1"/>
          </p:nvPr>
        </p:nvSpPr>
        <p:spPr>
          <a:xfrm>
            <a:off x="3023237" y="11521440"/>
            <a:ext cx="14156054" cy="2134489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5" name="Google Shape;65;p11"/>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6E6"/>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3017520" y="2044708"/>
            <a:ext cx="37856160" cy="742315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3017520" y="10223500"/>
            <a:ext cx="37856160" cy="24367493"/>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3017520" y="35595568"/>
            <a:ext cx="9875520" cy="20447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4538960" y="35595568"/>
            <a:ext cx="14813280" cy="20447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776"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30998160" y="35595568"/>
            <a:ext cx="9875520" cy="20447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760" b="0" i="0" u="none" strike="noStrike" cap="none">
                <a:solidFill>
                  <a:srgbClr val="888888"/>
                </a:solidFill>
                <a:latin typeface="Calibri"/>
                <a:ea typeface="Calibri"/>
                <a:cs typeface="Calibri"/>
                <a:sym typeface="Calibri"/>
              </a:defRPr>
            </a:lvl1pPr>
            <a:lvl2pPr marL="0" marR="0" lvl="1" indent="0" algn="r" rtl="0">
              <a:spcBef>
                <a:spcPts val="0"/>
              </a:spcBef>
              <a:buNone/>
              <a:defRPr sz="5760" b="0" i="0" u="none" strike="noStrike" cap="none">
                <a:solidFill>
                  <a:srgbClr val="888888"/>
                </a:solidFill>
                <a:latin typeface="Calibri"/>
                <a:ea typeface="Calibri"/>
                <a:cs typeface="Calibri"/>
                <a:sym typeface="Calibri"/>
              </a:defRPr>
            </a:lvl2pPr>
            <a:lvl3pPr marL="0" marR="0" lvl="2" indent="0" algn="r" rtl="0">
              <a:spcBef>
                <a:spcPts val="0"/>
              </a:spcBef>
              <a:buNone/>
              <a:defRPr sz="5760" b="0" i="0" u="none" strike="noStrike" cap="none">
                <a:solidFill>
                  <a:srgbClr val="888888"/>
                </a:solidFill>
                <a:latin typeface="Calibri"/>
                <a:ea typeface="Calibri"/>
                <a:cs typeface="Calibri"/>
                <a:sym typeface="Calibri"/>
              </a:defRPr>
            </a:lvl3pPr>
            <a:lvl4pPr marL="0" marR="0" lvl="3" indent="0" algn="r" rtl="0">
              <a:spcBef>
                <a:spcPts val="0"/>
              </a:spcBef>
              <a:buNone/>
              <a:defRPr sz="5760" b="0" i="0" u="none" strike="noStrike" cap="none">
                <a:solidFill>
                  <a:srgbClr val="888888"/>
                </a:solidFill>
                <a:latin typeface="Calibri"/>
                <a:ea typeface="Calibri"/>
                <a:cs typeface="Calibri"/>
                <a:sym typeface="Calibri"/>
              </a:defRPr>
            </a:lvl4pPr>
            <a:lvl5pPr marL="0" marR="0" lvl="4" indent="0" algn="r" rtl="0">
              <a:spcBef>
                <a:spcPts val="0"/>
              </a:spcBef>
              <a:buNone/>
              <a:defRPr sz="5760" b="0" i="0" u="none" strike="noStrike" cap="none">
                <a:solidFill>
                  <a:srgbClr val="888888"/>
                </a:solidFill>
                <a:latin typeface="Calibri"/>
                <a:ea typeface="Calibri"/>
                <a:cs typeface="Calibri"/>
                <a:sym typeface="Calibri"/>
              </a:defRPr>
            </a:lvl5pPr>
            <a:lvl6pPr marL="0" marR="0" lvl="5" indent="0" algn="r" rtl="0">
              <a:spcBef>
                <a:spcPts val="0"/>
              </a:spcBef>
              <a:buNone/>
              <a:defRPr sz="5760" b="0" i="0" u="none" strike="noStrike" cap="none">
                <a:solidFill>
                  <a:srgbClr val="888888"/>
                </a:solidFill>
                <a:latin typeface="Calibri"/>
                <a:ea typeface="Calibri"/>
                <a:cs typeface="Calibri"/>
                <a:sym typeface="Calibri"/>
              </a:defRPr>
            </a:lvl6pPr>
            <a:lvl7pPr marL="0" marR="0" lvl="6" indent="0" algn="r" rtl="0">
              <a:spcBef>
                <a:spcPts val="0"/>
              </a:spcBef>
              <a:buNone/>
              <a:defRPr sz="5760" b="0" i="0" u="none" strike="noStrike" cap="none">
                <a:solidFill>
                  <a:srgbClr val="888888"/>
                </a:solidFill>
                <a:latin typeface="Calibri"/>
                <a:ea typeface="Calibri"/>
                <a:cs typeface="Calibri"/>
                <a:sym typeface="Calibri"/>
              </a:defRPr>
            </a:lvl7pPr>
            <a:lvl8pPr marL="0" marR="0" lvl="7" indent="0" algn="r" rtl="0">
              <a:spcBef>
                <a:spcPts val="0"/>
              </a:spcBef>
              <a:buNone/>
              <a:defRPr sz="5760" b="0" i="0" u="none" strike="noStrike" cap="none">
                <a:solidFill>
                  <a:srgbClr val="888888"/>
                </a:solidFill>
                <a:latin typeface="Calibri"/>
                <a:ea typeface="Calibri"/>
                <a:cs typeface="Calibri"/>
                <a:sym typeface="Calibri"/>
              </a:defRPr>
            </a:lvl8pPr>
            <a:lvl9pPr marL="0" marR="0" lvl="8" indent="0" algn="r" rtl="0">
              <a:spcBef>
                <a:spcPts val="0"/>
              </a:spcBef>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57070"/>
        </a:solidFill>
        <a:effectLst/>
      </p:bgPr>
    </p:bg>
    <p:spTree>
      <p:nvGrpSpPr>
        <p:cNvPr id="1" name="Shape 83"/>
        <p:cNvGrpSpPr/>
        <p:nvPr/>
      </p:nvGrpSpPr>
      <p:grpSpPr>
        <a:xfrm>
          <a:off x="0" y="0"/>
          <a:ext cx="0" cy="0"/>
          <a:chOff x="0" y="0"/>
          <a:chExt cx="0" cy="0"/>
        </a:xfrm>
      </p:grpSpPr>
      <p:sp>
        <p:nvSpPr>
          <p:cNvPr id="84" name="Google Shape;84;p1"/>
          <p:cNvSpPr/>
          <p:nvPr/>
        </p:nvSpPr>
        <p:spPr>
          <a:xfrm>
            <a:off x="-60592" y="-29506"/>
            <a:ext cx="43886478" cy="6208593"/>
          </a:xfrm>
          <a:prstGeom prst="rect">
            <a:avLst/>
          </a:prstGeom>
          <a:gradFill>
            <a:gsLst>
              <a:gs pos="0">
                <a:srgbClr val="770000"/>
              </a:gs>
              <a:gs pos="50000">
                <a:srgbClr val="AC0000"/>
              </a:gs>
              <a:gs pos="100000">
                <a:srgbClr val="CE0000"/>
              </a:gs>
            </a:gsLst>
            <a:lin ang="1620000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7200" b="1"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When You Heard it First: Age of Exposure Affects Functional Connectivity between Auditory and Reward Networks </a:t>
            </a:r>
            <a:endParaRPr dirty="0">
              <a:latin typeface="Calibri" panose="020F0502020204030204" pitchFamily="34" charset="0"/>
              <a:cs typeface="Calibri" panose="020F0502020204030204" pitchFamily="34" charset="0"/>
            </a:endParaRPr>
          </a:p>
          <a:p>
            <a:pPr lvl="0" algn="ctr"/>
            <a:r>
              <a:rPr lang="en-US" sz="5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Nicholas Kathios</a:t>
            </a:r>
            <a:r>
              <a:rPr lang="en-US" sz="5400" baseline="30000" dirty="0">
                <a:solidFill>
                  <a:schemeClr val="lt1"/>
                </a:solidFill>
                <a:latin typeface="Calibri" panose="020F0502020204030204" pitchFamily="34" charset="0"/>
                <a:ea typeface="Helvetica Neue"/>
                <a:cs typeface="Calibri" panose="020F0502020204030204" pitchFamily="34" charset="0"/>
                <a:sym typeface="Helvetica Neue"/>
              </a:rPr>
              <a:t>1</a:t>
            </a:r>
            <a:r>
              <a:rPr lang="en-US" sz="5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 Milena Aiello Quinci</a:t>
            </a:r>
            <a:r>
              <a:rPr lang="en-US" sz="5400" b="0" i="0" u="none" strike="noStrike" cap="none" baseline="30000" dirty="0">
                <a:solidFill>
                  <a:schemeClr val="lt1"/>
                </a:solidFill>
                <a:latin typeface="Calibri" panose="020F0502020204030204" pitchFamily="34" charset="0"/>
                <a:ea typeface="Helvetica Neue"/>
                <a:cs typeface="Calibri" panose="020F0502020204030204" pitchFamily="34" charset="0"/>
                <a:sym typeface="Helvetica Neue"/>
              </a:rPr>
              <a:t>1</a:t>
            </a:r>
            <a:r>
              <a:rPr lang="en-US" sz="5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 Psyche Loui</a:t>
            </a:r>
            <a:r>
              <a:rPr lang="en-US" sz="5400" b="0" i="0" u="none" strike="noStrike" cap="none" baseline="30000" dirty="0">
                <a:solidFill>
                  <a:schemeClr val="lt1"/>
                </a:solidFill>
                <a:latin typeface="Calibri" panose="020F0502020204030204" pitchFamily="34" charset="0"/>
                <a:ea typeface="Helvetica Neue"/>
                <a:cs typeface="Calibri" panose="020F0502020204030204" pitchFamily="34" charset="0"/>
                <a:sym typeface="Helvetica Neue"/>
              </a:rPr>
              <a:t>1</a:t>
            </a:r>
            <a:r>
              <a:rPr lang="en-US" sz="5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  </a:t>
            </a:r>
            <a:endParaRPr dirty="0">
              <a:latin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en-US" sz="4400" b="0" i="0" u="none" strike="noStrike" cap="none" baseline="30000" dirty="0">
                <a:solidFill>
                  <a:schemeClr val="lt1"/>
                </a:solidFill>
                <a:latin typeface="Calibri" panose="020F0502020204030204" pitchFamily="34" charset="0"/>
                <a:ea typeface="Helvetica Neue"/>
                <a:cs typeface="Calibri" panose="020F0502020204030204" pitchFamily="34" charset="0"/>
                <a:sym typeface="Helvetica Neue"/>
              </a:rPr>
              <a:t>1</a:t>
            </a:r>
            <a:r>
              <a:rPr lang="en-US" sz="4400" b="0" i="0" u="none" strike="noStrike" cap="none" dirty="0">
                <a:solidFill>
                  <a:schemeClr val="lt1"/>
                </a:solidFill>
                <a:latin typeface="Calibri" panose="020F0502020204030204" pitchFamily="34" charset="0"/>
                <a:ea typeface="Helvetica Neue"/>
                <a:cs typeface="Calibri" panose="020F0502020204030204" pitchFamily="34" charset="0"/>
                <a:sym typeface="Helvetica Neue"/>
              </a:rPr>
              <a:t>Northeastern University</a:t>
            </a:r>
            <a:endParaRPr dirty="0">
              <a:latin typeface="Calibri" panose="020F0502020204030204" pitchFamily="34" charset="0"/>
              <a:cs typeface="Calibri" panose="020F0502020204030204" pitchFamily="34" charset="0"/>
            </a:endParaRPr>
          </a:p>
        </p:txBody>
      </p:sp>
      <p:sp>
        <p:nvSpPr>
          <p:cNvPr id="86" name="Google Shape;86;p1"/>
          <p:cNvSpPr/>
          <p:nvPr/>
        </p:nvSpPr>
        <p:spPr>
          <a:xfrm>
            <a:off x="29331763" y="6591300"/>
            <a:ext cx="13877365" cy="31354776"/>
          </a:xfrm>
          <a:prstGeom prst="rect">
            <a:avLst/>
          </a:prstGeom>
          <a:solidFill>
            <a:schemeClr val="lt1"/>
          </a:solidFill>
          <a:ln w="12700" cap="flat" cmpd="sng">
            <a:solidFill>
              <a:srgbClr val="D5DBE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274300" tIns="45700" rIns="274300" bIns="45700" anchor="t" anchorCtr="0">
            <a:noAutofit/>
          </a:bodyPr>
          <a:lstStyle/>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Calibri"/>
              <a:ea typeface="Calibri"/>
              <a:cs typeface="Calibri"/>
              <a:sym typeface="Calibri"/>
            </a:endParaRPr>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3200" dirty="0">
              <a:solidFill>
                <a:schemeClr val="dk1"/>
              </a:solidFill>
              <a:latin typeface="Helvetica Neue"/>
              <a:ea typeface="Helvetica Neue"/>
              <a:cs typeface="Helvetica Neue"/>
              <a:sym typeface="Helvetica Neue"/>
            </a:endParaRPr>
          </a:p>
          <a:p>
            <a:pPr marL="457200" marR="0" lvl="0" indent="-400050" algn="l" rtl="0">
              <a:spcBef>
                <a:spcPts val="0"/>
              </a:spcBef>
              <a:spcAft>
                <a:spcPts val="0"/>
              </a:spcAft>
              <a:buClr>
                <a:schemeClr val="dk1"/>
              </a:buClr>
              <a:buSzPts val="900"/>
              <a:buFont typeface="Calibri"/>
              <a:buNone/>
            </a:pPr>
            <a:endParaRPr sz="9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n-US" sz="2300" dirty="0">
                <a:solidFill>
                  <a:schemeClr val="dk1"/>
                </a:solidFill>
                <a:latin typeface="Helvetica Neue"/>
                <a:ea typeface="Helvetica Neue"/>
                <a:cs typeface="Helvetica Neue"/>
                <a:sym typeface="Helvetica Neue"/>
              </a:rPr>
              <a:t>We acknowledge support from Grammy Foundation, NSF-CAREER 1945436, NSF-STTR 2014870, and Kim and Glenn Campbell Foundation.</a:t>
            </a:r>
            <a:endParaRPr dirty="0"/>
          </a:p>
          <a:p>
            <a:pPr marL="0" marR="0" lvl="0" indent="0" algn="l" rtl="0">
              <a:spcBef>
                <a:spcPts val="0"/>
              </a:spcBef>
              <a:spcAft>
                <a:spcPts val="0"/>
              </a:spcAft>
              <a:buNone/>
            </a:pPr>
            <a:endParaRPr sz="1000" dirty="0">
              <a:solidFill>
                <a:schemeClr val="dk1"/>
              </a:solidFill>
              <a:latin typeface="Helvetica Neue"/>
              <a:ea typeface="Helvetica Neue"/>
              <a:cs typeface="Helvetica Neue"/>
              <a:sym typeface="Helvetica Neue"/>
            </a:endParaRPr>
          </a:p>
        </p:txBody>
      </p:sp>
      <p:sp>
        <p:nvSpPr>
          <p:cNvPr id="87" name="Google Shape;87;p1"/>
          <p:cNvSpPr/>
          <p:nvPr/>
        </p:nvSpPr>
        <p:spPr>
          <a:xfrm>
            <a:off x="15013484" y="8204946"/>
            <a:ext cx="13877365" cy="29742653"/>
          </a:xfrm>
          <a:prstGeom prst="rect">
            <a:avLst/>
          </a:prstGeom>
          <a:solidFill>
            <a:schemeClr val="lt1"/>
          </a:solidFill>
          <a:ln w="12700" cap="flat" cmpd="sng">
            <a:solidFill>
              <a:srgbClr val="D5DBE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274300" tIns="45700" rIns="274300" bIns="45700" anchor="t" anchorCtr="0">
            <a:noAutofit/>
          </a:bodyPr>
          <a:lstStyle/>
          <a:p>
            <a:pPr marL="457200" marR="0" lvl="0" indent="-457200" algn="l" rtl="0">
              <a:spcBef>
                <a:spcPts val="0"/>
              </a:spcBef>
              <a:spcAft>
                <a:spcPts val="0"/>
              </a:spcAft>
              <a:buFont typeface="Arial" panose="020B0604020202020204" pitchFamily="34" charset="0"/>
              <a:buChar char="•"/>
            </a:pPr>
            <a:r>
              <a:rPr lang="en-US" sz="3200" dirty="0">
                <a:solidFill>
                  <a:schemeClr val="dk1"/>
                </a:solidFill>
                <a:latin typeface="Calibri" panose="020F0502020204030204" pitchFamily="34" charset="0"/>
                <a:ea typeface="Helvetica Neue"/>
                <a:cs typeface="Calibri" panose="020F0502020204030204" pitchFamily="34" charset="0"/>
                <a:sym typeface="Helvetica Neue"/>
              </a:rPr>
              <a:t>18 cognitively healthy older adults (ages 54-89; </a:t>
            </a:r>
            <a:r>
              <a:rPr lang="en-US" sz="3200" i="1" dirty="0">
                <a:solidFill>
                  <a:schemeClr val="dk1"/>
                </a:solidFill>
                <a:latin typeface="Calibri" panose="020F0502020204030204" pitchFamily="34" charset="0"/>
                <a:ea typeface="Helvetica Neue"/>
                <a:cs typeface="Calibri" panose="020F0502020204030204" pitchFamily="34" charset="0"/>
                <a:sym typeface="Helvetica Neue"/>
              </a:rPr>
              <a:t>M</a:t>
            </a:r>
            <a:r>
              <a:rPr lang="en-US" sz="3200" dirty="0">
                <a:solidFill>
                  <a:schemeClr val="dk1"/>
                </a:solidFill>
                <a:latin typeface="Calibri" panose="020F0502020204030204" pitchFamily="34" charset="0"/>
                <a:ea typeface="Helvetica Neue"/>
                <a:cs typeface="Calibri" panose="020F0502020204030204" pitchFamily="34" charset="0"/>
                <a:sym typeface="Helvetica Neue"/>
              </a:rPr>
              <a:t>=66.6)</a:t>
            </a: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R="0" lvl="0" algn="l" rtl="0">
              <a:spcBef>
                <a:spcPts val="0"/>
              </a:spcBef>
              <a:spcAft>
                <a:spcPts val="0"/>
              </a:spcAft>
            </a:pPr>
            <a:endParaRPr lang="en-US" sz="3200" dirty="0">
              <a:solidFill>
                <a:schemeClr val="dk1"/>
              </a:solidFill>
              <a:latin typeface="Calibri" panose="020F0502020204030204" pitchFamily="34" charset="0"/>
              <a:ea typeface="Helvetica Neue"/>
              <a:cs typeface="Calibri" panose="020F0502020204030204" pitchFamily="34" charset="0"/>
              <a:sym typeface="Helvetica Neue"/>
            </a:endParaRPr>
          </a:p>
          <a:p>
            <a:pPr marL="457200" marR="0" lvl="0" indent="-457200" algn="l" rtl="0">
              <a:spcBef>
                <a:spcPts val="0"/>
              </a:spcBef>
              <a:spcAft>
                <a:spcPts val="0"/>
              </a:spcAft>
              <a:buFont typeface="Arial" panose="020B0604020202020204" pitchFamily="34" charset="0"/>
              <a:buChar char="•"/>
            </a:pPr>
            <a:r>
              <a:rPr lang="en-US" sz="3200" dirty="0">
                <a:solidFill>
                  <a:schemeClr val="dk1"/>
                </a:solidFill>
                <a:latin typeface="Calibri" panose="020F0502020204030204" pitchFamily="34" charset="0"/>
                <a:ea typeface="Helvetica Neue"/>
                <a:cs typeface="Calibri" panose="020F0502020204030204" pitchFamily="34" charset="0"/>
                <a:sym typeface="Helvetica Neue"/>
              </a:rPr>
              <a:t>10/18 participants completed a follow-up interview in which they reported when they thought they first heard both self- and other-selected clips</a:t>
            </a:r>
          </a:p>
          <a:p>
            <a:pPr marL="457200" marR="0" lvl="0" indent="-457200" algn="l" rtl="0">
              <a:spcBef>
                <a:spcPts val="0"/>
              </a:spcBef>
              <a:spcAft>
                <a:spcPts val="0"/>
              </a:spcAft>
              <a:buFont typeface="Arial" panose="020B0604020202020204" pitchFamily="34" charset="0"/>
              <a:buChar char="•"/>
            </a:pPr>
            <a:r>
              <a:rPr lang="en-US" sz="3200" dirty="0">
                <a:solidFill>
                  <a:schemeClr val="dk1"/>
                </a:solidFill>
                <a:latin typeface="Calibri" panose="020F0502020204030204" pitchFamily="34" charset="0"/>
                <a:ea typeface="Helvetica Neue"/>
                <a:cs typeface="Calibri" panose="020F0502020204030204" pitchFamily="34" charset="0"/>
                <a:sym typeface="Helvetica Neue"/>
              </a:rPr>
              <a:t>We included every self-selected stimuli and any other-selected stimuli rated a 4 (“Very Familiar”) in our analyses</a:t>
            </a: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To bin each stimulus via developmental exposure (childhood [0-11], adolescence [12-18], young adulthood [19-25], and adulthood [26-45]), we subtracted the year in which the participant was born from the year in which the stimulus was first released (Song-Specific Age)</a:t>
            </a: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We utilized participants’ self-report for self-selected music from before they were born</a:t>
            </a:r>
            <a:endParaRPr sz="3200" dirty="0">
              <a:solidFill>
                <a:schemeClr val="dk1"/>
              </a:solidFill>
              <a:latin typeface="Helvetica Neue"/>
              <a:ea typeface="Helvetica Neue"/>
              <a:cs typeface="Helvetica Neue"/>
              <a:sym typeface="Helvetica Neue"/>
            </a:endParaRPr>
          </a:p>
        </p:txBody>
      </p:sp>
      <p:pic>
        <p:nvPicPr>
          <p:cNvPr id="88" name="Google Shape;88;p1"/>
          <p:cNvPicPr preferRelativeResize="0"/>
          <p:nvPr/>
        </p:nvPicPr>
        <p:blipFill rotWithShape="1">
          <a:blip r:embed="rId3">
            <a:alphaModFix/>
          </a:blip>
          <a:srcRect/>
          <a:stretch/>
        </p:blipFill>
        <p:spPr>
          <a:xfrm>
            <a:off x="1344707" y="2944337"/>
            <a:ext cx="3314379" cy="3072487"/>
          </a:xfrm>
          <a:prstGeom prst="rect">
            <a:avLst/>
          </a:prstGeom>
          <a:noFill/>
          <a:ln>
            <a:noFill/>
          </a:ln>
        </p:spPr>
      </p:pic>
      <p:pic>
        <p:nvPicPr>
          <p:cNvPr id="89" name="Google Shape;89;p1" descr="A picture containing drawing&#10;&#10;Description automatically generated"/>
          <p:cNvPicPr preferRelativeResize="0"/>
          <p:nvPr/>
        </p:nvPicPr>
        <p:blipFill rotWithShape="1">
          <a:blip r:embed="rId4">
            <a:alphaModFix/>
          </a:blip>
          <a:srcRect/>
          <a:stretch/>
        </p:blipFill>
        <p:spPr>
          <a:xfrm>
            <a:off x="37500644" y="2944337"/>
            <a:ext cx="3908614" cy="2835810"/>
          </a:xfrm>
          <a:prstGeom prst="rect">
            <a:avLst/>
          </a:prstGeom>
          <a:noFill/>
          <a:ln>
            <a:noFill/>
          </a:ln>
        </p:spPr>
      </p:pic>
      <p:sp>
        <p:nvSpPr>
          <p:cNvPr id="90" name="Google Shape;90;p1"/>
          <p:cNvSpPr/>
          <p:nvPr/>
        </p:nvSpPr>
        <p:spPr>
          <a:xfrm>
            <a:off x="645458" y="6591300"/>
            <a:ext cx="13877365"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Introduction</a:t>
            </a:r>
            <a:endParaRPr dirty="0">
              <a:latin typeface="Calibri" panose="020F0502020204030204" pitchFamily="34" charset="0"/>
              <a:cs typeface="Calibri" panose="020F0502020204030204" pitchFamily="34" charset="0"/>
            </a:endParaRPr>
          </a:p>
        </p:txBody>
      </p:sp>
      <p:sp>
        <p:nvSpPr>
          <p:cNvPr id="100" name="Google Shape;100;p1"/>
          <p:cNvSpPr/>
          <p:nvPr/>
        </p:nvSpPr>
        <p:spPr>
          <a:xfrm>
            <a:off x="29342188" y="18278328"/>
            <a:ext cx="13877365"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Discussion </a:t>
            </a:r>
            <a:endParaRPr sz="6000" dirty="0">
              <a:latin typeface="Calibri" panose="020F0502020204030204" pitchFamily="34" charset="0"/>
              <a:cs typeface="Calibri" panose="020F0502020204030204" pitchFamily="34" charset="0"/>
            </a:endParaRPr>
          </a:p>
        </p:txBody>
      </p:sp>
      <p:sp>
        <p:nvSpPr>
          <p:cNvPr id="102" name="Google Shape;102;p1"/>
          <p:cNvSpPr/>
          <p:nvPr/>
        </p:nvSpPr>
        <p:spPr>
          <a:xfrm>
            <a:off x="29342188" y="27969676"/>
            <a:ext cx="13877365" cy="1618488"/>
          </a:xfrm>
          <a:prstGeom prst="rect">
            <a:avLst/>
          </a:prstGeom>
          <a:solidFill>
            <a:srgbClr val="AEABAB"/>
          </a:solidFill>
          <a:ln w="12700"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References </a:t>
            </a:r>
            <a:endParaRPr dirty="0">
              <a:latin typeface="Calibri" panose="020F0502020204030204" pitchFamily="34" charset="0"/>
              <a:cs typeface="Calibri" panose="020F0502020204030204" pitchFamily="34" charset="0"/>
            </a:endParaRPr>
          </a:p>
        </p:txBody>
      </p:sp>
      <p:sp>
        <p:nvSpPr>
          <p:cNvPr id="107" name="Google Shape;107;p1"/>
          <p:cNvSpPr/>
          <p:nvPr/>
        </p:nvSpPr>
        <p:spPr>
          <a:xfrm>
            <a:off x="29342927" y="6492164"/>
            <a:ext cx="13877365"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ROI-ROI Connectivity Matrices</a:t>
            </a:r>
            <a:endParaRPr sz="6000" dirty="0">
              <a:latin typeface="Calibri" panose="020F0502020204030204" pitchFamily="34" charset="0"/>
              <a:cs typeface="Calibri" panose="020F0502020204030204" pitchFamily="34" charset="0"/>
            </a:endParaRPr>
          </a:p>
        </p:txBody>
      </p:sp>
      <p:sp>
        <p:nvSpPr>
          <p:cNvPr id="121" name="Google Shape;121;p1"/>
          <p:cNvSpPr/>
          <p:nvPr/>
        </p:nvSpPr>
        <p:spPr>
          <a:xfrm>
            <a:off x="15006917" y="18379955"/>
            <a:ext cx="13877365"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Univariate Main Effect of Age of Exposure</a:t>
            </a:r>
            <a:endParaRPr dirty="0">
              <a:latin typeface="Calibri" panose="020F0502020204030204" pitchFamily="34" charset="0"/>
              <a:cs typeface="Calibri" panose="020F0502020204030204" pitchFamily="34" charset="0"/>
            </a:endParaRPr>
          </a:p>
        </p:txBody>
      </p:sp>
      <p:sp>
        <p:nvSpPr>
          <p:cNvPr id="165" name="Google Shape;165;p1"/>
          <p:cNvSpPr/>
          <p:nvPr/>
        </p:nvSpPr>
        <p:spPr>
          <a:xfrm>
            <a:off x="15020051" y="30043469"/>
            <a:ext cx="13877365" cy="1394021"/>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mPFC Seed-Based Connectivity</a:t>
            </a:r>
            <a:endParaRPr lang="en-US" sz="6000" dirty="0">
              <a:latin typeface="Calibri" panose="020F0502020204030204" pitchFamily="34" charset="0"/>
              <a:cs typeface="Calibri" panose="020F0502020204030204" pitchFamily="34" charset="0"/>
            </a:endParaRPr>
          </a:p>
        </p:txBody>
      </p:sp>
      <p:sp>
        <p:nvSpPr>
          <p:cNvPr id="166" name="Google Shape;166;p1"/>
          <p:cNvSpPr/>
          <p:nvPr/>
        </p:nvSpPr>
        <p:spPr>
          <a:xfrm>
            <a:off x="15013484" y="6591300"/>
            <a:ext cx="13877365" cy="1613647"/>
          </a:xfrm>
          <a:prstGeom prst="rect">
            <a:avLst/>
          </a:prstGeom>
          <a:solidFill>
            <a:srgbClr val="9A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chemeClr val="lt1"/>
                </a:solidFill>
                <a:latin typeface="Calibri" panose="020F0502020204030204" pitchFamily="34" charset="0"/>
                <a:ea typeface="Helvetica Neue"/>
                <a:cs typeface="Calibri" panose="020F0502020204030204" pitchFamily="34" charset="0"/>
                <a:sym typeface="Helvetica Neue"/>
              </a:rPr>
              <a:t>Methods</a:t>
            </a:r>
            <a:endParaRPr dirty="0">
              <a:latin typeface="Calibri" panose="020F0502020204030204" pitchFamily="34" charset="0"/>
              <a:cs typeface="Calibri" panose="020F0502020204030204" pitchFamily="34" charset="0"/>
            </a:endParaRPr>
          </a:p>
        </p:txBody>
      </p:sp>
      <p:sp>
        <p:nvSpPr>
          <p:cNvPr id="168" name="Google Shape;168;p1"/>
          <p:cNvSpPr txBox="1"/>
          <p:nvPr/>
        </p:nvSpPr>
        <p:spPr>
          <a:xfrm>
            <a:off x="15020051" y="29329106"/>
            <a:ext cx="14366068"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000"/>
              <a:buFont typeface="Arial"/>
              <a:buNone/>
            </a:pPr>
            <a:r>
              <a:rPr lang="en-US" sz="2000" dirty="0">
                <a:solidFill>
                  <a:srgbClr val="000000"/>
                </a:solidFill>
                <a:latin typeface="Helvetica Neue"/>
                <a:ea typeface="Helvetica Neue"/>
                <a:cs typeface="Helvetica Neue"/>
                <a:sym typeface="Helvetica Neue"/>
              </a:rPr>
              <a:t>Voxel Threshold: p FDR corrected &lt;0.05; Cluster Threshold: p FDR corrected &lt;0.05</a:t>
            </a:r>
          </a:p>
          <a:p>
            <a:pPr marL="0" marR="0" lvl="0" indent="0" algn="l" rtl="0">
              <a:spcBef>
                <a:spcPts val="0"/>
              </a:spcBef>
              <a:spcAft>
                <a:spcPts val="0"/>
              </a:spcAft>
              <a:buClr>
                <a:srgbClr val="000000"/>
              </a:buClr>
              <a:buSzPts val="2000"/>
              <a:buFont typeface="Arial"/>
              <a:buNone/>
            </a:pPr>
            <a:r>
              <a:rPr lang="en-US" sz="2000" dirty="0">
                <a:latin typeface="Helvetica Neue"/>
                <a:ea typeface="Helvetica Neue"/>
                <a:cs typeface="Helvetica Neue"/>
                <a:sym typeface="Helvetica Neue"/>
              </a:rPr>
              <a:t>Music from childhood (0-11) and adulthood (26-45) did not survive corrections</a:t>
            </a:r>
            <a:endParaRPr dirty="0"/>
          </a:p>
        </p:txBody>
      </p:sp>
      <p:sp>
        <p:nvSpPr>
          <p:cNvPr id="169" name="Google Shape;87;p1">
            <a:extLst>
              <a:ext uri="{FF2B5EF4-FFF2-40B4-BE49-F238E27FC236}">
                <a16:creationId xmlns:a16="http://schemas.microsoft.com/office/drawing/2014/main" id="{54F7C366-E575-8F4D-8A46-DB1E95245786}"/>
              </a:ext>
            </a:extLst>
          </p:cNvPr>
          <p:cNvSpPr/>
          <p:nvPr/>
        </p:nvSpPr>
        <p:spPr>
          <a:xfrm>
            <a:off x="647416" y="8198262"/>
            <a:ext cx="13877365" cy="29747814"/>
          </a:xfrm>
          <a:prstGeom prst="rect">
            <a:avLst/>
          </a:prstGeom>
          <a:solidFill>
            <a:schemeClr val="lt1"/>
          </a:solidFill>
          <a:ln w="12700" cap="flat" cmpd="sng">
            <a:solidFill>
              <a:srgbClr val="D5DBE5"/>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274300" tIns="45700" rIns="274300" bIns="45700" anchor="t" anchorCtr="0">
            <a:noAutofit/>
          </a:bodyPr>
          <a:lstStyle/>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Older adults tend to recall a disproportionately high number of autobiographical memories from their adolescence and young adulthood compared to any other time across the lifespan (the “reminiscence bump”)</a:t>
            </a: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Not only does this population recall more autobiographical memories in response to music from their adolescence compared to music outside this time period, but also show lifelong preferences for music from this time:</a:t>
            </a: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This suggests that age of encoding plays an important role in not only in forming memories in response to music, but also in forming lifelong preferences</a:t>
            </a: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Adolescents display increased sensitivity to reward and risky behavior, which has been attributed disproportionate maturation of subcortical limbic regions in comparison to </a:t>
            </a:r>
            <a:r>
              <a:rPr lang="en-US" sz="3200" dirty="0" err="1">
                <a:latin typeface="Calibri" panose="020F0502020204030204" pitchFamily="34" charset="0"/>
                <a:cs typeface="Calibri" panose="020F0502020204030204" pitchFamily="34" charset="0"/>
              </a:rPr>
              <a:t>frontocortical</a:t>
            </a:r>
            <a:r>
              <a:rPr lang="en-US" sz="3200" dirty="0">
                <a:latin typeface="Calibri" panose="020F0502020204030204" pitchFamily="34" charset="0"/>
                <a:cs typeface="Calibri" panose="020F0502020204030204" pitchFamily="34" charset="0"/>
              </a:rPr>
              <a:t> regions (Casey et al., 2008; Steinberg et al., 2008)</a:t>
            </a: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Connections between the mPFC and </a:t>
            </a:r>
            <a:r>
              <a:rPr lang="en-US" sz="3200" dirty="0" err="1">
                <a:latin typeface="Calibri" panose="020F0502020204030204" pitchFamily="34" charset="0"/>
                <a:cs typeface="Calibri" panose="020F0502020204030204" pitchFamily="34" charset="0"/>
              </a:rPr>
              <a:t>VStr</a:t>
            </a:r>
            <a:r>
              <a:rPr lang="en-US" sz="3200" dirty="0">
                <a:latin typeface="Calibri" panose="020F0502020204030204" pitchFamily="34" charset="0"/>
                <a:cs typeface="Calibri" panose="020F0502020204030204" pitchFamily="34" charset="0"/>
              </a:rPr>
              <a:t> strengthen during this time period (particularly in late adolescence), with the mPFC regulating limbic responses as individuals mature (Casey, 2016):</a:t>
            </a:r>
          </a:p>
          <a:p>
            <a:pPr fontAlgn="base"/>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fontAlgn="base"/>
            <a:endParaRPr lang="en-US" sz="3200" dirty="0">
              <a:latin typeface="Calibri" panose="020F0502020204030204" pitchFamily="34" charset="0"/>
              <a:cs typeface="Calibri" panose="020F0502020204030204" pitchFamily="34" charset="0"/>
            </a:endParaRPr>
          </a:p>
          <a:p>
            <a:pPr marL="457200"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Pleasurable music listening experiences involves an interaction between and within the auditory and dopaminergic reward systems, facilitated by the anterior insula:</a:t>
            </a: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lang="en-US" sz="3200" dirty="0">
              <a:solidFill>
                <a:schemeClr val="dk1"/>
              </a:solidFill>
              <a:latin typeface="Helvetica Neue"/>
              <a:ea typeface="Helvetica Neue"/>
              <a:cs typeface="Helvetica Neue"/>
              <a:sym typeface="Helvetica Neue"/>
            </a:endParaRPr>
          </a:p>
          <a:p>
            <a:pPr marL="457200"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lvl="1" indent="-457200" fontAlgn="base">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lvl="1" indent="-457200" fontAlgn="base">
              <a:buFont typeface="Arial" panose="020B0604020202020204" pitchFamily="34" charset="0"/>
              <a:buChar char="•"/>
            </a:pPr>
            <a:r>
              <a:rPr lang="en-US" sz="3200" dirty="0">
                <a:latin typeface="Calibri" panose="020F0502020204030204" pitchFamily="34" charset="0"/>
                <a:cs typeface="Calibri" panose="020F0502020204030204" pitchFamily="34" charset="0"/>
              </a:rPr>
              <a:t>Taken together, these models suggest increased preference for music from one’s adolescence might, in part, reflect increased connectivity between the mPFC and </a:t>
            </a:r>
            <a:r>
              <a:rPr lang="en-US" sz="3200" dirty="0" err="1">
                <a:latin typeface="Calibri" panose="020F0502020204030204" pitchFamily="34" charset="0"/>
                <a:cs typeface="Calibri" panose="020F0502020204030204" pitchFamily="34" charset="0"/>
              </a:rPr>
              <a:t>VStr</a:t>
            </a:r>
            <a:r>
              <a:rPr lang="en-US" sz="3200" dirty="0">
                <a:latin typeface="Calibri" panose="020F0502020204030204" pitchFamily="34" charset="0"/>
                <a:cs typeface="Calibri" panose="020F0502020204030204" pitchFamily="34" charset="0"/>
              </a:rPr>
              <a:t> that persists across the lifespan</a:t>
            </a:r>
          </a:p>
          <a:p>
            <a:pPr marL="457200" lvl="1" indent="-457200" fontAlgn="base">
              <a:buFont typeface="Arial" panose="020B0604020202020204" pitchFamily="34" charset="0"/>
              <a:buChar char="•"/>
            </a:pPr>
            <a:r>
              <a:rPr lang="en-US" sz="3200" b="1" dirty="0">
                <a:latin typeface="Calibri" panose="020F0502020204030204" pitchFamily="34" charset="0"/>
                <a:cs typeface="Calibri" panose="020F0502020204030204" pitchFamily="34" charset="0"/>
              </a:rPr>
              <a:t>Hypothesis: </a:t>
            </a:r>
            <a:r>
              <a:rPr lang="en-US" sz="3200" dirty="0">
                <a:latin typeface="Calibri" panose="020F0502020204030204" pitchFamily="34" charset="0"/>
                <a:cs typeface="Calibri" panose="020F0502020204030204" pitchFamily="34" charset="0"/>
              </a:rPr>
              <a:t>Music first heard in listeners’ adolescence will show functional connectivity patterns between the mPFC and reward circuitry (namely, </a:t>
            </a:r>
            <a:r>
              <a:rPr lang="en-US" sz="3200" dirty="0" err="1">
                <a:latin typeface="Calibri" panose="020F0502020204030204" pitchFamily="34" charset="0"/>
                <a:cs typeface="Calibri" panose="020F0502020204030204" pitchFamily="34" charset="0"/>
              </a:rPr>
              <a:t>VStr</a:t>
            </a:r>
            <a:r>
              <a:rPr lang="en-US" sz="3200" dirty="0">
                <a:latin typeface="Calibri" panose="020F0502020204030204" pitchFamily="34" charset="0"/>
                <a:cs typeface="Calibri" panose="020F0502020204030204" pitchFamily="34" charset="0"/>
              </a:rPr>
              <a:t>)</a:t>
            </a:r>
            <a:endParaRPr lang="en-US" sz="3200" b="1" dirty="0">
              <a:latin typeface="Calibri" panose="020F0502020204030204" pitchFamily="34" charset="0"/>
              <a:cs typeface="Calibri" panose="020F0502020204030204" pitchFamily="34" charset="0"/>
            </a:endParaRPr>
          </a:p>
        </p:txBody>
      </p:sp>
      <p:pic>
        <p:nvPicPr>
          <p:cNvPr id="1030" name="Picture 6">
            <a:extLst>
              <a:ext uri="{FF2B5EF4-FFF2-40B4-BE49-F238E27FC236}">
                <a16:creationId xmlns:a16="http://schemas.microsoft.com/office/drawing/2014/main" id="{7DCD9259-3272-CC4D-8A06-F3710991C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38" y="11302301"/>
            <a:ext cx="6645839" cy="41167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89A4925-A97A-324D-BB16-A33AB721AE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4140" y="11302301"/>
            <a:ext cx="6645839" cy="40982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6E5CAB5-DCCF-E34B-BD79-B209AA02FF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738" y="25605410"/>
            <a:ext cx="12951113" cy="796550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81BFCB3D-1580-8D4E-B588-01BE42202D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6995" y="20672954"/>
            <a:ext cx="11732872" cy="256115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38D5549B-90D6-0F4F-84DF-E8F8A4E535B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31980"/>
          <a:stretch/>
        </p:blipFill>
        <p:spPr bwMode="auto">
          <a:xfrm>
            <a:off x="15195522" y="8760570"/>
            <a:ext cx="13605521" cy="4226803"/>
          </a:xfrm>
          <a:prstGeom prst="rect">
            <a:avLst/>
          </a:prstGeom>
          <a:noFill/>
          <a:extLst>
            <a:ext uri="{909E8E84-426E-40DD-AFC4-6F175D3DCCD1}">
              <a14:hiddenFill xmlns:a14="http://schemas.microsoft.com/office/drawing/2010/main">
                <a:solidFill>
                  <a:srgbClr val="FFFFFF"/>
                </a:solidFill>
              </a14:hiddenFill>
            </a:ext>
          </a:extLst>
        </p:spPr>
      </p:pic>
      <p:sp>
        <p:nvSpPr>
          <p:cNvPr id="183" name="TextBox 182">
            <a:extLst>
              <a:ext uri="{FF2B5EF4-FFF2-40B4-BE49-F238E27FC236}">
                <a16:creationId xmlns:a16="http://schemas.microsoft.com/office/drawing/2014/main" id="{99D9395D-7BD1-3445-AB5E-2FB577C461C0}"/>
              </a:ext>
            </a:extLst>
          </p:cNvPr>
          <p:cNvSpPr txBox="1"/>
          <p:nvPr/>
        </p:nvSpPr>
        <p:spPr>
          <a:xfrm>
            <a:off x="19276317" y="25792634"/>
            <a:ext cx="6411877"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Young Adulthood (19-25)</a:t>
            </a:r>
          </a:p>
        </p:txBody>
      </p:sp>
      <p:sp>
        <p:nvSpPr>
          <p:cNvPr id="184" name="TextBox 183">
            <a:extLst>
              <a:ext uri="{FF2B5EF4-FFF2-40B4-BE49-F238E27FC236}">
                <a16:creationId xmlns:a16="http://schemas.microsoft.com/office/drawing/2014/main" id="{69913EBE-AD1B-6242-9B1C-0454DFE0625F}"/>
              </a:ext>
            </a:extLst>
          </p:cNvPr>
          <p:cNvSpPr txBox="1"/>
          <p:nvPr/>
        </p:nvSpPr>
        <p:spPr>
          <a:xfrm>
            <a:off x="19361364" y="22268688"/>
            <a:ext cx="4061741"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Adolescence (12-18)</a:t>
            </a:r>
          </a:p>
        </p:txBody>
      </p:sp>
      <p:pic>
        <p:nvPicPr>
          <p:cNvPr id="186" name="Picture 185" descr="A close-up of several coins&#10;&#10;Description automatically generated with low confidence">
            <a:extLst>
              <a:ext uri="{FF2B5EF4-FFF2-40B4-BE49-F238E27FC236}">
                <a16:creationId xmlns:a16="http://schemas.microsoft.com/office/drawing/2014/main" id="{D5B70534-6EF2-F848-8C58-9E5926570A65}"/>
              </a:ext>
            </a:extLst>
          </p:cNvPr>
          <p:cNvPicPr>
            <a:picLocks noChangeAspect="1"/>
          </p:cNvPicPr>
          <p:nvPr/>
        </p:nvPicPr>
        <p:blipFill>
          <a:blip r:embed="rId10"/>
          <a:stretch>
            <a:fillRect/>
          </a:stretch>
        </p:blipFill>
        <p:spPr>
          <a:xfrm>
            <a:off x="15314959" y="22943948"/>
            <a:ext cx="13135386" cy="2312343"/>
          </a:xfrm>
          <a:prstGeom prst="rect">
            <a:avLst/>
          </a:prstGeom>
        </p:spPr>
      </p:pic>
      <p:pic>
        <p:nvPicPr>
          <p:cNvPr id="187" name="Picture 186">
            <a:extLst>
              <a:ext uri="{FF2B5EF4-FFF2-40B4-BE49-F238E27FC236}">
                <a16:creationId xmlns:a16="http://schemas.microsoft.com/office/drawing/2014/main" id="{82BBCB9D-EE8B-444C-AB01-7799438543A7}"/>
              </a:ext>
            </a:extLst>
          </p:cNvPr>
          <p:cNvPicPr>
            <a:picLocks noChangeAspect="1"/>
          </p:cNvPicPr>
          <p:nvPr/>
        </p:nvPicPr>
        <p:blipFill>
          <a:blip r:embed="rId11"/>
          <a:stretch>
            <a:fillRect/>
          </a:stretch>
        </p:blipFill>
        <p:spPr>
          <a:xfrm>
            <a:off x="15314949" y="26411656"/>
            <a:ext cx="13135396" cy="2312343"/>
          </a:xfrm>
          <a:prstGeom prst="rect">
            <a:avLst/>
          </a:prstGeom>
        </p:spPr>
      </p:pic>
      <p:pic>
        <p:nvPicPr>
          <p:cNvPr id="29" name="Picture 28" descr="Icon&#10;&#10;Description automatically generated">
            <a:extLst>
              <a:ext uri="{FF2B5EF4-FFF2-40B4-BE49-F238E27FC236}">
                <a16:creationId xmlns:a16="http://schemas.microsoft.com/office/drawing/2014/main" id="{E08EAF82-3AC8-3B4C-8D75-33CEF6D30927}"/>
              </a:ext>
            </a:extLst>
          </p:cNvPr>
          <p:cNvPicPr>
            <a:picLocks noChangeAspect="1"/>
          </p:cNvPicPr>
          <p:nvPr/>
        </p:nvPicPr>
        <p:blipFill>
          <a:blip r:embed="rId12"/>
          <a:stretch>
            <a:fillRect/>
          </a:stretch>
        </p:blipFill>
        <p:spPr>
          <a:xfrm>
            <a:off x="25808637" y="29365681"/>
            <a:ext cx="2641708" cy="634696"/>
          </a:xfrm>
          <a:prstGeom prst="rect">
            <a:avLst/>
          </a:prstGeom>
        </p:spPr>
      </p:pic>
      <p:sp>
        <p:nvSpPr>
          <p:cNvPr id="30" name="TextBox 29">
            <a:extLst>
              <a:ext uri="{FF2B5EF4-FFF2-40B4-BE49-F238E27FC236}">
                <a16:creationId xmlns:a16="http://schemas.microsoft.com/office/drawing/2014/main" id="{F7358A4B-F7E5-5B40-B4C9-294F5CA4F402}"/>
              </a:ext>
            </a:extLst>
          </p:cNvPr>
          <p:cNvSpPr txBox="1"/>
          <p:nvPr/>
        </p:nvSpPr>
        <p:spPr>
          <a:xfrm>
            <a:off x="19361364" y="33624671"/>
            <a:ext cx="4061741"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Adolescence (12-18)</a:t>
            </a:r>
          </a:p>
        </p:txBody>
      </p:sp>
      <p:pic>
        <p:nvPicPr>
          <p:cNvPr id="31" name="Picture 30">
            <a:extLst>
              <a:ext uri="{FF2B5EF4-FFF2-40B4-BE49-F238E27FC236}">
                <a16:creationId xmlns:a16="http://schemas.microsoft.com/office/drawing/2014/main" id="{08D2C885-E7A1-0740-9F89-D04BA30557DB}"/>
              </a:ext>
            </a:extLst>
          </p:cNvPr>
          <p:cNvPicPr>
            <a:picLocks noChangeAspect="1"/>
          </p:cNvPicPr>
          <p:nvPr/>
        </p:nvPicPr>
        <p:blipFill>
          <a:blip r:embed="rId13"/>
          <a:stretch>
            <a:fillRect/>
          </a:stretch>
        </p:blipFill>
        <p:spPr>
          <a:xfrm>
            <a:off x="15245654" y="34212244"/>
            <a:ext cx="13273986" cy="2343854"/>
          </a:xfrm>
          <a:prstGeom prst="rect">
            <a:avLst/>
          </a:prstGeom>
        </p:spPr>
      </p:pic>
      <p:sp>
        <p:nvSpPr>
          <p:cNvPr id="32" name="Google Shape;168;p1">
            <a:extLst>
              <a:ext uri="{FF2B5EF4-FFF2-40B4-BE49-F238E27FC236}">
                <a16:creationId xmlns:a16="http://schemas.microsoft.com/office/drawing/2014/main" id="{A515C47D-E132-7046-B119-4307587CE230}"/>
              </a:ext>
            </a:extLst>
          </p:cNvPr>
          <p:cNvSpPr txBox="1"/>
          <p:nvPr/>
        </p:nvSpPr>
        <p:spPr>
          <a:xfrm>
            <a:off x="15072961" y="36787356"/>
            <a:ext cx="14366068"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2000"/>
              <a:buFont typeface="Arial"/>
              <a:buNone/>
            </a:pPr>
            <a:r>
              <a:rPr lang="en-US" sz="2000" dirty="0">
                <a:solidFill>
                  <a:srgbClr val="000000"/>
                </a:solidFill>
                <a:latin typeface="Helvetica Neue"/>
                <a:ea typeface="Helvetica Neue"/>
                <a:cs typeface="Helvetica Neue"/>
                <a:sym typeface="Helvetica Neue"/>
              </a:rPr>
              <a:t>Voxel Threshold: p FDR corrected &lt;0.05; Cluster Threshold: p FDR corrected &lt;0.05</a:t>
            </a:r>
          </a:p>
          <a:p>
            <a:pPr marL="0" marR="0" lvl="0" indent="0" algn="l" rtl="0">
              <a:spcBef>
                <a:spcPts val="0"/>
              </a:spcBef>
              <a:spcAft>
                <a:spcPts val="0"/>
              </a:spcAft>
              <a:buClr>
                <a:srgbClr val="000000"/>
              </a:buClr>
              <a:buSzPts val="2000"/>
              <a:buFont typeface="Arial"/>
              <a:buNone/>
            </a:pPr>
            <a:r>
              <a:rPr lang="en-US" sz="2000" dirty="0">
                <a:latin typeface="Helvetica Neue"/>
                <a:ea typeface="Helvetica Neue"/>
                <a:cs typeface="Helvetica Neue"/>
                <a:sym typeface="Helvetica Neue"/>
              </a:rPr>
              <a:t>Music from childhood (0-11), young adulthood (19-26), and adulthood (26-45) did not survive corrections</a:t>
            </a:r>
            <a:endParaRPr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505</Words>
  <Application>Microsoft Macintosh PowerPoint</Application>
  <PresentationFormat>Custom</PresentationFormat>
  <Paragraphs>103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Arial</vt:lpstr>
      <vt:lpstr>Helvetica Neue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Microsoft Office User</cp:lastModifiedBy>
  <cp:revision>8</cp:revision>
  <dcterms:created xsi:type="dcterms:W3CDTF">2021-02-08T14:55:12Z</dcterms:created>
  <dcterms:modified xsi:type="dcterms:W3CDTF">2022-04-06T18:22:56Z</dcterms:modified>
</cp:coreProperties>
</file>