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8404800"/>
  <p:notesSz cx="6858000" cy="9144000"/>
  <p:embeddedFontLst>
    <p:embeddedFont>
      <p:font typeface="Calibri" panose="020F0502020204030204" pitchFamily="34"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UZ/EanI988gELEzf8evnhnh3M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92"/>
  </p:normalViewPr>
  <p:slideViewPr>
    <p:cSldViewPr snapToGrid="0" snapToObjects="1">
      <p:cViewPr>
        <p:scale>
          <a:sx n="50" d="100"/>
          <a:sy n="50" d="100"/>
        </p:scale>
        <p:origin x="160" y="-5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470025" y="685800"/>
            <a:ext cx="391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91840" y="6285233"/>
            <a:ext cx="3730752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486400" y="20171413"/>
            <a:ext cx="329184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761854" y="3479167"/>
            <a:ext cx="24367493"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9868515" y="13585826"/>
            <a:ext cx="3254629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666116" y="4396107"/>
            <a:ext cx="32546293"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994662" y="9574541"/>
            <a:ext cx="37856160" cy="15975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994662" y="25701001"/>
            <a:ext cx="37856160" cy="8401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26" name="Google Shape;26;p5"/>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30175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222199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7"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2" y="9414513"/>
            <a:ext cx="1856803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7"/>
          <p:cNvSpPr txBox="1">
            <a:spLocks noGrp="1"/>
          </p:cNvSpPr>
          <p:nvPr>
            <p:ph type="body" idx="2"/>
          </p:nvPr>
        </p:nvSpPr>
        <p:spPr>
          <a:xfrm>
            <a:off x="3023242" y="14028420"/>
            <a:ext cx="1856803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2" y="9414513"/>
            <a:ext cx="18659477"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7"/>
          <p:cNvSpPr txBox="1">
            <a:spLocks noGrp="1"/>
          </p:cNvSpPr>
          <p:nvPr>
            <p:ph type="body" idx="4"/>
          </p:nvPr>
        </p:nvSpPr>
        <p:spPr>
          <a:xfrm>
            <a:off x="22219922" y="14028420"/>
            <a:ext cx="18659477"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5529588"/>
            <a:ext cx="22219920" cy="272923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0"/>
          <p:cNvSpPr txBox="1">
            <a:spLocks noGrp="1"/>
          </p:cNvSpPr>
          <p:nvPr>
            <p:ph type="body" idx="2"/>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0"/>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5529588"/>
            <a:ext cx="22219920" cy="27292300"/>
          </a:xfrm>
          <a:prstGeom prst="rect">
            <a:avLst/>
          </a:prstGeom>
          <a:noFill/>
          <a:ln>
            <a:noFill/>
          </a:ln>
        </p:spPr>
      </p:sp>
      <p:sp>
        <p:nvSpPr>
          <p:cNvPr id="64" name="Google Shape;64;p11"/>
          <p:cNvSpPr txBox="1">
            <a:spLocks noGrp="1"/>
          </p:cNvSpPr>
          <p:nvPr>
            <p:ph type="body" idx="1"/>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1"/>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57070"/>
        </a:solidFill>
        <a:effectLst/>
      </p:bgPr>
    </p:bg>
    <p:spTree>
      <p:nvGrpSpPr>
        <p:cNvPr id="1" name="Shape 83"/>
        <p:cNvGrpSpPr/>
        <p:nvPr/>
      </p:nvGrpSpPr>
      <p:grpSpPr>
        <a:xfrm>
          <a:off x="0" y="0"/>
          <a:ext cx="0" cy="0"/>
          <a:chOff x="0" y="0"/>
          <a:chExt cx="0" cy="0"/>
        </a:xfrm>
      </p:grpSpPr>
      <p:sp>
        <p:nvSpPr>
          <p:cNvPr id="84" name="Google Shape;84;p1"/>
          <p:cNvSpPr/>
          <p:nvPr/>
        </p:nvSpPr>
        <p:spPr>
          <a:xfrm>
            <a:off x="-60592" y="13145"/>
            <a:ext cx="43886478" cy="6208593"/>
          </a:xfrm>
          <a:prstGeom prst="rect">
            <a:avLst/>
          </a:prstGeom>
          <a:gradFill>
            <a:gsLst>
              <a:gs pos="0">
                <a:srgbClr val="770000"/>
              </a:gs>
              <a:gs pos="50000">
                <a:srgbClr val="AC0000"/>
              </a:gs>
              <a:gs pos="100000">
                <a:srgbClr val="CE0000"/>
              </a:gs>
            </a:gsLst>
            <a:lin ang="1620000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0" b="1"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When You Heard it First: Age of Exposure Affects Functional Connectivity between Auditory and Reward Networks </a:t>
            </a:r>
            <a:endParaRPr sz="7000" dirty="0">
              <a:latin typeface="Calibri" panose="020F0502020204030204" pitchFamily="34" charset="0"/>
              <a:cs typeface="Calibri" panose="020F0502020204030204" pitchFamily="34" charset="0"/>
            </a:endParaRPr>
          </a:p>
          <a:p>
            <a:pPr lvl="0" algn="ct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Nicholas Kathios</a:t>
            </a:r>
            <a:r>
              <a:rPr lang="en-US" sz="5400"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Milena Aiello Quinci</a:t>
            </a:r>
            <a:r>
              <a:rPr lang="en-US" sz="5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Psyche Loui</a:t>
            </a:r>
            <a:r>
              <a:rPr lang="en-US" sz="5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a:t>
            </a:r>
            <a:endParaRPr dirty="0">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4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4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Northeastern University</a:t>
            </a:r>
            <a:endParaRPr dirty="0">
              <a:latin typeface="Calibri" panose="020F0502020204030204" pitchFamily="34" charset="0"/>
              <a:cs typeface="Calibri" panose="020F0502020204030204" pitchFamily="34" charset="0"/>
            </a:endParaRPr>
          </a:p>
        </p:txBody>
      </p:sp>
      <p:sp>
        <p:nvSpPr>
          <p:cNvPr id="86" name="Google Shape;86;p1"/>
          <p:cNvSpPr/>
          <p:nvPr/>
        </p:nvSpPr>
        <p:spPr>
          <a:xfrm>
            <a:off x="29331763" y="6591300"/>
            <a:ext cx="13877365" cy="31354776"/>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fontAlgn="base"/>
            <a:endParaRPr lang="en-US" dirty="0"/>
          </a:p>
          <a:p>
            <a:pPr fontAlgn="base"/>
            <a:endParaRPr lang="en-US" dirty="0"/>
          </a:p>
          <a:p>
            <a:pPr marL="457200" indent="-457200" fontAlgn="base">
              <a:buFont typeface="Arial" panose="020B0604020202020204" pitchFamily="34" charset="0"/>
              <a:buChar char="•"/>
            </a:pPr>
            <a:r>
              <a:rPr lang="en-US" sz="3200" dirty="0"/>
              <a:t>Music encoded during adolescence may differ in its functional connectivity patterns from that outside this time period, providing neuroscientific insight into the reminiscence bump effect &amp; development of lifelong preferences</a:t>
            </a:r>
          </a:p>
          <a:p>
            <a:pPr marL="457200" indent="-457200" fontAlgn="base">
              <a:buFont typeface="Arial" panose="020B0604020202020204" pitchFamily="34" charset="0"/>
              <a:buChar char="•"/>
            </a:pPr>
            <a:r>
              <a:rPr lang="en-US" sz="3200" dirty="0"/>
              <a:t>Lifelong preference may reflect improved reward learning in adolescence that persists across the lifespan</a:t>
            </a:r>
          </a:p>
          <a:p>
            <a:pPr marL="457200" indent="-457200" fontAlgn="base">
              <a:buFont typeface="Arial" panose="020B0604020202020204" pitchFamily="34" charset="0"/>
              <a:buChar char="•"/>
            </a:pPr>
            <a:r>
              <a:rPr lang="en-US" sz="3200" dirty="0"/>
              <a:t>Development of the social brain in adolescents may also account for these effects, consistent with the Music for Social Bonding hypothesis</a:t>
            </a:r>
          </a:p>
          <a:p>
            <a:pPr marL="457200" indent="-457200" fontAlgn="base">
              <a:buFont typeface="Arial" panose="020B0604020202020204" pitchFamily="34" charset="0"/>
              <a:buChar char="•"/>
            </a:pPr>
            <a:r>
              <a:rPr lang="en-US" sz="3200" b="1" dirty="0"/>
              <a:t>Future Directions</a:t>
            </a:r>
            <a:r>
              <a:rPr lang="en-US" sz="3200" dirty="0"/>
              <a:t>: Cross-sectional &amp; longitudinal music-listening fMRI studies; investigation of age-related differences on music reward-learning paradigms; SSA fMRI analyses in clinical populations </a:t>
            </a:r>
            <a:endParaRPr lang="en-US" sz="3200" b="1" dirty="0"/>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lang="en-US" sz="9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sz="9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2300" dirty="0">
                <a:solidFill>
                  <a:schemeClr val="dk1"/>
                </a:solidFill>
                <a:latin typeface="Calibri" panose="020F0502020204030204" pitchFamily="34" charset="0"/>
                <a:ea typeface="Helvetica Neue"/>
                <a:cs typeface="Calibri" panose="020F0502020204030204" pitchFamily="34" charset="0"/>
                <a:sym typeface="Helvetica Neue"/>
              </a:rPr>
              <a:t>We acknowledge support from Grammy Foundation, NSF-CAREER 1945436, NSF-STTR 2014870, and Kim and Glenn Campbell Foundation.</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000" dirty="0">
              <a:solidFill>
                <a:schemeClr val="dk1"/>
              </a:solidFill>
              <a:latin typeface="Helvetica Neue"/>
              <a:ea typeface="Helvetica Neue"/>
              <a:cs typeface="Helvetica Neue"/>
              <a:sym typeface="Helvetica Neue"/>
            </a:endParaRPr>
          </a:p>
        </p:txBody>
      </p:sp>
      <p:sp>
        <p:nvSpPr>
          <p:cNvPr id="87" name="Google Shape;87;p1"/>
          <p:cNvSpPr/>
          <p:nvPr/>
        </p:nvSpPr>
        <p:spPr>
          <a:xfrm>
            <a:off x="15013484" y="8204946"/>
            <a:ext cx="13877365" cy="29742653"/>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18 cognitively healthy older adults (ages 54-89; </a:t>
            </a:r>
            <a:r>
              <a:rPr lang="en-US" sz="3200" i="1" dirty="0">
                <a:solidFill>
                  <a:schemeClr val="dk1"/>
                </a:solidFill>
                <a:latin typeface="Calibri" panose="020F0502020204030204" pitchFamily="34" charset="0"/>
                <a:ea typeface="Helvetica Neue"/>
                <a:cs typeface="Calibri" panose="020F0502020204030204" pitchFamily="34" charset="0"/>
                <a:sym typeface="Helvetica Neue"/>
              </a:rPr>
              <a:t>M</a:t>
            </a:r>
            <a:r>
              <a:rPr lang="en-US" sz="3200" dirty="0">
                <a:solidFill>
                  <a:schemeClr val="dk1"/>
                </a:solidFill>
                <a:latin typeface="Calibri" panose="020F0502020204030204" pitchFamily="34" charset="0"/>
                <a:ea typeface="Helvetica Neue"/>
                <a:cs typeface="Calibri" panose="020F0502020204030204" pitchFamily="34" charset="0"/>
                <a:sym typeface="Helvetica Neue"/>
              </a:rPr>
              <a:t>=66.6)</a:t>
            </a: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R="0" lvl="0" algn="l" rtl="0">
              <a:spcBef>
                <a:spcPts val="0"/>
              </a:spcBef>
              <a:spcAft>
                <a:spcPts val="0"/>
              </a:spcAft>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10/18 participants completed a follow-up interview in which they reported when they thought they first heard both self- and other-selected clips</a:t>
            </a:r>
          </a:p>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We included every self-selected stimuli and any other-selected stimuli rated a 4 (“Very Familiar”) in our analyses</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To bin each stimulus via developmental exposure (childhood [0-11], adolescence [12-18], young adulthood [19-25], and adulthood [26-45]), we subtracted the year in which the participant was born from the year in which the stimulus was first released (Song-Specific Age)</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We utilized participants’ self-report for self-selected music from before they were born</a:t>
            </a: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Music </a:t>
            </a:r>
            <a:r>
              <a:rPr lang="en-US" sz="3200" kern="1200" dirty="0">
                <a:solidFill>
                  <a:schemeClr val="tx1"/>
                </a:solidFill>
                <a:latin typeface="Calibri" panose="020F0502020204030204" pitchFamily="34" charset="0"/>
                <a:cs typeface="Calibri" panose="020F0502020204030204" pitchFamily="34" charset="0"/>
              </a:rPr>
              <a:t>music first heard during adolescence (ages 12-18) and young adulthood (19-25) showed greater activation in auditory areas (STG, MTG, </a:t>
            </a:r>
            <a:r>
              <a:rPr lang="en-US" sz="3200" kern="1200" dirty="0" err="1">
                <a:solidFill>
                  <a:schemeClr val="tx1"/>
                </a:solidFill>
                <a:latin typeface="Calibri" panose="020F0502020204030204" pitchFamily="34" charset="0"/>
                <a:cs typeface="Calibri" panose="020F0502020204030204" pitchFamily="34" charset="0"/>
              </a:rPr>
              <a:t>Heschl’s</a:t>
            </a:r>
            <a:r>
              <a:rPr lang="en-US" sz="3200" kern="1200" dirty="0">
                <a:solidFill>
                  <a:schemeClr val="tx1"/>
                </a:solidFill>
                <a:latin typeface="Calibri" panose="020F0502020204030204" pitchFamily="34" charset="0"/>
                <a:cs typeface="Calibri" panose="020F0502020204030204" pitchFamily="34" charset="0"/>
              </a:rPr>
              <a:t> Gyrus)</a:t>
            </a:r>
            <a:endParaRPr sz="3200" dirty="0">
              <a:solidFill>
                <a:schemeClr val="dk1"/>
              </a:solidFill>
              <a:latin typeface="Calibri" panose="020F0502020204030204" pitchFamily="34" charset="0"/>
              <a:ea typeface="Helvetica Neue"/>
              <a:cs typeface="Calibri" panose="020F0502020204030204" pitchFamily="34" charset="0"/>
              <a:sym typeface="Helvetica Neue"/>
            </a:endParaRPr>
          </a:p>
        </p:txBody>
      </p:sp>
      <p:pic>
        <p:nvPicPr>
          <p:cNvPr id="88" name="Google Shape;88;p1"/>
          <p:cNvPicPr preferRelativeResize="0"/>
          <p:nvPr/>
        </p:nvPicPr>
        <p:blipFill rotWithShape="1">
          <a:blip r:embed="rId3">
            <a:alphaModFix/>
          </a:blip>
          <a:srcRect/>
          <a:stretch/>
        </p:blipFill>
        <p:spPr>
          <a:xfrm>
            <a:off x="1344707" y="2944337"/>
            <a:ext cx="3314379" cy="3072487"/>
          </a:xfrm>
          <a:prstGeom prst="rect">
            <a:avLst/>
          </a:prstGeom>
          <a:noFill/>
          <a:ln>
            <a:noFill/>
          </a:ln>
        </p:spPr>
      </p:pic>
      <p:pic>
        <p:nvPicPr>
          <p:cNvPr id="89" name="Google Shape;89;p1" descr="A picture containing drawing&#10;&#10;Description automatically generated"/>
          <p:cNvPicPr preferRelativeResize="0"/>
          <p:nvPr/>
        </p:nvPicPr>
        <p:blipFill rotWithShape="1">
          <a:blip r:embed="rId4">
            <a:alphaModFix/>
          </a:blip>
          <a:srcRect/>
          <a:stretch/>
        </p:blipFill>
        <p:spPr>
          <a:xfrm>
            <a:off x="37500644" y="2944337"/>
            <a:ext cx="3908614" cy="2835810"/>
          </a:xfrm>
          <a:prstGeom prst="rect">
            <a:avLst/>
          </a:prstGeom>
          <a:noFill/>
          <a:ln>
            <a:noFill/>
          </a:ln>
        </p:spPr>
      </p:pic>
      <p:sp>
        <p:nvSpPr>
          <p:cNvPr id="90" name="Google Shape;90;p1"/>
          <p:cNvSpPr/>
          <p:nvPr/>
        </p:nvSpPr>
        <p:spPr>
          <a:xfrm>
            <a:off x="645458" y="6591300"/>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Background</a:t>
            </a:r>
            <a:endParaRPr dirty="0">
              <a:latin typeface="Calibri" panose="020F0502020204030204" pitchFamily="34" charset="0"/>
              <a:cs typeface="Calibri" panose="020F0502020204030204" pitchFamily="34" charset="0"/>
            </a:endParaRPr>
          </a:p>
        </p:txBody>
      </p:sp>
      <p:sp>
        <p:nvSpPr>
          <p:cNvPr id="100" name="Google Shape;100;p1"/>
          <p:cNvSpPr/>
          <p:nvPr/>
        </p:nvSpPr>
        <p:spPr>
          <a:xfrm>
            <a:off x="29342188" y="18278328"/>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Discussion </a:t>
            </a:r>
            <a:endParaRPr sz="6000" dirty="0">
              <a:latin typeface="Calibri" panose="020F0502020204030204" pitchFamily="34" charset="0"/>
              <a:cs typeface="Calibri" panose="020F0502020204030204" pitchFamily="34" charset="0"/>
            </a:endParaRPr>
          </a:p>
        </p:txBody>
      </p:sp>
      <p:sp>
        <p:nvSpPr>
          <p:cNvPr id="102" name="Google Shape;102;p1"/>
          <p:cNvSpPr/>
          <p:nvPr/>
        </p:nvSpPr>
        <p:spPr>
          <a:xfrm>
            <a:off x="29342188" y="27969676"/>
            <a:ext cx="13877365" cy="1618488"/>
          </a:xfrm>
          <a:prstGeom prst="rect">
            <a:avLst/>
          </a:prstGeom>
          <a:solidFill>
            <a:srgbClr val="AEABAB"/>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References </a:t>
            </a:r>
            <a:endParaRPr dirty="0">
              <a:latin typeface="Calibri" panose="020F0502020204030204" pitchFamily="34" charset="0"/>
              <a:cs typeface="Calibri" panose="020F0502020204030204" pitchFamily="34" charset="0"/>
            </a:endParaRPr>
          </a:p>
        </p:txBody>
      </p:sp>
      <p:sp>
        <p:nvSpPr>
          <p:cNvPr id="107" name="Google Shape;107;p1"/>
          <p:cNvSpPr/>
          <p:nvPr/>
        </p:nvSpPr>
        <p:spPr>
          <a:xfrm>
            <a:off x="29310270" y="6557478"/>
            <a:ext cx="13935472"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ROI-ROI Connectivity Matrices</a:t>
            </a:r>
            <a:endParaRPr sz="6000" dirty="0">
              <a:latin typeface="Calibri" panose="020F0502020204030204" pitchFamily="34" charset="0"/>
              <a:cs typeface="Calibri" panose="020F0502020204030204" pitchFamily="34" charset="0"/>
            </a:endParaRPr>
          </a:p>
        </p:txBody>
      </p:sp>
      <p:sp>
        <p:nvSpPr>
          <p:cNvPr id="121" name="Google Shape;121;p1"/>
          <p:cNvSpPr/>
          <p:nvPr/>
        </p:nvSpPr>
        <p:spPr>
          <a:xfrm>
            <a:off x="15006917" y="18379955"/>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Univariate Main Effect of Age of Exposure</a:t>
            </a:r>
            <a:endParaRPr dirty="0">
              <a:latin typeface="Calibri" panose="020F0502020204030204" pitchFamily="34" charset="0"/>
              <a:cs typeface="Calibri" panose="020F0502020204030204" pitchFamily="34" charset="0"/>
            </a:endParaRPr>
          </a:p>
        </p:txBody>
      </p:sp>
      <p:sp>
        <p:nvSpPr>
          <p:cNvPr id="165" name="Google Shape;165;p1"/>
          <p:cNvSpPr/>
          <p:nvPr/>
        </p:nvSpPr>
        <p:spPr>
          <a:xfrm>
            <a:off x="15030937" y="30043469"/>
            <a:ext cx="13877365" cy="1394021"/>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mPFC Seed-Based Connectivity</a:t>
            </a:r>
            <a:endParaRPr lang="en-US" sz="6000" dirty="0">
              <a:latin typeface="Calibri" panose="020F0502020204030204" pitchFamily="34" charset="0"/>
              <a:cs typeface="Calibri" panose="020F0502020204030204" pitchFamily="34" charset="0"/>
            </a:endParaRPr>
          </a:p>
        </p:txBody>
      </p:sp>
      <p:sp>
        <p:nvSpPr>
          <p:cNvPr id="166" name="Google Shape;166;p1"/>
          <p:cNvSpPr/>
          <p:nvPr/>
        </p:nvSpPr>
        <p:spPr>
          <a:xfrm>
            <a:off x="15013484" y="6591300"/>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Methods</a:t>
            </a:r>
            <a:endParaRPr dirty="0">
              <a:latin typeface="Calibri" panose="020F0502020204030204" pitchFamily="34" charset="0"/>
              <a:cs typeface="Calibri" panose="020F0502020204030204" pitchFamily="34" charset="0"/>
            </a:endParaRPr>
          </a:p>
        </p:txBody>
      </p:sp>
      <p:sp>
        <p:nvSpPr>
          <p:cNvPr id="168" name="Google Shape;168;p1"/>
          <p:cNvSpPr txBox="1"/>
          <p:nvPr/>
        </p:nvSpPr>
        <p:spPr>
          <a:xfrm>
            <a:off x="15221600" y="29265584"/>
            <a:ext cx="143660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en-US" sz="2000" dirty="0">
                <a:solidFill>
                  <a:srgbClr val="000000"/>
                </a:solidFill>
                <a:latin typeface="Calibri" panose="020F0502020204030204" pitchFamily="34" charset="0"/>
                <a:ea typeface="Helvetica Neue"/>
                <a:cs typeface="Calibri" panose="020F0502020204030204" pitchFamily="34" charset="0"/>
                <a:sym typeface="Helvetica Neue"/>
              </a:rPr>
              <a:t>Voxel Threshold: p-FDR corrected &lt;0.05; Cluster Threshold: p FDR-corrected &lt;0.05</a:t>
            </a:r>
          </a:p>
          <a:p>
            <a:pPr marL="0" marR="0" lvl="0" indent="0" algn="l" rtl="0">
              <a:spcBef>
                <a:spcPts val="0"/>
              </a:spcBef>
              <a:spcAft>
                <a:spcPts val="0"/>
              </a:spcAft>
              <a:buClr>
                <a:srgbClr val="000000"/>
              </a:buClr>
              <a:buSzPts val="2000"/>
              <a:buFont typeface="Arial"/>
              <a:buNone/>
            </a:pPr>
            <a:r>
              <a:rPr lang="en-US" sz="2000" dirty="0">
                <a:latin typeface="Calibri" panose="020F0502020204030204" pitchFamily="34" charset="0"/>
                <a:ea typeface="Helvetica Neue"/>
                <a:cs typeface="Calibri" panose="020F0502020204030204" pitchFamily="34" charset="0"/>
                <a:sym typeface="Helvetica Neue"/>
              </a:rPr>
              <a:t>Music from childhood (0-11) and adulthood (26-45) did not survive corrections</a:t>
            </a:r>
            <a:endParaRPr dirty="0">
              <a:latin typeface="Calibri" panose="020F0502020204030204" pitchFamily="34" charset="0"/>
              <a:cs typeface="Calibri" panose="020F050202020403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647416" y="8198262"/>
            <a:ext cx="13877365" cy="29747814"/>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Older adults tend to recall a disproportionately high number of autobiographical memories from their adolescence and young adulthood compared to any other time across the lifespan (the “reminiscence bump”)</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Not only does this population recall more autobiographical memories in response to music from their adolescence compared to music outside this time period, but also show lifelong preferences for music from this time:</a:t>
            </a: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This suggests that age of encoding plays an important role in not only in forming memories in response to music, but also in forming lifelong preferences</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Adolescents display increased sensitivity to reward and risky behavior, which has been attributed disproportionate maturation of subcortical limbic regions in comparison to </a:t>
            </a:r>
            <a:r>
              <a:rPr lang="en-US" sz="3200" dirty="0" err="1">
                <a:latin typeface="Calibri" panose="020F0502020204030204" pitchFamily="34" charset="0"/>
                <a:cs typeface="Calibri" panose="020F0502020204030204" pitchFamily="34" charset="0"/>
              </a:rPr>
              <a:t>frontocortical</a:t>
            </a:r>
            <a:r>
              <a:rPr lang="en-US" sz="3200" dirty="0">
                <a:latin typeface="Calibri" panose="020F0502020204030204" pitchFamily="34" charset="0"/>
                <a:cs typeface="Calibri" panose="020F0502020204030204" pitchFamily="34" charset="0"/>
              </a:rPr>
              <a:t> regions (Casey et al., 2008; Steinberg et al., 2008)</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Connections between the mPFC and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 strengthen during this time period (particularly in late adolescence), with the mPFC regulating limbic responses as individuals mature (Casey, 2016):</a:t>
            </a: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Pleasurable music listening experiences involves an interaction between and within the auditory and dopaminergic reward systems, facilitated by the anterior insula:</a:t>
            </a: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lvl="1"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lvl="1"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Taken together, these models suggest increased preference for music from one’s adolescence might, in part, reflect increased connectivity between the mPFC and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 that persists across the lifespan</a:t>
            </a:r>
          </a:p>
          <a:p>
            <a:pPr marL="457200" lvl="1" indent="-457200" fontAlgn="base">
              <a:buFont typeface="Arial" panose="020B0604020202020204" pitchFamily="34" charset="0"/>
              <a:buChar char="•"/>
            </a:pPr>
            <a:r>
              <a:rPr lang="en-US" sz="3200" b="1" dirty="0">
                <a:latin typeface="Calibri" panose="020F0502020204030204" pitchFamily="34" charset="0"/>
                <a:cs typeface="Calibri" panose="020F0502020204030204" pitchFamily="34" charset="0"/>
              </a:rPr>
              <a:t>Hypothesis: </a:t>
            </a:r>
            <a:r>
              <a:rPr lang="en-US" sz="3200" dirty="0">
                <a:latin typeface="Calibri" panose="020F0502020204030204" pitchFamily="34" charset="0"/>
                <a:cs typeface="Calibri" panose="020F0502020204030204" pitchFamily="34" charset="0"/>
              </a:rPr>
              <a:t>Music first heard in listeners’ adolescence will show functional connectivity patterns between the mPFC and reward circuitry (namely,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a:t>
            </a:r>
            <a:endParaRPr lang="en-US" sz="3200" b="1" dirty="0">
              <a:latin typeface="Calibri" panose="020F0502020204030204" pitchFamily="34" charset="0"/>
              <a:cs typeface="Calibri" panose="020F0502020204030204" pitchFamily="34" charset="0"/>
            </a:endParaRPr>
          </a:p>
        </p:txBody>
      </p:sp>
      <p:pic>
        <p:nvPicPr>
          <p:cNvPr id="1030" name="Picture 6">
            <a:extLst>
              <a:ext uri="{FF2B5EF4-FFF2-40B4-BE49-F238E27FC236}">
                <a16:creationId xmlns:a16="http://schemas.microsoft.com/office/drawing/2014/main" id="{7DCD9259-3272-CC4D-8A06-F3710991C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38" y="11302301"/>
            <a:ext cx="6645839" cy="41167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89A4925-A97A-324D-BB16-A33AB721AE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4140" y="11302301"/>
            <a:ext cx="6645839" cy="40982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6E5CAB5-DCCF-E34B-BD79-B209AA02FF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738" y="25605410"/>
            <a:ext cx="12951113" cy="79655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1BFCB3D-1580-8D4E-B588-01BE42202D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6995" y="20672954"/>
            <a:ext cx="11732872" cy="256115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8D5549B-90D6-0F4F-84DF-E8F8A4E535B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1980"/>
          <a:stretch/>
        </p:blipFill>
        <p:spPr bwMode="auto">
          <a:xfrm>
            <a:off x="15195522" y="8760570"/>
            <a:ext cx="13605521" cy="4226803"/>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82">
            <a:extLst>
              <a:ext uri="{FF2B5EF4-FFF2-40B4-BE49-F238E27FC236}">
                <a16:creationId xmlns:a16="http://schemas.microsoft.com/office/drawing/2014/main" id="{99D9395D-7BD1-3445-AB5E-2FB577C461C0}"/>
              </a:ext>
            </a:extLst>
          </p:cNvPr>
          <p:cNvSpPr txBox="1"/>
          <p:nvPr/>
        </p:nvSpPr>
        <p:spPr>
          <a:xfrm>
            <a:off x="19276317" y="25792634"/>
            <a:ext cx="6411877"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Young Adulthood (19-25)</a:t>
            </a:r>
          </a:p>
        </p:txBody>
      </p:sp>
      <p:sp>
        <p:nvSpPr>
          <p:cNvPr id="184" name="TextBox 183">
            <a:extLst>
              <a:ext uri="{FF2B5EF4-FFF2-40B4-BE49-F238E27FC236}">
                <a16:creationId xmlns:a16="http://schemas.microsoft.com/office/drawing/2014/main" id="{69913EBE-AD1B-6242-9B1C-0454DFE0625F}"/>
              </a:ext>
            </a:extLst>
          </p:cNvPr>
          <p:cNvSpPr txBox="1"/>
          <p:nvPr/>
        </p:nvSpPr>
        <p:spPr>
          <a:xfrm>
            <a:off x="19361364" y="22268688"/>
            <a:ext cx="40617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Adolescence (12-18)</a:t>
            </a:r>
          </a:p>
        </p:txBody>
      </p:sp>
      <p:pic>
        <p:nvPicPr>
          <p:cNvPr id="186" name="Picture 185" descr="A close-up of several coins&#10;&#10;Description automatically generated with low confidence">
            <a:extLst>
              <a:ext uri="{FF2B5EF4-FFF2-40B4-BE49-F238E27FC236}">
                <a16:creationId xmlns:a16="http://schemas.microsoft.com/office/drawing/2014/main" id="{D5B70534-6EF2-F848-8C58-9E5926570A65}"/>
              </a:ext>
            </a:extLst>
          </p:cNvPr>
          <p:cNvPicPr>
            <a:picLocks noChangeAspect="1"/>
          </p:cNvPicPr>
          <p:nvPr/>
        </p:nvPicPr>
        <p:blipFill>
          <a:blip r:embed="rId10"/>
          <a:stretch>
            <a:fillRect/>
          </a:stretch>
        </p:blipFill>
        <p:spPr>
          <a:xfrm>
            <a:off x="15314959" y="22943948"/>
            <a:ext cx="13135386" cy="2312343"/>
          </a:xfrm>
          <a:prstGeom prst="rect">
            <a:avLst/>
          </a:prstGeom>
        </p:spPr>
      </p:pic>
      <p:pic>
        <p:nvPicPr>
          <p:cNvPr id="187" name="Picture 186">
            <a:extLst>
              <a:ext uri="{FF2B5EF4-FFF2-40B4-BE49-F238E27FC236}">
                <a16:creationId xmlns:a16="http://schemas.microsoft.com/office/drawing/2014/main" id="{82BBCB9D-EE8B-444C-AB01-7799438543A7}"/>
              </a:ext>
            </a:extLst>
          </p:cNvPr>
          <p:cNvPicPr>
            <a:picLocks noChangeAspect="1"/>
          </p:cNvPicPr>
          <p:nvPr/>
        </p:nvPicPr>
        <p:blipFill>
          <a:blip r:embed="rId11"/>
          <a:stretch>
            <a:fillRect/>
          </a:stretch>
        </p:blipFill>
        <p:spPr>
          <a:xfrm>
            <a:off x="15314949" y="26411656"/>
            <a:ext cx="13135396" cy="2312343"/>
          </a:xfrm>
          <a:prstGeom prst="rect">
            <a:avLst/>
          </a:prstGeom>
        </p:spPr>
      </p:pic>
      <p:pic>
        <p:nvPicPr>
          <p:cNvPr id="29" name="Picture 28" descr="Icon&#10;&#10;Description automatically generated">
            <a:extLst>
              <a:ext uri="{FF2B5EF4-FFF2-40B4-BE49-F238E27FC236}">
                <a16:creationId xmlns:a16="http://schemas.microsoft.com/office/drawing/2014/main" id="{E08EAF82-3AC8-3B4C-8D75-33CEF6D30927}"/>
              </a:ext>
            </a:extLst>
          </p:cNvPr>
          <p:cNvPicPr>
            <a:picLocks noChangeAspect="1"/>
          </p:cNvPicPr>
          <p:nvPr/>
        </p:nvPicPr>
        <p:blipFill>
          <a:blip r:embed="rId12"/>
          <a:stretch>
            <a:fillRect/>
          </a:stretch>
        </p:blipFill>
        <p:spPr>
          <a:xfrm>
            <a:off x="25808637" y="29365681"/>
            <a:ext cx="2641708" cy="634696"/>
          </a:xfrm>
          <a:prstGeom prst="rect">
            <a:avLst/>
          </a:prstGeom>
        </p:spPr>
      </p:pic>
      <p:sp>
        <p:nvSpPr>
          <p:cNvPr id="30" name="TextBox 29">
            <a:extLst>
              <a:ext uri="{FF2B5EF4-FFF2-40B4-BE49-F238E27FC236}">
                <a16:creationId xmlns:a16="http://schemas.microsoft.com/office/drawing/2014/main" id="{F7358A4B-F7E5-5B40-B4C9-294F5CA4F402}"/>
              </a:ext>
            </a:extLst>
          </p:cNvPr>
          <p:cNvSpPr txBox="1"/>
          <p:nvPr/>
        </p:nvSpPr>
        <p:spPr>
          <a:xfrm>
            <a:off x="19361363" y="33982723"/>
            <a:ext cx="40617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Adolescence (12-18)</a:t>
            </a:r>
          </a:p>
        </p:txBody>
      </p:sp>
      <p:pic>
        <p:nvPicPr>
          <p:cNvPr id="31" name="Picture 30">
            <a:extLst>
              <a:ext uri="{FF2B5EF4-FFF2-40B4-BE49-F238E27FC236}">
                <a16:creationId xmlns:a16="http://schemas.microsoft.com/office/drawing/2014/main" id="{08D2C885-E7A1-0740-9F89-D04BA30557DB}"/>
              </a:ext>
            </a:extLst>
          </p:cNvPr>
          <p:cNvPicPr>
            <a:picLocks noChangeAspect="1"/>
          </p:cNvPicPr>
          <p:nvPr/>
        </p:nvPicPr>
        <p:blipFill>
          <a:blip r:embed="rId13"/>
          <a:stretch>
            <a:fillRect/>
          </a:stretch>
        </p:blipFill>
        <p:spPr>
          <a:xfrm>
            <a:off x="15221600" y="34605534"/>
            <a:ext cx="13273986" cy="2343854"/>
          </a:xfrm>
          <a:prstGeom prst="rect">
            <a:avLst/>
          </a:prstGeom>
        </p:spPr>
      </p:pic>
      <p:sp>
        <p:nvSpPr>
          <p:cNvPr id="32" name="Google Shape;168;p1">
            <a:extLst>
              <a:ext uri="{FF2B5EF4-FFF2-40B4-BE49-F238E27FC236}">
                <a16:creationId xmlns:a16="http://schemas.microsoft.com/office/drawing/2014/main" id="{A515C47D-E132-7046-B119-4307587CE230}"/>
              </a:ext>
            </a:extLst>
          </p:cNvPr>
          <p:cNvSpPr txBox="1"/>
          <p:nvPr/>
        </p:nvSpPr>
        <p:spPr>
          <a:xfrm>
            <a:off x="15095663" y="37152479"/>
            <a:ext cx="143660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en-US" sz="2000" dirty="0">
                <a:solidFill>
                  <a:srgbClr val="000000"/>
                </a:solidFill>
                <a:latin typeface="Calibri" panose="020F0502020204030204" pitchFamily="34" charset="0"/>
                <a:ea typeface="Helvetica Neue"/>
                <a:cs typeface="Calibri" panose="020F0502020204030204" pitchFamily="34" charset="0"/>
                <a:sym typeface="Helvetica Neue"/>
              </a:rPr>
              <a:t>Voxel Threshold: p-FDR corrected &lt;0.05; Cluster Threshold: p FDR-corrected &lt;0.05</a:t>
            </a:r>
          </a:p>
          <a:p>
            <a:pPr marL="0" marR="0" lvl="0" indent="0" algn="l" rtl="0">
              <a:spcBef>
                <a:spcPts val="0"/>
              </a:spcBef>
              <a:spcAft>
                <a:spcPts val="0"/>
              </a:spcAft>
              <a:buClr>
                <a:srgbClr val="000000"/>
              </a:buClr>
              <a:buSzPts val="2000"/>
              <a:buFont typeface="Arial"/>
              <a:buNone/>
            </a:pPr>
            <a:r>
              <a:rPr lang="en-US" sz="2000" dirty="0">
                <a:latin typeface="Calibri" panose="020F0502020204030204" pitchFamily="34" charset="0"/>
                <a:ea typeface="Helvetica Neue"/>
                <a:cs typeface="Calibri" panose="020F0502020204030204" pitchFamily="34" charset="0"/>
                <a:sym typeface="Helvetica Neue"/>
              </a:rPr>
              <a:t>Music from childhood (0-11), young adulthood (19-26), and adulthood (26-45) did not survive corrections</a:t>
            </a:r>
            <a:endParaRPr dirty="0">
              <a:latin typeface="Calibri" panose="020F0502020204030204" pitchFamily="34" charset="0"/>
              <a:cs typeface="Calibri" panose="020F0502020204030204" pitchFamily="34" charset="0"/>
            </a:endParaRPr>
          </a:p>
        </p:txBody>
      </p:sp>
      <p:pic>
        <p:nvPicPr>
          <p:cNvPr id="3" name="Picture 2" descr="Graphical user interface, application&#10;&#10;Description automatically generated">
            <a:extLst>
              <a:ext uri="{FF2B5EF4-FFF2-40B4-BE49-F238E27FC236}">
                <a16:creationId xmlns:a16="http://schemas.microsoft.com/office/drawing/2014/main" id="{2A2ACA97-6580-504E-903B-E4953F4405A5}"/>
              </a:ext>
            </a:extLst>
          </p:cNvPr>
          <p:cNvPicPr>
            <a:picLocks noChangeAspect="1"/>
          </p:cNvPicPr>
          <p:nvPr/>
        </p:nvPicPr>
        <p:blipFill rotWithShape="1">
          <a:blip r:embed="rId14"/>
          <a:srcRect t="5828" r="2616" b="49435"/>
          <a:stretch/>
        </p:blipFill>
        <p:spPr>
          <a:xfrm>
            <a:off x="29379552" y="8293351"/>
            <a:ext cx="13679910" cy="3532115"/>
          </a:xfrm>
          <a:prstGeom prst="rect">
            <a:avLst/>
          </a:prstGeom>
        </p:spPr>
      </p:pic>
      <p:pic>
        <p:nvPicPr>
          <p:cNvPr id="35" name="Picture 34" descr="Chart, line chart&#10;&#10;Description automatically generated">
            <a:extLst>
              <a:ext uri="{FF2B5EF4-FFF2-40B4-BE49-F238E27FC236}">
                <a16:creationId xmlns:a16="http://schemas.microsoft.com/office/drawing/2014/main" id="{B11AAE0A-FF2E-DB43-9E37-C738713DDD5F}"/>
              </a:ext>
            </a:extLst>
          </p:cNvPr>
          <p:cNvPicPr>
            <a:picLocks noChangeAspect="1"/>
          </p:cNvPicPr>
          <p:nvPr/>
        </p:nvPicPr>
        <p:blipFill>
          <a:blip r:embed="rId15"/>
          <a:stretch>
            <a:fillRect/>
          </a:stretch>
        </p:blipFill>
        <p:spPr>
          <a:xfrm>
            <a:off x="31973252" y="11859288"/>
            <a:ext cx="9170058" cy="64190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623</Words>
  <Application>Microsoft Macintosh PowerPoint</Application>
  <PresentationFormat>Custom</PresentationFormat>
  <Paragraphs>164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Nicholas Kathios</cp:lastModifiedBy>
  <cp:revision>12</cp:revision>
  <dcterms:created xsi:type="dcterms:W3CDTF">2021-02-08T14:55:12Z</dcterms:created>
  <dcterms:modified xsi:type="dcterms:W3CDTF">2022-04-07T04:18:18Z</dcterms:modified>
</cp:coreProperties>
</file>