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376"/>
  </p:normalViewPr>
  <p:slideViewPr>
    <p:cSldViewPr snapToGrid="0" snapToObjects="1">
      <p:cViewPr>
        <p:scale>
          <a:sx n="60" d="100"/>
          <a:sy n="60" d="100"/>
        </p:scale>
        <p:origin x="168" y="-9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994662" y="9574541"/>
            <a:ext cx="3785616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994662" y="25701001"/>
            <a:ext cx="3785616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5"/>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7/S0140525X20000333" TargetMode="External"/><Relationship Id="rId13" Type="http://schemas.openxmlformats.org/officeDocument/2006/relationships/image" Target="../media/image5.png"/><Relationship Id="rId18" Type="http://schemas.openxmlformats.org/officeDocument/2006/relationships/image" Target="../media/image10.jpg"/><Relationship Id="rId3" Type="http://schemas.openxmlformats.org/officeDocument/2006/relationships/hyperlink" Target="https://doi.org/10.3758/BF03211330" TargetMode="External"/><Relationship Id="rId21" Type="http://schemas.openxmlformats.org/officeDocument/2006/relationships/image" Target="../media/image13.png"/><Relationship Id="rId7" Type="http://schemas.openxmlformats.org/officeDocument/2006/relationships/hyperlink" Target="https://doi.org/10.1111/nyas.14241" TargetMode="External"/><Relationship Id="rId12" Type="http://schemas.openxmlformats.org/officeDocument/2006/relationships/image" Target="../media/image4.png"/><Relationship Id="rId17" Type="http://schemas.openxmlformats.org/officeDocument/2006/relationships/image" Target="../media/image9.jp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doi.org/10.1016/j.dcn.2015.12.006" TargetMode="External"/><Relationship Id="rId11" Type="http://schemas.openxmlformats.org/officeDocument/2006/relationships/image" Target="../media/image3.png"/><Relationship Id="rId5" Type="http://schemas.openxmlformats.org/officeDocument/2006/relationships/hyperlink" Target="http://dx.doi.org/10.1037/a0012955" TargetMode="Externa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jpg"/><Relationship Id="rId4" Type="http://schemas.openxmlformats.org/officeDocument/2006/relationships/hyperlink" Target="https://doi.org/10.1016/j.dr.2007.08.003" TargetMode="Externa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7070"/>
        </a:solidFill>
        <a:effectLst/>
      </p:bgPr>
    </p:bg>
    <p:spTree>
      <p:nvGrpSpPr>
        <p:cNvPr id="1" name="Shape 83"/>
        <p:cNvGrpSpPr/>
        <p:nvPr/>
      </p:nvGrpSpPr>
      <p:grpSpPr>
        <a:xfrm>
          <a:off x="0" y="0"/>
          <a:ext cx="0" cy="0"/>
          <a:chOff x="0" y="0"/>
          <a:chExt cx="0" cy="0"/>
        </a:xfrm>
      </p:grpSpPr>
      <p:sp>
        <p:nvSpPr>
          <p:cNvPr id="84" name="Google Shape;84;p1"/>
          <p:cNvSpPr/>
          <p:nvPr/>
        </p:nvSpPr>
        <p:spPr>
          <a:xfrm>
            <a:off x="-60592" y="13145"/>
            <a:ext cx="43886478" cy="6208593"/>
          </a:xfrm>
          <a:prstGeom prst="rect">
            <a:avLst/>
          </a:prstGeom>
          <a:gradFill>
            <a:gsLst>
              <a:gs pos="0">
                <a:srgbClr val="770000"/>
              </a:gs>
              <a:gs pos="50000">
                <a:srgbClr val="AC0000"/>
              </a:gs>
              <a:gs pos="100000">
                <a:srgbClr val="CE0000"/>
              </a:gs>
            </a:gsLst>
            <a:lin ang="1620000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0" b="1"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When You Heard it First: Age of Exposure Affects Functional Connectivity between Auditory and Reward Networks </a:t>
            </a:r>
            <a:endParaRPr sz="7000" dirty="0">
              <a:latin typeface="Calibri" panose="020F0502020204030204" pitchFamily="34" charset="0"/>
              <a:cs typeface="Calibri" panose="020F0502020204030204" pitchFamily="34" charset="0"/>
            </a:endParaRPr>
          </a:p>
          <a:p>
            <a:pPr lvl="0" algn="ct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Nicholas Kathios</a:t>
            </a:r>
            <a:r>
              <a:rPr lang="en-US" sz="5400"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Milena Aiello Quinci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Psyche Loui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4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4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Northeastern University</a:t>
            </a:r>
            <a:endParaRPr dirty="0">
              <a:latin typeface="Calibri" panose="020F0502020204030204" pitchFamily="34" charset="0"/>
              <a:cs typeface="Calibri" panose="020F0502020204030204" pitchFamily="34" charset="0"/>
            </a:endParaRPr>
          </a:p>
        </p:txBody>
      </p:sp>
      <p:sp>
        <p:nvSpPr>
          <p:cNvPr id="86" name="Google Shape;86;p1"/>
          <p:cNvSpPr/>
          <p:nvPr/>
        </p:nvSpPr>
        <p:spPr>
          <a:xfrm>
            <a:off x="29331763" y="6591300"/>
            <a:ext cx="13877365" cy="31354776"/>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fontAlgn="base"/>
            <a:endParaRPr lang="en-US" dirty="0"/>
          </a:p>
          <a:p>
            <a:pPr fontAlgn="base"/>
            <a:endParaRPr lang="en-US" dirty="0"/>
          </a:p>
          <a:p>
            <a:pPr marL="457200" indent="-457200" fontAlgn="base">
              <a:buFont typeface="Arial" panose="020B0604020202020204" pitchFamily="34" charset="0"/>
              <a:buChar char="•"/>
            </a:pPr>
            <a:r>
              <a:rPr lang="en-US" sz="3200" dirty="0"/>
              <a:t>Music encoded during adolescence may differ in its functional connectivity patterns from that outside this time period, providing neuroscientific insight into the reminiscence bump effect &amp; development of lifelong preferences</a:t>
            </a:r>
          </a:p>
          <a:p>
            <a:pPr marL="457200" indent="-457200" fontAlgn="base">
              <a:buFont typeface="Arial" panose="020B0604020202020204" pitchFamily="34" charset="0"/>
              <a:buChar char="•"/>
            </a:pPr>
            <a:r>
              <a:rPr lang="en-US" sz="3200" dirty="0"/>
              <a:t>Lifelong preference may reflect improved reward learning in adolescence that persists across the lifespan</a:t>
            </a:r>
          </a:p>
          <a:p>
            <a:pPr marL="457200" indent="-457200" fontAlgn="base">
              <a:buFont typeface="Arial" panose="020B0604020202020204" pitchFamily="34" charset="0"/>
              <a:buChar char="•"/>
            </a:pPr>
            <a:r>
              <a:rPr lang="en-US" sz="3200" dirty="0"/>
              <a:t>Development of the social brain in adolescents may also account for these effects, consistent with the Music for Social Bonding hypothesis</a:t>
            </a:r>
            <a:r>
              <a:rPr lang="en-US" sz="3200" baseline="30000" dirty="0"/>
              <a:t>6</a:t>
            </a:r>
            <a:endParaRPr lang="en-US" sz="3200" dirty="0"/>
          </a:p>
          <a:p>
            <a:pPr marL="457200" indent="-457200" fontAlgn="base">
              <a:buFont typeface="Arial" panose="020B0604020202020204" pitchFamily="34" charset="0"/>
              <a:buChar char="•"/>
            </a:pPr>
            <a:r>
              <a:rPr lang="en-US" sz="3200" b="1" dirty="0"/>
              <a:t>Future Directions</a:t>
            </a:r>
            <a:r>
              <a:rPr lang="en-US" sz="3200" dirty="0"/>
              <a:t>: Cross-sectional &amp; longitudinal music-listening fMRI studies; investigation of age-related differences on music reward-learning paradigms; SSA fMRI analyses in clinical populations </a:t>
            </a:r>
            <a:endParaRPr lang="en-US" sz="3200" b="1" dirty="0"/>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228600" indent="-228600">
              <a:buFont typeface="+mj-lt"/>
              <a:buAutoNum type="arabicPeriod"/>
            </a:pPr>
            <a:r>
              <a:rPr lang="en-US" sz="1200" dirty="0"/>
              <a:t>Rubin, D. C., &amp; </a:t>
            </a:r>
            <a:r>
              <a:rPr lang="en-US" sz="1200" dirty="0" err="1"/>
              <a:t>Schulkind</a:t>
            </a:r>
            <a:r>
              <a:rPr lang="en-US" sz="1200" dirty="0"/>
              <a:t>, M. D. (1997). The distribution of autobiographical memories across the lifespan. </a:t>
            </a:r>
            <a:r>
              <a:rPr lang="en-US" sz="1200" i="1" dirty="0"/>
              <a:t>Memory &amp; Cognition</a:t>
            </a:r>
            <a:r>
              <a:rPr lang="en-US" sz="1200" dirty="0"/>
              <a:t>, </a:t>
            </a:r>
            <a:r>
              <a:rPr lang="en-US" sz="1200" i="1" dirty="0"/>
              <a:t>25</a:t>
            </a:r>
            <a:r>
              <a:rPr lang="en-US" sz="1200" dirty="0"/>
              <a:t>(6), 859–866. </a:t>
            </a:r>
            <a:r>
              <a:rPr lang="en-US" sz="1200" dirty="0">
                <a:hlinkClick r:id="rId3"/>
              </a:rPr>
              <a:t>https://doi.org/10.3758/BF03211330</a:t>
            </a:r>
            <a:endParaRPr lang="en-US" sz="1200" dirty="0"/>
          </a:p>
          <a:p>
            <a:pPr marL="228600" indent="-228600">
              <a:buFont typeface="+mj-lt"/>
              <a:buAutoNum type="arabicPeriod"/>
            </a:pPr>
            <a:r>
              <a:rPr lang="en-US" sz="1200" dirty="0"/>
              <a:t>Casey, B. J., Getz, S., &amp; Galvan, A. (2008). The adolescent brain. </a:t>
            </a:r>
            <a:r>
              <a:rPr lang="en-US" sz="1200" i="1" dirty="0"/>
              <a:t>Developmental Review</a:t>
            </a:r>
            <a:r>
              <a:rPr lang="en-US" sz="1200" dirty="0"/>
              <a:t>, </a:t>
            </a:r>
            <a:r>
              <a:rPr lang="en-US" sz="1200" i="1" dirty="0"/>
              <a:t>28</a:t>
            </a:r>
            <a:r>
              <a:rPr lang="en-US" sz="1200" dirty="0"/>
              <a:t>(1), 62–77. </a:t>
            </a:r>
            <a:r>
              <a:rPr lang="en-US" sz="1200" dirty="0">
                <a:hlinkClick r:id="rId4"/>
              </a:rPr>
              <a:t>https://doi.org/10.1016/j.dr.2007.08.003</a:t>
            </a:r>
            <a:endParaRPr lang="en-US" sz="1200" dirty="0"/>
          </a:p>
          <a:p>
            <a:pPr marL="228600" indent="-228600">
              <a:buFont typeface="+mj-lt"/>
              <a:buAutoNum type="arabicPeriod"/>
            </a:pPr>
            <a:r>
              <a:rPr lang="en-US" sz="1200" dirty="0"/>
              <a:t>Steinberg, L., Albert, D., Cauffman, E., </a:t>
            </a:r>
            <a:r>
              <a:rPr lang="en-US" sz="1200" dirty="0" err="1"/>
              <a:t>Banich</a:t>
            </a:r>
            <a:r>
              <a:rPr lang="en-US" sz="1200" dirty="0"/>
              <a:t>, M., Graham, S., &amp; Woolard, J. (2008). Age differences in sensation seeking and impulsivity as indexed by behavior and self-report: Evidence for a dual systems model. </a:t>
            </a:r>
            <a:r>
              <a:rPr lang="en-US" sz="1200" i="1" dirty="0"/>
              <a:t>Developmental Psychology</a:t>
            </a:r>
            <a:r>
              <a:rPr lang="en-US" sz="1200" dirty="0"/>
              <a:t>, </a:t>
            </a:r>
            <a:r>
              <a:rPr lang="en-US" sz="1200" i="1" dirty="0"/>
              <a:t>44</a:t>
            </a:r>
            <a:r>
              <a:rPr lang="en-US" sz="1200" dirty="0"/>
              <a:t>(6), 1764–1778. </a:t>
            </a:r>
            <a:r>
              <a:rPr lang="en-US" sz="1200" dirty="0">
                <a:hlinkClick r:id="rId5"/>
              </a:rPr>
              <a:t>http://dx.doi.org/10.1037/a0012955</a:t>
            </a:r>
            <a:endParaRPr lang="en-US" sz="1200" dirty="0">
              <a:latin typeface="Calibri" panose="020F0502020204030204" pitchFamily="34" charset="0"/>
              <a:cs typeface="Calibri" panose="020F0502020204030204" pitchFamily="34" charset="0"/>
            </a:endParaRPr>
          </a:p>
          <a:p>
            <a:pPr marL="228600" indent="-228600">
              <a:buFont typeface="+mj-lt"/>
              <a:buAutoNum type="arabicPeriod"/>
            </a:pPr>
            <a:r>
              <a:rPr lang="en-US" sz="1200" dirty="0"/>
              <a:t>Casey, B., </a:t>
            </a:r>
            <a:r>
              <a:rPr lang="en-US" sz="1200" dirty="0" err="1"/>
              <a:t>Galván</a:t>
            </a:r>
            <a:r>
              <a:rPr lang="en-US" sz="1200" dirty="0"/>
              <a:t>, A., &amp; Somerville, L. H. (2016). Beyond simple models of adolescence to an integrated circuit-based account: A commentary. </a:t>
            </a:r>
            <a:r>
              <a:rPr lang="en-US" sz="1200" i="1" dirty="0"/>
              <a:t>Developmental Cognitive Neuroscience</a:t>
            </a:r>
            <a:r>
              <a:rPr lang="en-US" sz="1200" dirty="0"/>
              <a:t>, </a:t>
            </a:r>
            <a:r>
              <a:rPr lang="en-US" sz="1200" i="1" dirty="0"/>
              <a:t>17</a:t>
            </a:r>
            <a:r>
              <a:rPr lang="en-US" sz="1200" dirty="0"/>
              <a:t>, 128–130. </a:t>
            </a:r>
            <a:r>
              <a:rPr lang="en-US" sz="1200" dirty="0">
                <a:hlinkClick r:id="rId6"/>
              </a:rPr>
              <a:t>https://doi.org/10.1016/j.dcn.2015.12.006</a:t>
            </a:r>
            <a:endParaRPr lang="en-US" sz="1200" dirty="0"/>
          </a:p>
          <a:p>
            <a:pPr marL="228600" indent="-228600">
              <a:buFont typeface="+mj-lt"/>
              <a:buAutoNum type="arabicPeriod"/>
            </a:pPr>
            <a:r>
              <a:rPr lang="en-US" sz="1200" dirty="0" err="1"/>
              <a:t>Belfi</a:t>
            </a:r>
            <a:r>
              <a:rPr lang="en-US" sz="1200" dirty="0"/>
              <a:t>, A. M., &amp; Loui, P. (2020). Musical anhedonia and rewards of music listening: Current advances and a proposed model. </a:t>
            </a:r>
            <a:r>
              <a:rPr lang="en-US" sz="1200" i="1" dirty="0"/>
              <a:t>Annals of the New York Academy of Sciences</a:t>
            </a:r>
            <a:r>
              <a:rPr lang="en-US" sz="1200" dirty="0"/>
              <a:t>, </a:t>
            </a:r>
            <a:r>
              <a:rPr lang="en-US" sz="1200" i="1" dirty="0"/>
              <a:t>1464</a:t>
            </a:r>
            <a:r>
              <a:rPr lang="en-US" sz="1200" dirty="0"/>
              <a:t>(1), 99–114. </a:t>
            </a:r>
            <a:r>
              <a:rPr lang="en-US" sz="1200" dirty="0">
                <a:hlinkClick r:id="rId7"/>
              </a:rPr>
              <a:t>https://doi.org/10.1111/nyas.14241</a:t>
            </a:r>
            <a:endParaRPr lang="en-US" sz="1200" dirty="0"/>
          </a:p>
          <a:p>
            <a:pPr marL="228600" indent="-228600">
              <a:buFont typeface="+mj-lt"/>
              <a:buAutoNum type="arabicPeriod"/>
            </a:pPr>
            <a:r>
              <a:rPr lang="en-US" sz="1200" dirty="0"/>
              <a:t>Savage, P. E., Loui, P., </a:t>
            </a:r>
            <a:r>
              <a:rPr lang="en-US" sz="1200" dirty="0" err="1"/>
              <a:t>Tarr</a:t>
            </a:r>
            <a:r>
              <a:rPr lang="en-US" sz="1200" dirty="0"/>
              <a:t>, B., </a:t>
            </a:r>
            <a:r>
              <a:rPr lang="en-US" sz="1200" dirty="0" err="1"/>
              <a:t>Schachner</a:t>
            </a:r>
            <a:r>
              <a:rPr lang="en-US" sz="1200" dirty="0"/>
              <a:t>, A., </a:t>
            </a:r>
            <a:r>
              <a:rPr lang="en-US" sz="1200" dirty="0" err="1"/>
              <a:t>Glowacki</a:t>
            </a:r>
            <a:r>
              <a:rPr lang="en-US" sz="1200" dirty="0"/>
              <a:t>, L., </a:t>
            </a:r>
            <a:r>
              <a:rPr lang="en-US" sz="1200" dirty="0" err="1"/>
              <a:t>Mithen</a:t>
            </a:r>
            <a:r>
              <a:rPr lang="en-US" sz="1200" dirty="0"/>
              <a:t>, S., &amp; Fitch, W. T. (2021). Music as a coevolved system for social bonding. </a:t>
            </a:r>
            <a:r>
              <a:rPr lang="en-US" sz="1200" i="1" dirty="0"/>
              <a:t>Behavioral and Brain Sciences</a:t>
            </a:r>
            <a:r>
              <a:rPr lang="en-US" sz="1200" dirty="0"/>
              <a:t>, </a:t>
            </a:r>
            <a:r>
              <a:rPr lang="en-US" sz="1200" i="1" dirty="0"/>
              <a:t>44</a:t>
            </a:r>
            <a:r>
              <a:rPr lang="en-US" sz="1200" dirty="0"/>
              <a:t>. </a:t>
            </a:r>
            <a:r>
              <a:rPr lang="en-US" sz="1200" dirty="0">
                <a:hlinkClick r:id="rId8"/>
              </a:rPr>
              <a:t>https://doi.org/10.1017/S0140525X20000333</a:t>
            </a:r>
            <a:endParaRPr lang="en-US" sz="1200" dirty="0"/>
          </a:p>
          <a:p>
            <a:pPr marL="457200" indent="-400050">
              <a:buClr>
                <a:schemeClr val="dk1"/>
              </a:buClr>
              <a:buSzPts val="900"/>
              <a:buAutoNum type="arabicPeriod"/>
            </a:pPr>
            <a:endParaRPr lang="en-US" sz="1200" dirty="0">
              <a:latin typeface="Calibri" panose="020F0502020204030204" pitchFamily="34" charset="0"/>
              <a:cs typeface="Calibri" panose="020F0502020204030204" pitchFamily="34" charset="0"/>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sz="9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300" dirty="0">
                <a:solidFill>
                  <a:schemeClr val="dk1"/>
                </a:solidFill>
                <a:latin typeface="Calibri" panose="020F0502020204030204" pitchFamily="34" charset="0"/>
                <a:ea typeface="Helvetica Neue"/>
                <a:cs typeface="Calibri" panose="020F0502020204030204" pitchFamily="34" charset="0"/>
                <a:sym typeface="Helvetica Neue"/>
              </a:rPr>
              <a:t>We acknowledge support from Grammy Foundation, NSF-CAREER 1945436, NSF-STTR 2014870, and Kim and Glenn Campbell Foundation.</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5013484" y="8204946"/>
            <a:ext cx="13877365" cy="29742653"/>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18 cognitively healthy older adults (ages 54-89; </a:t>
            </a:r>
            <a:r>
              <a:rPr lang="en-US" sz="3200" i="1" dirty="0">
                <a:solidFill>
                  <a:schemeClr val="dk1"/>
                </a:solidFill>
                <a:latin typeface="Calibri" panose="020F0502020204030204" pitchFamily="34" charset="0"/>
                <a:ea typeface="Helvetica Neue"/>
                <a:cs typeface="Calibri" panose="020F0502020204030204" pitchFamily="34" charset="0"/>
                <a:sym typeface="Helvetica Neue"/>
              </a:rPr>
              <a:t>M</a:t>
            </a:r>
            <a:r>
              <a:rPr lang="en-US" sz="3200" dirty="0">
                <a:solidFill>
                  <a:schemeClr val="dk1"/>
                </a:solidFill>
                <a:latin typeface="Calibri" panose="020F0502020204030204" pitchFamily="34" charset="0"/>
                <a:ea typeface="Helvetica Neue"/>
                <a:cs typeface="Calibri" panose="020F0502020204030204" pitchFamily="34" charset="0"/>
                <a:sym typeface="Helvetica Neue"/>
              </a:rPr>
              <a:t>=66.6)</a:t>
            </a: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R="0" lvl="0" algn="l" rtl="0">
              <a:spcBef>
                <a:spcPts val="0"/>
              </a:spcBef>
              <a:spcAft>
                <a:spcPts val="0"/>
              </a:spcAft>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10/18 participants completed a follow-up interview in which they reported when they thought they first heard both self- and other-selected clips</a:t>
            </a: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We included every self-selected stimuli and any other-selected stimuli rated a 4 (“Very Familiar”) in our analyses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To bin each stimulus via developmental exposure (childhood [0-11], adolescence [12-18], young adulthood [19-25], and adulthood [26-45]), we subtracted the year in which the participant was born from the year in which the stimulus was first released (Song-Specific Age)</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We utilized participants’ self-report for self-selected music from before they were born</a:t>
            </a: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Music </a:t>
            </a:r>
            <a:r>
              <a:rPr lang="en-US" sz="3200" kern="1200" dirty="0">
                <a:solidFill>
                  <a:schemeClr val="tx1"/>
                </a:solidFill>
                <a:latin typeface="Calibri" panose="020F0502020204030204" pitchFamily="34" charset="0"/>
                <a:cs typeface="Calibri" panose="020F0502020204030204" pitchFamily="34" charset="0"/>
              </a:rPr>
              <a:t>music first heard during adolescence (ages 12-18) and young adulthood (19-25) showed greater activation in auditory areas (STG, MTG, </a:t>
            </a:r>
            <a:r>
              <a:rPr lang="en-US" sz="3200" kern="1200" dirty="0" err="1">
                <a:solidFill>
                  <a:schemeClr val="tx1"/>
                </a:solidFill>
                <a:latin typeface="Calibri" panose="020F0502020204030204" pitchFamily="34" charset="0"/>
                <a:cs typeface="Calibri" panose="020F0502020204030204" pitchFamily="34" charset="0"/>
              </a:rPr>
              <a:t>Heschl’s</a:t>
            </a:r>
            <a:r>
              <a:rPr lang="en-US" sz="3200" kern="1200" dirty="0">
                <a:solidFill>
                  <a:schemeClr val="tx1"/>
                </a:solidFill>
                <a:latin typeface="Calibri" panose="020F0502020204030204" pitchFamily="34" charset="0"/>
                <a:cs typeface="Calibri" panose="020F0502020204030204" pitchFamily="34" charset="0"/>
              </a:rPr>
              <a:t> Gyrus)</a:t>
            </a: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kern="1200" dirty="0">
              <a:solidFill>
                <a:schemeClr val="tx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r>
              <a:rPr lang="en-US" sz="3200">
                <a:solidFill>
                  <a:schemeClr val="dk1"/>
                </a:solidFill>
                <a:latin typeface="Calibri" panose="020F0502020204030204" pitchFamily="34" charset="0"/>
                <a:ea typeface="Helvetica Neue"/>
                <a:cs typeface="Calibri" panose="020F0502020204030204" pitchFamily="34" charset="0"/>
                <a:sym typeface="Helvetica Neue"/>
              </a:rPr>
              <a:t>Music </a:t>
            </a:r>
            <a:r>
              <a:rPr lang="en-US" sz="3200" kern="1200">
                <a:solidFill>
                  <a:schemeClr val="tx1"/>
                </a:solidFill>
                <a:latin typeface="Calibri" panose="020F0502020204030204" pitchFamily="34" charset="0"/>
                <a:cs typeface="Calibri" panose="020F0502020204030204" pitchFamily="34" charset="0"/>
              </a:rPr>
              <a:t>music first heard during adolescence (ages 12-18) showed functional connectivity with auditory (MTG, STG) and reward areas (ventral &amp; dorsal striatum, insula, orbitofrontal cortex)</a:t>
            </a:r>
            <a:endParaRPr lang="en-US" sz="3200">
              <a:solidFill>
                <a:schemeClr val="dk1"/>
              </a:solidFill>
              <a:latin typeface="Calibri" panose="020F0502020204030204" pitchFamily="34" charset="0"/>
              <a:ea typeface="Helvetica Neue"/>
              <a:cs typeface="Calibri" panose="020F0502020204030204" pitchFamily="34" charset="0"/>
              <a:sym typeface="Helvetica Neue"/>
            </a:endParaRPr>
          </a:p>
        </p:txBody>
      </p:sp>
      <p:pic>
        <p:nvPicPr>
          <p:cNvPr id="88" name="Google Shape;88;p1"/>
          <p:cNvPicPr preferRelativeResize="0"/>
          <p:nvPr/>
        </p:nvPicPr>
        <p:blipFill rotWithShape="1">
          <a:blip r:embed="rId9">
            <a:alphaModFix/>
          </a:blip>
          <a:srcRect/>
          <a:stretch/>
        </p:blipFill>
        <p:spPr>
          <a:xfrm>
            <a:off x="1344707" y="2944337"/>
            <a:ext cx="3314379" cy="3072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10">
            <a:alphaModFix/>
          </a:blip>
          <a:srcRect/>
          <a:stretch/>
        </p:blipFill>
        <p:spPr>
          <a:xfrm>
            <a:off x="37500644" y="2944337"/>
            <a:ext cx="3908614" cy="2835810"/>
          </a:xfrm>
          <a:prstGeom prst="rect">
            <a:avLst/>
          </a:prstGeom>
          <a:noFill/>
          <a:ln>
            <a:noFill/>
          </a:ln>
        </p:spPr>
      </p:pic>
      <p:sp>
        <p:nvSpPr>
          <p:cNvPr id="90" name="Google Shape;90;p1"/>
          <p:cNvSpPr/>
          <p:nvPr/>
        </p:nvSpPr>
        <p:spPr>
          <a:xfrm>
            <a:off x="645458"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Background</a:t>
            </a:r>
            <a:endParaRPr dirty="0">
              <a:latin typeface="Calibri" panose="020F0502020204030204" pitchFamily="34" charset="0"/>
              <a:cs typeface="Calibri" panose="020F0502020204030204" pitchFamily="34" charset="0"/>
            </a:endParaRPr>
          </a:p>
        </p:txBody>
      </p:sp>
      <p:sp>
        <p:nvSpPr>
          <p:cNvPr id="100" name="Google Shape;100;p1"/>
          <p:cNvSpPr/>
          <p:nvPr/>
        </p:nvSpPr>
        <p:spPr>
          <a:xfrm>
            <a:off x="29342188" y="18278328"/>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Discussion </a:t>
            </a:r>
            <a:endParaRPr sz="6000" dirty="0">
              <a:latin typeface="Calibri" panose="020F0502020204030204" pitchFamily="34" charset="0"/>
              <a:cs typeface="Calibri" panose="020F0502020204030204" pitchFamily="34" charset="0"/>
            </a:endParaRPr>
          </a:p>
        </p:txBody>
      </p:sp>
      <p:sp>
        <p:nvSpPr>
          <p:cNvPr id="102" name="Google Shape;102;p1"/>
          <p:cNvSpPr/>
          <p:nvPr/>
        </p:nvSpPr>
        <p:spPr>
          <a:xfrm>
            <a:off x="29342188" y="27969676"/>
            <a:ext cx="13877365" cy="1618488"/>
          </a:xfrm>
          <a:prstGeom prst="rect">
            <a:avLst/>
          </a:prstGeom>
          <a:solidFill>
            <a:srgbClr val="AEABAB"/>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References </a:t>
            </a:r>
            <a:endParaRPr dirty="0">
              <a:latin typeface="Calibri" panose="020F0502020204030204" pitchFamily="34" charset="0"/>
              <a:cs typeface="Calibri" panose="020F0502020204030204" pitchFamily="34" charset="0"/>
            </a:endParaRPr>
          </a:p>
        </p:txBody>
      </p:sp>
      <p:sp>
        <p:nvSpPr>
          <p:cNvPr id="107" name="Google Shape;107;p1"/>
          <p:cNvSpPr/>
          <p:nvPr/>
        </p:nvSpPr>
        <p:spPr>
          <a:xfrm>
            <a:off x="29310270" y="6557478"/>
            <a:ext cx="13935472"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ROI-ROI Connectivity Matrices</a:t>
            </a:r>
            <a:endParaRPr sz="6000" dirty="0">
              <a:latin typeface="Calibri" panose="020F0502020204030204" pitchFamily="34" charset="0"/>
              <a:cs typeface="Calibri" panose="020F0502020204030204" pitchFamily="34" charset="0"/>
            </a:endParaRPr>
          </a:p>
        </p:txBody>
      </p:sp>
      <p:sp>
        <p:nvSpPr>
          <p:cNvPr id="121" name="Google Shape;121;p1"/>
          <p:cNvSpPr/>
          <p:nvPr/>
        </p:nvSpPr>
        <p:spPr>
          <a:xfrm>
            <a:off x="15006917" y="18379955"/>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Univariate Main Effect of Age of Exposure</a:t>
            </a:r>
            <a:endParaRPr dirty="0">
              <a:latin typeface="Calibri" panose="020F0502020204030204" pitchFamily="34" charset="0"/>
              <a:cs typeface="Calibri" panose="020F0502020204030204" pitchFamily="34" charset="0"/>
            </a:endParaRPr>
          </a:p>
        </p:txBody>
      </p:sp>
      <p:sp>
        <p:nvSpPr>
          <p:cNvPr id="165" name="Google Shape;165;p1"/>
          <p:cNvSpPr/>
          <p:nvPr/>
        </p:nvSpPr>
        <p:spPr>
          <a:xfrm>
            <a:off x="15030937" y="30043469"/>
            <a:ext cx="13877365" cy="1394021"/>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mPFC Seed-Based Connectivity</a:t>
            </a:r>
            <a:endParaRPr lang="en-US" sz="6000" dirty="0">
              <a:latin typeface="Calibri" panose="020F0502020204030204" pitchFamily="34" charset="0"/>
              <a:cs typeface="Calibri" panose="020F0502020204030204" pitchFamily="34" charset="0"/>
            </a:endParaRPr>
          </a:p>
        </p:txBody>
      </p:sp>
      <p:sp>
        <p:nvSpPr>
          <p:cNvPr id="166" name="Google Shape;166;p1"/>
          <p:cNvSpPr/>
          <p:nvPr/>
        </p:nvSpPr>
        <p:spPr>
          <a:xfrm>
            <a:off x="15013484"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Methods</a:t>
            </a:r>
            <a:endParaRPr dirty="0">
              <a:latin typeface="Calibri" panose="020F0502020204030204" pitchFamily="34" charset="0"/>
              <a:cs typeface="Calibri" panose="020F0502020204030204" pitchFamily="34" charset="0"/>
            </a:endParaRPr>
          </a:p>
        </p:txBody>
      </p:sp>
      <p:sp>
        <p:nvSpPr>
          <p:cNvPr id="168" name="Google Shape;168;p1"/>
          <p:cNvSpPr txBox="1"/>
          <p:nvPr/>
        </p:nvSpPr>
        <p:spPr>
          <a:xfrm>
            <a:off x="15221600" y="29265584"/>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and adulthood (26-45) did not survive corrections</a:t>
            </a:r>
            <a:endParaRPr dirty="0">
              <a:latin typeface="Calibri" panose="020F0502020204030204" pitchFamily="34" charset="0"/>
              <a:cs typeface="Calibri" panose="020F050202020403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47416" y="8198262"/>
            <a:ext cx="13877365" cy="29747814"/>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Older adults tend to recall a disproportionately high number of autobiographical memories from their adolescence and young adulthood compared to any other time across the lifespan (the “reminiscence bump”)</a:t>
            </a:r>
            <a:r>
              <a:rPr lang="en-US" sz="3200" baseline="30000" dirty="0">
                <a:latin typeface="Calibri" panose="020F0502020204030204" pitchFamily="34" charset="0"/>
                <a:cs typeface="Calibri" panose="020F0502020204030204" pitchFamily="34" charset="0"/>
              </a:rPr>
              <a:t>1</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Not only does this population recall more autobiographical memories in response to music from their adolescence compared to music outside this time period, but also show lifelong preferences for music from this time:</a:t>
            </a: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This suggests that age of encoding plays an important role in not only in forming memories in response to music, but also in forming lifelong preferences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Adolescents display increased sensitivity to reward and risky behavior, which has been attributed disproportionate maturation of subcortical limbic regions in comparison to </a:t>
            </a:r>
            <a:r>
              <a:rPr lang="en-US" sz="3200" dirty="0" err="1">
                <a:latin typeface="Calibri" panose="020F0502020204030204" pitchFamily="34" charset="0"/>
                <a:cs typeface="Calibri" panose="020F0502020204030204" pitchFamily="34" charset="0"/>
              </a:rPr>
              <a:t>frontocortical</a:t>
            </a:r>
            <a:r>
              <a:rPr lang="en-US" sz="3200" dirty="0">
                <a:latin typeface="Calibri" panose="020F0502020204030204" pitchFamily="34" charset="0"/>
                <a:cs typeface="Calibri" panose="020F0502020204030204" pitchFamily="34" charset="0"/>
              </a:rPr>
              <a:t> regions</a:t>
            </a:r>
            <a:r>
              <a:rPr lang="en-US" sz="3200" baseline="30000" dirty="0">
                <a:latin typeface="Calibri" panose="020F0502020204030204" pitchFamily="34" charset="0"/>
                <a:cs typeface="Calibri" panose="020F0502020204030204" pitchFamily="34" charset="0"/>
              </a:rPr>
              <a:t>2,3</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Connections between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strengthen during this time period (particularly in late adolescence), with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regulating limbic responses as individuals mature:</a:t>
            </a:r>
            <a:r>
              <a:rPr lang="en-US" sz="3200" baseline="30000" dirty="0">
                <a:latin typeface="Calibri" panose="020F0502020204030204" pitchFamily="34" charset="0"/>
                <a:cs typeface="Calibri" panose="020F0502020204030204" pitchFamily="34" charset="0"/>
              </a:rPr>
              <a:t>4</a:t>
            </a: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Pleasurable music listening experiences involves an interaction between and within the auditory and dopaminergic reward systems, facilitated by the anterior insula:</a:t>
            </a:r>
            <a:r>
              <a:rPr lang="en-US" sz="3200" baseline="30000" dirty="0">
                <a:latin typeface="Calibri" panose="020F0502020204030204" pitchFamily="34" charset="0"/>
                <a:cs typeface="Calibri" panose="020F0502020204030204" pitchFamily="34" charset="0"/>
              </a:rPr>
              <a:t>5</a:t>
            </a:r>
            <a:endParaRPr lang="en-US" sz="32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Taken together, these models suggest increased preference for music from one’s adolescence might, in part, reflect increased connectivity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that persists across the lifespan</a:t>
            </a:r>
          </a:p>
          <a:p>
            <a:pPr marL="457200" lvl="1" indent="-457200" fontAlgn="base">
              <a:buFont typeface="Arial" panose="020B0604020202020204" pitchFamily="34" charset="0"/>
              <a:buChar char="•"/>
            </a:pPr>
            <a:r>
              <a:rPr lang="en-US" sz="3200" b="1" dirty="0">
                <a:latin typeface="Calibri" panose="020F0502020204030204" pitchFamily="34" charset="0"/>
                <a:cs typeface="Calibri" panose="020F0502020204030204" pitchFamily="34" charset="0"/>
              </a:rPr>
              <a:t>Hypothesis: </a:t>
            </a:r>
            <a:r>
              <a:rPr lang="en-US" sz="3200" dirty="0">
                <a:latin typeface="Calibri" panose="020F0502020204030204" pitchFamily="34" charset="0"/>
                <a:cs typeface="Calibri" panose="020F0502020204030204" pitchFamily="34" charset="0"/>
              </a:rPr>
              <a:t>Music first heard in listeners’ adolescence will show functional connectivity patterns between the mPFC and reward circuitry (namely,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7DCD9259-3272-CC4D-8A06-F3710991C9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738" y="11302301"/>
            <a:ext cx="6645839" cy="41167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9A4925-A97A-324D-BB16-A33AB721AE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84140" y="11302301"/>
            <a:ext cx="6645839" cy="4098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E5CAB5-DCCF-E34B-BD79-B209AA02FF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738" y="25605410"/>
            <a:ext cx="12951113" cy="79655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BFCB3D-1580-8D4E-B588-01BE42202D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6995" y="20672954"/>
            <a:ext cx="11732872" cy="25611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8D5549B-90D6-0F4F-84DF-E8F8A4E535BE}"/>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31980"/>
          <a:stretch/>
        </p:blipFill>
        <p:spPr bwMode="auto">
          <a:xfrm>
            <a:off x="15195522" y="8760570"/>
            <a:ext cx="13605521" cy="4226803"/>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9D9395D-7BD1-3445-AB5E-2FB577C461C0}"/>
              </a:ext>
            </a:extLst>
          </p:cNvPr>
          <p:cNvSpPr txBox="1"/>
          <p:nvPr/>
        </p:nvSpPr>
        <p:spPr>
          <a:xfrm>
            <a:off x="19276317" y="25792634"/>
            <a:ext cx="6411877"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Young Adulthood (19-25)</a:t>
            </a:r>
          </a:p>
        </p:txBody>
      </p:sp>
      <p:sp>
        <p:nvSpPr>
          <p:cNvPr id="184" name="TextBox 183">
            <a:extLst>
              <a:ext uri="{FF2B5EF4-FFF2-40B4-BE49-F238E27FC236}">
                <a16:creationId xmlns:a16="http://schemas.microsoft.com/office/drawing/2014/main" id="{69913EBE-AD1B-6242-9B1C-0454DFE0625F}"/>
              </a:ext>
            </a:extLst>
          </p:cNvPr>
          <p:cNvSpPr txBox="1"/>
          <p:nvPr/>
        </p:nvSpPr>
        <p:spPr>
          <a:xfrm>
            <a:off x="19361364" y="22268688"/>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186" name="Picture 185" descr="A close-up of several coins&#10;&#10;Description automatically generated with low confidence">
            <a:extLst>
              <a:ext uri="{FF2B5EF4-FFF2-40B4-BE49-F238E27FC236}">
                <a16:creationId xmlns:a16="http://schemas.microsoft.com/office/drawing/2014/main" id="{D5B70534-6EF2-F848-8C58-9E5926570A65}"/>
              </a:ext>
            </a:extLst>
          </p:cNvPr>
          <p:cNvPicPr>
            <a:picLocks noChangeAspect="1"/>
          </p:cNvPicPr>
          <p:nvPr/>
        </p:nvPicPr>
        <p:blipFill>
          <a:blip r:embed="rId16"/>
          <a:stretch>
            <a:fillRect/>
          </a:stretch>
        </p:blipFill>
        <p:spPr>
          <a:xfrm>
            <a:off x="15314959" y="22943948"/>
            <a:ext cx="13135386" cy="2312343"/>
          </a:xfrm>
          <a:prstGeom prst="rect">
            <a:avLst/>
          </a:prstGeom>
        </p:spPr>
      </p:pic>
      <p:pic>
        <p:nvPicPr>
          <p:cNvPr id="187" name="Picture 186">
            <a:extLst>
              <a:ext uri="{FF2B5EF4-FFF2-40B4-BE49-F238E27FC236}">
                <a16:creationId xmlns:a16="http://schemas.microsoft.com/office/drawing/2014/main" id="{82BBCB9D-EE8B-444C-AB01-7799438543A7}"/>
              </a:ext>
            </a:extLst>
          </p:cNvPr>
          <p:cNvPicPr>
            <a:picLocks noChangeAspect="1"/>
          </p:cNvPicPr>
          <p:nvPr/>
        </p:nvPicPr>
        <p:blipFill>
          <a:blip r:embed="rId17"/>
          <a:stretch>
            <a:fillRect/>
          </a:stretch>
        </p:blipFill>
        <p:spPr>
          <a:xfrm>
            <a:off x="15314949" y="26411656"/>
            <a:ext cx="13135396" cy="2312343"/>
          </a:xfrm>
          <a:prstGeom prst="rect">
            <a:avLst/>
          </a:prstGeom>
        </p:spPr>
      </p:pic>
      <p:pic>
        <p:nvPicPr>
          <p:cNvPr id="29" name="Picture 28" descr="Icon&#10;&#10;Description automatically generated">
            <a:extLst>
              <a:ext uri="{FF2B5EF4-FFF2-40B4-BE49-F238E27FC236}">
                <a16:creationId xmlns:a16="http://schemas.microsoft.com/office/drawing/2014/main" id="{E08EAF82-3AC8-3B4C-8D75-33CEF6D30927}"/>
              </a:ext>
            </a:extLst>
          </p:cNvPr>
          <p:cNvPicPr>
            <a:picLocks noChangeAspect="1"/>
          </p:cNvPicPr>
          <p:nvPr/>
        </p:nvPicPr>
        <p:blipFill>
          <a:blip r:embed="rId18"/>
          <a:stretch>
            <a:fillRect/>
          </a:stretch>
        </p:blipFill>
        <p:spPr>
          <a:xfrm>
            <a:off x="25808637" y="29365681"/>
            <a:ext cx="2641708" cy="634696"/>
          </a:xfrm>
          <a:prstGeom prst="rect">
            <a:avLst/>
          </a:prstGeom>
        </p:spPr>
      </p:pic>
      <p:sp>
        <p:nvSpPr>
          <p:cNvPr id="30" name="TextBox 29">
            <a:extLst>
              <a:ext uri="{FF2B5EF4-FFF2-40B4-BE49-F238E27FC236}">
                <a16:creationId xmlns:a16="http://schemas.microsoft.com/office/drawing/2014/main" id="{F7358A4B-F7E5-5B40-B4C9-294F5CA4F402}"/>
              </a:ext>
            </a:extLst>
          </p:cNvPr>
          <p:cNvSpPr txBox="1"/>
          <p:nvPr/>
        </p:nvSpPr>
        <p:spPr>
          <a:xfrm>
            <a:off x="19361363" y="33982723"/>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31" name="Picture 30">
            <a:extLst>
              <a:ext uri="{FF2B5EF4-FFF2-40B4-BE49-F238E27FC236}">
                <a16:creationId xmlns:a16="http://schemas.microsoft.com/office/drawing/2014/main" id="{08D2C885-E7A1-0740-9F89-D04BA30557DB}"/>
              </a:ext>
            </a:extLst>
          </p:cNvPr>
          <p:cNvPicPr>
            <a:picLocks noChangeAspect="1"/>
          </p:cNvPicPr>
          <p:nvPr/>
        </p:nvPicPr>
        <p:blipFill>
          <a:blip r:embed="rId19"/>
          <a:stretch>
            <a:fillRect/>
          </a:stretch>
        </p:blipFill>
        <p:spPr>
          <a:xfrm>
            <a:off x="15221600" y="34605534"/>
            <a:ext cx="13273986" cy="2343854"/>
          </a:xfrm>
          <a:prstGeom prst="rect">
            <a:avLst/>
          </a:prstGeom>
        </p:spPr>
      </p:pic>
      <p:sp>
        <p:nvSpPr>
          <p:cNvPr id="32" name="Google Shape;168;p1">
            <a:extLst>
              <a:ext uri="{FF2B5EF4-FFF2-40B4-BE49-F238E27FC236}">
                <a16:creationId xmlns:a16="http://schemas.microsoft.com/office/drawing/2014/main" id="{A515C47D-E132-7046-B119-4307587CE230}"/>
              </a:ext>
            </a:extLst>
          </p:cNvPr>
          <p:cNvSpPr txBox="1"/>
          <p:nvPr/>
        </p:nvSpPr>
        <p:spPr>
          <a:xfrm>
            <a:off x="15095663" y="37152479"/>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young adulthood (19-26), and adulthood (26-45) did not survive corrections</a:t>
            </a:r>
            <a:endParaRPr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2A2ACA97-6580-504E-903B-E4953F4405A5}"/>
              </a:ext>
            </a:extLst>
          </p:cNvPr>
          <p:cNvPicPr>
            <a:picLocks noChangeAspect="1"/>
          </p:cNvPicPr>
          <p:nvPr/>
        </p:nvPicPr>
        <p:blipFill rotWithShape="1">
          <a:blip r:embed="rId20"/>
          <a:srcRect t="5828" r="2616" b="49435"/>
          <a:stretch/>
        </p:blipFill>
        <p:spPr>
          <a:xfrm>
            <a:off x="29379552" y="8293351"/>
            <a:ext cx="13679910" cy="3532115"/>
          </a:xfrm>
          <a:prstGeom prst="rect">
            <a:avLst/>
          </a:prstGeom>
        </p:spPr>
      </p:pic>
      <p:pic>
        <p:nvPicPr>
          <p:cNvPr id="35" name="Picture 34" descr="Chart, line chart&#10;&#10;Description automatically generated">
            <a:extLst>
              <a:ext uri="{FF2B5EF4-FFF2-40B4-BE49-F238E27FC236}">
                <a16:creationId xmlns:a16="http://schemas.microsoft.com/office/drawing/2014/main" id="{B11AAE0A-FF2E-DB43-9E37-C738713DDD5F}"/>
              </a:ext>
            </a:extLst>
          </p:cNvPr>
          <p:cNvPicPr>
            <a:picLocks noChangeAspect="1"/>
          </p:cNvPicPr>
          <p:nvPr/>
        </p:nvPicPr>
        <p:blipFill>
          <a:blip r:embed="rId21"/>
          <a:stretch>
            <a:fillRect/>
          </a:stretch>
        </p:blipFill>
        <p:spPr>
          <a:xfrm>
            <a:off x="31973252" y="11859288"/>
            <a:ext cx="9170058" cy="6419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961</Words>
  <Application>Microsoft Macintosh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14</cp:revision>
  <dcterms:created xsi:type="dcterms:W3CDTF">2021-02-08T14:55:12Z</dcterms:created>
  <dcterms:modified xsi:type="dcterms:W3CDTF">2022-04-08T14:45:28Z</dcterms:modified>
</cp:coreProperties>
</file>