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1_3E1D5B1E.xml" ContentType="application/vnd.ms-powerpoint.comments+xml"/>
  <Override PartName="/ppt/comments/modernComment_107_2A60FA6A.xml" ContentType="application/vnd.ms-powerpoint.comments+xml"/>
  <Override PartName="/ppt/comments/modernComment_10F_685C0654.xml" ContentType="application/vnd.ms-powerpoint.comments+xml"/>
  <Override PartName="/ppt/comments/modernComment_106_433339BE.xml" ContentType="application/vnd.ms-powerpoint.comments+xml"/>
  <Override PartName="/ppt/comments/modernComment_10E_33F4B264.xml" ContentType="application/vnd.ms-powerpoint.comments+xml"/>
  <Override PartName="/ppt/comments/modernComment_102_3EFBA677.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3" r:id="rId4"/>
    <p:sldId id="271" r:id="rId5"/>
    <p:sldId id="260" r:id="rId6"/>
    <p:sldId id="265" r:id="rId7"/>
    <p:sldId id="262" r:id="rId8"/>
    <p:sldId id="268" r:id="rId9"/>
    <p:sldId id="270" r:id="rId10"/>
    <p:sldId id="269" r:id="rId11"/>
    <p:sldId id="258" r:id="rId12"/>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A6D65F8-7788-C21A-16DA-EFA027FFD8C7}" name="andrea innocenti" initials="ai" userId="8e1f77cc9582b72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82"/>
    <p:restoredTop sz="89356" autoAdjust="0"/>
  </p:normalViewPr>
  <p:slideViewPr>
    <p:cSldViewPr snapToGrid="0" snapToObjects="1">
      <p:cViewPr varScale="1">
        <p:scale>
          <a:sx n="64" d="100"/>
          <a:sy n="64" d="100"/>
        </p:scale>
        <p:origin x="456"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1_3E1D5B1E.xml><?xml version="1.0" encoding="utf-8"?>
<p188:cmLst xmlns:a="http://schemas.openxmlformats.org/drawingml/2006/main" xmlns:r="http://schemas.openxmlformats.org/officeDocument/2006/relationships" xmlns:p188="http://schemas.microsoft.com/office/powerpoint/2018/8/main">
  <p188:cm id="{8DA94F55-36B8-4A66-A6A1-2BB103737C1F}" authorId="{EA6D65F8-7788-C21A-16DA-EFA027FFD8C7}" created="2024-11-26T14:02:41.109">
    <ac:deMkLst xmlns:ac="http://schemas.microsoft.com/office/drawing/2013/main/command">
      <pc:docMk xmlns:pc="http://schemas.microsoft.com/office/powerpoint/2013/main/command"/>
      <pc:sldMk xmlns:pc="http://schemas.microsoft.com/office/powerpoint/2013/main/command" cId="1042111262" sldId="257"/>
      <ac:spMk id="3" creationId="{A701C8F0-FB4C-4E4E-804F-9EE05D7441C4}"/>
    </ac:deMkLst>
    <p188:txBody>
      <a:bodyPr/>
      <a:lstStyle/>
      <a:p>
        <a:r>
          <a:rPr lang="it-IT"/>
          <a:t>(when the player A asks for a new match the system suggests him a player B to play with, the system sends the request to player B, if he accepts, then they play the match. In our system the focus is on the query so this is simulated, player B accepts the request with a certain probability p and the match are randomly generated and saved in the document db) – carico la partita da un dataset online tenendo conto dell’Elo dei giocatori</a:t>
        </a:r>
      </a:p>
    </p188:txBody>
  </p188:cm>
  <p188:cm id="{7A96D233-46AB-47E3-87F4-F6553C26451F}" authorId="{EA6D65F8-7788-C21A-16DA-EFA027FFD8C7}" created="2024-11-26T14:03:18.319">
    <ac:deMkLst xmlns:ac="http://schemas.microsoft.com/office/drawing/2013/main/command">
      <pc:docMk xmlns:pc="http://schemas.microsoft.com/office/powerpoint/2013/main/command"/>
      <pc:sldMk xmlns:pc="http://schemas.microsoft.com/office/powerpoint/2013/main/command" cId="1042111262" sldId="257"/>
      <ac:spMk id="3" creationId="{A701C8F0-FB4C-4E4E-804F-9EE05D7441C4}"/>
    </ac:deMkLst>
    <p188:txBody>
      <a:bodyPr/>
      <a:lstStyle/>
      <a:p>
        <a:r>
          <a:rPr lang="it-IT"/>
          <a:t>(Pensare se vogliamo salvare anche una lista di partite nel document del torneo o solo una parte di partite, es semifinali, finale)</a:t>
        </a:r>
      </a:p>
    </p188:txBody>
  </p188:cm>
  <p188:cm id="{7D1FCDA5-A082-4830-8A4D-943058B1ECBD}" authorId="{EA6D65F8-7788-C21A-16DA-EFA027FFD8C7}" created="2024-11-26T14:16:15.741">
    <ac:txMkLst xmlns:ac="http://schemas.microsoft.com/office/drawing/2013/main/command">
      <pc:docMk xmlns:pc="http://schemas.microsoft.com/office/powerpoint/2013/main/command"/>
      <pc:sldMk xmlns:pc="http://schemas.microsoft.com/office/powerpoint/2013/main/command" cId="1042111262" sldId="257"/>
      <ac:spMk id="3" creationId="{A701C8F0-FB4C-4E4E-804F-9EE05D7441C4}"/>
      <ac:txMk cp="67" len="79">
        <ac:context len="702" hash="3272141529"/>
      </ac:txMk>
    </ac:txMkLst>
    <p188:pos x="7932057" y="610074"/>
    <p188:txBody>
      <a:bodyPr/>
      <a:lstStyle/>
      <a:p>
        <a:r>
          <a:rPr lang="it-IT"/>
          <a:t>Friendships relations are assigned casually with an algorithm; a player will have a lot of similar Elo friends; the distr. Of the number of friends is a normal. Then, when the intial dataset is populated, a player can add new friends by name, using friendship suggestion algorithm</a:t>
        </a:r>
      </a:p>
    </p188:txBody>
  </p188:cm>
  <p188:cm id="{9BA88754-9EA4-457F-9F04-43B76E900D20}" authorId="{EA6D65F8-7788-C21A-16DA-EFA027FFD8C7}" created="2024-11-26T14:16:47.039">
    <pc:sldMkLst xmlns:pc="http://schemas.microsoft.com/office/powerpoint/2013/main/command">
      <pc:docMk/>
      <pc:sldMk cId="1042111262" sldId="257"/>
    </pc:sldMkLst>
    <p188:txBody>
      <a:bodyPr/>
      <a:lstStyle/>
      <a:p>
        <a:r>
          <a:rPr lang="it-IT"/>
          <a:t>Explained better in the query section</a:t>
        </a:r>
      </a:p>
    </p188:txBody>
  </p188:cm>
  <p188:cm id="{BCCBA956-33F6-4606-9942-2B539C5A67C6}" authorId="{EA6D65F8-7788-C21A-16DA-EFA027FFD8C7}" created="2024-11-26T14:42:50.570">
    <ac:deMkLst xmlns:ac="http://schemas.microsoft.com/office/drawing/2013/main/command">
      <pc:docMk xmlns:pc="http://schemas.microsoft.com/office/powerpoint/2013/main/command"/>
      <pc:sldMk xmlns:pc="http://schemas.microsoft.com/office/powerpoint/2013/main/command" cId="1042111262" sldId="257"/>
      <ac:spMk id="3" creationId="{A701C8F0-FB4C-4E4E-804F-9EE05D7441C4}"/>
    </ac:deMkLst>
    <p188:txBody>
      <a:bodyPr/>
      <a:lstStyle/>
      <a:p>
        <a:r>
          <a:rPr lang="it-IT"/>
          <a:t>We have also to implement an algorithm for the elo
</a:t>
        </a:r>
      </a:p>
    </p188:txBody>
  </p188:cm>
</p188:cmLst>
</file>

<file path=ppt/comments/modernComment_102_3EFBA677.xml><?xml version="1.0" encoding="utf-8"?>
<p188:cmLst xmlns:a="http://schemas.openxmlformats.org/drawingml/2006/main" xmlns:r="http://schemas.openxmlformats.org/officeDocument/2006/relationships" xmlns:p188="http://schemas.microsoft.com/office/powerpoint/2018/8/main">
  <p188:cm id="{2EEE9EB3-5A1B-4F15-84D7-8C436673B41D}" authorId="{EA6D65F8-7788-C21A-16DA-EFA027FFD8C7}" created="2024-11-27T12:22:45.072">
    <ac:txMkLst xmlns:ac="http://schemas.microsoft.com/office/drawing/2013/main/command">
      <pc:docMk xmlns:pc="http://schemas.microsoft.com/office/powerpoint/2013/main/command"/>
      <pc:sldMk xmlns:pc="http://schemas.microsoft.com/office/powerpoint/2013/main/command" cId="1056679543" sldId="258"/>
      <ac:spMk id="3" creationId="{068E8217-0879-6045-A028-80534F620714}"/>
      <ac:txMk cp="401" len="9">
        <ac:context len="585" hash="2562588883"/>
      </ac:txMk>
    </ac:txMkLst>
    <p188:pos x="7305342" y="2105036"/>
    <p188:txBody>
      <a:bodyPr/>
      <a:lstStyle/>
      <a:p>
        <a:r>
          <a:rPr lang="it-IT"/>
          <a:t>Variability: New matches are uploaded daily and the old ones are discarded.</a:t>
        </a:r>
      </a:p>
    </p188:txBody>
  </p188:cm>
  <p188:cm id="{DF7921C5-7123-48D4-BCE0-F047468E837F}" authorId="{EA6D65F8-7788-C21A-16DA-EFA027FFD8C7}" created="2024-11-27T12:23:52.007">
    <ac:txMkLst xmlns:ac="http://schemas.microsoft.com/office/drawing/2013/main/command">
      <pc:docMk xmlns:pc="http://schemas.microsoft.com/office/powerpoint/2013/main/command"/>
      <pc:sldMk xmlns:pc="http://schemas.microsoft.com/office/powerpoint/2013/main/command" cId="1056679543" sldId="258"/>
      <ac:spMk id="3" creationId="{068E8217-0879-6045-A028-80534F620714}"/>
      <ac:txMk cp="401" len="9">
        <ac:context len="585" hash="2562588883"/>
      </ac:txMk>
    </ac:txMkLst>
    <p188:pos x="7305342" y="2105036"/>
    <p188:replyLst>
      <p188:reply id="{1EA5628D-1D4E-4969-A142-6CFD14D92226}" authorId="{EA6D65F8-7788-C21A-16DA-EFA027FFD8C7}" created="2024-12-06T11:38:48.395">
        <p188:txBody>
          <a:bodyPr/>
          <a:lstStyle/>
          <a:p>
            <a:r>
              <a:rPr lang="it-IT"/>
              <a:t>Deluf github</a:t>
            </a:r>
          </a:p>
        </p188:txBody>
      </p188:reply>
    </p188:replyLst>
    <p188:txBody>
      <a:bodyPr/>
      <a:lstStyle/>
      <a:p>
        <a:r>
          <a:rPr lang="it-IT"/>
          <a:t>CAP Theorem: consistency and availability</a:t>
        </a:r>
      </a:p>
    </p188:txBody>
  </p188:cm>
  <p188:cm id="{0EAE18F4-49DE-49A5-BCA3-5401F79321B0}" authorId="{EA6D65F8-7788-C21A-16DA-EFA027FFD8C7}" created="2024-12-06T11:40:20.288">
    <ac:txMkLst xmlns:ac="http://schemas.microsoft.com/office/drawing/2013/main/command">
      <pc:docMk xmlns:pc="http://schemas.microsoft.com/office/powerpoint/2013/main/command"/>
      <pc:sldMk xmlns:pc="http://schemas.microsoft.com/office/powerpoint/2013/main/command" cId="1056679543" sldId="258"/>
      <ac:spMk id="3" creationId="{068E8217-0879-6045-A028-80534F620714}"/>
      <ac:txMk cp="401" len="76">
        <ac:context len="585" hash="2562588883"/>
      </ac:txMk>
    </ac:txMkLst>
    <p188:pos x="7911628" y="3625082"/>
    <p188:txBody>
      <a:bodyPr/>
      <a:lstStyle/>
      <a:p>
        <a:r>
          <a:rPr lang="it-IT"/>
          <a:t>Fare merge di lichess e ficsgames + simulare partite a mano</a:t>
        </a:r>
      </a:p>
    </p188:txBody>
  </p188:cm>
</p188:cmLst>
</file>

<file path=ppt/comments/modernComment_106_433339BE.xml><?xml version="1.0" encoding="utf-8"?>
<p188:cmLst xmlns:a="http://schemas.openxmlformats.org/drawingml/2006/main" xmlns:r="http://schemas.openxmlformats.org/officeDocument/2006/relationships" xmlns:p188="http://schemas.microsoft.com/office/powerpoint/2018/8/main">
  <p188:cm id="{F339A407-EA93-4FD4-BAC4-0770A64F265E}" authorId="{EA6D65F8-7788-C21A-16DA-EFA027FFD8C7}" created="2024-11-26T14:23:02.304">
    <ac:txMkLst xmlns:ac="http://schemas.microsoft.com/office/drawing/2013/main/command">
      <pc:docMk xmlns:pc="http://schemas.microsoft.com/office/powerpoint/2013/main/command"/>
      <pc:sldMk xmlns:pc="http://schemas.microsoft.com/office/powerpoint/2013/main/command" cId="1127430590" sldId="262"/>
      <ac:spMk id="4" creationId="{CCE1B143-E92C-6D2A-F07E-FC1E29A7D928}"/>
      <ac:txMk cp="175">
        <ac:context len="322" hash="3390256389"/>
      </ac:txMk>
    </ac:txMkLst>
    <p188:pos x="7336053" y="164272"/>
    <p188:txBody>
      <a:bodyPr/>
      <a:lstStyle/>
      <a:p>
        <a:r>
          <a:rPr lang="it-IT"/>
          <a:t>Correlogramma di elo per elo medio amici</a:t>
        </a:r>
      </a:p>
    </p188:txBody>
  </p188:cm>
  <p188:cm id="{87A3D0B3-2862-4D61-9929-E110AF78AB30}" authorId="{EA6D65F8-7788-C21A-16DA-EFA027FFD8C7}" created="2024-11-26T14:23:20.442">
    <ac:deMkLst xmlns:ac="http://schemas.microsoft.com/office/drawing/2013/main/command">
      <pc:docMk xmlns:pc="http://schemas.microsoft.com/office/powerpoint/2013/main/command"/>
      <pc:sldMk xmlns:pc="http://schemas.microsoft.com/office/powerpoint/2013/main/command" cId="1127430590" sldId="262"/>
      <ac:spMk id="4" creationId="{CCE1B143-E92C-6D2A-F07E-FC1E29A7D928}"/>
    </ac:deMkLst>
    <p188:txBody>
      <a:bodyPr/>
      <a:lstStyle/>
      <a:p>
        <a:r>
          <a:rPr lang="it-IT"/>
          <a:t>Trovare il giocatore con cui ho più amici in comune – FRIENDSHIP SUGGESTION.</a:t>
        </a:r>
      </a:p>
    </p188:txBody>
  </p188:cm>
  <p188:cm id="{993FFB00-3DC4-4A58-B5F4-E9E95293BBB0}" authorId="{EA6D65F8-7788-C21A-16DA-EFA027FFD8C7}" created="2024-11-27T12:34:23.444">
    <ac:txMkLst xmlns:ac="http://schemas.microsoft.com/office/drawing/2013/main/command">
      <pc:docMk xmlns:pc="http://schemas.microsoft.com/office/powerpoint/2013/main/command"/>
      <pc:sldMk xmlns:pc="http://schemas.microsoft.com/office/powerpoint/2013/main/command" cId="1127430590" sldId="262"/>
      <ac:spMk id="4" creationId="{CCE1B143-E92C-6D2A-F07E-FC1E29A7D928}"/>
      <ac:txMk cp="1">
        <ac:context len="322" hash="3390256389"/>
      </ac:txMk>
    </ac:txMkLst>
    <p188:pos x="7747561" y="278295"/>
    <p188:txBody>
      <a:bodyPr/>
      <a:lstStyle/>
      <a:p>
        <a:r>
          <a:rPr lang="it-IT"/>
          <a:t>con cui non ho ancora giocato ma con cui ho avversari di livello x in comune (dove per avversario di livello x si intende un giocatore con cui ho giocato x partite) – </a:t>
        </a:r>
      </a:p>
    </p188:txBody>
  </p188:cm>
  <p188:cm id="{92DD1649-444F-4A17-BD5F-0E8BB0D0DC91}" authorId="{EA6D65F8-7788-C21A-16DA-EFA027FFD8C7}" created="2024-11-27T12:36:09.941">
    <ac:deMkLst xmlns:ac="http://schemas.microsoft.com/office/drawing/2013/main/command">
      <pc:docMk xmlns:pc="http://schemas.microsoft.com/office/powerpoint/2013/main/command"/>
      <pc:sldMk xmlns:pc="http://schemas.microsoft.com/office/powerpoint/2013/main/command" cId="1127430590" sldId="262"/>
      <ac:spMk id="4" creationId="{CCE1B143-E92C-6D2A-F07E-FC1E29A7D928}"/>
    </ac:deMkLst>
    <p188:txBody>
      <a:bodyPr/>
      <a:lstStyle/>
      <a:p>
        <a:r>
          <a:rPr lang="it-IT"/>
          <a:t>Al limite si rifiuta con una probabilità p</a:t>
        </a:r>
      </a:p>
    </p188:txBody>
  </p188:cm>
  <p188:cm id="{3571B5C1-1A46-40B5-94A2-2B3EB7682F4D}" authorId="{EA6D65F8-7788-C21A-16DA-EFA027FFD8C7}" created="2024-11-27T12:38:24.001">
    <ac:deMkLst xmlns:ac="http://schemas.microsoft.com/office/drawing/2013/main/command">
      <pc:docMk xmlns:pc="http://schemas.microsoft.com/office/powerpoint/2013/main/command"/>
      <pc:sldMk xmlns:pc="http://schemas.microsoft.com/office/powerpoint/2013/main/command" cId="1127430590" sldId="262"/>
      <ac:spMk id="4" creationId="{CCE1B143-E92C-6D2A-F07E-FC1E29A7D928}"/>
    </ac:deMkLst>
    <p188:txBody>
      <a:bodyPr/>
      <a:lstStyle/>
      <a:p>
        <a:r>
          <a:rPr lang="it-IT"/>
          <a:t>Misure di influenza di un giocatore:
Giocatore che ha giocato con più persone diverse con ELO entro un certo range.
Giocatore con più amici con ELO tot(?)
Player with most browsed statistics.</a:t>
        </a:r>
      </a:p>
    </p188:txBody>
  </p188:cm>
</p188:cmLst>
</file>

<file path=ppt/comments/modernComment_107_2A60FA6A.xml><?xml version="1.0" encoding="utf-8"?>
<p188:cmLst xmlns:a="http://schemas.openxmlformats.org/drawingml/2006/main" xmlns:r="http://schemas.openxmlformats.org/officeDocument/2006/relationships" xmlns:p188="http://schemas.microsoft.com/office/powerpoint/2018/8/main">
  <p188:cm id="{494C0392-6548-4305-A14E-379ED7D8462D}" authorId="{EA6D65F8-7788-C21A-16DA-EFA027FFD8C7}" created="2024-12-06T11:36:35.201">
    <ac:txMkLst xmlns:ac="http://schemas.microsoft.com/office/drawing/2013/main/command">
      <pc:docMk xmlns:pc="http://schemas.microsoft.com/office/powerpoint/2013/main/command"/>
      <pc:sldMk xmlns:pc="http://schemas.microsoft.com/office/powerpoint/2013/main/command" cId="710998634" sldId="263"/>
      <ac:spMk id="2" creationId="{E11D8A20-7DC5-3042-A86D-62CF3361ACA7}"/>
      <ac:txMk cp="0" len="25">
        <ac:context len="26" hash="3113924000"/>
      </ac:txMk>
    </ac:txMkLst>
    <p188:pos x="7679111" y="466498"/>
    <p188:txBody>
      <a:bodyPr/>
      <a:lstStyle/>
      <a:p>
        <a:r>
          <a:rPr lang="it-IT"/>
          <a:t>Pensare all’amministratore: bannare gente, numero di partite giocate in un giorno, ora di picco di stress, levare le vecchie partite, creare tornei.</a:t>
        </a:r>
      </a:p>
    </p188:txBody>
  </p188:cm>
  <p188:cm id="{690668D7-A27D-4161-8B25-50125A7B7A36}" authorId="{EA6D65F8-7788-C21A-16DA-EFA027FFD8C7}" created="2024-12-08T21:55:02.709">
    <pc:sldMkLst xmlns:pc="http://schemas.microsoft.com/office/powerpoint/2013/main/command">
      <pc:docMk/>
      <pc:sldMk cId="710998634" sldId="263"/>
    </pc:sldMkLst>
    <p188:txBody>
      <a:bodyPr/>
      <a:lstStyle/>
      <a:p>
        <a:r>
          <a:rPr lang="it-IT"/>
          <a:t>Player: see available tournaments, delete a friend, see friend’s statistics</a:t>
        </a:r>
      </a:p>
    </p188:txBody>
  </p188:cm>
</p188:cmLst>
</file>

<file path=ppt/comments/modernComment_10E_33F4B264.xml><?xml version="1.0" encoding="utf-8"?>
<p188:cmLst xmlns:a="http://schemas.openxmlformats.org/drawingml/2006/main" xmlns:r="http://schemas.openxmlformats.org/officeDocument/2006/relationships" xmlns:p188="http://schemas.microsoft.com/office/powerpoint/2018/8/main">
  <p188:cm id="{525B2193-6E90-4AAC-88D4-96F9AA8862DD}" authorId="{EA6D65F8-7788-C21A-16DA-EFA027FFD8C7}" created="2024-12-10T17:58:32.478">
    <ac:txMkLst xmlns:ac="http://schemas.microsoft.com/office/drawing/2013/main/command">
      <pc:docMk xmlns:pc="http://schemas.microsoft.com/office/powerpoint/2013/main/command"/>
      <pc:sldMk xmlns:pc="http://schemas.microsoft.com/office/powerpoint/2013/main/command" cId="871674468" sldId="270"/>
      <ac:spMk id="14" creationId="{1871A416-E4C8-F280-2ACE-0F5DCF4745E3}"/>
      <ac:txMk cp="0" len="38">
        <ac:context len="39" hash="2442053614"/>
      </ac:txMk>
    </ac:txMkLst>
    <p188:pos x="4020915" y="273874"/>
    <p188:txBody>
      <a:bodyPr/>
      <a:lstStyle/>
      <a:p>
        <a:r>
          <a:rPr lang="it-IT"/>
          <a:t>Player: puo creare tornei aperti o chiusi
Admin: stessa cosa ma sono tornei con prize money</a:t>
        </a:r>
      </a:p>
    </p188:txBody>
  </p188:cm>
</p188:cmLst>
</file>

<file path=ppt/comments/modernComment_10F_685C0654.xml><?xml version="1.0" encoding="utf-8"?>
<p188:cmLst xmlns:a="http://schemas.openxmlformats.org/drawingml/2006/main" xmlns:r="http://schemas.openxmlformats.org/officeDocument/2006/relationships" xmlns:p188="http://schemas.microsoft.com/office/powerpoint/2018/8/main">
  <p188:cm id="{F8668ADB-9ABC-4E0D-9D15-2525A184761D}" authorId="{EA6D65F8-7788-C21A-16DA-EFA027FFD8C7}" created="2024-12-06T11:37:20.013">
    <pc:sldMkLst xmlns:pc="http://schemas.microsoft.com/office/powerpoint/2013/main/command">
      <pc:docMk/>
      <pc:sldMk cId="1750861396" sldId="271"/>
    </pc:sldMkLst>
    <p188:txBody>
      <a:bodyPr/>
      <a:lstStyle/>
      <a:p>
        <a:r>
          <a:rPr lang="it-IT"/>
          <a:t>Statistic non serve
2 a n player-match</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95162-6873-F647-B392-BF6A1F606277}" type="datetimeFigureOut">
              <a:rPr lang="it-IT" smtClean="0"/>
              <a:t>10/12/2024</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FDF8BA-B6A2-CC4D-B552-37BF044E1040}" type="slidenum">
              <a:rPr lang="it-IT" smtClean="0"/>
              <a:t>‹N›</a:t>
            </a:fld>
            <a:endParaRPr lang="it-IT"/>
          </a:p>
        </p:txBody>
      </p:sp>
    </p:spTree>
    <p:extLst>
      <p:ext uri="{BB962C8B-B14F-4D97-AF65-F5344CB8AC3E}">
        <p14:creationId xmlns:p14="http://schemas.microsoft.com/office/powerpoint/2010/main" val="11468600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stile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10/12/2024</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7808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10/12/2024</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7931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10/12/2024</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08213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10/12/2024</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420111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10/12/2024</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8976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10/12/2024</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93855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10/12/2024</a:t>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63508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10/12/2024</a:t>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26675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10/12/2024</a:t>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12425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10/12/2024</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52467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10/12/2024</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295406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82741" y="90093"/>
            <a:ext cx="8761797" cy="1143000"/>
          </a:xfrm>
          <a:prstGeom prst="rect">
            <a:avLst/>
          </a:prstGeom>
        </p:spPr>
        <p:txBody>
          <a:bodyPr vert="horz" lIns="91440" tIns="45720" rIns="91440" bIns="45720" rtlCol="0" anchor="ctr">
            <a:normAutofit/>
          </a:bodyPr>
          <a:lstStyle/>
          <a:p>
            <a:r>
              <a:rPr lang="en-US" noProof="0" dirty="0"/>
              <a:t>Fare </a:t>
            </a:r>
            <a:r>
              <a:rPr lang="en-US" noProof="0" dirty="0" err="1"/>
              <a:t>clic</a:t>
            </a:r>
            <a:r>
              <a:rPr lang="en-US" noProof="0" dirty="0"/>
              <a:t> per </a:t>
            </a:r>
            <a:r>
              <a:rPr lang="en-US" noProof="0" dirty="0" err="1"/>
              <a:t>modificare</a:t>
            </a:r>
            <a:r>
              <a:rPr lang="en-US" noProof="0" dirty="0"/>
              <a:t> stile</a:t>
            </a:r>
          </a:p>
        </p:txBody>
      </p:sp>
      <p:sp>
        <p:nvSpPr>
          <p:cNvPr id="3" name="Segnaposto testo 2"/>
          <p:cNvSpPr>
            <a:spLocks noGrp="1"/>
          </p:cNvSpPr>
          <p:nvPr>
            <p:ph type="body" idx="1"/>
          </p:nvPr>
        </p:nvSpPr>
        <p:spPr>
          <a:xfrm>
            <a:off x="182741" y="1350522"/>
            <a:ext cx="8761797" cy="4794457"/>
          </a:xfrm>
          <a:prstGeom prst="rect">
            <a:avLst/>
          </a:prstGeom>
        </p:spPr>
        <p:txBody>
          <a:bodyPr vert="horz" lIns="91440" tIns="45720" rIns="91440" bIns="45720" rtlCol="0">
            <a:normAutofit/>
          </a:bodyPr>
          <a:lstStyle/>
          <a:p>
            <a:pPr lvl="0"/>
            <a:r>
              <a:rPr lang="en-US" noProof="0" dirty="0"/>
              <a:t>Fare </a:t>
            </a:r>
            <a:r>
              <a:rPr lang="en-US" noProof="0" dirty="0" err="1"/>
              <a:t>clic</a:t>
            </a:r>
            <a:r>
              <a:rPr lang="en-US" noProof="0" dirty="0"/>
              <a:t> per </a:t>
            </a:r>
            <a:r>
              <a:rPr lang="en-US" noProof="0" dirty="0" err="1"/>
              <a:t>modificare</a:t>
            </a:r>
            <a:r>
              <a:rPr lang="en-US" noProof="0" dirty="0"/>
              <a:t> </a:t>
            </a:r>
            <a:r>
              <a:rPr lang="en-US" noProof="0" dirty="0" err="1"/>
              <a:t>gli</a:t>
            </a:r>
            <a:r>
              <a:rPr lang="en-US" noProof="0" dirty="0"/>
              <a:t> </a:t>
            </a:r>
            <a:r>
              <a:rPr lang="en-US" noProof="0" dirty="0" err="1"/>
              <a:t>stili</a:t>
            </a:r>
            <a:r>
              <a:rPr lang="en-US" noProof="0" dirty="0"/>
              <a:t> del </a:t>
            </a:r>
            <a:r>
              <a:rPr lang="en-US" noProof="0" dirty="0" err="1"/>
              <a:t>testo</a:t>
            </a:r>
            <a:r>
              <a:rPr lang="en-US" noProof="0" dirty="0"/>
              <a:t>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err="1"/>
              <a:t>Quinto</a:t>
            </a:r>
            <a:r>
              <a:rPr lang="en-US" noProof="0" dirty="0"/>
              <a:t> </a:t>
            </a:r>
            <a:r>
              <a:rPr lang="en-US" noProof="0" dirty="0" err="1"/>
              <a:t>livello</a:t>
            </a:r>
            <a:endParaRPr lang="en-US" noProof="0" dirty="0"/>
          </a:p>
        </p:txBody>
      </p:sp>
      <p:pic>
        <p:nvPicPr>
          <p:cNvPr id="9" name="Immagine 8" descr="crossLabLogo.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130101" y="6226140"/>
            <a:ext cx="1556700" cy="511003"/>
          </a:xfrm>
          <a:prstGeom prst="rect">
            <a:avLst/>
          </a:prstGeom>
        </p:spPr>
      </p:pic>
      <p:pic>
        <p:nvPicPr>
          <p:cNvPr id="10" name="Immagine 9" descr="Schermata 2019-07-02 alle 11.33.44.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82742" y="6226140"/>
            <a:ext cx="2392045" cy="548860"/>
          </a:xfrm>
          <a:prstGeom prst="rect">
            <a:avLst/>
          </a:prstGeom>
        </p:spPr>
      </p:pic>
      <p:pic>
        <p:nvPicPr>
          <p:cNvPr id="12" name="Immagine 11" descr="logoUnipi.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068848" y="6144979"/>
            <a:ext cx="1307462" cy="696420"/>
          </a:xfrm>
          <a:prstGeom prst="rect">
            <a:avLst/>
          </a:prstGeom>
        </p:spPr>
      </p:pic>
    </p:spTree>
    <p:extLst>
      <p:ext uri="{BB962C8B-B14F-4D97-AF65-F5344CB8AC3E}">
        <p14:creationId xmlns:p14="http://schemas.microsoft.com/office/powerpoint/2010/main" val="114788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02_3EFBA67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3E1D5B1E.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7_2A60FA6A.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F_685C065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6_433339BE.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0E_33F4B26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0" y="2130425"/>
            <a:ext cx="9144000" cy="1470025"/>
          </a:xfrm>
        </p:spPr>
        <p:txBody>
          <a:bodyPr>
            <a:normAutofit fontScale="90000"/>
          </a:bodyPr>
          <a:lstStyle/>
          <a:p>
            <a:r>
              <a:rPr lang="en-US" sz="3900" dirty="0"/>
              <a:t>Large-Scale and Multi-Structured Databases</a:t>
            </a:r>
            <a:br>
              <a:rPr lang="en-US" dirty="0"/>
            </a:br>
            <a:r>
              <a:rPr lang="en-US" b="1" i="1" dirty="0"/>
              <a:t>Project Design</a:t>
            </a:r>
            <a:br>
              <a:rPr lang="en-US" b="1" i="1" dirty="0"/>
            </a:br>
            <a:r>
              <a:rPr lang="en-US" sz="4900" b="1" i="1" dirty="0">
                <a:solidFill>
                  <a:schemeClr val="tx2"/>
                </a:solidFill>
              </a:rPr>
              <a:t>The 64</a:t>
            </a:r>
            <a:r>
              <a:rPr lang="en-US" sz="4900" b="1" i="1" baseline="30000" dirty="0">
                <a:solidFill>
                  <a:schemeClr val="tx2"/>
                </a:solidFill>
              </a:rPr>
              <a:t>th</a:t>
            </a:r>
            <a:r>
              <a:rPr lang="en-US" sz="4900" b="1" i="1" dirty="0">
                <a:solidFill>
                  <a:schemeClr val="tx2"/>
                </a:solidFill>
              </a:rPr>
              <a:t> Square</a:t>
            </a:r>
            <a:endParaRPr lang="en-US" sz="3300" i="1" dirty="0">
              <a:solidFill>
                <a:schemeClr val="tx2"/>
              </a:solidFill>
            </a:endParaRPr>
          </a:p>
        </p:txBody>
      </p:sp>
      <p:sp>
        <p:nvSpPr>
          <p:cNvPr id="3" name="Sottotitolo 2"/>
          <p:cNvSpPr>
            <a:spLocks noGrp="1"/>
          </p:cNvSpPr>
          <p:nvPr>
            <p:ph type="subTitle" idx="1"/>
          </p:nvPr>
        </p:nvSpPr>
        <p:spPr>
          <a:xfrm>
            <a:off x="160867" y="4174066"/>
            <a:ext cx="8796865" cy="575733"/>
          </a:xfrm>
        </p:spPr>
        <p:txBody>
          <a:bodyPr>
            <a:normAutofit/>
          </a:bodyPr>
          <a:lstStyle/>
          <a:p>
            <a:r>
              <a:rPr lang="it-IT" sz="2800" dirty="0"/>
              <a:t>Gabriele di Lonardo, Andrea Gennari, Andrea Innocenti</a:t>
            </a:r>
          </a:p>
        </p:txBody>
      </p:sp>
    </p:spTree>
    <p:extLst>
      <p:ext uri="{BB962C8B-B14F-4D97-AF65-F5344CB8AC3E}">
        <p14:creationId xmlns:p14="http://schemas.microsoft.com/office/powerpoint/2010/main" val="1621469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87990C-E567-EF2F-E47F-0E91988FF73B}"/>
              </a:ext>
            </a:extLst>
          </p:cNvPr>
          <p:cNvSpPr>
            <a:spLocks noGrp="1"/>
          </p:cNvSpPr>
          <p:nvPr>
            <p:ph type="title"/>
          </p:nvPr>
        </p:nvSpPr>
        <p:spPr/>
        <p:txBody>
          <a:bodyPr>
            <a:normAutofit fontScale="90000"/>
          </a:bodyPr>
          <a:lstStyle/>
          <a:p>
            <a:r>
              <a:rPr lang="en-US" dirty="0"/>
              <a:t>Relevant Queries and Entities </a:t>
            </a:r>
            <a:br>
              <a:rPr lang="en-US" dirty="0"/>
            </a:br>
            <a:r>
              <a:rPr lang="en-US" dirty="0"/>
              <a:t>handled by Graph DB</a:t>
            </a:r>
            <a:endParaRPr lang="it-IT" dirty="0"/>
          </a:p>
        </p:txBody>
      </p:sp>
      <p:pic>
        <p:nvPicPr>
          <p:cNvPr id="5" name="Segnaposto contenuto 4" descr="Immagine che contiene cerchio, schermata, design, arte&#10;&#10;Descrizione generata automaticamente">
            <a:extLst>
              <a:ext uri="{FF2B5EF4-FFF2-40B4-BE49-F238E27FC236}">
                <a16:creationId xmlns:a16="http://schemas.microsoft.com/office/drawing/2014/main" id="{BBDAEC76-E3E3-52F4-6B8C-0CE338320EB8}"/>
              </a:ext>
            </a:extLst>
          </p:cNvPr>
          <p:cNvPicPr>
            <a:picLocks noGrp="1" noChangeAspect="1"/>
          </p:cNvPicPr>
          <p:nvPr>
            <p:ph idx="1"/>
          </p:nvPr>
        </p:nvPicPr>
        <p:blipFill>
          <a:blip r:embed="rId2"/>
          <a:stretch>
            <a:fillRect/>
          </a:stretch>
        </p:blipFill>
        <p:spPr>
          <a:xfrm>
            <a:off x="448469" y="1368836"/>
            <a:ext cx="5029200" cy="4686300"/>
          </a:xfrm>
        </p:spPr>
      </p:pic>
      <p:pic>
        <p:nvPicPr>
          <p:cNvPr id="7" name="Immagine 6" descr="Immagine che contiene testo, schermata, software, Carattere&#10;&#10;Descrizione generata automaticamente">
            <a:extLst>
              <a:ext uri="{FF2B5EF4-FFF2-40B4-BE49-F238E27FC236}">
                <a16:creationId xmlns:a16="http://schemas.microsoft.com/office/drawing/2014/main" id="{CB978AC9-2292-77FF-DE3C-9912B80CE418}"/>
              </a:ext>
            </a:extLst>
          </p:cNvPr>
          <p:cNvPicPr>
            <a:picLocks noChangeAspect="1"/>
          </p:cNvPicPr>
          <p:nvPr/>
        </p:nvPicPr>
        <p:blipFill>
          <a:blip r:embed="rId3"/>
          <a:stretch>
            <a:fillRect/>
          </a:stretch>
        </p:blipFill>
        <p:spPr>
          <a:xfrm>
            <a:off x="6157001" y="1578201"/>
            <a:ext cx="2872989" cy="4267570"/>
          </a:xfrm>
          <a:prstGeom prst="rect">
            <a:avLst/>
          </a:prstGeom>
        </p:spPr>
      </p:pic>
    </p:spTree>
    <p:extLst>
      <p:ext uri="{BB962C8B-B14F-4D97-AF65-F5344CB8AC3E}">
        <p14:creationId xmlns:p14="http://schemas.microsoft.com/office/powerpoint/2010/main" val="4204463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A93700-7F87-6E45-9902-A8B2384A37AF}"/>
              </a:ext>
            </a:extLst>
          </p:cNvPr>
          <p:cNvSpPr>
            <a:spLocks noGrp="1"/>
          </p:cNvSpPr>
          <p:nvPr>
            <p:ph type="title"/>
          </p:nvPr>
        </p:nvSpPr>
        <p:spPr/>
        <p:txBody>
          <a:bodyPr/>
          <a:lstStyle/>
          <a:p>
            <a:r>
              <a:rPr lang="en-US" dirty="0"/>
              <a:t>Dataset Description</a:t>
            </a:r>
          </a:p>
        </p:txBody>
      </p:sp>
      <p:sp>
        <p:nvSpPr>
          <p:cNvPr id="3" name="CasellaDiTesto 2">
            <a:extLst>
              <a:ext uri="{FF2B5EF4-FFF2-40B4-BE49-F238E27FC236}">
                <a16:creationId xmlns:a16="http://schemas.microsoft.com/office/drawing/2014/main" id="{068E8217-0879-6045-A028-80534F620714}"/>
              </a:ext>
            </a:extLst>
          </p:cNvPr>
          <p:cNvSpPr txBox="1"/>
          <p:nvPr/>
        </p:nvSpPr>
        <p:spPr>
          <a:xfrm>
            <a:off x="506815" y="1264970"/>
            <a:ext cx="8349029" cy="5324535"/>
          </a:xfrm>
          <a:prstGeom prst="rect">
            <a:avLst/>
          </a:prstGeom>
          <a:noFill/>
        </p:spPr>
        <p:txBody>
          <a:bodyPr wrap="square" rtlCol="0">
            <a:spAutoFit/>
          </a:bodyPr>
          <a:lstStyle/>
          <a:p>
            <a:pPr lvl="0"/>
            <a:r>
              <a:rPr lang="en-US" sz="2000" b="1" i="1" dirty="0"/>
              <a:t>Source: </a:t>
            </a:r>
            <a:r>
              <a:rPr lang="en-US" sz="2000" dirty="0"/>
              <a:t>ficsgames.org + Lichess.org.</a:t>
            </a:r>
          </a:p>
          <a:p>
            <a:pPr lvl="0"/>
            <a:endParaRPr lang="en-US" sz="2000" b="1" i="1" dirty="0"/>
          </a:p>
          <a:p>
            <a:pPr lvl="0"/>
            <a:r>
              <a:rPr lang="en-US" sz="2000" b="1" i="1" dirty="0"/>
              <a:t>Description: </a:t>
            </a:r>
            <a:r>
              <a:rPr lang="en-US" sz="2000" dirty="0"/>
              <a:t>it</a:t>
            </a:r>
            <a:r>
              <a:rPr lang="en-US" sz="2000" b="1" i="1" dirty="0"/>
              <a:t> </a:t>
            </a:r>
            <a:r>
              <a:rPr lang="en-US" sz="2000" dirty="0"/>
              <a:t>contains thousand of chess matches and more than ca. 12000 players with different Elo (the player rating). In particular: </a:t>
            </a:r>
          </a:p>
          <a:p>
            <a:pPr marL="342900" lvl="0" indent="-342900">
              <a:buFont typeface="Arial" panose="020B0604020202020204" pitchFamily="34" charset="0"/>
              <a:buChar char="•"/>
            </a:pPr>
            <a:r>
              <a:rPr lang="en-US" sz="2000" dirty="0"/>
              <a:t>from ficsgames.com, all chess matches played on FICS platform January 2010.</a:t>
            </a:r>
          </a:p>
          <a:p>
            <a:pPr marL="342900" lvl="0" indent="-342900">
              <a:buFont typeface="Arial" panose="020B0604020202020204" pitchFamily="34" charset="0"/>
              <a:buChar char="•"/>
            </a:pPr>
            <a:r>
              <a:rPr lang="en-US" sz="2000" dirty="0"/>
              <a:t>from Lichess.org some matches are taken, used to simulate matches among real players registered inside the application. </a:t>
            </a:r>
          </a:p>
          <a:p>
            <a:pPr lvl="0"/>
            <a:endParaRPr lang="en-US" sz="2000" b="1" i="1" dirty="0"/>
          </a:p>
          <a:p>
            <a:pPr lvl="0"/>
            <a:r>
              <a:rPr lang="en-US" sz="2000" b="1" i="1" dirty="0"/>
              <a:t>Volume: </a:t>
            </a:r>
            <a:r>
              <a:rPr lang="en-US" sz="2000" dirty="0"/>
              <a:t>more than 100MB.</a:t>
            </a:r>
          </a:p>
          <a:p>
            <a:pPr lvl="0"/>
            <a:endParaRPr lang="en-US" sz="2000" b="1" i="1" dirty="0"/>
          </a:p>
          <a:p>
            <a:pPr lvl="0"/>
            <a:r>
              <a:rPr lang="en-US" sz="2000" b="1" i="1" dirty="0"/>
              <a:t>Variety</a:t>
            </a:r>
            <a:r>
              <a:rPr lang="en-US" sz="2000" dirty="0"/>
              <a:t>: the dataset is the union of data from ficsgame.org and Lichess.org.</a:t>
            </a:r>
          </a:p>
          <a:p>
            <a:pPr lvl="0"/>
            <a:endParaRPr lang="en-US" sz="2000" dirty="0"/>
          </a:p>
          <a:p>
            <a:pPr lvl="0"/>
            <a:r>
              <a:rPr lang="en-US" sz="2000" b="1" i="1" dirty="0"/>
              <a:t>Variability: </a:t>
            </a:r>
            <a:r>
              <a:rPr lang="en-US" sz="2000" dirty="0"/>
              <a:t>there is the possibility to upload new matches to the dataset and to discard the old ones.</a:t>
            </a:r>
          </a:p>
          <a:p>
            <a:pPr lvl="0"/>
            <a:endParaRPr lang="en-US" sz="2000" dirty="0"/>
          </a:p>
          <a:p>
            <a:endParaRPr lang="en-US" sz="2000" dirty="0"/>
          </a:p>
        </p:txBody>
      </p:sp>
    </p:spTree>
    <p:extLst>
      <p:ext uri="{BB962C8B-B14F-4D97-AF65-F5344CB8AC3E}">
        <p14:creationId xmlns:p14="http://schemas.microsoft.com/office/powerpoint/2010/main" val="1056679543"/>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3632E-76E6-2A49-A199-3826627DF6B8}"/>
              </a:ext>
            </a:extLst>
          </p:cNvPr>
          <p:cNvSpPr>
            <a:spLocks noGrp="1"/>
          </p:cNvSpPr>
          <p:nvPr>
            <p:ph type="title"/>
          </p:nvPr>
        </p:nvSpPr>
        <p:spPr/>
        <p:txBody>
          <a:bodyPr/>
          <a:lstStyle/>
          <a:p>
            <a:r>
              <a:rPr lang="en-US" dirty="0"/>
              <a:t>Application Highlights</a:t>
            </a:r>
          </a:p>
        </p:txBody>
      </p:sp>
      <p:sp>
        <p:nvSpPr>
          <p:cNvPr id="3" name="CasellaDiTesto 2">
            <a:extLst>
              <a:ext uri="{FF2B5EF4-FFF2-40B4-BE49-F238E27FC236}">
                <a16:creationId xmlns:a16="http://schemas.microsoft.com/office/drawing/2014/main" id="{A701C8F0-FB4C-4E4E-804F-9EE05D7441C4}"/>
              </a:ext>
            </a:extLst>
          </p:cNvPr>
          <p:cNvSpPr txBox="1"/>
          <p:nvPr/>
        </p:nvSpPr>
        <p:spPr>
          <a:xfrm>
            <a:off x="424543" y="1066326"/>
            <a:ext cx="8343900" cy="4401205"/>
          </a:xfrm>
          <a:prstGeom prst="rect">
            <a:avLst/>
          </a:prstGeom>
          <a:noFill/>
        </p:spPr>
        <p:txBody>
          <a:bodyPr wrap="square" rtlCol="0">
            <a:spAutoFit/>
          </a:bodyPr>
          <a:lstStyle/>
          <a:p>
            <a:r>
              <a:rPr lang="en-US" sz="2000" dirty="0"/>
              <a:t>The application must:</a:t>
            </a:r>
          </a:p>
          <a:p>
            <a:pPr marL="457200" indent="-457200">
              <a:buFont typeface="+mj-lt"/>
              <a:buAutoNum type="arabicPeriod"/>
            </a:pPr>
            <a:r>
              <a:rPr lang="en-US" sz="2000" dirty="0"/>
              <a:t>Provide a registration system for new users.</a:t>
            </a:r>
          </a:p>
          <a:p>
            <a:pPr marL="457200" indent="-457200">
              <a:buFont typeface="+mj-lt"/>
              <a:buAutoNum type="arabicPeriod"/>
            </a:pPr>
            <a:r>
              <a:rPr lang="en-US" sz="2000" dirty="0"/>
              <a:t>Show statistics about chess matches, players and about relations among players.</a:t>
            </a:r>
          </a:p>
          <a:p>
            <a:pPr marL="342900" indent="-342900">
              <a:buFont typeface="+mj-lt"/>
              <a:buAutoNum type="arabicPeriod"/>
            </a:pPr>
            <a:r>
              <a:rPr lang="en-US" sz="2000" dirty="0"/>
              <a:t>Provide a matchmaking system for the players.</a:t>
            </a:r>
          </a:p>
          <a:p>
            <a:pPr marL="342900" indent="-342900">
              <a:buFont typeface="+mj-lt"/>
              <a:buAutoNum type="arabicPeriod"/>
            </a:pPr>
            <a:r>
              <a:rPr lang="en-US" sz="2000" dirty="0"/>
              <a:t>Provide the possibility to schedule tournaments. </a:t>
            </a:r>
          </a:p>
          <a:p>
            <a:pPr marL="342900" indent="-342900">
              <a:buFont typeface="+mj-lt"/>
              <a:buAutoNum type="arabicPeriod"/>
            </a:pPr>
            <a:r>
              <a:rPr lang="en-US" sz="2000" dirty="0"/>
              <a:t>Manage friendship relations among players.</a:t>
            </a:r>
          </a:p>
          <a:p>
            <a:pPr marL="342900" indent="-342900">
              <a:buFont typeface="+mj-lt"/>
              <a:buAutoNum type="arabicPeriod"/>
            </a:pPr>
            <a:endParaRPr lang="en-US" sz="2000" dirty="0"/>
          </a:p>
          <a:p>
            <a:pPr marL="342900" indent="-342900">
              <a:buFont typeface="+mj-lt"/>
              <a:buAutoNum type="arabicPeriod"/>
            </a:pPr>
            <a:r>
              <a:rPr lang="en-US" sz="2000" dirty="0" err="1"/>
              <a:t>L’app</a:t>
            </a:r>
            <a:r>
              <a:rPr lang="en-US" sz="2000" dirty="0"/>
              <a:t> è un social di </a:t>
            </a:r>
            <a:r>
              <a:rPr lang="en-US" sz="2000" dirty="0" err="1"/>
              <a:t>giocatori</a:t>
            </a:r>
            <a:r>
              <a:rPr lang="en-US" sz="2000" dirty="0"/>
              <a:t>, </a:t>
            </a:r>
            <a:r>
              <a:rPr lang="en-US" sz="2000" dirty="0" err="1"/>
              <a:t>una</a:t>
            </a:r>
            <a:r>
              <a:rPr lang="en-US" sz="2000" dirty="0"/>
              <a:t> </a:t>
            </a:r>
            <a:r>
              <a:rPr lang="en-US" sz="2000" dirty="0" err="1"/>
              <a:t>sorta</a:t>
            </a:r>
            <a:r>
              <a:rPr lang="en-US" sz="2000" dirty="0"/>
              <a:t> di blog, dove </a:t>
            </a:r>
            <a:r>
              <a:rPr lang="en-US" sz="2000" dirty="0" err="1"/>
              <a:t>possono</a:t>
            </a:r>
            <a:r>
              <a:rPr lang="en-US" sz="2000" dirty="0"/>
              <a:t> </a:t>
            </a:r>
            <a:r>
              <a:rPr lang="en-US" sz="2000" dirty="0" err="1"/>
              <a:t>consultare</a:t>
            </a:r>
            <a:r>
              <a:rPr lang="en-US" sz="2000" dirty="0"/>
              <a:t> le stats </a:t>
            </a:r>
            <a:r>
              <a:rPr lang="en-US" sz="2000" dirty="0" err="1"/>
              <a:t>delle</a:t>
            </a:r>
            <a:r>
              <a:rPr lang="en-US" sz="2000" dirty="0"/>
              <a:t> partite e </a:t>
            </a:r>
            <a:r>
              <a:rPr lang="en-US" sz="2000" dirty="0" err="1"/>
              <a:t>caricare</a:t>
            </a:r>
            <a:r>
              <a:rPr lang="en-US" sz="2000" dirty="0"/>
              <a:t> le </a:t>
            </a:r>
            <a:r>
              <a:rPr lang="en-US" sz="2000" dirty="0" err="1"/>
              <a:t>proprie</a:t>
            </a:r>
            <a:r>
              <a:rPr lang="en-US" sz="2000" dirty="0"/>
              <a:t> (</a:t>
            </a:r>
            <a:r>
              <a:rPr lang="en-US" sz="2000" dirty="0" err="1"/>
              <a:t>che</a:t>
            </a:r>
            <a:r>
              <a:rPr lang="en-US" sz="2000" dirty="0"/>
              <a:t> </a:t>
            </a:r>
            <a:r>
              <a:rPr lang="en-US" sz="2000" dirty="0" err="1"/>
              <a:t>sono</a:t>
            </a:r>
            <a:r>
              <a:rPr lang="en-US" sz="2000" dirty="0"/>
              <a:t> </a:t>
            </a:r>
            <a:r>
              <a:rPr lang="en-US" sz="2000" dirty="0" err="1"/>
              <a:t>fatte</a:t>
            </a:r>
            <a:r>
              <a:rPr lang="en-US" sz="2000" dirty="0"/>
              <a:t> per </a:t>
            </a:r>
            <a:r>
              <a:rPr lang="en-US" sz="2000" dirty="0" err="1"/>
              <a:t>cazzi</a:t>
            </a:r>
            <a:r>
              <a:rPr lang="en-US" sz="2000" dirty="0"/>
              <a:t> loro)</a:t>
            </a:r>
          </a:p>
          <a:p>
            <a:pPr marL="342900" indent="-342900">
              <a:buFont typeface="+mj-lt"/>
              <a:buAutoNum type="arabicPeriod"/>
            </a:pPr>
            <a:r>
              <a:rPr lang="en-US" sz="2000" dirty="0" err="1"/>
              <a:t>Potremmo</a:t>
            </a:r>
            <a:r>
              <a:rPr lang="en-US" sz="2000" dirty="0"/>
              <a:t> </a:t>
            </a:r>
            <a:r>
              <a:rPr lang="en-US" sz="2000" dirty="0" err="1"/>
              <a:t>pensare</a:t>
            </a:r>
            <a:r>
              <a:rPr lang="en-US" sz="2000" dirty="0"/>
              <a:t> </a:t>
            </a:r>
            <a:r>
              <a:rPr lang="en-US" sz="2000" dirty="0" err="1"/>
              <a:t>anche</a:t>
            </a:r>
            <a:r>
              <a:rPr lang="en-US" sz="2000" dirty="0"/>
              <a:t> ad </a:t>
            </a:r>
            <a:r>
              <a:rPr lang="en-US" sz="2000" dirty="0" err="1"/>
              <a:t>una</a:t>
            </a:r>
            <a:r>
              <a:rPr lang="en-US" sz="2000" dirty="0"/>
              <a:t> </a:t>
            </a:r>
            <a:r>
              <a:rPr lang="en-US" sz="2000" dirty="0" err="1"/>
              <a:t>lista</a:t>
            </a:r>
            <a:r>
              <a:rPr lang="en-US" sz="2000" dirty="0"/>
              <a:t> di reviews </a:t>
            </a:r>
            <a:r>
              <a:rPr lang="en-US" sz="2000" dirty="0" err="1"/>
              <a:t>che</a:t>
            </a:r>
            <a:r>
              <a:rPr lang="en-US" sz="2000" dirty="0"/>
              <a:t> I </a:t>
            </a:r>
            <a:r>
              <a:rPr lang="en-US" sz="2000" dirty="0" err="1"/>
              <a:t>giocatori</a:t>
            </a:r>
            <a:r>
              <a:rPr lang="en-US" sz="2000" dirty="0"/>
              <a:t> </a:t>
            </a:r>
            <a:r>
              <a:rPr lang="en-US" sz="2000" dirty="0" err="1"/>
              <a:t>lasciano</a:t>
            </a:r>
            <a:r>
              <a:rPr lang="en-US" sz="2000" dirty="0"/>
              <a:t> alle partite </a:t>
            </a:r>
            <a:r>
              <a:rPr lang="en-US" sz="2000" dirty="0" err="1"/>
              <a:t>altrui</a:t>
            </a:r>
            <a:r>
              <a:rPr lang="en-US" sz="2000" dirty="0"/>
              <a:t>. Idea: è il </a:t>
            </a:r>
            <a:r>
              <a:rPr lang="en-US" sz="2000" dirty="0" err="1"/>
              <a:t>singolo</a:t>
            </a:r>
            <a:r>
              <a:rPr lang="en-US" sz="2000" dirty="0"/>
              <a:t> </a:t>
            </a:r>
            <a:r>
              <a:rPr lang="en-US" sz="2000" dirty="0" err="1"/>
              <a:t>giocatore</a:t>
            </a:r>
            <a:r>
              <a:rPr lang="en-US" sz="2000" dirty="0"/>
              <a:t> </a:t>
            </a:r>
            <a:r>
              <a:rPr lang="en-US" sz="2000" dirty="0" err="1"/>
              <a:t>che</a:t>
            </a:r>
            <a:r>
              <a:rPr lang="en-US" sz="2000" dirty="0"/>
              <a:t> </a:t>
            </a:r>
            <a:r>
              <a:rPr lang="en-US" sz="2000" dirty="0" err="1"/>
              <a:t>carica</a:t>
            </a:r>
            <a:r>
              <a:rPr lang="en-US" sz="2000" dirty="0"/>
              <a:t> I </a:t>
            </a:r>
            <a:r>
              <a:rPr lang="en-US" sz="2000" dirty="0" err="1"/>
              <a:t>dati</a:t>
            </a:r>
            <a:r>
              <a:rPr lang="en-US" sz="2000" dirty="0"/>
              <a:t> </a:t>
            </a:r>
            <a:r>
              <a:rPr lang="en-US" sz="2000" dirty="0" err="1"/>
              <a:t>della</a:t>
            </a:r>
            <a:r>
              <a:rPr lang="en-US" sz="2000" dirty="0"/>
              <a:t> propria partita! </a:t>
            </a:r>
            <a:r>
              <a:rPr lang="en-US" sz="2000" dirty="0" err="1"/>
              <a:t>Ovviamente</a:t>
            </a:r>
            <a:r>
              <a:rPr lang="en-US" sz="2000" dirty="0"/>
              <a:t> </a:t>
            </a:r>
            <a:r>
              <a:rPr lang="en-US" sz="2000" dirty="0" err="1"/>
              <a:t>può</a:t>
            </a:r>
            <a:r>
              <a:rPr lang="en-US" sz="2000" dirty="0"/>
              <a:t> </a:t>
            </a:r>
            <a:r>
              <a:rPr lang="en-US" sz="2000" dirty="0" err="1"/>
              <a:t>anche</a:t>
            </a:r>
            <a:r>
              <a:rPr lang="en-US" sz="2000" dirty="0"/>
              <a:t> non </a:t>
            </a:r>
            <a:r>
              <a:rPr lang="en-US" sz="2000" dirty="0" err="1"/>
              <a:t>caricare</a:t>
            </a:r>
            <a:r>
              <a:rPr lang="en-US" sz="2000" dirty="0"/>
              <a:t> tutte le </a:t>
            </a:r>
            <a:r>
              <a:rPr lang="en-US" sz="2000" dirty="0" err="1"/>
              <a:t>mosse</a:t>
            </a:r>
            <a:r>
              <a:rPr lang="en-US" sz="2000" dirty="0"/>
              <a:t>.-&gt; </a:t>
            </a:r>
            <a:r>
              <a:rPr lang="en-US" sz="2000" dirty="0" err="1"/>
              <a:t>va</a:t>
            </a:r>
            <a:r>
              <a:rPr lang="en-US" sz="2000" dirty="0"/>
              <a:t> bene tanto non </a:t>
            </a:r>
            <a:r>
              <a:rPr lang="en-US" sz="2000" dirty="0" err="1"/>
              <a:t>c’è</a:t>
            </a:r>
            <a:r>
              <a:rPr lang="en-US" sz="2000" dirty="0"/>
              <a:t> uno schema </a:t>
            </a:r>
            <a:r>
              <a:rPr lang="en-US" sz="2000" dirty="0" err="1"/>
              <a:t>fisso</a:t>
            </a:r>
            <a:r>
              <a:rPr lang="en-US" sz="2000" dirty="0"/>
              <a:t> in mongo</a:t>
            </a:r>
          </a:p>
        </p:txBody>
      </p:sp>
    </p:spTree>
    <p:extLst>
      <p:ext uri="{BB962C8B-B14F-4D97-AF65-F5344CB8AC3E}">
        <p14:creationId xmlns:p14="http://schemas.microsoft.com/office/powerpoint/2010/main" val="1042111262"/>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1D8A20-7DC5-3042-A86D-62CF3361ACA7}"/>
              </a:ext>
            </a:extLst>
          </p:cNvPr>
          <p:cNvSpPr>
            <a:spLocks noGrp="1"/>
          </p:cNvSpPr>
          <p:nvPr>
            <p:ph type="title"/>
          </p:nvPr>
        </p:nvSpPr>
        <p:spPr/>
        <p:txBody>
          <a:bodyPr>
            <a:normAutofit/>
          </a:bodyPr>
          <a:lstStyle/>
          <a:p>
            <a:r>
              <a:rPr lang="en-US" dirty="0"/>
              <a:t>Actors and main mock-ups </a:t>
            </a:r>
          </a:p>
        </p:txBody>
      </p:sp>
      <p:pic>
        <p:nvPicPr>
          <p:cNvPr id="4" name="Immagine 3" descr="Immagine che contiene testo, diagramma, cerchio, linea&#10;&#10;Descrizione generata automaticamente">
            <a:extLst>
              <a:ext uri="{FF2B5EF4-FFF2-40B4-BE49-F238E27FC236}">
                <a16:creationId xmlns:a16="http://schemas.microsoft.com/office/drawing/2014/main" id="{905250D9-2182-7F5E-FB02-B5F791A480DC}"/>
              </a:ext>
            </a:extLst>
          </p:cNvPr>
          <p:cNvPicPr>
            <a:picLocks noChangeAspect="1"/>
          </p:cNvPicPr>
          <p:nvPr/>
        </p:nvPicPr>
        <p:blipFill>
          <a:blip r:embed="rId3"/>
          <a:stretch>
            <a:fillRect/>
          </a:stretch>
        </p:blipFill>
        <p:spPr>
          <a:xfrm>
            <a:off x="875983" y="1071948"/>
            <a:ext cx="7863756" cy="4982343"/>
          </a:xfrm>
          <a:prstGeom prst="rect">
            <a:avLst/>
          </a:prstGeom>
        </p:spPr>
      </p:pic>
    </p:spTree>
    <p:extLst>
      <p:ext uri="{BB962C8B-B14F-4D97-AF65-F5344CB8AC3E}">
        <p14:creationId xmlns:p14="http://schemas.microsoft.com/office/powerpoint/2010/main" val="710998634"/>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DF80B-34E7-0382-6258-858ECE11896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6D3FDDB-077C-2506-4235-9F1866D24BEC}"/>
              </a:ext>
            </a:extLst>
          </p:cNvPr>
          <p:cNvSpPr>
            <a:spLocks noGrp="1"/>
          </p:cNvSpPr>
          <p:nvPr>
            <p:ph type="title"/>
          </p:nvPr>
        </p:nvSpPr>
        <p:spPr>
          <a:xfrm>
            <a:off x="182741" y="0"/>
            <a:ext cx="8761797" cy="696380"/>
          </a:xfrm>
        </p:spPr>
        <p:txBody>
          <a:bodyPr>
            <a:normAutofit fontScale="90000"/>
          </a:bodyPr>
          <a:lstStyle/>
          <a:p>
            <a:r>
              <a:rPr lang="en-US" dirty="0"/>
              <a:t>Preliminary UML Class Diagram</a:t>
            </a:r>
          </a:p>
        </p:txBody>
      </p:sp>
      <p:pic>
        <p:nvPicPr>
          <p:cNvPr id="4" name="Immagine 3" descr="Immagine che contiene testo, diagramma, schermata, Parallelo&#10;&#10;Descrizione generata automaticamente">
            <a:extLst>
              <a:ext uri="{FF2B5EF4-FFF2-40B4-BE49-F238E27FC236}">
                <a16:creationId xmlns:a16="http://schemas.microsoft.com/office/drawing/2014/main" id="{0CD8BE1D-26A4-77AC-4592-D5D42A9854F0}"/>
              </a:ext>
            </a:extLst>
          </p:cNvPr>
          <p:cNvPicPr>
            <a:picLocks noChangeAspect="1"/>
          </p:cNvPicPr>
          <p:nvPr/>
        </p:nvPicPr>
        <p:blipFill>
          <a:blip r:embed="rId3"/>
          <a:stretch>
            <a:fillRect/>
          </a:stretch>
        </p:blipFill>
        <p:spPr>
          <a:xfrm>
            <a:off x="2037523" y="709110"/>
            <a:ext cx="4701207" cy="5373638"/>
          </a:xfrm>
          <a:prstGeom prst="rect">
            <a:avLst/>
          </a:prstGeom>
        </p:spPr>
      </p:pic>
    </p:spTree>
    <p:extLst>
      <p:ext uri="{BB962C8B-B14F-4D97-AF65-F5344CB8AC3E}">
        <p14:creationId xmlns:p14="http://schemas.microsoft.com/office/powerpoint/2010/main" val="1750861396"/>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p:txBody>
          <a:bodyPr>
            <a:normAutofit fontScale="90000"/>
          </a:bodyPr>
          <a:lstStyle/>
          <a:p>
            <a:r>
              <a:rPr lang="en-US" dirty="0"/>
              <a:t>Relevant Queries and Entities </a:t>
            </a:r>
            <a:br>
              <a:rPr lang="en-US" dirty="0"/>
            </a:br>
            <a:r>
              <a:rPr lang="en-US" dirty="0"/>
              <a:t>handled by Document DB</a:t>
            </a:r>
          </a:p>
        </p:txBody>
      </p:sp>
      <p:sp>
        <p:nvSpPr>
          <p:cNvPr id="9" name="CasellaDiTesto 8">
            <a:extLst>
              <a:ext uri="{FF2B5EF4-FFF2-40B4-BE49-F238E27FC236}">
                <a16:creationId xmlns:a16="http://schemas.microsoft.com/office/drawing/2014/main" id="{3B812716-CC37-3AF1-2459-4195560860E0}"/>
              </a:ext>
            </a:extLst>
          </p:cNvPr>
          <p:cNvSpPr txBox="1"/>
          <p:nvPr/>
        </p:nvSpPr>
        <p:spPr>
          <a:xfrm>
            <a:off x="721830" y="1422785"/>
            <a:ext cx="7700340" cy="4893647"/>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it-IT" altLang="it-IT" sz="2400" b="0" i="0" u="none" strike="noStrike" cap="none" normalizeH="0" baseline="0" dirty="0">
                <a:ln>
                  <a:noFill/>
                </a:ln>
                <a:effectLst/>
                <a:latin typeface="+mj-lt"/>
              </a:rPr>
              <a:t>On </a:t>
            </a:r>
            <a:r>
              <a:rPr kumimoji="0" lang="it-IT" altLang="it-IT" sz="2400" b="1" i="1" u="none" strike="noStrike" cap="none" normalizeH="0" baseline="0" dirty="0">
                <a:ln>
                  <a:noFill/>
                </a:ln>
                <a:effectLst/>
                <a:latin typeface="+mj-lt"/>
              </a:rPr>
              <a:t>Matches</a:t>
            </a:r>
            <a:r>
              <a:rPr kumimoji="0" lang="it-IT" altLang="it-IT" sz="2400" b="0" i="0" u="none" strike="noStrike" cap="none" normalizeH="0" baseline="0" dirty="0">
                <a:ln>
                  <a:noFill/>
                </a:ln>
                <a:effectLst/>
                <a:latin typeface="+mj-lt"/>
              </a:rPr>
              <a:t> </a:t>
            </a:r>
            <a:r>
              <a:rPr kumimoji="0" lang="it-IT" altLang="it-IT" sz="2400" b="0" i="0" u="none" strike="noStrike" cap="none" normalizeH="0" baseline="0" dirty="0" err="1">
                <a:ln>
                  <a:noFill/>
                </a:ln>
                <a:effectLst/>
                <a:latin typeface="+mj-lt"/>
              </a:rPr>
              <a:t>collection</a:t>
            </a:r>
            <a:r>
              <a:rPr kumimoji="0" lang="it-IT" altLang="it-IT" sz="2400" b="0" i="0" u="none" strike="noStrike" cap="none" normalizeH="0" baseline="0" dirty="0">
                <a:ln>
                  <a:noFill/>
                </a:ln>
                <a:effectLst/>
                <a:latin typeface="+mj-lt"/>
              </a:rPr>
              <a:t>:</a:t>
            </a:r>
          </a:p>
          <a:p>
            <a:pPr marR="0" lvl="0" algn="l" defTabSz="914400" rtl="0" eaLnBrk="0" fontAlgn="base" latinLnBrk="0" hangingPunct="0">
              <a:lnSpc>
                <a:spcPct val="100000"/>
              </a:lnSpc>
              <a:spcBef>
                <a:spcPct val="0"/>
              </a:spcBef>
              <a:spcAft>
                <a:spcPct val="0"/>
              </a:spcAft>
              <a:buClrTx/>
              <a:buSzTx/>
              <a:tabLst/>
            </a:pPr>
            <a:endParaRPr kumimoji="0" lang="it-IT" altLang="it-IT" sz="2400" b="0" i="0" u="none" strike="noStrike" cap="none" normalizeH="0" baseline="0" dirty="0">
              <a:ln>
                <a:noFill/>
              </a:ln>
              <a:effectLst/>
              <a:latin typeface="+mj-l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it-IT" altLang="it-IT" sz="2400" b="0" i="0" u="none" strike="noStrike" cap="none" normalizeH="0" baseline="0" dirty="0" err="1">
                <a:ln>
                  <a:noFill/>
                </a:ln>
                <a:effectLst/>
                <a:latin typeface="+mj-lt"/>
              </a:rPr>
              <a:t>Most</a:t>
            </a:r>
            <a:r>
              <a:rPr kumimoji="0" lang="it-IT" altLang="it-IT" sz="2400" b="0" i="0" u="none" strike="noStrike" cap="none" normalizeH="0" baseline="0" dirty="0">
                <a:ln>
                  <a:noFill/>
                </a:ln>
                <a:effectLst/>
                <a:latin typeface="+mj-lt"/>
              </a:rPr>
              <a:t> </a:t>
            </a:r>
            <a:r>
              <a:rPr kumimoji="0" lang="it-IT" altLang="it-IT" sz="2400" b="0" i="0" u="none" strike="noStrike" cap="none" normalizeH="0" baseline="0" dirty="0" err="1">
                <a:ln>
                  <a:noFill/>
                </a:ln>
                <a:effectLst/>
                <a:latin typeface="+mj-lt"/>
              </a:rPr>
              <a:t>used</a:t>
            </a:r>
            <a:r>
              <a:rPr kumimoji="0" lang="it-IT" altLang="it-IT" sz="2400" b="0" i="0" u="none" strike="noStrike" cap="none" normalizeH="0" baseline="0" dirty="0">
                <a:ln>
                  <a:noFill/>
                </a:ln>
                <a:effectLst/>
                <a:latin typeface="+mj-lt"/>
              </a:rPr>
              <a:t> opening per </a:t>
            </a:r>
            <a:r>
              <a:rPr kumimoji="0" lang="it-IT" altLang="it-IT" sz="2400" b="0" i="0" u="none" strike="noStrike" cap="none" normalizeH="0" baseline="0" dirty="0" err="1">
                <a:ln>
                  <a:noFill/>
                </a:ln>
                <a:effectLst/>
                <a:latin typeface="+mj-lt"/>
              </a:rPr>
              <a:t>Elo</a:t>
            </a:r>
            <a:r>
              <a:rPr kumimoji="0" lang="it-IT" altLang="it-IT" sz="2400" b="0" i="0" u="none" strike="noStrike" cap="none" normalizeH="0" baseline="0" dirty="0">
                <a:ln>
                  <a:noFill/>
                </a:ln>
                <a:effectLst/>
                <a:latin typeface="+mj-lt"/>
              </a:rPr>
              <a:t> range (0-1000, 1000-1500, 1500-2000, more </a:t>
            </a:r>
            <a:r>
              <a:rPr kumimoji="0" lang="it-IT" altLang="it-IT" sz="2400" b="0" i="0" u="none" strike="noStrike" cap="none" normalizeH="0" baseline="0" dirty="0" err="1">
                <a:ln>
                  <a:noFill/>
                </a:ln>
                <a:effectLst/>
                <a:latin typeface="+mj-lt"/>
              </a:rPr>
              <a:t>than</a:t>
            </a:r>
            <a:r>
              <a:rPr kumimoji="0" lang="it-IT" altLang="it-IT" sz="2400" b="0" i="0" u="none" strike="noStrike" cap="none" normalizeH="0" baseline="0" dirty="0">
                <a:ln>
                  <a:noFill/>
                </a:ln>
                <a:effectLst/>
                <a:latin typeface="+mj-lt"/>
              </a:rPr>
              <a:t> 2000). In </a:t>
            </a:r>
            <a:r>
              <a:rPr kumimoji="0" lang="it-IT" altLang="it-IT" sz="2400" b="0" i="0" u="none" strike="noStrike" cap="none" normalizeH="0" baseline="0" dirty="0" err="1">
                <a:ln>
                  <a:noFill/>
                </a:ln>
                <a:effectLst/>
                <a:latin typeface="+mj-lt"/>
              </a:rPr>
              <a:t>particular</a:t>
            </a:r>
            <a:r>
              <a:rPr kumimoji="0" lang="it-IT" altLang="it-IT" sz="2400" b="0" i="0" u="none" strike="noStrike" cap="none" normalizeH="0" baseline="0" dirty="0">
                <a:ln>
                  <a:noFill/>
                </a:ln>
                <a:effectLst/>
                <a:latin typeface="+mj-lt"/>
              </a:rPr>
              <a:t> </a:t>
            </a:r>
            <a:r>
              <a:rPr kumimoji="0" lang="it-IT" altLang="it-IT" sz="2400" b="0" i="0" u="none" strike="noStrike" cap="none" normalizeH="0" baseline="0" dirty="0" err="1">
                <a:ln>
                  <a:noFill/>
                </a:ln>
                <a:effectLst/>
                <a:latin typeface="+mj-lt"/>
              </a:rPr>
              <a:t>both</a:t>
            </a:r>
            <a:r>
              <a:rPr kumimoji="0" lang="it-IT" altLang="it-IT" sz="2400" b="0" i="0" u="none" strike="noStrike" cap="none" normalizeH="0" baseline="0" dirty="0">
                <a:ln>
                  <a:noFill/>
                </a:ln>
                <a:effectLst/>
                <a:latin typeface="+mj-lt"/>
              </a:rPr>
              <a:t> players must </a:t>
            </a:r>
            <a:r>
              <a:rPr kumimoji="0" lang="it-IT" altLang="it-IT" sz="2400" b="0" i="0" u="none" strike="noStrike" cap="none" normalizeH="0" baseline="0" dirty="0" err="1">
                <a:ln>
                  <a:noFill/>
                </a:ln>
                <a:effectLst/>
                <a:latin typeface="+mj-lt"/>
              </a:rPr>
              <a:t>have</a:t>
            </a:r>
            <a:r>
              <a:rPr kumimoji="0" lang="it-IT" altLang="it-IT" sz="2400" b="0" i="0" u="none" strike="noStrike" cap="none" normalizeH="0" baseline="0" dirty="0">
                <a:ln>
                  <a:noFill/>
                </a:ln>
                <a:effectLst/>
                <a:latin typeface="+mj-lt"/>
              </a:rPr>
              <a:t> the </a:t>
            </a:r>
            <a:r>
              <a:rPr kumimoji="0" lang="it-IT" altLang="it-IT" sz="2400" b="0" i="0" u="none" strike="noStrike" cap="none" normalizeH="0" baseline="0" dirty="0" err="1">
                <a:ln>
                  <a:noFill/>
                </a:ln>
                <a:effectLst/>
                <a:latin typeface="+mj-lt"/>
              </a:rPr>
              <a:t>Elo</a:t>
            </a:r>
            <a:r>
              <a:rPr kumimoji="0" lang="it-IT" altLang="it-IT" sz="2400" b="0" i="0" u="none" strike="noStrike" cap="none" normalizeH="0" baseline="0" dirty="0">
                <a:ln>
                  <a:noFill/>
                </a:ln>
                <a:effectLst/>
                <a:latin typeface="+mj-lt"/>
              </a:rPr>
              <a:t> in the </a:t>
            </a:r>
            <a:r>
              <a:rPr kumimoji="0" lang="it-IT" altLang="it-IT" sz="2400" b="0" i="0" u="none" strike="noStrike" cap="none" normalizeH="0" baseline="0" dirty="0" err="1">
                <a:ln>
                  <a:noFill/>
                </a:ln>
                <a:effectLst/>
                <a:latin typeface="+mj-lt"/>
              </a:rPr>
              <a:t>specified</a:t>
            </a:r>
            <a:r>
              <a:rPr kumimoji="0" lang="it-IT" altLang="it-IT" sz="2400" b="0" i="0" u="none" strike="noStrike" cap="none" normalizeH="0" baseline="0" dirty="0">
                <a:ln>
                  <a:noFill/>
                </a:ln>
                <a:effectLst/>
                <a:latin typeface="+mj-lt"/>
              </a:rPr>
              <a:t> range.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lang="it-IT" altLang="it-IT" sz="2400" dirty="0">
              <a:solidFill>
                <a:srgbClr val="BCBEC4"/>
              </a:solidFill>
              <a:latin typeface="+mj-lt"/>
            </a:endParaRPr>
          </a:p>
          <a:p>
            <a:pPr marL="457200" indent="-457200" defTabSz="914400" eaLnBrk="0" fontAlgn="base" hangingPunct="0">
              <a:spcBef>
                <a:spcPct val="0"/>
              </a:spcBef>
              <a:spcAft>
                <a:spcPct val="0"/>
              </a:spcAft>
              <a:buFont typeface="+mj-lt"/>
              <a:buAutoNum type="arabicPeriod"/>
            </a:pPr>
            <a:r>
              <a:rPr kumimoji="0" lang="it-IT" altLang="it-IT" sz="2400" b="0" i="0" u="none" strike="noStrike" cap="none" normalizeH="0" baseline="0" dirty="0" err="1">
                <a:ln>
                  <a:noFill/>
                </a:ln>
                <a:effectLst/>
                <a:latin typeface="+mj-lt"/>
              </a:rPr>
              <a:t>Number</a:t>
            </a:r>
            <a:r>
              <a:rPr kumimoji="0" lang="it-IT" altLang="it-IT" sz="2400" b="0" i="0" u="none" strike="noStrike" cap="none" normalizeH="0" baseline="0" dirty="0">
                <a:ln>
                  <a:noFill/>
                </a:ln>
                <a:effectLst/>
                <a:latin typeface="+mj-lt"/>
              </a:rPr>
              <a:t> of </a:t>
            </a:r>
            <a:r>
              <a:rPr kumimoji="0" lang="it-IT" altLang="it-IT" sz="2400" b="0" i="0" u="none" strike="noStrike" cap="none" normalizeH="0" baseline="0" dirty="0" err="1">
                <a:ln>
                  <a:noFill/>
                </a:ln>
                <a:effectLst/>
                <a:latin typeface="+mj-lt"/>
              </a:rPr>
              <a:t>wins</a:t>
            </a:r>
            <a:r>
              <a:rPr lang="it-IT" altLang="it-IT" sz="2400" dirty="0">
                <a:latin typeface="+mj-lt"/>
              </a:rPr>
              <a:t>/</a:t>
            </a:r>
            <a:r>
              <a:rPr lang="it-IT" altLang="it-IT" sz="2400" dirty="0" err="1">
                <a:latin typeface="+mj-lt"/>
              </a:rPr>
              <a:t>losses</a:t>
            </a:r>
            <a:r>
              <a:rPr lang="it-IT" altLang="it-IT" sz="2400" dirty="0">
                <a:latin typeface="+mj-lt"/>
              </a:rPr>
              <a:t>/</a:t>
            </a:r>
            <a:r>
              <a:rPr lang="it-IT" altLang="it-IT" sz="2400" dirty="0" err="1">
                <a:latin typeface="+mj-lt"/>
              </a:rPr>
              <a:t>draws</a:t>
            </a:r>
            <a:r>
              <a:rPr lang="it-IT" altLang="it-IT" sz="2400" dirty="0">
                <a:latin typeface="+mj-lt"/>
              </a:rPr>
              <a:t> per </a:t>
            </a:r>
            <a:r>
              <a:rPr lang="it-IT" altLang="it-IT" sz="2400" dirty="0" err="1">
                <a:latin typeface="+mj-lt"/>
              </a:rPr>
              <a:t>Elo</a:t>
            </a:r>
            <a:r>
              <a:rPr lang="it-IT" altLang="it-IT" sz="2400" dirty="0">
                <a:latin typeface="+mj-lt"/>
              </a:rPr>
              <a:t> range.</a:t>
            </a:r>
            <a:endParaRPr lang="it-IT" altLang="it-IT" sz="2400" dirty="0">
              <a:solidFill>
                <a:srgbClr val="BCBEC4"/>
              </a:solidFill>
              <a:latin typeface="+mj-lt"/>
            </a:endParaRPr>
          </a:p>
          <a:p>
            <a:pPr marL="457200" indent="-457200" defTabSz="914400" eaLnBrk="0" fontAlgn="base" hangingPunct="0">
              <a:spcBef>
                <a:spcPct val="0"/>
              </a:spcBef>
              <a:spcAft>
                <a:spcPct val="0"/>
              </a:spcAft>
              <a:buFont typeface="+mj-lt"/>
              <a:buAutoNum type="arabicPeriod"/>
            </a:pPr>
            <a:endParaRPr kumimoji="0" lang="it-IT" altLang="it-IT" sz="2400" b="0" i="0" u="none" strike="noStrike" cap="none" normalizeH="0" baseline="0" dirty="0">
              <a:ln>
                <a:noFill/>
              </a:ln>
              <a:solidFill>
                <a:schemeClr val="tx1"/>
              </a:solidFill>
              <a:effectLst/>
              <a:latin typeface="+mj-lt"/>
            </a:endParaRPr>
          </a:p>
          <a:p>
            <a:pPr marL="457200" indent="-457200" defTabSz="914400" eaLnBrk="0" fontAlgn="base" hangingPunct="0">
              <a:spcBef>
                <a:spcPct val="0"/>
              </a:spcBef>
              <a:spcAft>
                <a:spcPct val="0"/>
              </a:spcAft>
              <a:buFont typeface="+mj-lt"/>
              <a:buAutoNum type="arabicPeriod"/>
            </a:pPr>
            <a:r>
              <a:rPr kumimoji="0" lang="it-IT" altLang="it-IT" sz="2400" b="0" i="0" u="none" strike="noStrike" cap="none" normalizeH="0" baseline="0" dirty="0">
                <a:ln>
                  <a:noFill/>
                </a:ln>
                <a:effectLst/>
                <a:latin typeface="+mj-lt"/>
              </a:rPr>
              <a:t>Opening with </a:t>
            </a:r>
            <a:r>
              <a:rPr kumimoji="0" lang="it-IT" altLang="it-IT" sz="2400" b="0" i="0" u="none" strike="noStrike" cap="none" normalizeH="0" baseline="0" dirty="0" err="1">
                <a:ln>
                  <a:noFill/>
                </a:ln>
                <a:effectLst/>
                <a:latin typeface="+mj-lt"/>
              </a:rPr>
              <a:t>higher</a:t>
            </a:r>
            <a:r>
              <a:rPr kumimoji="0" lang="it-IT" altLang="it-IT" sz="2400" b="0" i="0" u="none" strike="noStrike" cap="none" normalizeH="0" baseline="0" dirty="0">
                <a:ln>
                  <a:noFill/>
                </a:ln>
                <a:effectLst/>
                <a:latin typeface="+mj-lt"/>
              </a:rPr>
              <a:t> </a:t>
            </a:r>
            <a:r>
              <a:rPr kumimoji="0" lang="it-IT" altLang="it-IT" sz="2400" b="0" i="0" u="none" strike="noStrike" cap="none" normalizeH="0" baseline="0" dirty="0" err="1">
                <a:ln>
                  <a:noFill/>
                </a:ln>
                <a:effectLst/>
                <a:latin typeface="+mj-lt"/>
              </a:rPr>
              <a:t>win</a:t>
            </a:r>
            <a:r>
              <a:rPr kumimoji="0" lang="it-IT" altLang="it-IT" sz="2400" b="0" i="0" u="none" strike="noStrike" cap="none" normalizeH="0" baseline="0" dirty="0">
                <a:ln>
                  <a:noFill/>
                </a:ln>
                <a:effectLst/>
                <a:latin typeface="+mj-lt"/>
              </a:rPr>
              <a:t> rate.</a:t>
            </a:r>
          </a:p>
          <a:p>
            <a:pPr marL="457200" indent="-457200" defTabSz="914400" eaLnBrk="0" fontAlgn="base" hangingPunct="0">
              <a:spcBef>
                <a:spcPct val="0"/>
              </a:spcBef>
              <a:spcAft>
                <a:spcPct val="0"/>
              </a:spcAft>
              <a:buFont typeface="+mj-lt"/>
              <a:buAutoNum type="arabicPeriod"/>
            </a:pPr>
            <a:endParaRPr lang="it-IT" altLang="it-IT" sz="2400" dirty="0">
              <a:solidFill>
                <a:srgbClr val="BCBEC4"/>
              </a:solidFill>
              <a:latin typeface="+mj-lt"/>
            </a:endParaRPr>
          </a:p>
          <a:p>
            <a:pPr marL="457200" indent="-457200" defTabSz="914400" eaLnBrk="0" fontAlgn="base" hangingPunct="0">
              <a:spcBef>
                <a:spcPct val="0"/>
              </a:spcBef>
              <a:spcAft>
                <a:spcPct val="0"/>
              </a:spcAft>
              <a:buFont typeface="+mj-lt"/>
              <a:buAutoNum type="arabicPeriod"/>
            </a:pPr>
            <a:r>
              <a:rPr lang="en-US" sz="2400" b="0" i="0" dirty="0">
                <a:effectLst/>
                <a:latin typeface="+mj-lt"/>
              </a:rPr>
              <a:t>The player who has the widest repertoire of openings.</a:t>
            </a:r>
          </a:p>
          <a:p>
            <a:pPr defTabSz="914400" eaLnBrk="0" fontAlgn="base" hangingPunct="0">
              <a:spcBef>
                <a:spcPct val="0"/>
              </a:spcBef>
              <a:spcAft>
                <a:spcPct val="0"/>
              </a:spcAft>
            </a:pPr>
            <a:br>
              <a:rPr kumimoji="0" lang="it-IT" altLang="it-IT" sz="2400" b="0" i="0" u="none" strike="noStrike" cap="none" normalizeH="0" baseline="0" dirty="0">
                <a:ln>
                  <a:noFill/>
                </a:ln>
                <a:solidFill>
                  <a:srgbClr val="BCBEC4"/>
                </a:solidFill>
                <a:effectLst/>
                <a:latin typeface="+mj-lt"/>
              </a:rPr>
            </a:br>
            <a:endParaRPr kumimoji="0" lang="it-IT" altLang="it-IT" sz="2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877565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030F5-B566-8C2F-F949-7627A4249DD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973972B-DC8F-42AF-8A0F-EDDFA118316C}"/>
              </a:ext>
            </a:extLst>
          </p:cNvPr>
          <p:cNvSpPr>
            <a:spLocks noGrp="1"/>
          </p:cNvSpPr>
          <p:nvPr>
            <p:ph type="title"/>
          </p:nvPr>
        </p:nvSpPr>
        <p:spPr/>
        <p:txBody>
          <a:bodyPr>
            <a:normAutofit fontScale="90000"/>
          </a:bodyPr>
          <a:lstStyle/>
          <a:p>
            <a:r>
              <a:rPr lang="en-US" dirty="0"/>
              <a:t>Relevant Queries and Entities </a:t>
            </a:r>
            <a:br>
              <a:rPr lang="en-US" dirty="0"/>
            </a:br>
            <a:r>
              <a:rPr lang="en-US" dirty="0"/>
              <a:t>handled by Document DB</a:t>
            </a:r>
          </a:p>
        </p:txBody>
      </p:sp>
      <p:sp>
        <p:nvSpPr>
          <p:cNvPr id="9" name="CasellaDiTesto 8">
            <a:extLst>
              <a:ext uri="{FF2B5EF4-FFF2-40B4-BE49-F238E27FC236}">
                <a16:creationId xmlns:a16="http://schemas.microsoft.com/office/drawing/2014/main" id="{DBC135E1-680B-1FB9-AC2F-A530B34CE187}"/>
              </a:ext>
            </a:extLst>
          </p:cNvPr>
          <p:cNvSpPr txBox="1"/>
          <p:nvPr/>
        </p:nvSpPr>
        <p:spPr>
          <a:xfrm>
            <a:off x="496956" y="1452603"/>
            <a:ext cx="7700340" cy="2185214"/>
          </a:xfrm>
          <a:prstGeom prst="rect">
            <a:avLst/>
          </a:prstGeom>
          <a:noFill/>
        </p:spPr>
        <p:txBody>
          <a:bodyPr wrap="square">
            <a:spAutoFit/>
          </a:bodyPr>
          <a:lstStyle/>
          <a:p>
            <a:pPr marL="457200" indent="-457200" defTabSz="914400" eaLnBrk="0" fontAlgn="base" hangingPunct="0">
              <a:spcBef>
                <a:spcPct val="0"/>
              </a:spcBef>
              <a:spcAft>
                <a:spcPct val="0"/>
              </a:spcAft>
              <a:buAutoNum type="arabicPeriod" startAt="4"/>
            </a:pPr>
            <a:endParaRPr kumimoji="0" lang="it-IT" altLang="it-IT" sz="2000" b="0" i="0" u="none" strike="noStrike" cap="none" normalizeH="0" baseline="0" dirty="0">
              <a:ln>
                <a:noFill/>
              </a:ln>
              <a:effectLst/>
              <a:latin typeface="+mj-lt"/>
            </a:endParaRPr>
          </a:p>
          <a:p>
            <a:pPr defTabSz="914400" eaLnBrk="0" fontAlgn="base" hangingPunct="0">
              <a:spcBef>
                <a:spcPct val="0"/>
              </a:spcBef>
              <a:spcAft>
                <a:spcPct val="0"/>
              </a:spcAft>
            </a:pPr>
            <a:r>
              <a:rPr kumimoji="0" lang="it-IT" altLang="it-IT" sz="2400" b="0" i="0" u="none" strike="noStrike" cap="none" normalizeH="0" baseline="0" dirty="0">
                <a:ln>
                  <a:noFill/>
                </a:ln>
                <a:effectLst/>
                <a:latin typeface="+mj-lt"/>
              </a:rPr>
              <a:t>On </a:t>
            </a:r>
            <a:r>
              <a:rPr kumimoji="0" lang="it-IT" altLang="it-IT" sz="2400" b="1" i="1" u="none" strike="noStrike" cap="none" normalizeH="0" baseline="0" dirty="0">
                <a:ln>
                  <a:noFill/>
                </a:ln>
                <a:effectLst/>
                <a:latin typeface="+mj-lt"/>
              </a:rPr>
              <a:t>Players</a:t>
            </a:r>
            <a:r>
              <a:rPr kumimoji="0" lang="it-IT" altLang="it-IT" sz="2400" b="0" i="0" u="none" strike="noStrike" cap="none" normalizeH="0" baseline="0" dirty="0">
                <a:ln>
                  <a:noFill/>
                </a:ln>
                <a:effectLst/>
                <a:latin typeface="+mj-lt"/>
              </a:rPr>
              <a:t> </a:t>
            </a:r>
            <a:r>
              <a:rPr kumimoji="0" lang="it-IT" altLang="it-IT" sz="2400" b="0" i="0" u="none" strike="noStrike" cap="none" normalizeH="0" baseline="0" dirty="0" err="1">
                <a:ln>
                  <a:noFill/>
                </a:ln>
                <a:effectLst/>
                <a:latin typeface="+mj-lt"/>
              </a:rPr>
              <a:t>collection</a:t>
            </a:r>
            <a:r>
              <a:rPr kumimoji="0" lang="it-IT" altLang="it-IT" sz="2400" b="0" i="0" u="none" strike="noStrike" cap="none" normalizeH="0" baseline="0" dirty="0">
                <a:ln>
                  <a:noFill/>
                </a:ln>
                <a:effectLst/>
                <a:latin typeface="+mj-lt"/>
              </a:rPr>
              <a:t>:</a:t>
            </a:r>
          </a:p>
          <a:p>
            <a:pPr defTabSz="914400" eaLnBrk="0" fontAlgn="base" hangingPunct="0">
              <a:spcBef>
                <a:spcPct val="0"/>
              </a:spcBef>
              <a:spcAft>
                <a:spcPct val="0"/>
              </a:spcAft>
            </a:pPr>
            <a:endParaRPr kumimoji="0" lang="it-IT" altLang="it-IT" sz="2400" b="0" i="0" u="none" strike="noStrike" cap="none" normalizeH="0" baseline="0" dirty="0">
              <a:ln>
                <a:noFill/>
              </a:ln>
              <a:effectLst/>
              <a:latin typeface="+mj-lt"/>
            </a:endParaRPr>
          </a:p>
          <a:p>
            <a:pPr marL="457200" indent="-457200" defTabSz="914400" eaLnBrk="0" fontAlgn="base" hangingPunct="0">
              <a:spcBef>
                <a:spcPct val="0"/>
              </a:spcBef>
              <a:spcAft>
                <a:spcPct val="0"/>
              </a:spcAft>
              <a:buAutoNum type="arabicPeriod" startAt="5"/>
            </a:pPr>
            <a:r>
              <a:rPr lang="en-US" sz="2400" b="0" i="0" dirty="0">
                <a:effectLst/>
                <a:latin typeface="+mj-lt"/>
              </a:rPr>
              <a:t>A player’s </a:t>
            </a:r>
            <a:r>
              <a:rPr lang="en-US" sz="2400" dirty="0">
                <a:latin typeface="+mj-lt"/>
              </a:rPr>
              <a:t>E</a:t>
            </a:r>
            <a:r>
              <a:rPr lang="en-US" sz="2400" b="0" i="0" dirty="0">
                <a:effectLst/>
                <a:latin typeface="+mj-lt"/>
              </a:rPr>
              <a:t>lo trend over time.</a:t>
            </a:r>
          </a:p>
          <a:p>
            <a:pPr defTabSz="914400" eaLnBrk="0" fontAlgn="base" hangingPunct="0">
              <a:spcBef>
                <a:spcPct val="0"/>
              </a:spcBef>
              <a:spcAft>
                <a:spcPct val="0"/>
              </a:spcAft>
            </a:pPr>
            <a:endParaRPr kumimoji="0" lang="it-IT" altLang="it-IT" sz="2400" b="0" i="0" u="none" strike="noStrike" cap="none" normalizeH="0" baseline="0" dirty="0">
              <a:ln>
                <a:noFill/>
              </a:ln>
              <a:solidFill>
                <a:schemeClr val="tx1"/>
              </a:solidFill>
              <a:effectLst/>
              <a:latin typeface="+mj-lt"/>
            </a:endParaRPr>
          </a:p>
          <a:p>
            <a:pPr defTabSz="914400" eaLnBrk="0" fontAlgn="base" hangingPunct="0">
              <a:spcBef>
                <a:spcPct val="0"/>
              </a:spcBef>
              <a:spcAft>
                <a:spcPct val="0"/>
              </a:spcAft>
            </a:pPr>
            <a:endParaRPr kumimoji="0" lang="it-IT" altLang="it-IT" sz="2000" b="0" i="0" u="none" strike="noStrike" cap="none" normalizeH="0" baseline="0" dirty="0">
              <a:ln>
                <a:noFill/>
              </a:ln>
              <a:effectLst/>
              <a:latin typeface="+mj-lt"/>
            </a:endParaRPr>
          </a:p>
        </p:txBody>
      </p:sp>
    </p:spTree>
    <p:extLst>
      <p:ext uri="{BB962C8B-B14F-4D97-AF65-F5344CB8AC3E}">
        <p14:creationId xmlns:p14="http://schemas.microsoft.com/office/powerpoint/2010/main" val="3611308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p:txBody>
          <a:bodyPr>
            <a:normAutofit fontScale="90000"/>
          </a:bodyPr>
          <a:lstStyle/>
          <a:p>
            <a:r>
              <a:rPr lang="en-US" dirty="0"/>
              <a:t>Relevant Queries and Entities </a:t>
            </a:r>
            <a:br>
              <a:rPr lang="en-US" dirty="0"/>
            </a:br>
            <a:r>
              <a:rPr lang="en-US" dirty="0"/>
              <a:t>handled by Graph DB</a:t>
            </a:r>
          </a:p>
        </p:txBody>
      </p:sp>
      <p:sp>
        <p:nvSpPr>
          <p:cNvPr id="4" name="CasellaDiTesto 3">
            <a:extLst>
              <a:ext uri="{FF2B5EF4-FFF2-40B4-BE49-F238E27FC236}">
                <a16:creationId xmlns:a16="http://schemas.microsoft.com/office/drawing/2014/main" id="{CCE1B143-E92C-6D2A-F07E-FC1E29A7D928}"/>
              </a:ext>
            </a:extLst>
          </p:cNvPr>
          <p:cNvSpPr txBox="1"/>
          <p:nvPr/>
        </p:nvSpPr>
        <p:spPr>
          <a:xfrm>
            <a:off x="452222" y="1620078"/>
            <a:ext cx="7886710" cy="4524315"/>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it-IT" altLang="it-IT" sz="2400" dirty="0">
                <a:latin typeface="+mj-lt"/>
              </a:rPr>
              <a:t>T</a:t>
            </a:r>
            <a:r>
              <a:rPr kumimoji="0" lang="it-IT" altLang="it-IT" sz="2400" b="0" i="0" u="none" strike="noStrike" cap="none" normalizeH="0" baseline="0" dirty="0">
                <a:ln>
                  <a:noFill/>
                </a:ln>
                <a:effectLst/>
                <a:latin typeface="+mj-lt"/>
              </a:rPr>
              <a:t>he player </a:t>
            </a:r>
            <a:r>
              <a:rPr kumimoji="0" lang="it-IT" altLang="it-IT" sz="2400" b="0" i="0" u="none" strike="noStrike" cap="none" normalizeH="0" baseline="0" dirty="0" err="1">
                <a:ln>
                  <a:noFill/>
                </a:ln>
                <a:effectLst/>
                <a:latin typeface="+mj-lt"/>
              </a:rPr>
              <a:t>within</a:t>
            </a:r>
            <a:r>
              <a:rPr kumimoji="0" lang="it-IT" altLang="it-IT" sz="2400" b="0" i="0" u="none" strike="noStrike" cap="none" normalizeH="0" baseline="0" dirty="0">
                <a:ln>
                  <a:noFill/>
                </a:ln>
                <a:effectLst/>
                <a:latin typeface="+mj-lt"/>
              </a:rPr>
              <a:t> a </a:t>
            </a:r>
            <a:r>
              <a:rPr kumimoji="0" lang="it-IT" altLang="it-IT" sz="2400" b="0" i="0" u="none" strike="noStrike" cap="none" normalizeH="0" baseline="0" dirty="0" err="1">
                <a:ln>
                  <a:noFill/>
                </a:ln>
                <a:effectLst/>
                <a:latin typeface="+mj-lt"/>
              </a:rPr>
              <a:t>certain</a:t>
            </a:r>
            <a:r>
              <a:rPr kumimoji="0" lang="it-IT" altLang="it-IT" sz="2400" b="0" i="0" u="none" strike="noStrike" cap="none" normalizeH="0" baseline="0" dirty="0">
                <a:ln>
                  <a:noFill/>
                </a:ln>
                <a:effectLst/>
                <a:latin typeface="+mj-lt"/>
              </a:rPr>
              <a:t> (</a:t>
            </a:r>
            <a:r>
              <a:rPr kumimoji="0" lang="it-IT" altLang="it-IT" sz="2400" b="0" i="0" u="none" strike="noStrike" cap="none" normalizeH="0" baseline="0" dirty="0" err="1">
                <a:ln>
                  <a:noFill/>
                </a:ln>
                <a:effectLst/>
                <a:latin typeface="+mj-lt"/>
              </a:rPr>
              <a:t>current</a:t>
            </a:r>
            <a:r>
              <a:rPr kumimoji="0" lang="it-IT" altLang="it-IT" sz="2400" b="0" i="0" u="none" strike="noStrike" cap="none" normalizeH="0" baseline="0" dirty="0">
                <a:ln>
                  <a:noFill/>
                </a:ln>
                <a:effectLst/>
                <a:latin typeface="+mj-lt"/>
              </a:rPr>
              <a:t>) </a:t>
            </a:r>
            <a:r>
              <a:rPr kumimoji="0" lang="it-IT" altLang="it-IT" sz="2400" b="0" i="0" u="none" strike="noStrike" cap="none" normalizeH="0" baseline="0" dirty="0" err="1">
                <a:ln>
                  <a:noFill/>
                </a:ln>
                <a:effectLst/>
                <a:latin typeface="+mj-lt"/>
              </a:rPr>
              <a:t>Elo</a:t>
            </a:r>
            <a:r>
              <a:rPr kumimoji="0" lang="it-IT" altLang="it-IT" sz="2400" b="0" i="0" u="none" strike="noStrike" cap="none" normalizeH="0" baseline="0" dirty="0">
                <a:ln>
                  <a:noFill/>
                </a:ln>
                <a:effectLst/>
                <a:latin typeface="+mj-lt"/>
              </a:rPr>
              <a:t> range by </a:t>
            </a:r>
            <a:r>
              <a:rPr kumimoji="0" lang="it-IT" altLang="it-IT" sz="2400" b="0" i="0" u="none" strike="noStrike" cap="none" normalizeH="0" baseline="0" dirty="0" err="1">
                <a:ln>
                  <a:noFill/>
                </a:ln>
                <a:effectLst/>
                <a:latin typeface="+mj-lt"/>
              </a:rPr>
              <a:t>exploring</a:t>
            </a:r>
            <a:r>
              <a:rPr kumimoji="0" lang="it-IT" altLang="it-IT" sz="2400" b="0" i="0" u="none" strike="noStrike" cap="none" normalizeH="0" baseline="0" dirty="0">
                <a:ln>
                  <a:noFill/>
                </a:ln>
                <a:effectLst/>
                <a:latin typeface="+mj-lt"/>
              </a:rPr>
              <a:t> the “</a:t>
            </a:r>
            <a:r>
              <a:rPr kumimoji="0" lang="it-IT" altLang="it-IT" sz="2400" b="0" i="0" u="none" strike="noStrike" cap="none" normalizeH="0" baseline="0" dirty="0" err="1">
                <a:ln>
                  <a:noFill/>
                </a:ln>
                <a:effectLst/>
                <a:latin typeface="+mj-lt"/>
              </a:rPr>
              <a:t>played</a:t>
            </a:r>
            <a:r>
              <a:rPr kumimoji="0" lang="it-IT" altLang="it-IT" sz="2400" b="0" i="0" u="none" strike="noStrike" cap="none" normalizeH="0" baseline="0" dirty="0">
                <a:ln>
                  <a:noFill/>
                </a:ln>
                <a:effectLst/>
                <a:latin typeface="+mj-lt"/>
              </a:rPr>
              <a:t> with” </a:t>
            </a:r>
            <a:r>
              <a:rPr kumimoji="0" lang="it-IT" altLang="it-IT" sz="2400" b="0" i="0" u="none" strike="noStrike" cap="none" normalizeH="0" baseline="0" dirty="0" err="1">
                <a:ln>
                  <a:noFill/>
                </a:ln>
                <a:effectLst/>
                <a:latin typeface="+mj-lt"/>
              </a:rPr>
              <a:t>relationship</a:t>
            </a:r>
            <a:r>
              <a:rPr kumimoji="0" lang="it-IT" altLang="it-IT" sz="2400" b="0" i="0" u="none" strike="noStrike" cap="none" normalizeH="0" baseline="0" dirty="0">
                <a:ln>
                  <a:noFill/>
                </a:ln>
                <a:effectLst/>
                <a:latin typeface="+mj-lt"/>
              </a:rPr>
              <a:t> to some </a:t>
            </a:r>
            <a:r>
              <a:rPr kumimoji="0" lang="it-IT" altLang="it-IT" sz="2400" b="0" i="0" u="none" strike="noStrike" cap="none" normalizeH="0" baseline="0" dirty="0" err="1">
                <a:ln>
                  <a:noFill/>
                </a:ln>
                <a:effectLst/>
                <a:latin typeface="+mj-lt"/>
              </a:rPr>
              <a:t>depth</a:t>
            </a:r>
            <a:r>
              <a:rPr kumimoji="0" lang="it-IT" altLang="it-IT" sz="2400" b="0" i="0" u="none" strike="noStrike" cap="none" normalizeH="0" baseline="0" dirty="0">
                <a:ln>
                  <a:noFill/>
                </a:ln>
                <a:effectLst/>
                <a:latin typeface="+mj-lt"/>
              </a:rPr>
              <a:t> in </a:t>
            </a:r>
            <a:r>
              <a:rPr kumimoji="0" lang="it-IT" altLang="it-IT" sz="2400" b="0" i="0" u="none" strike="noStrike" cap="none" normalizeH="0" baseline="0" dirty="0" err="1">
                <a:ln>
                  <a:noFill/>
                </a:ln>
                <a:effectLst/>
                <a:latin typeface="+mj-lt"/>
              </a:rPr>
              <a:t>order</a:t>
            </a:r>
            <a:r>
              <a:rPr kumimoji="0" lang="it-IT" altLang="it-IT" sz="2400" b="0" i="0" u="none" strike="noStrike" cap="none" normalizeH="0" baseline="0" dirty="0">
                <a:ln>
                  <a:noFill/>
                </a:ln>
                <a:effectLst/>
                <a:latin typeface="+mj-lt"/>
              </a:rPr>
              <a:t> to </a:t>
            </a:r>
            <a:r>
              <a:rPr lang="it-IT" altLang="it-IT" sz="2400" dirty="0" err="1">
                <a:latin typeface="+mj-lt"/>
              </a:rPr>
              <a:t>provide</a:t>
            </a:r>
            <a:r>
              <a:rPr lang="it-IT" altLang="it-IT" sz="2400" dirty="0">
                <a:latin typeface="+mj-lt"/>
              </a:rPr>
              <a:t> the matchmaking</a:t>
            </a:r>
            <a:r>
              <a:rPr kumimoji="0" lang="it-IT" altLang="it-IT" sz="2400" b="0" i="0" u="none" strike="noStrike" cap="none" normalizeH="0" baseline="0" dirty="0">
                <a:ln>
                  <a:noFill/>
                </a:ln>
                <a:effectLst/>
                <a:latin typeface="+mj-lt"/>
              </a:rPr>
              <a: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lang="it-IT" altLang="it-IT" sz="2400" dirty="0">
              <a:latin typeface="+mj-l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it-IT" altLang="it-IT" sz="2400" b="0" i="0" u="none" strike="noStrike" cap="none" normalizeH="0" baseline="0" dirty="0">
                <a:ln>
                  <a:noFill/>
                </a:ln>
                <a:effectLst/>
                <a:latin typeface="+mj-lt"/>
              </a:rPr>
              <a:t>Misura di influenza di un giocatore.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lang="it-IT" altLang="it-IT" sz="2400" dirty="0">
              <a:latin typeface="+mj-l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it-IT" altLang="it-IT" sz="2400" b="0" i="0" u="none" strike="noStrike" cap="none" normalizeH="0" baseline="0" dirty="0">
                <a:ln>
                  <a:noFill/>
                </a:ln>
                <a:effectLst/>
                <a:latin typeface="+mj-lt"/>
              </a:rPr>
              <a:t>Giocatore con cui ho giocato a cui posso arrivare tramite una rete di amici</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lang="it-IT" altLang="it-IT" sz="2400" dirty="0">
              <a:latin typeface="+mj-l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it-IT" altLang="it-IT" sz="2400" b="0" i="0" u="none" strike="noStrike" cap="none" normalizeH="0" baseline="0" dirty="0">
                <a:ln>
                  <a:noFill/>
                </a:ln>
                <a:effectLst/>
                <a:latin typeface="+mj-lt"/>
              </a:rPr>
              <a:t>Distanza tra 2 </a:t>
            </a:r>
          </a:p>
          <a:p>
            <a:pPr defTabSz="914400" eaLnBrk="0" fontAlgn="base" hangingPunct="0">
              <a:spcBef>
                <a:spcPct val="0"/>
              </a:spcBef>
              <a:spcAft>
                <a:spcPct val="0"/>
              </a:spcAft>
            </a:pPr>
            <a:endParaRPr kumimoji="0" lang="it-IT" altLang="it-IT" sz="2400" b="0" i="0" u="none" strike="noStrike" cap="none" normalizeH="0" baseline="0" dirty="0">
              <a:ln>
                <a:noFill/>
              </a:ln>
              <a:effectLst/>
              <a:latin typeface="+mj-lt"/>
            </a:endParaRPr>
          </a:p>
          <a:p>
            <a:pPr marL="457200" indent="-457200" defTabSz="914400" eaLnBrk="0" fontAlgn="base" hangingPunct="0">
              <a:spcBef>
                <a:spcPct val="0"/>
              </a:spcBef>
              <a:spcAft>
                <a:spcPct val="0"/>
              </a:spcAft>
              <a:buFont typeface="+mj-lt"/>
              <a:buAutoNum type="arabicPeriod"/>
            </a:pPr>
            <a:r>
              <a:rPr lang="it-IT" altLang="it-IT" sz="2400" dirty="0">
                <a:latin typeface="+mj-lt"/>
              </a:rPr>
              <a:t>T</a:t>
            </a:r>
            <a:r>
              <a:rPr kumimoji="0" lang="it-IT" altLang="it-IT" sz="2400" b="0" i="0" u="none" strike="noStrike" cap="none" normalizeH="0" baseline="0" dirty="0">
                <a:ln>
                  <a:noFill/>
                </a:ln>
                <a:effectLst/>
                <a:latin typeface="+mj-lt"/>
              </a:rPr>
              <a:t>he </a:t>
            </a:r>
            <a:r>
              <a:rPr kumimoji="0" lang="it-IT" altLang="it-IT" sz="2400" b="0" i="0" u="none" strike="noStrike" cap="none" normalizeH="0" baseline="0" dirty="0" err="1">
                <a:ln>
                  <a:noFill/>
                </a:ln>
                <a:effectLst/>
                <a:latin typeface="+mj-lt"/>
              </a:rPr>
              <a:t>average</a:t>
            </a:r>
            <a:r>
              <a:rPr kumimoji="0" lang="it-IT" altLang="it-IT" sz="2400" b="0" i="0" u="none" strike="noStrike" cap="none" normalizeH="0" baseline="0" dirty="0">
                <a:ln>
                  <a:noFill/>
                </a:ln>
                <a:effectLst/>
                <a:latin typeface="+mj-lt"/>
              </a:rPr>
              <a:t> </a:t>
            </a:r>
            <a:r>
              <a:rPr kumimoji="0" lang="it-IT" altLang="it-IT" sz="2400" b="0" i="0" u="none" strike="noStrike" cap="none" normalizeH="0" baseline="0" dirty="0" err="1">
                <a:ln>
                  <a:noFill/>
                </a:ln>
                <a:effectLst/>
                <a:latin typeface="+mj-lt"/>
              </a:rPr>
              <a:t>Elo</a:t>
            </a:r>
            <a:r>
              <a:rPr kumimoji="0" lang="it-IT" altLang="it-IT" sz="2400" b="0" i="0" u="none" strike="noStrike" cap="none" normalizeH="0" baseline="0" dirty="0">
                <a:ln>
                  <a:noFill/>
                </a:ln>
                <a:effectLst/>
                <a:latin typeface="+mj-lt"/>
              </a:rPr>
              <a:t> of </a:t>
            </a:r>
            <a:r>
              <a:rPr kumimoji="0" lang="it-IT" altLang="it-IT" sz="2400" b="0" i="0" u="none" strike="noStrike" cap="none" normalizeH="0" baseline="0" dirty="0" err="1">
                <a:ln>
                  <a:noFill/>
                </a:ln>
                <a:effectLst/>
                <a:latin typeface="+mj-lt"/>
              </a:rPr>
              <a:t>your</a:t>
            </a:r>
            <a:r>
              <a:rPr kumimoji="0" lang="it-IT" altLang="it-IT" sz="2400" b="0" i="0" u="none" strike="noStrike" cap="none" normalizeH="0" baseline="0" dirty="0">
                <a:ln>
                  <a:noFill/>
                </a:ln>
                <a:effectLst/>
                <a:latin typeface="+mj-lt"/>
              </a:rPr>
              <a:t> friends. – questa no</a:t>
            </a:r>
          </a:p>
        </p:txBody>
      </p:sp>
      <p:sp>
        <p:nvSpPr>
          <p:cNvPr id="7" name="Rectangle 4">
            <a:extLst>
              <a:ext uri="{FF2B5EF4-FFF2-40B4-BE49-F238E27FC236}">
                <a16:creationId xmlns:a16="http://schemas.microsoft.com/office/drawing/2014/main" id="{457CF57F-8292-6D82-13E2-5514BE6795C9}"/>
              </a:ext>
            </a:extLst>
          </p:cNvPr>
          <p:cNvSpPr>
            <a:spLocks noChangeArrowheads="1"/>
          </p:cNvSpPr>
          <p:nvPr/>
        </p:nvSpPr>
        <p:spPr bwMode="auto">
          <a:xfrm>
            <a:off x="0" y="-483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dirty="0">
                <a:ln>
                  <a:noFill/>
                </a:ln>
                <a:solidFill>
                  <a:schemeClr val="tx1"/>
                </a:solidFill>
                <a:effectLst/>
                <a:latin typeface="Arial" panose="020B0604020202020204" pitchFamily="34" charset="0"/>
              </a:rPr>
            </a:b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7430590"/>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7FCBF-3F75-4270-1ABC-DD9A61E617A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F7C0A50-AADB-630E-D7BC-FF5AC3908AF2}"/>
              </a:ext>
            </a:extLst>
          </p:cNvPr>
          <p:cNvSpPr>
            <a:spLocks noGrp="1"/>
          </p:cNvSpPr>
          <p:nvPr>
            <p:ph type="title"/>
          </p:nvPr>
        </p:nvSpPr>
        <p:spPr/>
        <p:txBody>
          <a:bodyPr>
            <a:normAutofit fontScale="90000"/>
          </a:bodyPr>
          <a:lstStyle/>
          <a:p>
            <a:r>
              <a:rPr lang="en-US" dirty="0"/>
              <a:t>Relevant Queries and Entities </a:t>
            </a:r>
            <a:br>
              <a:rPr lang="en-US" dirty="0"/>
            </a:br>
            <a:r>
              <a:rPr lang="en-US" dirty="0"/>
              <a:t>handled by Document DB</a:t>
            </a:r>
          </a:p>
        </p:txBody>
      </p:sp>
      <p:sp>
        <p:nvSpPr>
          <p:cNvPr id="14" name="CasellaDiTesto 13">
            <a:extLst>
              <a:ext uri="{FF2B5EF4-FFF2-40B4-BE49-F238E27FC236}">
                <a16:creationId xmlns:a16="http://schemas.microsoft.com/office/drawing/2014/main" id="{BDFE32E9-BE2C-EAD2-0F67-A1E04778BB94}"/>
              </a:ext>
            </a:extLst>
          </p:cNvPr>
          <p:cNvSpPr txBox="1"/>
          <p:nvPr/>
        </p:nvSpPr>
        <p:spPr>
          <a:xfrm>
            <a:off x="634720" y="5642018"/>
            <a:ext cx="3490827" cy="369332"/>
          </a:xfrm>
          <a:prstGeom prst="rect">
            <a:avLst/>
          </a:prstGeom>
          <a:noFill/>
        </p:spPr>
        <p:txBody>
          <a:bodyPr wrap="none" rtlCol="0">
            <a:spAutoFit/>
          </a:bodyPr>
          <a:lstStyle/>
          <a:p>
            <a:pPr algn="ctr"/>
            <a:r>
              <a:rPr lang="it-IT" dirty="0" err="1"/>
              <a:t>Document</a:t>
            </a:r>
            <a:r>
              <a:rPr lang="it-IT" dirty="0"/>
              <a:t> of the </a:t>
            </a:r>
            <a:r>
              <a:rPr lang="it-IT" dirty="0" err="1"/>
              <a:t>collection</a:t>
            </a:r>
            <a:r>
              <a:rPr lang="it-IT" dirty="0"/>
              <a:t> </a:t>
            </a:r>
            <a:r>
              <a:rPr lang="it-IT" b="1" i="1" dirty="0"/>
              <a:t>Players</a:t>
            </a:r>
          </a:p>
        </p:txBody>
      </p:sp>
      <p:sp>
        <p:nvSpPr>
          <p:cNvPr id="15" name="CasellaDiTesto 14">
            <a:extLst>
              <a:ext uri="{FF2B5EF4-FFF2-40B4-BE49-F238E27FC236}">
                <a16:creationId xmlns:a16="http://schemas.microsoft.com/office/drawing/2014/main" id="{8A83909D-6D9A-2CEA-9096-8AF3FB6250D0}"/>
              </a:ext>
            </a:extLst>
          </p:cNvPr>
          <p:cNvSpPr txBox="1"/>
          <p:nvPr/>
        </p:nvSpPr>
        <p:spPr>
          <a:xfrm>
            <a:off x="5027289" y="5642018"/>
            <a:ext cx="3598101" cy="369332"/>
          </a:xfrm>
          <a:prstGeom prst="rect">
            <a:avLst/>
          </a:prstGeom>
          <a:noFill/>
        </p:spPr>
        <p:txBody>
          <a:bodyPr wrap="none" rtlCol="0">
            <a:spAutoFit/>
          </a:bodyPr>
          <a:lstStyle/>
          <a:p>
            <a:pPr algn="ctr"/>
            <a:r>
              <a:rPr lang="it-IT" dirty="0" err="1"/>
              <a:t>Document</a:t>
            </a:r>
            <a:r>
              <a:rPr lang="it-IT" dirty="0"/>
              <a:t> of the </a:t>
            </a:r>
            <a:r>
              <a:rPr lang="it-IT" dirty="0" err="1"/>
              <a:t>collection</a:t>
            </a:r>
            <a:r>
              <a:rPr lang="it-IT" dirty="0"/>
              <a:t> </a:t>
            </a:r>
            <a:r>
              <a:rPr lang="it-IT" b="1" i="1" dirty="0"/>
              <a:t>Matches</a:t>
            </a:r>
          </a:p>
        </p:txBody>
      </p:sp>
      <p:pic>
        <p:nvPicPr>
          <p:cNvPr id="4" name="Immagine 3">
            <a:extLst>
              <a:ext uri="{FF2B5EF4-FFF2-40B4-BE49-F238E27FC236}">
                <a16:creationId xmlns:a16="http://schemas.microsoft.com/office/drawing/2014/main" id="{FCF15774-2C13-B0A0-373C-31D3BBE16DBD}"/>
              </a:ext>
            </a:extLst>
          </p:cNvPr>
          <p:cNvPicPr>
            <a:picLocks noChangeAspect="1"/>
          </p:cNvPicPr>
          <p:nvPr/>
        </p:nvPicPr>
        <p:blipFill>
          <a:blip r:embed="rId2"/>
          <a:stretch>
            <a:fillRect/>
          </a:stretch>
        </p:blipFill>
        <p:spPr>
          <a:xfrm>
            <a:off x="4595811" y="1247376"/>
            <a:ext cx="4461058" cy="4394642"/>
          </a:xfrm>
          <a:prstGeom prst="rect">
            <a:avLst/>
          </a:prstGeom>
        </p:spPr>
      </p:pic>
      <p:pic>
        <p:nvPicPr>
          <p:cNvPr id="7" name="Immagine 6">
            <a:extLst>
              <a:ext uri="{FF2B5EF4-FFF2-40B4-BE49-F238E27FC236}">
                <a16:creationId xmlns:a16="http://schemas.microsoft.com/office/drawing/2014/main" id="{623E3793-7D85-03B0-2394-E1D0474FAD18}"/>
              </a:ext>
            </a:extLst>
          </p:cNvPr>
          <p:cNvPicPr>
            <a:picLocks noChangeAspect="1"/>
          </p:cNvPicPr>
          <p:nvPr/>
        </p:nvPicPr>
        <p:blipFill>
          <a:blip r:embed="rId3"/>
          <a:stretch>
            <a:fillRect/>
          </a:stretch>
        </p:blipFill>
        <p:spPr>
          <a:xfrm>
            <a:off x="397002" y="1309588"/>
            <a:ext cx="3767330" cy="4332430"/>
          </a:xfrm>
          <a:prstGeom prst="rect">
            <a:avLst/>
          </a:prstGeom>
        </p:spPr>
      </p:pic>
    </p:spTree>
    <p:extLst>
      <p:ext uri="{BB962C8B-B14F-4D97-AF65-F5344CB8AC3E}">
        <p14:creationId xmlns:p14="http://schemas.microsoft.com/office/powerpoint/2010/main" val="3113443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8A6BE-107A-4A2A-B1A1-96605516313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63B7E12-CACD-6C74-E911-E458553929A6}"/>
              </a:ext>
            </a:extLst>
          </p:cNvPr>
          <p:cNvSpPr>
            <a:spLocks noGrp="1"/>
          </p:cNvSpPr>
          <p:nvPr>
            <p:ph type="title"/>
          </p:nvPr>
        </p:nvSpPr>
        <p:spPr/>
        <p:txBody>
          <a:bodyPr>
            <a:normAutofit fontScale="90000"/>
          </a:bodyPr>
          <a:lstStyle/>
          <a:p>
            <a:r>
              <a:rPr lang="en-US" dirty="0"/>
              <a:t>Relevant Queries and Entities </a:t>
            </a:r>
            <a:br>
              <a:rPr lang="en-US" dirty="0"/>
            </a:br>
            <a:r>
              <a:rPr lang="en-US" dirty="0"/>
              <a:t>handled by Document DB</a:t>
            </a:r>
          </a:p>
        </p:txBody>
      </p:sp>
      <p:sp>
        <p:nvSpPr>
          <p:cNvPr id="14" name="CasellaDiTesto 13">
            <a:extLst>
              <a:ext uri="{FF2B5EF4-FFF2-40B4-BE49-F238E27FC236}">
                <a16:creationId xmlns:a16="http://schemas.microsoft.com/office/drawing/2014/main" id="{1871A416-E4C8-F280-2ACE-0F5DCF4745E3}"/>
              </a:ext>
            </a:extLst>
          </p:cNvPr>
          <p:cNvSpPr txBox="1"/>
          <p:nvPr/>
        </p:nvSpPr>
        <p:spPr>
          <a:xfrm>
            <a:off x="2181102" y="4168917"/>
            <a:ext cx="4050276" cy="369332"/>
          </a:xfrm>
          <a:prstGeom prst="rect">
            <a:avLst/>
          </a:prstGeom>
          <a:noFill/>
        </p:spPr>
        <p:txBody>
          <a:bodyPr wrap="none" rtlCol="0">
            <a:spAutoFit/>
          </a:bodyPr>
          <a:lstStyle/>
          <a:p>
            <a:pPr algn="ctr"/>
            <a:r>
              <a:rPr lang="it-IT" dirty="0" err="1"/>
              <a:t>Document</a:t>
            </a:r>
            <a:r>
              <a:rPr lang="it-IT" dirty="0"/>
              <a:t> of the </a:t>
            </a:r>
            <a:r>
              <a:rPr lang="it-IT" dirty="0" err="1"/>
              <a:t>collection</a:t>
            </a:r>
            <a:r>
              <a:rPr lang="it-IT" dirty="0"/>
              <a:t> </a:t>
            </a:r>
            <a:r>
              <a:rPr lang="it-IT" b="1" i="1" dirty="0" err="1"/>
              <a:t>Tournaments</a:t>
            </a:r>
            <a:endParaRPr lang="it-IT" b="1" i="1" dirty="0"/>
          </a:p>
        </p:txBody>
      </p:sp>
      <p:pic>
        <p:nvPicPr>
          <p:cNvPr id="8" name="Immagine 7">
            <a:extLst>
              <a:ext uri="{FF2B5EF4-FFF2-40B4-BE49-F238E27FC236}">
                <a16:creationId xmlns:a16="http://schemas.microsoft.com/office/drawing/2014/main" id="{6F0AF1F2-0C4C-1536-87DC-D0CAED0ED78D}"/>
              </a:ext>
            </a:extLst>
          </p:cNvPr>
          <p:cNvPicPr>
            <a:picLocks noChangeAspect="1"/>
          </p:cNvPicPr>
          <p:nvPr/>
        </p:nvPicPr>
        <p:blipFill>
          <a:blip r:embed="rId3"/>
          <a:stretch>
            <a:fillRect/>
          </a:stretch>
        </p:blipFill>
        <p:spPr>
          <a:xfrm>
            <a:off x="2078886" y="1605477"/>
            <a:ext cx="4601217" cy="2191056"/>
          </a:xfrm>
          <a:prstGeom prst="rect">
            <a:avLst/>
          </a:prstGeom>
        </p:spPr>
      </p:pic>
    </p:spTree>
    <p:extLst>
      <p:ext uri="{BB962C8B-B14F-4D97-AF65-F5344CB8AC3E}">
        <p14:creationId xmlns:p14="http://schemas.microsoft.com/office/powerpoint/2010/main" val="871674468"/>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479</Words>
  <Application>Microsoft Office PowerPoint</Application>
  <PresentationFormat>Presentazione su schermo (4:3)</PresentationFormat>
  <Paragraphs>59</Paragraphs>
  <Slides>11</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11</vt:i4>
      </vt:variant>
    </vt:vector>
  </HeadingPairs>
  <TitlesOfParts>
    <vt:vector size="14" baseType="lpstr">
      <vt:lpstr>Arial</vt:lpstr>
      <vt:lpstr>Calibri</vt:lpstr>
      <vt:lpstr>Tema di Office</vt:lpstr>
      <vt:lpstr>Large-Scale and Multi-Structured Databases Project Design The 64th Square</vt:lpstr>
      <vt:lpstr>Application Highlights</vt:lpstr>
      <vt:lpstr>Actors and main mock-ups </vt:lpstr>
      <vt:lpstr>Preliminary UML Class Diagram</vt:lpstr>
      <vt:lpstr>Relevant Queries and Entities  handled by Document DB</vt:lpstr>
      <vt:lpstr>Relevant Queries and Entities  handled by Document DB</vt:lpstr>
      <vt:lpstr>Relevant Queries and Entities  handled by Graph DB</vt:lpstr>
      <vt:lpstr>Relevant Queries and Entities  handled by Document DB</vt:lpstr>
      <vt:lpstr>Relevant Queries and Entities  handled by Document DB</vt:lpstr>
      <vt:lpstr>Relevant Queries and Entities  handled by Graph DB</vt:lpstr>
      <vt:lpstr>Dataset Description</vt:lpstr>
    </vt:vector>
  </TitlesOfParts>
  <Company>Università di Pisa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Scale and Non-Structured Databases The Database Revolutions</dc:title>
  <dc:creator>Francesco  Marcelloni</dc:creator>
  <cp:lastModifiedBy>andrea innocenti</cp:lastModifiedBy>
  <cp:revision>161</cp:revision>
  <dcterms:created xsi:type="dcterms:W3CDTF">2019-07-02T09:26:30Z</dcterms:created>
  <dcterms:modified xsi:type="dcterms:W3CDTF">2024-12-11T19:11:31Z</dcterms:modified>
</cp:coreProperties>
</file>