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sldIdLst>
    <p:sldId id="256" r:id="rId13"/>
    <p:sldId id="258" r:id="rId14"/>
    <p:sldId id="259" r:id="rId15"/>
    <p:sldId id="260" r:id="rId16"/>
    <p:sldId id="261" r:id="rId17"/>
    <p:sldId id="283" r:id="rId18"/>
    <p:sldId id="264" r:id="rId19"/>
    <p:sldId id="263" r:id="rId20"/>
    <p:sldId id="257" r:id="rId21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orient="horz" pos="3453">
          <p15:clr>
            <a:srgbClr val="A4A3A4"/>
          </p15:clr>
        </p15:guide>
        <p15:guide id="3" pos="3840">
          <p15:clr>
            <a:srgbClr val="A4A3A4"/>
          </p15:clr>
        </p15:guide>
        <p15:guide id="4" pos="234">
          <p15:clr>
            <a:srgbClr val="A4A3A4"/>
          </p15:clr>
        </p15:guide>
        <p15:guide id="5" pos="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BAE"/>
    <a:srgbClr val="01DDCD"/>
    <a:srgbClr val="01CBBD"/>
    <a:srgbClr val="015751"/>
    <a:srgbClr val="00746C"/>
    <a:srgbClr val="00A99D"/>
    <a:srgbClr val="0054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02" y="108"/>
      </p:cViewPr>
      <p:guideLst>
        <p:guide orient="horz" pos="2137"/>
        <p:guide orient="horz" pos="3453"/>
        <p:guide pos="3840"/>
        <p:guide pos="234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24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13"/>
          <a:srcRect t="9763" b="976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 userDrawn="1"/>
        </p:nvPicPr>
        <p:blipFill>
          <a:blip r:embed="rId13"/>
          <a:srcRect t="17468" r="28928" b="41522"/>
          <a:stretch>
            <a:fillRect/>
          </a:stretch>
        </p:blipFill>
        <p:spPr>
          <a:xfrm>
            <a:off x="-14287" y="-14287"/>
            <a:ext cx="3387725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矩形 2"/>
          <p:cNvSpPr/>
          <p:nvPr userDrawn="1"/>
        </p:nvSpPr>
        <p:spPr>
          <a:xfrm>
            <a:off x="0" y="608013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endParaRPr lang="zh-CN" altLang="en-US" sz="3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3076" name="燕尾形 3"/>
          <p:cNvSpPr/>
          <p:nvPr userDrawn="1"/>
        </p:nvSpPr>
        <p:spPr>
          <a:xfrm>
            <a:off x="149225" y="781050"/>
            <a:ext cx="266700" cy="315913"/>
          </a:xfrm>
          <a:prstGeom prst="chevron">
            <a:avLst>
              <a:gd name="adj" fmla="val 50000"/>
            </a:avLst>
          </a:prstGeom>
          <a:solidFill>
            <a:srgbClr val="01DDCD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  <p:sp>
        <p:nvSpPr>
          <p:cNvPr id="3077" name="燕尾形 4"/>
          <p:cNvSpPr/>
          <p:nvPr userDrawn="1"/>
        </p:nvSpPr>
        <p:spPr>
          <a:xfrm>
            <a:off x="460375" y="781050"/>
            <a:ext cx="266700" cy="315913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512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512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6147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6148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717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717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819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2018-03-25</a:t>
            </a:fld>
            <a:endParaRPr lang="zh-CN" altLang="en-US" dirty="0"/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922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3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4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41" name="矩形 11"/>
          <p:cNvSpPr/>
          <p:nvPr/>
        </p:nvSpPr>
        <p:spPr>
          <a:xfrm>
            <a:off x="3615558" y="2722563"/>
            <a:ext cx="6148552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机器学习应用于输电线路故障分类与定位研究</a:t>
            </a:r>
            <a:endParaRPr lang="en-US" altLang="x-none" sz="44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4342" name="TextBox 1"/>
          <p:cNvSpPr txBox="1"/>
          <p:nvPr/>
        </p:nvSpPr>
        <p:spPr>
          <a:xfrm>
            <a:off x="9532938" y="5078413"/>
            <a:ext cx="1954381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姓名：完</a:t>
            </a:r>
            <a:r>
              <a:rPr lang="zh-CN" altLang="en-US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颜幸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幸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导师：陈剑云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日期：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20180313</a:t>
            </a:r>
            <a:endParaRPr lang="zh-CN" altLang="en-US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/>
          </p:cNvPicPr>
          <p:nvPr/>
        </p:nvPicPr>
        <p:blipFill>
          <a:blip r:embed="rId2"/>
          <a:srcRect t="17468" b="41522"/>
          <a:stretch>
            <a:fillRect/>
          </a:stretch>
        </p:blipFill>
        <p:spPr>
          <a:xfrm>
            <a:off x="3705225" y="-14287"/>
            <a:ext cx="4781550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387" name="矩形 9"/>
          <p:cNvSpPr/>
          <p:nvPr/>
        </p:nvSpPr>
        <p:spPr>
          <a:xfrm>
            <a:off x="0" y="604838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r>
              <a:rPr lang="zh-CN" altLang="en-US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目录 </a:t>
            </a:r>
            <a:r>
              <a:rPr lang="en-US" altLang="x-none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 </a:t>
            </a:r>
            <a:r>
              <a:rPr lang="en-US" altLang="x-none" sz="36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grpSp>
        <p:nvGrpSpPr>
          <p:cNvPr id="16388" name="组合 16387"/>
          <p:cNvGrpSpPr/>
          <p:nvPr/>
        </p:nvGrpSpPr>
        <p:grpSpPr>
          <a:xfrm>
            <a:off x="1408113" y="2894013"/>
            <a:ext cx="2687637" cy="522287"/>
            <a:chOff x="0" y="0"/>
            <a:chExt cx="2688241" cy="523220"/>
          </a:xfrm>
        </p:grpSpPr>
        <p:sp>
          <p:nvSpPr>
            <p:cNvPr id="16389" name="矩形 1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一</a:t>
              </a:r>
            </a:p>
          </p:txBody>
        </p:sp>
        <p:sp>
          <p:nvSpPr>
            <p:cNvPr id="16390" name="文本框 15"/>
            <p:cNvSpPr txBox="1"/>
            <p:nvPr/>
          </p:nvSpPr>
          <p:spPr>
            <a:xfrm>
              <a:off x="708212" y="0"/>
              <a:ext cx="1980029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选题的背景</a:t>
              </a:r>
            </a:p>
          </p:txBody>
        </p:sp>
      </p:grpSp>
      <p:grpSp>
        <p:nvGrpSpPr>
          <p:cNvPr id="16391" name="组合 16390"/>
          <p:cNvGrpSpPr/>
          <p:nvPr/>
        </p:nvGrpSpPr>
        <p:grpSpPr>
          <a:xfrm>
            <a:off x="6502400" y="2894013"/>
            <a:ext cx="3765550" cy="522287"/>
            <a:chOff x="0" y="0"/>
            <a:chExt cx="3765459" cy="523220"/>
          </a:xfrm>
        </p:grpSpPr>
        <p:sp>
          <p:nvSpPr>
            <p:cNvPr id="16392" name="矩形 18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二</a:t>
              </a:r>
            </a:p>
          </p:txBody>
        </p:sp>
        <p:sp>
          <p:nvSpPr>
            <p:cNvPr id="16393" name="文本框 19"/>
            <p:cNvSpPr txBox="1"/>
            <p:nvPr/>
          </p:nvSpPr>
          <p:spPr>
            <a:xfrm>
              <a:off x="708212" y="0"/>
              <a:ext cx="305724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选题的目的和意义</a:t>
              </a:r>
            </a:p>
          </p:txBody>
        </p:sp>
      </p:grpSp>
      <p:grpSp>
        <p:nvGrpSpPr>
          <p:cNvPr id="16394" name="组合 16393"/>
          <p:cNvGrpSpPr/>
          <p:nvPr/>
        </p:nvGrpSpPr>
        <p:grpSpPr>
          <a:xfrm>
            <a:off x="1408113" y="3976688"/>
            <a:ext cx="2328862" cy="522287"/>
            <a:chOff x="0" y="0"/>
            <a:chExt cx="2329169" cy="523220"/>
          </a:xfrm>
        </p:grpSpPr>
        <p:sp>
          <p:nvSpPr>
            <p:cNvPr id="16395" name="矩形 21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三</a:t>
              </a:r>
            </a:p>
          </p:txBody>
        </p:sp>
        <p:sp>
          <p:nvSpPr>
            <p:cNvPr id="16396" name="文本框 22"/>
            <p:cNvSpPr txBox="1"/>
            <p:nvPr/>
          </p:nvSpPr>
          <p:spPr>
            <a:xfrm>
              <a:off x="708212" y="0"/>
              <a:ext cx="162095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研究内容</a:t>
              </a:r>
            </a:p>
          </p:txBody>
        </p:sp>
      </p:grpSp>
      <p:grpSp>
        <p:nvGrpSpPr>
          <p:cNvPr id="16397" name="组合 16396"/>
          <p:cNvGrpSpPr/>
          <p:nvPr/>
        </p:nvGrpSpPr>
        <p:grpSpPr>
          <a:xfrm>
            <a:off x="6502400" y="3976688"/>
            <a:ext cx="2329340" cy="523220"/>
            <a:chOff x="0" y="0"/>
            <a:chExt cx="2328779" cy="524155"/>
          </a:xfrm>
        </p:grpSpPr>
        <p:sp>
          <p:nvSpPr>
            <p:cNvPr id="16398" name="矩形 2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四</a:t>
              </a:r>
            </a:p>
          </p:txBody>
        </p:sp>
        <p:sp>
          <p:nvSpPr>
            <p:cNvPr id="16399" name="文本框 25"/>
            <p:cNvSpPr txBox="1"/>
            <p:nvPr/>
          </p:nvSpPr>
          <p:spPr>
            <a:xfrm>
              <a:off x="708212" y="0"/>
              <a:ext cx="1620567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技术方案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0" name="组合 16399"/>
          <p:cNvGrpSpPr/>
          <p:nvPr/>
        </p:nvGrpSpPr>
        <p:grpSpPr>
          <a:xfrm>
            <a:off x="1408113" y="5059363"/>
            <a:ext cx="2328959" cy="523220"/>
            <a:chOff x="0" y="0"/>
            <a:chExt cx="2329650" cy="524155"/>
          </a:xfrm>
        </p:grpSpPr>
        <p:sp>
          <p:nvSpPr>
            <p:cNvPr id="16401" name="矩形 27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五</a:t>
              </a:r>
            </a:p>
          </p:txBody>
        </p:sp>
        <p:sp>
          <p:nvSpPr>
            <p:cNvPr id="16402" name="文本框 28"/>
            <p:cNvSpPr txBox="1"/>
            <p:nvPr/>
          </p:nvSpPr>
          <p:spPr>
            <a:xfrm>
              <a:off x="708212" y="0"/>
              <a:ext cx="1621438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预期目标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3" name="组合 16402"/>
          <p:cNvGrpSpPr/>
          <p:nvPr/>
        </p:nvGrpSpPr>
        <p:grpSpPr>
          <a:xfrm>
            <a:off x="6502400" y="5059363"/>
            <a:ext cx="3047221" cy="523220"/>
            <a:chOff x="0" y="0"/>
            <a:chExt cx="3047621" cy="524154"/>
          </a:xfrm>
        </p:grpSpPr>
        <p:sp>
          <p:nvSpPr>
            <p:cNvPr id="16404" name="矩形 30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六</a:t>
              </a:r>
            </a:p>
          </p:txBody>
        </p:sp>
        <p:sp>
          <p:nvSpPr>
            <p:cNvPr id="16405" name="文本框 31"/>
            <p:cNvSpPr txBox="1"/>
            <p:nvPr/>
          </p:nvSpPr>
          <p:spPr>
            <a:xfrm>
              <a:off x="708212" y="0"/>
              <a:ext cx="2339409" cy="5241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课题进展</a:t>
              </a:r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计划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grpSp>
        <p:nvGrpSpPr>
          <p:cNvPr id="17411" name="组合 17410"/>
          <p:cNvGrpSpPr/>
          <p:nvPr/>
        </p:nvGrpSpPr>
        <p:grpSpPr>
          <a:xfrm>
            <a:off x="4178300" y="2314575"/>
            <a:ext cx="3827463" cy="3683000"/>
            <a:chOff x="0" y="0"/>
            <a:chExt cx="4418012" cy="4251325"/>
          </a:xfrm>
        </p:grpSpPr>
        <p:sp>
          <p:nvSpPr>
            <p:cNvPr id="17412" name="Oval 4"/>
            <p:cNvSpPr/>
            <p:nvPr/>
          </p:nvSpPr>
          <p:spPr>
            <a:xfrm>
              <a:off x="323850" y="369888"/>
              <a:ext cx="3956050" cy="388143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3" name="Oval 5"/>
            <p:cNvSpPr/>
            <p:nvPr/>
          </p:nvSpPr>
          <p:spPr>
            <a:xfrm>
              <a:off x="541337" y="576263"/>
              <a:ext cx="3490913" cy="3490912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4" name="Oval 6"/>
            <p:cNvSpPr/>
            <p:nvPr/>
          </p:nvSpPr>
          <p:spPr>
            <a:xfrm>
              <a:off x="757237" y="903288"/>
              <a:ext cx="2973388" cy="297338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5" name="AutoShape 7"/>
            <p:cNvSpPr/>
            <p:nvPr/>
          </p:nvSpPr>
          <p:spPr>
            <a:xfrm rot="9044363">
              <a:off x="0" y="22018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6" name="AutoShape 8"/>
            <p:cNvSpPr/>
            <p:nvPr/>
          </p:nvSpPr>
          <p:spPr>
            <a:xfrm rot="16200000">
              <a:off x="1277936" y="7938"/>
              <a:ext cx="1871663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7" name="AutoShape 9"/>
            <p:cNvSpPr/>
            <p:nvPr/>
          </p:nvSpPr>
          <p:spPr>
            <a:xfrm rot="1788254">
              <a:off x="2546350" y="22145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8" name="Text Box 10"/>
            <p:cNvSpPr txBox="1"/>
            <p:nvPr/>
          </p:nvSpPr>
          <p:spPr>
            <a:xfrm>
              <a:off x="1364098" y="2134411"/>
              <a:ext cx="1690117" cy="3907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endParaRPr lang="en-US" altLang="zh-CN" sz="1600" b="1" dirty="0" smtClean="0">
                <a:solidFill>
                  <a:srgbClr val="0070C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9" name="Rectangle 11"/>
            <p:cNvSpPr/>
            <p:nvPr/>
          </p:nvSpPr>
          <p:spPr>
            <a:xfrm>
              <a:off x="1189037" y="678097"/>
              <a:ext cx="2043113" cy="4263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机器学习</a:t>
              </a:r>
              <a:r>
                <a:rPr lang="en-US" altLang="x-none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 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0" name="Rectangle 12"/>
            <p:cNvSpPr/>
            <p:nvPr/>
          </p:nvSpPr>
          <p:spPr>
            <a:xfrm>
              <a:off x="221233" y="2796601"/>
              <a:ext cx="920377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故障分类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1" name="Rectangle 13"/>
            <p:cNvSpPr/>
            <p:nvPr/>
          </p:nvSpPr>
          <p:spPr>
            <a:xfrm>
              <a:off x="3232150" y="2865311"/>
              <a:ext cx="1006283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故障定位</a:t>
              </a:r>
              <a:r>
                <a:rPr lang="en-US" altLang="x-none" sz="1600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endParaRPr lang="en-US" altLang="x-none" sz="16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</p:grpSp>
      <p:sp>
        <p:nvSpPr>
          <p:cNvPr id="17422" name="TextBox 20"/>
          <p:cNvSpPr txBox="1"/>
          <p:nvPr/>
        </p:nvSpPr>
        <p:spPr>
          <a:xfrm>
            <a:off x="8451850" y="5026024"/>
            <a:ext cx="3740150" cy="13849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输电线路故障定位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算法的高效性、准确性、无法满足电力系统的需求。</a:t>
            </a:r>
            <a:endParaRPr lang="en-US" altLang="zh-CN" dirty="0" smtClean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中性点非有效接地故障测距问题</a:t>
            </a:r>
            <a:endParaRPr lang="zh-CN" altLang="en-US" sz="2000" u="sng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4" name="TextBox 20"/>
          <p:cNvSpPr txBox="1"/>
          <p:nvPr/>
        </p:nvSpPr>
        <p:spPr>
          <a:xfrm>
            <a:off x="6687040" y="1747588"/>
            <a:ext cx="4755660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具有超强的学习能力，切实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解决工业界问题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；</a:t>
            </a:r>
            <a:endParaRPr lang="en-US" altLang="zh-CN" dirty="0" smtClean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备受电力领域关注。</a:t>
            </a:r>
            <a:endParaRPr lang="zh-CN" altLang="en-US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5" name="TextBox 19"/>
          <p:cNvSpPr txBox="1"/>
          <p:nvPr/>
        </p:nvSpPr>
        <p:spPr>
          <a:xfrm>
            <a:off x="6548819" y="1465263"/>
            <a:ext cx="2709481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人工智能领域的研究热点</a:t>
            </a:r>
            <a:endParaRPr lang="zh-CN" altLang="en-US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6" name="TextBox 20"/>
          <p:cNvSpPr txBox="1"/>
          <p:nvPr/>
        </p:nvSpPr>
        <p:spPr>
          <a:xfrm>
            <a:off x="495917" y="4845771"/>
            <a:ext cx="3087784" cy="2169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是故障定位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的一个重要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保障；</a:t>
            </a:r>
            <a:endParaRPr lang="en-US" altLang="zh-CN" dirty="0" smtClean="0">
              <a:latin typeface="微软雅黑" pitchFamily="2" charset="-122"/>
              <a:ea typeface="微软雅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输电线路故障类型有十余种；</a:t>
            </a:r>
            <a:endParaRPr lang="en-US" altLang="zh-CN" dirty="0">
              <a:latin typeface="微软雅黑" pitchFamily="2" charset="-122"/>
              <a:ea typeface="微软雅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微软雅黑" pitchFamily="2" charset="-122"/>
                <a:ea typeface="微软雅黑" pitchFamily="2" charset="-122"/>
              </a:rPr>
              <a:t>分类</a:t>
            </a:r>
            <a:r>
              <a:rPr lang="zh-CN" altLang="zh-CN" dirty="0">
                <a:latin typeface="微软雅黑" pitchFamily="2" charset="-122"/>
                <a:ea typeface="微软雅黑" pitchFamily="2" charset="-122"/>
              </a:rPr>
              <a:t>速度和分类</a:t>
            </a:r>
            <a:r>
              <a:rPr lang="zh-CN" altLang="zh-CN" dirty="0" smtClean="0">
                <a:latin typeface="微软雅黑" pitchFamily="2" charset="-122"/>
                <a:ea typeface="微软雅黑" pitchFamily="2" charset="-122"/>
              </a:rPr>
              <a:t>准确性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不足。</a:t>
            </a:r>
            <a:endParaRPr lang="en-US" altLang="zh-CN" dirty="0">
              <a:latin typeface="微软雅黑" pitchFamily="2" charset="-122"/>
              <a:ea typeface="微软雅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小电流接地故障选线问题</a:t>
            </a:r>
            <a:endParaRPr lang="en-US" altLang="zh-CN" sz="2000" u="sng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7" name="TextBox 19"/>
          <p:cNvSpPr txBox="1"/>
          <p:nvPr/>
        </p:nvSpPr>
        <p:spPr>
          <a:xfrm>
            <a:off x="410153" y="4421039"/>
            <a:ext cx="3113457" cy="4247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r">
              <a:lnSpc>
                <a:spcPct val="120000"/>
              </a:lnSpc>
            </a:pP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电力系统中尚未解决的问题</a:t>
            </a:r>
            <a:endParaRPr lang="zh-CN" altLang="en-US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8" name="文本框 20"/>
          <p:cNvSpPr txBox="1"/>
          <p:nvPr/>
        </p:nvSpPr>
        <p:spPr>
          <a:xfrm>
            <a:off x="5810250" y="1427163"/>
            <a:ext cx="611065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 smtClean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1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9" name="文本框 21"/>
          <p:cNvSpPr txBox="1"/>
          <p:nvPr/>
        </p:nvSpPr>
        <p:spPr>
          <a:xfrm>
            <a:off x="3665538" y="4902200"/>
            <a:ext cx="611065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 smtClean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2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30" name="文本框 22"/>
          <p:cNvSpPr txBox="1"/>
          <p:nvPr/>
        </p:nvSpPr>
        <p:spPr>
          <a:xfrm>
            <a:off x="7877175" y="4970463"/>
            <a:ext cx="611065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 smtClean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3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17431" name="直接连接符 24"/>
          <p:cNvCxnSpPr/>
          <p:nvPr/>
        </p:nvCxnSpPr>
        <p:spPr>
          <a:xfrm flipH="1">
            <a:off x="6556375" y="1508125"/>
            <a:ext cx="4763" cy="1113870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2" name="直接连接符 26"/>
          <p:cNvCxnSpPr/>
          <p:nvPr/>
        </p:nvCxnSpPr>
        <p:spPr>
          <a:xfrm flipH="1">
            <a:off x="3667126" y="4568247"/>
            <a:ext cx="5475" cy="1743653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3" name="直接连接符 27"/>
          <p:cNvCxnSpPr/>
          <p:nvPr/>
        </p:nvCxnSpPr>
        <p:spPr>
          <a:xfrm flipH="1">
            <a:off x="8451850" y="4631746"/>
            <a:ext cx="1" cy="1629354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6" name="TextBox 19"/>
          <p:cNvSpPr txBox="1"/>
          <p:nvPr/>
        </p:nvSpPr>
        <p:spPr>
          <a:xfrm>
            <a:off x="8456008" y="4580693"/>
            <a:ext cx="2011965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电力领域研究热点</a:t>
            </a:r>
            <a:endParaRPr lang="zh-CN" altLang="en-US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二、选题的目的和意义</a:t>
            </a:r>
          </a:p>
        </p:txBody>
      </p:sp>
      <p:sp>
        <p:nvSpPr>
          <p:cNvPr id="19459" name="矩形 2"/>
          <p:cNvSpPr/>
          <p:nvPr/>
        </p:nvSpPr>
        <p:spPr>
          <a:xfrm>
            <a:off x="2222500" y="2547938"/>
            <a:ext cx="3289300" cy="3397250"/>
          </a:xfrm>
          <a:prstGeom prst="rect">
            <a:avLst/>
          </a:prstGeom>
          <a:gradFill rotWithShape="0">
            <a:gsLst>
              <a:gs pos="0">
                <a:srgbClr val="F9F9F9">
                  <a:alpha val="100000"/>
                </a:srgbClr>
              </a:gs>
              <a:gs pos="33000">
                <a:srgbClr val="F9F9F9">
                  <a:alpha val="100000"/>
                </a:srgbClr>
              </a:gs>
              <a:gs pos="100000">
                <a:srgbClr val="D7D7D7"/>
              </a:gs>
            </a:gsLst>
            <a:lin ang="5400000"/>
            <a:tileRect/>
          </a:gradFill>
          <a:ln w="3175" cap="flat" cmpd="sng">
            <a:solidFill>
              <a:srgbClr val="01BBAE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endParaRPr lang="en-US" altLang="x-none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0" name="矩形 3"/>
          <p:cNvSpPr/>
          <p:nvPr/>
        </p:nvSpPr>
        <p:spPr>
          <a:xfrm>
            <a:off x="6673850" y="2506663"/>
            <a:ext cx="3654425" cy="3397250"/>
          </a:xfrm>
          <a:prstGeom prst="rect">
            <a:avLst/>
          </a:prstGeom>
          <a:gradFill rotWithShape="0">
            <a:gsLst>
              <a:gs pos="0">
                <a:srgbClr val="F9F9F9">
                  <a:alpha val="100000"/>
                </a:srgbClr>
              </a:gs>
              <a:gs pos="33000">
                <a:srgbClr val="F9F9F9">
                  <a:alpha val="100000"/>
                </a:srgbClr>
              </a:gs>
              <a:gs pos="100000">
                <a:srgbClr val="D7D7D7"/>
              </a:gs>
            </a:gsLst>
            <a:lin ang="5400000"/>
            <a:tileRect/>
          </a:gradFill>
          <a:ln w="3175" cap="flat" cmpd="sng">
            <a:solidFill>
              <a:srgbClr val="01BBAE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en-US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1" name="椭圆 4"/>
          <p:cNvSpPr/>
          <p:nvPr/>
        </p:nvSpPr>
        <p:spPr>
          <a:xfrm>
            <a:off x="3300413" y="1779588"/>
            <a:ext cx="1131887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目的</a:t>
            </a:r>
          </a:p>
        </p:txBody>
      </p:sp>
      <p:sp>
        <p:nvSpPr>
          <p:cNvPr id="19462" name="椭圆 5"/>
          <p:cNvSpPr/>
          <p:nvPr/>
        </p:nvSpPr>
        <p:spPr>
          <a:xfrm>
            <a:off x="7935913" y="1779588"/>
            <a:ext cx="1130300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意义</a:t>
            </a:r>
          </a:p>
        </p:txBody>
      </p:sp>
      <p:sp>
        <p:nvSpPr>
          <p:cNvPr id="19463" name="TextBox 8"/>
          <p:cNvSpPr txBox="1"/>
          <p:nvPr/>
        </p:nvSpPr>
        <p:spPr>
          <a:xfrm>
            <a:off x="6842234" y="3392488"/>
            <a:ext cx="3298716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dirty="0">
                <a:latin typeface="微软雅黑" pitchFamily="2" charset="-122"/>
                <a:ea typeface="微软雅黑" pitchFamily="2" charset="-122"/>
              </a:rPr>
              <a:t>研究如何能够快速准确的进行故障</a:t>
            </a:r>
            <a:r>
              <a:rPr lang="zh-CN" altLang="en-US" sz="2000" b="1" dirty="0" smtClean="0">
                <a:latin typeface="微软雅黑" pitchFamily="2" charset="-122"/>
                <a:ea typeface="微软雅黑" pitchFamily="2" charset="-122"/>
              </a:rPr>
              <a:t>分类与定位对于</a:t>
            </a:r>
            <a:r>
              <a:rPr lang="zh-CN" altLang="en-US" sz="2000" b="1" dirty="0">
                <a:latin typeface="微软雅黑" pitchFamily="2" charset="-122"/>
                <a:ea typeface="微软雅黑" pitchFamily="2" charset="-122"/>
              </a:rPr>
              <a:t>保障整个电网的安全性与稳定性具有非常重要的意义</a:t>
            </a:r>
            <a:r>
              <a:rPr lang="zh-CN" altLang="en-US" sz="2000" b="1" dirty="0" smtClean="0">
                <a:latin typeface="微软雅黑" pitchFamily="2" charset="-122"/>
                <a:ea typeface="微软雅黑" pitchFamily="2" charset="-122"/>
              </a:rPr>
              <a:t>。</a:t>
            </a:r>
            <a:endParaRPr lang="zh-CN" altLang="en-US" sz="2000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4" name="TextBox 8"/>
          <p:cNvSpPr txBox="1"/>
          <p:nvPr/>
        </p:nvSpPr>
        <p:spPr>
          <a:xfrm>
            <a:off x="2278063" y="3475038"/>
            <a:ext cx="3167062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dirty="0">
                <a:latin typeface="微软雅黑" pitchFamily="2" charset="-122"/>
                <a:ea typeface="微软雅黑" pitchFamily="2" charset="-122"/>
              </a:rPr>
              <a:t>提出</a:t>
            </a:r>
            <a:r>
              <a:rPr lang="zh-CN" altLang="en-US" sz="2000" b="1" dirty="0" smtClean="0">
                <a:latin typeface="微软雅黑" pitchFamily="2" charset="-122"/>
                <a:ea typeface="微软雅黑" pitchFamily="2" charset="-122"/>
              </a:rPr>
              <a:t>基于机器学习的</a:t>
            </a:r>
            <a:r>
              <a:rPr lang="zh-CN" altLang="en-US" sz="2000" b="1" dirty="0">
                <a:latin typeface="微软雅黑" pitchFamily="2" charset="-122"/>
                <a:ea typeface="微软雅黑" pitchFamily="2" charset="-122"/>
              </a:rPr>
              <a:t>输电线路故障分类与定位的新</a:t>
            </a:r>
            <a:r>
              <a:rPr lang="zh-CN" altLang="en-US" sz="2000" b="1" dirty="0" smtClean="0">
                <a:latin typeface="微软雅黑" pitchFamily="2" charset="-122"/>
                <a:ea typeface="微软雅黑" pitchFamily="2" charset="-122"/>
              </a:rPr>
              <a:t>方法，并在软件层面实现；</a:t>
            </a:r>
            <a:endParaRPr lang="zh-CN" altLang="en-US" sz="2000" b="1" dirty="0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三、研究内容</a:t>
            </a:r>
          </a:p>
        </p:txBody>
      </p:sp>
      <p:grpSp>
        <p:nvGrpSpPr>
          <p:cNvPr id="22531" name="组合 22530"/>
          <p:cNvGrpSpPr/>
          <p:nvPr/>
        </p:nvGrpSpPr>
        <p:grpSpPr>
          <a:xfrm>
            <a:off x="1544234" y="1810329"/>
            <a:ext cx="9431245" cy="4447596"/>
            <a:chOff x="-230316" y="-66104"/>
            <a:chExt cx="9825879" cy="5055182"/>
          </a:xfrm>
        </p:grpSpPr>
        <p:sp>
          <p:nvSpPr>
            <p:cNvPr id="22532" name="直角三角形 80"/>
            <p:cNvSpPr/>
            <p:nvPr/>
          </p:nvSpPr>
          <p:spPr>
            <a:xfrm rot="5400000">
              <a:off x="159940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3" name="直角三角形 81"/>
            <p:cNvSpPr/>
            <p:nvPr/>
          </p:nvSpPr>
          <p:spPr>
            <a:xfrm rot="-5400000" flipH="1">
              <a:off x="7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4" name="矩形 82"/>
            <p:cNvSpPr/>
            <p:nvPr/>
          </p:nvSpPr>
          <p:spPr>
            <a:xfrm>
              <a:off x="122238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35" name="矩形 83"/>
            <p:cNvSpPr/>
            <p:nvPr/>
          </p:nvSpPr>
          <p:spPr>
            <a:xfrm>
              <a:off x="0" y="1742640"/>
              <a:ext cx="1776413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>
                <a:lnSpc>
                  <a:spcPct val="130000"/>
                </a:lnSpc>
              </a:pP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对输电线路</a:t>
              </a:r>
              <a:r>
                <a:rPr lang="zh-CN" altLang="en-US" b="1" dirty="0">
                  <a:latin typeface="微软雅黑" pitchFamily="2" charset="-122"/>
                  <a:ea typeface="微软雅黑" pitchFamily="2" charset="-122"/>
                </a:rPr>
                <a:t>故障进行理论分析和</a:t>
              </a: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研究并建立各类故障的仿真模型</a:t>
              </a:r>
              <a:endParaRPr lang="zh-CN" altLang="en-US" b="1" dirty="0">
                <a:ea typeface="微软雅黑" pitchFamily="2" charset="-122"/>
              </a:endParaRPr>
            </a:p>
          </p:txBody>
        </p:sp>
        <p:pic>
          <p:nvPicPr>
            <p:cNvPr id="22536" name="TextBox 38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230316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37" name="直角三角形 85"/>
            <p:cNvSpPr/>
            <p:nvPr/>
          </p:nvSpPr>
          <p:spPr>
            <a:xfrm rot="5400000">
              <a:off x="41282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8" name="直角三角形 86"/>
            <p:cNvSpPr/>
            <p:nvPr/>
          </p:nvSpPr>
          <p:spPr>
            <a:xfrm rot="-5400000" flipH="1">
              <a:off x="25296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9" name="矩形 87"/>
            <p:cNvSpPr/>
            <p:nvPr/>
          </p:nvSpPr>
          <p:spPr>
            <a:xfrm>
              <a:off x="26527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0" name="矩形 88"/>
            <p:cNvSpPr/>
            <p:nvPr/>
          </p:nvSpPr>
          <p:spPr>
            <a:xfrm>
              <a:off x="2528887" y="1742640"/>
              <a:ext cx="1782763" cy="2757487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>
                <a:lnSpc>
                  <a:spcPct val="130000"/>
                </a:lnSpc>
              </a:pP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机器学习算法的深入研究及</a:t>
              </a:r>
              <a:r>
                <a:rPr lang="en-US" altLang="zh-CN" b="1" dirty="0" err="1" smtClean="0">
                  <a:latin typeface="微软雅黑" pitchFamily="2" charset="-122"/>
                  <a:ea typeface="微软雅黑" pitchFamily="2" charset="-122"/>
                </a:rPr>
                <a:t>TensorFlow</a:t>
              </a: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框架研究</a:t>
              </a:r>
              <a:endParaRPr lang="zh-CN" altLang="en-US" b="1" dirty="0">
                <a:ea typeface="微软雅黑" pitchFamily="2" charset="-122"/>
              </a:endParaRPr>
            </a:p>
          </p:txBody>
        </p:sp>
        <p:pic>
          <p:nvPicPr>
            <p:cNvPr id="22541" name="TextBox 38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298913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2" name="直角三角形 90"/>
            <p:cNvSpPr/>
            <p:nvPr/>
          </p:nvSpPr>
          <p:spPr>
            <a:xfrm rot="5400000">
              <a:off x="66555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3" name="直角三角形 91"/>
            <p:cNvSpPr/>
            <p:nvPr/>
          </p:nvSpPr>
          <p:spPr>
            <a:xfrm rot="-5400000" flipH="1">
              <a:off x="50569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4" name="矩形 92"/>
            <p:cNvSpPr/>
            <p:nvPr/>
          </p:nvSpPr>
          <p:spPr>
            <a:xfrm>
              <a:off x="51800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5" name="矩形 93"/>
            <p:cNvSpPr/>
            <p:nvPr/>
          </p:nvSpPr>
          <p:spPr>
            <a:xfrm>
              <a:off x="5056188" y="1742640"/>
              <a:ext cx="1776412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latin typeface="微软雅黑" pitchFamily="2" charset="-122"/>
                  <a:ea typeface="微软雅黑" pitchFamily="2" charset="-122"/>
                </a:rPr>
                <a:t>结合机器学习算法提出解决输电线路故障分类与定位问题的新方法</a:t>
              </a:r>
              <a:endParaRPr lang="zh-CN" altLang="en-US" b="1" dirty="0">
                <a:ea typeface="微软雅黑" pitchFamily="2" charset="-122"/>
              </a:endParaRPr>
            </a:p>
          </p:txBody>
        </p:sp>
        <p:pic>
          <p:nvPicPr>
            <p:cNvPr id="22546" name="TextBox 38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828141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7" name="直角三角形 95"/>
            <p:cNvSpPr/>
            <p:nvPr/>
          </p:nvSpPr>
          <p:spPr>
            <a:xfrm rot="5400000">
              <a:off x="91844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8" name="直角三角形 96"/>
            <p:cNvSpPr/>
            <p:nvPr/>
          </p:nvSpPr>
          <p:spPr>
            <a:xfrm rot="-5400000" flipH="1">
              <a:off x="758745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9" name="矩形 97"/>
            <p:cNvSpPr/>
            <p:nvPr/>
          </p:nvSpPr>
          <p:spPr>
            <a:xfrm>
              <a:off x="7708900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50" name="矩形 98"/>
            <p:cNvSpPr/>
            <p:nvPr/>
          </p:nvSpPr>
          <p:spPr>
            <a:xfrm>
              <a:off x="7586663" y="1742640"/>
              <a:ext cx="1774825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algn="just">
                <a:lnSpc>
                  <a:spcPct val="130000"/>
                </a:lnSpc>
              </a:pP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对</a:t>
              </a:r>
              <a:r>
                <a:rPr lang="en-US" altLang="zh-CN" b="1" dirty="0" smtClean="0">
                  <a:latin typeface="微软雅黑" pitchFamily="2" charset="-122"/>
                  <a:ea typeface="微软雅黑" pitchFamily="2" charset="-122"/>
                </a:rPr>
                <a:t>Web</a:t>
              </a:r>
              <a:r>
                <a:rPr lang="zh-CN" altLang="en-US" b="1" dirty="0">
                  <a:latin typeface="微软雅黑" pitchFamily="2" charset="-122"/>
                  <a:ea typeface="微软雅黑" pitchFamily="2" charset="-122"/>
                </a:rPr>
                <a:t>服务器上部署机器学习应用的</a:t>
              </a: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开发研究</a:t>
              </a:r>
              <a:endParaRPr lang="en-US" altLang="zh-CN" b="1" dirty="0">
                <a:latin typeface="微软雅黑" pitchFamily="2" charset="-122"/>
                <a:ea typeface="微软雅黑" pitchFamily="2" charset="-122"/>
              </a:endParaRPr>
            </a:p>
          </p:txBody>
        </p:sp>
        <p:pic>
          <p:nvPicPr>
            <p:cNvPr id="22551" name="TextBox 38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357369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6"/>
          <p:cNvSpPr>
            <a:spLocks noGrp="1"/>
          </p:cNvSpPr>
          <p:nvPr>
            <p:ph type="title" idx="4294967295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四、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技术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方案</a:t>
            </a:r>
          </a:p>
        </p:txBody>
      </p:sp>
      <p:sp>
        <p:nvSpPr>
          <p:cNvPr id="29705" name="TextBox 59"/>
          <p:cNvSpPr txBox="1"/>
          <p:nvPr/>
        </p:nvSpPr>
        <p:spPr>
          <a:xfrm>
            <a:off x="96442" y="2519426"/>
            <a:ext cx="3318171" cy="270553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1">
              <a:lnSpc>
                <a:spcPct val="130000"/>
              </a:lnSpc>
            </a:pP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难点：</a:t>
            </a:r>
            <a:endParaRPr lang="en-US" altLang="zh-CN" b="1" dirty="0" smtClean="0">
              <a:latin typeface="微软雅黑" pitchFamily="2" charset="-122"/>
              <a:ea typeface="微软雅黑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b="1" dirty="0" smtClean="0">
                <a:latin typeface="微软雅黑" pitchFamily="2" charset="-122"/>
                <a:ea typeface="微软雅黑" pitchFamily="2" charset="-122"/>
              </a:rPr>
              <a:t>故障仿真模型</a:t>
            </a:r>
            <a:r>
              <a:rPr lang="zh-CN" altLang="zh-CN" b="1" dirty="0">
                <a:latin typeface="微软雅黑" pitchFamily="2" charset="-122"/>
                <a:ea typeface="微软雅黑" pitchFamily="2" charset="-122"/>
              </a:rPr>
              <a:t>的</a:t>
            </a:r>
            <a:r>
              <a:rPr lang="zh-CN" altLang="zh-CN" b="1" dirty="0" smtClean="0">
                <a:latin typeface="微软雅黑" pitchFamily="2" charset="-122"/>
                <a:ea typeface="微软雅黑" pitchFamily="2" charset="-122"/>
              </a:rPr>
              <a:t>建立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；</a:t>
            </a:r>
            <a:endParaRPr lang="en-US" altLang="x-none" b="1" dirty="0">
              <a:latin typeface="微软雅黑" pitchFamily="2" charset="-122"/>
              <a:ea typeface="微软雅黑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、机器学习算法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的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参数  调优技术；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Web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服务器上部署机器学习应用的开发；</a:t>
            </a:r>
            <a:endParaRPr lang="en-US" altLang="x-none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9922" y="1403728"/>
            <a:ext cx="1495298" cy="360000"/>
          </a:xfrm>
          <a:prstGeom prst="rect">
            <a:avLst/>
          </a:prstGeom>
          <a:solidFill>
            <a:srgbClr val="01BBAE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仿真模型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596526" y="1781038"/>
            <a:ext cx="360000" cy="216000"/>
          </a:xfrm>
          <a:prstGeom prst="downArrow">
            <a:avLst/>
          </a:prstGeom>
          <a:solidFill>
            <a:srgbClr val="01BBA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52921" y="2005620"/>
            <a:ext cx="1831429" cy="360084"/>
          </a:xfrm>
          <a:prstGeom prst="rect">
            <a:avLst/>
          </a:prstGeom>
          <a:solidFill>
            <a:srgbClr val="01BBAE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故障电压电流</a:t>
            </a:r>
          </a:p>
        </p:txBody>
      </p:sp>
      <p:sp>
        <p:nvSpPr>
          <p:cNvPr id="5" name="下箭头 4"/>
          <p:cNvSpPr/>
          <p:nvPr/>
        </p:nvSpPr>
        <p:spPr>
          <a:xfrm>
            <a:off x="6595664" y="2365522"/>
            <a:ext cx="360000" cy="216000"/>
          </a:xfrm>
          <a:prstGeom prst="downArrow">
            <a:avLst/>
          </a:prstGeom>
          <a:solidFill>
            <a:srgbClr val="01BBAE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16533" y="2596679"/>
            <a:ext cx="5917338" cy="345115"/>
          </a:xfrm>
          <a:prstGeom prst="rect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spcCol="0" rtlCol="0" anchor="ctr"/>
          <a:lstStyle/>
          <a:p>
            <a:pPr algn="ctr"/>
            <a:r>
              <a:rPr lang="zh-CN" altLang="en-US" sz="2000" b="1" dirty="0"/>
              <a:t>经</a:t>
            </a:r>
            <a:r>
              <a:rPr lang="zh-CN" altLang="en-US" sz="2000" b="1" dirty="0" smtClean="0"/>
              <a:t>预处理的数据（训练数据）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3985040" y="3932143"/>
            <a:ext cx="952720" cy="618268"/>
          </a:xfrm>
          <a:prstGeom prst="roundRect">
            <a:avLst/>
          </a:prstGeom>
          <a:ln>
            <a:solidFill>
              <a:srgbClr val="01DDCD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分类模型</a:t>
            </a:r>
            <a:endParaRPr lang="zh-CN" altLang="en-US" sz="2000" b="1" dirty="0"/>
          </a:p>
        </p:txBody>
      </p:sp>
      <p:sp>
        <p:nvSpPr>
          <p:cNvPr id="23" name="圆角矩形 22"/>
          <p:cNvSpPr/>
          <p:nvPr/>
        </p:nvSpPr>
        <p:spPr>
          <a:xfrm>
            <a:off x="8612722" y="3950616"/>
            <a:ext cx="998180" cy="628211"/>
          </a:xfrm>
          <a:prstGeom prst="roundRect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测距模型</a:t>
            </a:r>
            <a:endParaRPr lang="zh-CN" altLang="en-US" sz="2000" b="1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847013" y="4876678"/>
            <a:ext cx="4821083" cy="2712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162337" y="5059771"/>
            <a:ext cx="5602014" cy="3153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4216989" y="4581126"/>
            <a:ext cx="468000" cy="288000"/>
          </a:xfrm>
          <a:prstGeom prst="downArrow">
            <a:avLst/>
          </a:prstGeom>
          <a:ln>
            <a:solidFill>
              <a:srgbClr val="01DDCD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8901123" y="4602146"/>
            <a:ext cx="468000" cy="432000"/>
          </a:xfrm>
          <a:prstGeom prst="downArrow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15640" y="5227825"/>
            <a:ext cx="893393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三相短路</a:t>
            </a:r>
            <a:endParaRPr lang="zh-CN" altLang="en-US" sz="1200" b="1" dirty="0"/>
          </a:p>
        </p:txBody>
      </p:sp>
      <p:sp>
        <p:nvSpPr>
          <p:cNvPr id="32" name="矩形 31"/>
          <p:cNvSpPr/>
          <p:nvPr/>
        </p:nvSpPr>
        <p:spPr>
          <a:xfrm>
            <a:off x="4745646" y="5224965"/>
            <a:ext cx="893393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/>
              <a:t>两</a:t>
            </a:r>
            <a:r>
              <a:rPr lang="zh-CN" altLang="en-US" sz="1200" b="1" dirty="0" smtClean="0"/>
              <a:t>相短路</a:t>
            </a:r>
            <a:endParaRPr lang="zh-CN" altLang="en-US" sz="1200" b="1" dirty="0"/>
          </a:p>
        </p:txBody>
      </p:sp>
      <p:sp>
        <p:nvSpPr>
          <p:cNvPr id="33" name="矩形 32"/>
          <p:cNvSpPr/>
          <p:nvPr/>
        </p:nvSpPr>
        <p:spPr>
          <a:xfrm>
            <a:off x="5765157" y="5227824"/>
            <a:ext cx="1169289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 smtClean="0"/>
              <a:t>单相接地短路</a:t>
            </a:r>
            <a:endParaRPr lang="zh-CN" altLang="en-US" sz="1200" b="1" dirty="0"/>
          </a:p>
        </p:txBody>
      </p:sp>
      <p:sp>
        <p:nvSpPr>
          <p:cNvPr id="34" name="矩形 33"/>
          <p:cNvSpPr/>
          <p:nvPr/>
        </p:nvSpPr>
        <p:spPr>
          <a:xfrm>
            <a:off x="7084202" y="5225085"/>
            <a:ext cx="1145631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 smtClean="0"/>
              <a:t>两相接地短路</a:t>
            </a:r>
            <a:endParaRPr lang="zh-CN" altLang="en-US" sz="1200" b="1" dirty="0"/>
          </a:p>
        </p:txBody>
      </p:sp>
      <p:sp>
        <p:nvSpPr>
          <p:cNvPr id="35" name="矩形 34"/>
          <p:cNvSpPr/>
          <p:nvPr/>
        </p:nvSpPr>
        <p:spPr>
          <a:xfrm>
            <a:off x="8445285" y="5227825"/>
            <a:ext cx="1165616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 smtClean="0"/>
              <a:t>三相接地短路</a:t>
            </a:r>
            <a:endParaRPr lang="zh-CN" altLang="en-US" sz="1200" b="1" dirty="0"/>
          </a:p>
        </p:txBody>
      </p:sp>
      <p:sp>
        <p:nvSpPr>
          <p:cNvPr id="17" name="下箭头 16"/>
          <p:cNvSpPr/>
          <p:nvPr/>
        </p:nvSpPr>
        <p:spPr>
          <a:xfrm>
            <a:off x="4277949" y="5091302"/>
            <a:ext cx="73573" cy="13652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994172" y="4933647"/>
            <a:ext cx="45719" cy="29417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959602" y="4933647"/>
            <a:ext cx="45719" cy="29417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5076737" y="4912627"/>
            <a:ext cx="45719" cy="31233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7330430" y="4912627"/>
            <a:ext cx="45719" cy="33370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8539886" y="4898961"/>
            <a:ext cx="45719" cy="34737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5392047" y="5091302"/>
            <a:ext cx="45719" cy="1336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6495634" y="5115451"/>
            <a:ext cx="45719" cy="10069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7850172" y="5107788"/>
            <a:ext cx="45719" cy="10963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9409458" y="5059771"/>
            <a:ext cx="45719" cy="15637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715640" y="5813239"/>
            <a:ext cx="5895261" cy="0"/>
          </a:xfrm>
          <a:prstGeom prst="line">
            <a:avLst/>
          </a:prstGeom>
          <a:ln w="38100">
            <a:solidFill>
              <a:srgbClr val="01BB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4078257" y="5529758"/>
            <a:ext cx="84079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5183677" y="5519248"/>
            <a:ext cx="45719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6305923" y="5498798"/>
            <a:ext cx="65676" cy="319852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7657017" y="5519248"/>
            <a:ext cx="57813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9028093" y="5519248"/>
            <a:ext cx="49940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6551838" y="5839670"/>
            <a:ext cx="548128" cy="324000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112001" y="2923469"/>
            <a:ext cx="1296000" cy="345115"/>
          </a:xfrm>
          <a:prstGeom prst="rect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sz="2000" b="1" dirty="0"/>
              <a:t>验证</a:t>
            </a:r>
            <a:r>
              <a:rPr lang="zh-CN" altLang="en-US" sz="2000" b="1" dirty="0" smtClean="0"/>
              <a:t>数据</a:t>
            </a:r>
            <a:endParaRPr lang="zh-CN" altLang="en-US" sz="2000" b="1" dirty="0"/>
          </a:p>
        </p:txBody>
      </p:sp>
      <p:sp>
        <p:nvSpPr>
          <p:cNvPr id="12" name="流程图: 终止 11"/>
          <p:cNvSpPr/>
          <p:nvPr/>
        </p:nvSpPr>
        <p:spPr>
          <a:xfrm>
            <a:off x="5759381" y="6175614"/>
            <a:ext cx="2211856" cy="442250"/>
          </a:xfrm>
          <a:prstGeom prst="flowChartTerminator">
            <a:avLst/>
          </a:prstGeom>
          <a:solidFill>
            <a:srgbClr val="01BBAE"/>
          </a:solidFill>
          <a:ln>
            <a:solidFill>
              <a:srgbClr val="01D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分类与测距结果</a:t>
            </a:r>
            <a:endParaRPr lang="zh-CN" altLang="en-US" sz="2000" dirty="0"/>
          </a:p>
        </p:txBody>
      </p:sp>
      <p:sp>
        <p:nvSpPr>
          <p:cNvPr id="18" name="流程图: 准备 17"/>
          <p:cNvSpPr/>
          <p:nvPr/>
        </p:nvSpPr>
        <p:spPr>
          <a:xfrm>
            <a:off x="3816533" y="2957270"/>
            <a:ext cx="1275443" cy="959634"/>
          </a:xfrm>
          <a:prstGeom prst="flowChartPreparation">
            <a:avLst/>
          </a:prstGeom>
          <a:ln>
            <a:gradFill>
              <a:gsLst>
                <a:gs pos="0">
                  <a:srgbClr val="01DDCD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8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机器学习算法</a:t>
            </a:r>
            <a:endParaRPr lang="zh-CN" altLang="en-US" b="1" dirty="0"/>
          </a:p>
        </p:txBody>
      </p:sp>
      <p:sp>
        <p:nvSpPr>
          <p:cNvPr id="51" name="流程图: 准备 50"/>
          <p:cNvSpPr/>
          <p:nvPr/>
        </p:nvSpPr>
        <p:spPr>
          <a:xfrm>
            <a:off x="8495245" y="2972510"/>
            <a:ext cx="1275443" cy="959634"/>
          </a:xfrm>
          <a:prstGeom prst="flowChartPreparation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机器学习算法</a:t>
            </a:r>
          </a:p>
        </p:txBody>
      </p:sp>
      <p:sp>
        <p:nvSpPr>
          <p:cNvPr id="54" name="丁字箭头 53"/>
          <p:cNvSpPr/>
          <p:nvPr/>
        </p:nvSpPr>
        <p:spPr>
          <a:xfrm>
            <a:off x="4902044" y="3276579"/>
            <a:ext cx="3720332" cy="1370528"/>
          </a:xfrm>
          <a:prstGeom prst="leftRightUpArrow">
            <a:avLst>
              <a:gd name="adj1" fmla="val 6218"/>
              <a:gd name="adj2" fmla="val 8565"/>
              <a:gd name="adj3" fmla="val 13261"/>
            </a:avLst>
          </a:prstGeom>
          <a:solidFill>
            <a:srgbClr val="01DDCD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弧形箭头 54"/>
          <p:cNvSpPr/>
          <p:nvPr/>
        </p:nvSpPr>
        <p:spPr>
          <a:xfrm>
            <a:off x="7172166" y="3833894"/>
            <a:ext cx="913961" cy="501914"/>
          </a:xfrm>
          <a:prstGeom prst="curvedUpArrow">
            <a:avLst>
              <a:gd name="adj1" fmla="val 25000"/>
              <a:gd name="adj2" fmla="val 50000"/>
              <a:gd name="adj3" fmla="val 44724"/>
            </a:avLst>
          </a:prstGeom>
          <a:solidFill>
            <a:srgbClr val="01D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下弧形箭头 58"/>
          <p:cNvSpPr/>
          <p:nvPr/>
        </p:nvSpPr>
        <p:spPr>
          <a:xfrm rot="10800000">
            <a:off x="7056108" y="3310843"/>
            <a:ext cx="964879" cy="501914"/>
          </a:xfrm>
          <a:prstGeom prst="curvedUpArrow">
            <a:avLst>
              <a:gd name="adj1" fmla="val 25000"/>
              <a:gd name="adj2" fmla="val 59941"/>
              <a:gd name="adj3" fmla="val 48012"/>
            </a:avLst>
          </a:prstGeom>
          <a:solidFill>
            <a:srgbClr val="01D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040296" y="3805319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31736" y="324657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280092" y="3487152"/>
            <a:ext cx="649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优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93991" y="324433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08600" y="3805319"/>
            <a:ext cx="693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</a:p>
        </p:txBody>
      </p:sp>
      <p:sp>
        <p:nvSpPr>
          <p:cNvPr id="66" name="下弧形箭头 65"/>
          <p:cNvSpPr/>
          <p:nvPr/>
        </p:nvSpPr>
        <p:spPr>
          <a:xfrm>
            <a:off x="5678646" y="3864374"/>
            <a:ext cx="913961" cy="501914"/>
          </a:xfrm>
          <a:prstGeom prst="curvedUpArrow">
            <a:avLst>
              <a:gd name="adj1" fmla="val 25000"/>
              <a:gd name="adj2" fmla="val 50000"/>
              <a:gd name="adj3" fmla="val 44724"/>
            </a:avLst>
          </a:prstGeom>
          <a:solidFill>
            <a:srgbClr val="01D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下弧形箭头 66"/>
          <p:cNvSpPr/>
          <p:nvPr/>
        </p:nvSpPr>
        <p:spPr>
          <a:xfrm rot="10800000">
            <a:off x="5562588" y="3341323"/>
            <a:ext cx="964879" cy="501914"/>
          </a:xfrm>
          <a:prstGeom prst="curvedUpArrow">
            <a:avLst>
              <a:gd name="adj1" fmla="val 25000"/>
              <a:gd name="adj2" fmla="val 59941"/>
              <a:gd name="adj3" fmla="val 48012"/>
            </a:avLst>
          </a:prstGeom>
          <a:solidFill>
            <a:srgbClr val="01D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86572" y="3517632"/>
            <a:ext cx="649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优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473954" y="3377913"/>
            <a:ext cx="1395212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保存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模型并嵌入</a:t>
            </a: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web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应用中</a:t>
            </a:r>
            <a:endParaRPr lang="en-US" altLang="x-none" sz="1600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69" name="右大括号 68"/>
          <p:cNvSpPr/>
          <p:nvPr/>
        </p:nvSpPr>
        <p:spPr>
          <a:xfrm>
            <a:off x="9908044" y="2620490"/>
            <a:ext cx="502920" cy="2439282"/>
          </a:xfrm>
          <a:prstGeom prst="rightBrace">
            <a:avLst/>
          </a:prstGeom>
          <a:ln w="50800">
            <a:solidFill>
              <a:srgbClr val="01BB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5"/>
          <p:cNvSpPr txBox="1"/>
          <p:nvPr/>
        </p:nvSpPr>
        <p:spPr>
          <a:xfrm>
            <a:off x="2301875" y="2960688"/>
            <a:ext cx="2697163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sp>
        <p:nvSpPr>
          <p:cNvPr id="29699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五、预期目标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0" name="任意多边形 3"/>
          <p:cNvSpPr/>
          <p:nvPr/>
        </p:nvSpPr>
        <p:spPr>
          <a:xfrm rot="529452">
            <a:off x="1570038" y="4911725"/>
            <a:ext cx="3351212" cy="701675"/>
          </a:xfrm>
          <a:custGeom>
            <a:avLst/>
            <a:gdLst>
              <a:gd name="txL" fmla="*/ 0 w 2578100"/>
              <a:gd name="txT" fmla="*/ 0 h 540000"/>
              <a:gd name="txR" fmla="*/ 2578100 w 2578100"/>
              <a:gd name="txB" fmla="*/ 540000 h 540000"/>
            </a:gdLst>
            <a:ahLst/>
            <a:cxnLst>
              <a:cxn ang="0">
                <a:pos x="1317275" y="0"/>
              </a:cxn>
              <a:cxn ang="0">
                <a:pos x="3351221" y="0"/>
              </a:cxn>
              <a:cxn ang="0">
                <a:pos x="3351221" y="701610"/>
              </a:cxn>
              <a:cxn ang="0">
                <a:pos x="191879" y="701610"/>
              </a:cxn>
              <a:cxn ang="0">
                <a:pos x="0" y="367394"/>
              </a:cxn>
              <a:cxn ang="0">
                <a:pos x="0" y="367392"/>
              </a:cxn>
              <a:cxn ang="0">
                <a:pos x="184557" y="688855"/>
              </a:cxn>
            </a:cxnLst>
            <a:rect l="txL" t="txT" r="txR" b="txB"/>
            <a:pathLst>
              <a:path w="2578100" h="540000">
                <a:moveTo>
                  <a:pt x="1013382" y="0"/>
                </a:moveTo>
                <a:lnTo>
                  <a:pt x="2578100" y="0"/>
                </a:lnTo>
                <a:lnTo>
                  <a:pt x="2578100" y="540000"/>
                </a:lnTo>
                <a:lnTo>
                  <a:pt x="147613" y="540000"/>
                </a:lnTo>
                <a:lnTo>
                  <a:pt x="0" y="282768"/>
                </a:lnTo>
                <a:lnTo>
                  <a:pt x="0" y="282766"/>
                </a:lnTo>
                <a:lnTo>
                  <a:pt x="141980" y="530183"/>
                </a:lnTo>
                <a:lnTo>
                  <a:pt x="1013382" y="0"/>
                </a:lnTo>
                <a:close/>
              </a:path>
            </a:pathLst>
          </a:custGeom>
          <a:gradFill rotWithShape="0">
            <a:gsLst>
              <a:gs pos="0">
                <a:srgbClr val="00746C"/>
              </a:gs>
              <a:gs pos="100000">
                <a:srgbClr val="00544E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实现目标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1" name="任意多边形 4"/>
          <p:cNvSpPr/>
          <p:nvPr/>
        </p:nvSpPr>
        <p:spPr>
          <a:xfrm rot="20643376">
            <a:off x="1320800" y="2665413"/>
            <a:ext cx="3211513" cy="701675"/>
          </a:xfrm>
          <a:custGeom>
            <a:avLst/>
            <a:gdLst>
              <a:gd name="txL" fmla="*/ 0 w 2471358"/>
              <a:gd name="txT" fmla="*/ 0 h 540000"/>
              <a:gd name="txR" fmla="*/ 2471358 w 2471358"/>
              <a:gd name="txB" fmla="*/ 540000 h 540000"/>
            </a:gdLst>
            <a:ahLst/>
            <a:cxnLst>
              <a:cxn ang="0">
                <a:pos x="3212962" y="0"/>
              </a:cxn>
              <a:cxn ang="0">
                <a:pos x="3212962" y="701610"/>
              </a:cxn>
              <a:cxn ang="0">
                <a:pos x="0" y="701610"/>
              </a:cxn>
              <a:cxn ang="0">
                <a:pos x="152325" y="0"/>
              </a:cxn>
            </a:cxnLst>
            <a:rect l="txL" t="txT" r="txR" b="txB"/>
            <a:pathLst>
              <a:path w="2471358" h="540000">
                <a:moveTo>
                  <a:pt x="2471358" y="0"/>
                </a:moveTo>
                <a:lnTo>
                  <a:pt x="2471358" y="540000"/>
                </a:lnTo>
                <a:lnTo>
                  <a:pt x="0" y="540000"/>
                </a:lnTo>
                <a:lnTo>
                  <a:pt x="117166" y="0"/>
                </a:lnTo>
                <a:lnTo>
                  <a:pt x="2471358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故障分类目标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2" name="任意多边形 7"/>
          <p:cNvSpPr/>
          <p:nvPr/>
        </p:nvSpPr>
        <p:spPr>
          <a:xfrm rot="20250410">
            <a:off x="1462088" y="4102100"/>
            <a:ext cx="3141662" cy="703263"/>
          </a:xfrm>
          <a:custGeom>
            <a:avLst/>
            <a:gdLst>
              <a:gd name="txL" fmla="*/ 0 w 2417294"/>
              <a:gd name="txT" fmla="*/ 0 h 540000"/>
              <a:gd name="txR" fmla="*/ 2417294 w 2417294"/>
              <a:gd name="txB" fmla="*/ 540000 h 540000"/>
            </a:gdLst>
            <a:ahLst/>
            <a:cxnLst>
              <a:cxn ang="0">
                <a:pos x="3140738" y="0"/>
              </a:cxn>
              <a:cxn ang="0">
                <a:pos x="3140738" y="703675"/>
              </a:cxn>
              <a:cxn ang="0">
                <a:pos x="0" y="703675"/>
              </a:cxn>
              <a:cxn ang="0">
                <a:pos x="17982" y="0"/>
              </a:cxn>
            </a:cxnLst>
            <a:rect l="txL" t="txT" r="txR" b="txB"/>
            <a:pathLst>
              <a:path w="2417294" h="540000">
                <a:moveTo>
                  <a:pt x="2417294" y="0"/>
                </a:moveTo>
                <a:lnTo>
                  <a:pt x="2417294" y="540000"/>
                </a:lnTo>
                <a:lnTo>
                  <a:pt x="0" y="540000"/>
                </a:lnTo>
                <a:lnTo>
                  <a:pt x="13840" y="0"/>
                </a:lnTo>
                <a:lnTo>
                  <a:pt x="2417294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故障定位目标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3" name="任意多边形 8"/>
          <p:cNvSpPr/>
          <p:nvPr/>
        </p:nvSpPr>
        <p:spPr>
          <a:xfrm rot="529452">
            <a:off x="1363663" y="3298825"/>
            <a:ext cx="2947987" cy="701675"/>
          </a:xfrm>
          <a:custGeom>
            <a:avLst/>
            <a:gdLst/>
            <a:ahLst/>
            <a:cxnLst>
              <a:cxn ang="0">
                <a:pos x="0" y="263857"/>
              </a:cxn>
              <a:cxn ang="0">
                <a:pos x="97312" y="701610"/>
              </a:cxn>
              <a:cxn ang="0">
                <a:pos x="97310" y="701610"/>
              </a:cxn>
              <a:cxn ang="0">
                <a:pos x="1678334" y="0"/>
              </a:cxn>
              <a:cxn ang="0">
                <a:pos x="2948828" y="0"/>
              </a:cxn>
              <a:cxn ang="0">
                <a:pos x="1795011" y="701610"/>
              </a:cxn>
              <a:cxn ang="0">
                <a:pos x="156806" y="701610"/>
              </a:cxn>
            </a:cxnLst>
            <a:rect l="0" t="0" r="0" b="0"/>
            <a:pathLst>
              <a:path w="2268292" h="540000">
                <a:moveTo>
                  <a:pt x="0" y="203080"/>
                </a:moveTo>
                <a:lnTo>
                  <a:pt x="74854" y="540000"/>
                </a:lnTo>
                <a:lnTo>
                  <a:pt x="74853" y="540000"/>
                </a:lnTo>
                <a:lnTo>
                  <a:pt x="0" y="203080"/>
                </a:lnTo>
                <a:close/>
                <a:moveTo>
                  <a:pt x="1291005" y="0"/>
                </a:moveTo>
                <a:lnTo>
                  <a:pt x="2268292" y="0"/>
                </a:lnTo>
                <a:lnTo>
                  <a:pt x="1380755" y="540000"/>
                </a:lnTo>
                <a:lnTo>
                  <a:pt x="120618" y="540000"/>
                </a:lnTo>
                <a:lnTo>
                  <a:pt x="1291005" y="0"/>
                </a:lnTo>
                <a:close/>
              </a:path>
            </a:pathLst>
          </a:custGeom>
          <a:gradFill rotWithShape="0">
            <a:gsLst>
              <a:gs pos="0">
                <a:srgbClr val="00746C">
                  <a:alpha val="100000"/>
                </a:srgbClr>
              </a:gs>
              <a:gs pos="100000">
                <a:srgbClr val="00544E">
                  <a:alpha val="100000"/>
                </a:srgbClr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cxnSp>
        <p:nvCxnSpPr>
          <p:cNvPr id="29704" name="直接连接符 35"/>
          <p:cNvCxnSpPr/>
          <p:nvPr/>
        </p:nvCxnSpPr>
        <p:spPr>
          <a:xfrm>
            <a:off x="4568825" y="25828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5" name="TextBox 59"/>
          <p:cNvSpPr txBox="1"/>
          <p:nvPr/>
        </p:nvSpPr>
        <p:spPr>
          <a:xfrm>
            <a:off x="6375400" y="2087563"/>
            <a:ext cx="5448300" cy="9858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、具有通用性，不受系统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的运行方式，接线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方式的影响；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、抗干扰，不受故障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点、故障初始角度、过渡电阻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等影响；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、保证分类的准确性。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6" name="直接连接符 37"/>
          <p:cNvCxnSpPr/>
          <p:nvPr/>
        </p:nvCxnSpPr>
        <p:spPr>
          <a:xfrm>
            <a:off x="4568825" y="38274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7" name="TextBox 59"/>
          <p:cNvSpPr txBox="1"/>
          <p:nvPr/>
        </p:nvSpPr>
        <p:spPr>
          <a:xfrm>
            <a:off x="6375400" y="3297238"/>
            <a:ext cx="5600700" cy="108426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、保证定位的准确性，不受故障类型、系统运行方式的影响；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、具有高效性；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、定位精度达标。</a:t>
            </a: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8" name="直接连接符 39"/>
          <p:cNvCxnSpPr/>
          <p:nvPr/>
        </p:nvCxnSpPr>
        <p:spPr>
          <a:xfrm>
            <a:off x="4954588" y="5527675"/>
            <a:ext cx="1096962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9" name="TextBox 59"/>
          <p:cNvSpPr txBox="1"/>
          <p:nvPr/>
        </p:nvSpPr>
        <p:spPr>
          <a:xfrm>
            <a:off x="6375400" y="4933950"/>
            <a:ext cx="5600700" cy="11874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提出基于机器学习的</a:t>
            </a:r>
            <a:r>
              <a:rPr lang="zh-CN" altLang="zh-CN" sz="1600" b="1" dirty="0">
                <a:latin typeface="微软雅黑" pitchFamily="2" charset="-122"/>
                <a:ea typeface="微软雅黑" pitchFamily="2" charset="-122"/>
              </a:rPr>
              <a:t>输电线路故障分类与定位的新方法；</a:t>
            </a: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将此新方法的模型嵌入到</a:t>
            </a: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web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应用中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。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课题进展计划</a:t>
            </a:r>
          </a:p>
        </p:txBody>
      </p:sp>
      <p:grpSp>
        <p:nvGrpSpPr>
          <p:cNvPr id="28675" name="组合 28674"/>
          <p:cNvGrpSpPr/>
          <p:nvPr/>
        </p:nvGrpSpPr>
        <p:grpSpPr>
          <a:xfrm>
            <a:off x="904875" y="2665413"/>
            <a:ext cx="10772775" cy="2559269"/>
            <a:chOff x="0" y="0"/>
            <a:chExt cx="10772691" cy="2559649"/>
          </a:xfrm>
        </p:grpSpPr>
        <p:sp>
          <p:nvSpPr>
            <p:cNvPr id="28676" name="五边形 40"/>
            <p:cNvSpPr/>
            <p:nvPr/>
          </p:nvSpPr>
          <p:spPr>
            <a:xfrm>
              <a:off x="0" y="463550"/>
              <a:ext cx="10772691" cy="647700"/>
            </a:xfrm>
            <a:prstGeom prst="homePlate">
              <a:avLst>
                <a:gd name="adj" fmla="val 49973"/>
              </a:avLst>
            </a:prstGeom>
            <a:gradFill rotWithShape="0">
              <a:gsLst>
                <a:gs pos="0">
                  <a:srgbClr val="F9F9F9">
                    <a:alpha val="100000"/>
                  </a:srgbClr>
                </a:gs>
                <a:gs pos="33000">
                  <a:srgbClr val="F9F9F9">
                    <a:alpha val="100000"/>
                  </a:srgbClr>
                </a:gs>
                <a:gs pos="100000">
                  <a:srgbClr val="D7D7D7"/>
                </a:gs>
              </a:gsLst>
              <a:lin ang="5400000"/>
              <a:tileRect/>
            </a:gradFill>
            <a:ln w="3175" cap="flat" cmpd="sng">
              <a:solidFill>
                <a:srgbClr val="EAEAEA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8100" dir="2699999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rgbClr val="4D4D4D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7" name="椭圆 62"/>
            <p:cNvSpPr/>
            <p:nvPr/>
          </p:nvSpPr>
          <p:spPr>
            <a:xfrm>
              <a:off x="798315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8" name="TextBox 33"/>
            <p:cNvSpPr txBox="1"/>
            <p:nvPr/>
          </p:nvSpPr>
          <p:spPr>
            <a:xfrm>
              <a:off x="363872" y="1212542"/>
              <a:ext cx="1412700" cy="13471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收集相关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资料；研究机器学习和线路故障的理论知识；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9" name="TextBox 34"/>
            <p:cNvSpPr txBox="1"/>
            <p:nvPr/>
          </p:nvSpPr>
          <p:spPr>
            <a:xfrm>
              <a:off x="377222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2018.04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-05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0" name="组合 28679"/>
            <p:cNvGrpSpPr/>
            <p:nvPr/>
          </p:nvGrpSpPr>
          <p:grpSpPr>
            <a:xfrm>
              <a:off x="2435267" y="541483"/>
              <a:ext cx="499872" cy="499872"/>
              <a:chOff x="0" y="0"/>
              <a:chExt cx="499872" cy="499872"/>
            </a:xfrm>
          </p:grpSpPr>
          <p:pic>
            <p:nvPicPr>
              <p:cNvPr id="28681" name="椭圆 59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82" name="文本框 28681"/>
              <p:cNvSpPr txBox="1"/>
              <p:nvPr/>
            </p:nvSpPr>
            <p:spPr>
              <a:xfrm>
                <a:off x="7139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83" name="TextBox 35"/>
            <p:cNvSpPr txBox="1"/>
            <p:nvPr/>
          </p:nvSpPr>
          <p:spPr>
            <a:xfrm>
              <a:off x="19934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搭建仿真模型；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做相关实验；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得到故障数据；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4" name="TextBox 41"/>
            <p:cNvSpPr txBox="1"/>
            <p:nvPr/>
          </p:nvSpPr>
          <p:spPr>
            <a:xfrm>
              <a:off x="20550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2018.06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-07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85" name="椭圆 56"/>
            <p:cNvSpPr/>
            <p:nvPr/>
          </p:nvSpPr>
          <p:spPr>
            <a:xfrm>
              <a:off x="4070547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6" name="TextBox 36"/>
            <p:cNvSpPr txBox="1"/>
            <p:nvPr/>
          </p:nvSpPr>
          <p:spPr>
            <a:xfrm>
              <a:off x="36231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结合实验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结果研究</a:t>
              </a: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机器学习各种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7" name="TextBox 42"/>
            <p:cNvSpPr txBox="1"/>
            <p:nvPr/>
          </p:nvSpPr>
          <p:spPr>
            <a:xfrm>
              <a:off x="36847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2018.08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-10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8" name="组合 28687"/>
            <p:cNvGrpSpPr/>
            <p:nvPr/>
          </p:nvGrpSpPr>
          <p:grpSpPr>
            <a:xfrm>
              <a:off x="5708819" y="541483"/>
              <a:ext cx="499872" cy="499872"/>
              <a:chOff x="0" y="0"/>
              <a:chExt cx="499872" cy="499872"/>
            </a:xfrm>
          </p:grpSpPr>
          <p:pic>
            <p:nvPicPr>
              <p:cNvPr id="28689" name="椭圆 53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0" name="文本框 28689"/>
              <p:cNvSpPr txBox="1"/>
              <p:nvPr/>
            </p:nvSpPr>
            <p:spPr>
              <a:xfrm>
                <a:off x="7007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1" name="TextBox 37"/>
            <p:cNvSpPr txBox="1"/>
            <p:nvPr/>
          </p:nvSpPr>
          <p:spPr>
            <a:xfrm>
              <a:off x="5252870" y="1212540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提出输电线路故障分类与定位新方法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2" name="TextBox 43"/>
            <p:cNvSpPr txBox="1"/>
            <p:nvPr/>
          </p:nvSpPr>
          <p:spPr>
            <a:xfrm>
              <a:off x="5314448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2018.11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</a:t>
              </a:r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93" name="椭圆 50"/>
            <p:cNvSpPr/>
            <p:nvPr/>
          </p:nvSpPr>
          <p:spPr>
            <a:xfrm>
              <a:off x="7342779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4" name="TextBox 38"/>
            <p:cNvSpPr txBox="1"/>
            <p:nvPr/>
          </p:nvSpPr>
          <p:spPr>
            <a:xfrm>
              <a:off x="6882569" y="1212541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改进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保存模型；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撰写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论文；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5" name="TextBox 44"/>
            <p:cNvSpPr txBox="1"/>
            <p:nvPr/>
          </p:nvSpPr>
          <p:spPr>
            <a:xfrm>
              <a:off x="69441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96" name="组合 28695"/>
            <p:cNvGrpSpPr/>
            <p:nvPr/>
          </p:nvGrpSpPr>
          <p:grpSpPr>
            <a:xfrm>
              <a:off x="8976275" y="541483"/>
              <a:ext cx="499872" cy="499872"/>
              <a:chOff x="0" y="0"/>
              <a:chExt cx="499872" cy="499872"/>
            </a:xfrm>
          </p:grpSpPr>
          <p:pic>
            <p:nvPicPr>
              <p:cNvPr id="28697" name="椭圆 47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8" name="文本框 28697"/>
              <p:cNvSpPr txBox="1"/>
              <p:nvPr/>
            </p:nvSpPr>
            <p:spPr>
              <a:xfrm>
                <a:off x="74848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9" name="TextBox 39"/>
            <p:cNvSpPr txBox="1"/>
            <p:nvPr/>
          </p:nvSpPr>
          <p:spPr>
            <a:xfrm>
              <a:off x="8512268" y="1212542"/>
              <a:ext cx="1412700" cy="3774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完善论文。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700" name="TextBox 45"/>
            <p:cNvSpPr txBox="1"/>
            <p:nvPr/>
          </p:nvSpPr>
          <p:spPr>
            <a:xfrm>
              <a:off x="85738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2019.03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-04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1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2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4821" name="矩形 11"/>
          <p:cNvSpPr/>
          <p:nvPr/>
        </p:nvSpPr>
        <p:spPr>
          <a:xfrm>
            <a:off x="3943350" y="2568575"/>
            <a:ext cx="5486400" cy="17541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THANKS FOR</a:t>
            </a:r>
          </a:p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WATCHING</a:t>
            </a:r>
            <a:endParaRPr lang="zh-CN" altLang="en-US" sz="6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535</Words>
  <Application>Microsoft Office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黑体</vt:lpstr>
      <vt:lpstr>华文楷体</vt:lpstr>
      <vt:lpstr>宋体</vt:lpstr>
      <vt:lpstr>微软雅黑</vt:lpstr>
      <vt:lpstr>Arial</vt:lpstr>
      <vt:lpstr>Calibri</vt:lpstr>
      <vt:lpstr>Impact</vt:lpstr>
      <vt:lpstr>Segoe UI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PowerPoint 演示文稿</vt:lpstr>
      <vt:lpstr>PowerPoint 演示文稿</vt:lpstr>
      <vt:lpstr>一、选题的背景</vt:lpstr>
      <vt:lpstr>二、选题的目的和意义</vt:lpstr>
      <vt:lpstr>三、研究内容</vt:lpstr>
      <vt:lpstr>四、技术方案</vt:lpstr>
      <vt:lpstr>五、预期目标</vt:lpstr>
      <vt:lpstr>六、课题进展计划</vt:lpstr>
      <vt:lpstr>PowerPoint 演示文稿</vt:lpstr>
    </vt:vector>
  </TitlesOfParts>
  <Company>lantugraphic.taobao.com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eva</dc:creator>
  <cp:lastModifiedBy>品月</cp:lastModifiedBy>
  <cp:revision>109</cp:revision>
  <dcterms:created xsi:type="dcterms:W3CDTF">2014-09-14T16:34:22Z</dcterms:created>
  <dcterms:modified xsi:type="dcterms:W3CDTF">2018-03-25T07:57:34Z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