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256" r:id="rId13"/>
    <p:sldId id="258" r:id="rId14"/>
    <p:sldId id="259" r:id="rId15"/>
    <p:sldId id="260" r:id="rId16"/>
    <p:sldId id="261" r:id="rId17"/>
    <p:sldId id="280" r:id="rId18"/>
    <p:sldId id="264" r:id="rId19"/>
    <p:sldId id="263" r:id="rId20"/>
    <p:sldId id="257" r:id="rId2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453">
          <p15:clr>
            <a:srgbClr val="A4A3A4"/>
          </p15:clr>
        </p15:guide>
        <p15:guide id="3" pos="3840">
          <p15:clr>
            <a:srgbClr val="A4A3A4"/>
          </p15:clr>
        </p15:guide>
        <p15:guide id="4" pos="234">
          <p15:clr>
            <a:srgbClr val="A4A3A4"/>
          </p15:clr>
        </p15:guide>
        <p15:guide id="5" pos="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AE"/>
    <a:srgbClr val="01CBBD"/>
    <a:srgbClr val="01DDCD"/>
    <a:srgbClr val="015751"/>
    <a:srgbClr val="00746C"/>
    <a:srgbClr val="00A99D"/>
    <a:srgbClr val="0054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00" y="72"/>
      </p:cViewPr>
      <p:guideLst>
        <p:guide orient="horz" pos="2137"/>
        <p:guide orient="horz" pos="3453"/>
        <p:guide pos="3840"/>
        <p:guide pos="234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rcRect t="9763" b="976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13"/>
          <a:srcRect t="17468" r="28928" b="41522"/>
          <a:stretch>
            <a:fillRect/>
          </a:stretch>
        </p:blipFill>
        <p:spPr>
          <a:xfrm>
            <a:off x="-14287" y="-14287"/>
            <a:ext cx="3387725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矩形 2"/>
          <p:cNvSpPr/>
          <p:nvPr userDrawn="1"/>
        </p:nvSpPr>
        <p:spPr>
          <a:xfrm>
            <a:off x="0" y="608013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endParaRPr lang="zh-CN" altLang="en-US" sz="3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燕尾形 3"/>
          <p:cNvSpPr/>
          <p:nvPr userDrawn="1"/>
        </p:nvSpPr>
        <p:spPr>
          <a:xfrm>
            <a:off x="149225" y="781050"/>
            <a:ext cx="266700" cy="315913"/>
          </a:xfrm>
          <a:prstGeom prst="chevron">
            <a:avLst>
              <a:gd name="adj" fmla="val 50000"/>
            </a:avLst>
          </a:prstGeom>
          <a:solidFill>
            <a:srgbClr val="01DDCD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  <p:sp>
        <p:nvSpPr>
          <p:cNvPr id="3077" name="燕尾形 4"/>
          <p:cNvSpPr/>
          <p:nvPr userDrawn="1"/>
        </p:nvSpPr>
        <p:spPr>
          <a:xfrm>
            <a:off x="460375" y="781050"/>
            <a:ext cx="266700" cy="31591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51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6147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14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2018-03-05</a:t>
            </a:fld>
            <a:endParaRPr lang="zh-CN" altLang="en-US" dirty="0"/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1" name="矩形 11"/>
          <p:cNvSpPr/>
          <p:nvPr/>
        </p:nvSpPr>
        <p:spPr>
          <a:xfrm>
            <a:off x="3615558" y="2722563"/>
            <a:ext cx="6148552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机器学习应用于输电线路故障分类与定位研究</a:t>
            </a:r>
            <a:endParaRPr lang="en-US" altLang="x-none" sz="44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42" name="TextBox 1"/>
          <p:cNvSpPr txBox="1"/>
          <p:nvPr/>
        </p:nvSpPr>
        <p:spPr>
          <a:xfrm>
            <a:off x="9532938" y="5078413"/>
            <a:ext cx="1954381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姓名：完</a:t>
            </a: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颜幸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幸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导师：陈剑云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日期：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20180117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/>
          </p:cNvPicPr>
          <p:nvPr/>
        </p:nvPicPr>
        <p:blipFill>
          <a:blip r:embed="rId2"/>
          <a:srcRect t="17468" b="41522"/>
          <a:stretch>
            <a:fillRect/>
          </a:stretch>
        </p:blipFill>
        <p:spPr>
          <a:xfrm>
            <a:off x="3705225" y="-14287"/>
            <a:ext cx="4781550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7" name="矩形 9"/>
          <p:cNvSpPr/>
          <p:nvPr/>
        </p:nvSpPr>
        <p:spPr>
          <a:xfrm>
            <a:off x="0" y="604838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 </a:t>
            </a:r>
            <a:r>
              <a:rPr lang="en-US" altLang="x-none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en-US" altLang="x-none" sz="3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408113" y="2894013"/>
            <a:ext cx="2687637" cy="522287"/>
            <a:chOff x="0" y="0"/>
            <a:chExt cx="2688241" cy="523220"/>
          </a:xfrm>
        </p:grpSpPr>
        <p:sp>
          <p:nvSpPr>
            <p:cNvPr id="16389" name="矩形 1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一</a:t>
              </a:r>
            </a:p>
          </p:txBody>
        </p:sp>
        <p:sp>
          <p:nvSpPr>
            <p:cNvPr id="16390" name="文本框 15"/>
            <p:cNvSpPr txBox="1"/>
            <p:nvPr/>
          </p:nvSpPr>
          <p:spPr>
            <a:xfrm>
              <a:off x="708212" y="0"/>
              <a:ext cx="1980029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选题的背景</a:t>
              </a:r>
            </a:p>
          </p:txBody>
        </p:sp>
      </p:grpSp>
      <p:grpSp>
        <p:nvGrpSpPr>
          <p:cNvPr id="16391" name="组合 16390"/>
          <p:cNvGrpSpPr/>
          <p:nvPr/>
        </p:nvGrpSpPr>
        <p:grpSpPr>
          <a:xfrm>
            <a:off x="6502400" y="2894013"/>
            <a:ext cx="3765550" cy="522287"/>
            <a:chOff x="0" y="0"/>
            <a:chExt cx="3765459" cy="523220"/>
          </a:xfrm>
        </p:grpSpPr>
        <p:sp>
          <p:nvSpPr>
            <p:cNvPr id="16392" name="矩形 18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二</a:t>
              </a:r>
            </a:p>
          </p:txBody>
        </p:sp>
        <p:sp>
          <p:nvSpPr>
            <p:cNvPr id="16393" name="文本框 19"/>
            <p:cNvSpPr txBox="1"/>
            <p:nvPr/>
          </p:nvSpPr>
          <p:spPr>
            <a:xfrm>
              <a:off x="708212" y="0"/>
              <a:ext cx="305724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选题的目的和意义</a:t>
              </a:r>
            </a:p>
          </p:txBody>
        </p:sp>
      </p:grpSp>
      <p:grpSp>
        <p:nvGrpSpPr>
          <p:cNvPr id="16394" name="组合 16393"/>
          <p:cNvGrpSpPr/>
          <p:nvPr/>
        </p:nvGrpSpPr>
        <p:grpSpPr>
          <a:xfrm>
            <a:off x="1408113" y="3976688"/>
            <a:ext cx="2328862" cy="522287"/>
            <a:chOff x="0" y="0"/>
            <a:chExt cx="2329169" cy="523220"/>
          </a:xfrm>
        </p:grpSpPr>
        <p:sp>
          <p:nvSpPr>
            <p:cNvPr id="16395" name="矩形 21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三</a:t>
              </a:r>
            </a:p>
          </p:txBody>
        </p:sp>
        <p:sp>
          <p:nvSpPr>
            <p:cNvPr id="16396" name="文本框 22"/>
            <p:cNvSpPr txBox="1"/>
            <p:nvPr/>
          </p:nvSpPr>
          <p:spPr>
            <a:xfrm>
              <a:off x="708212" y="0"/>
              <a:ext cx="162095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研究内容</a:t>
              </a:r>
            </a:p>
          </p:txBody>
        </p:sp>
      </p:grpSp>
      <p:grpSp>
        <p:nvGrpSpPr>
          <p:cNvPr id="16397" name="组合 16396"/>
          <p:cNvGrpSpPr/>
          <p:nvPr/>
        </p:nvGrpSpPr>
        <p:grpSpPr>
          <a:xfrm>
            <a:off x="6502400" y="3976688"/>
            <a:ext cx="2329339" cy="523220"/>
            <a:chOff x="0" y="0"/>
            <a:chExt cx="2328778" cy="524155"/>
          </a:xfrm>
        </p:grpSpPr>
        <p:sp>
          <p:nvSpPr>
            <p:cNvPr id="16398" name="矩形 2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四</a:t>
              </a:r>
            </a:p>
          </p:txBody>
        </p:sp>
        <p:sp>
          <p:nvSpPr>
            <p:cNvPr id="16399" name="文本框 25"/>
            <p:cNvSpPr txBox="1"/>
            <p:nvPr/>
          </p:nvSpPr>
          <p:spPr>
            <a:xfrm>
              <a:off x="708212" y="0"/>
              <a:ext cx="1620566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技术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难点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0" name="组合 16399"/>
          <p:cNvGrpSpPr/>
          <p:nvPr/>
        </p:nvGrpSpPr>
        <p:grpSpPr>
          <a:xfrm>
            <a:off x="1408113" y="5059363"/>
            <a:ext cx="2328959" cy="523220"/>
            <a:chOff x="0" y="0"/>
            <a:chExt cx="2329650" cy="524155"/>
          </a:xfrm>
        </p:grpSpPr>
        <p:sp>
          <p:nvSpPr>
            <p:cNvPr id="16401" name="矩形 27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五</a:t>
              </a:r>
            </a:p>
          </p:txBody>
        </p:sp>
        <p:sp>
          <p:nvSpPr>
            <p:cNvPr id="16402" name="文本框 28"/>
            <p:cNvSpPr txBox="1"/>
            <p:nvPr/>
          </p:nvSpPr>
          <p:spPr>
            <a:xfrm>
              <a:off x="708212" y="0"/>
              <a:ext cx="1621438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预期目标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3" name="组合 16402"/>
          <p:cNvGrpSpPr/>
          <p:nvPr/>
        </p:nvGrpSpPr>
        <p:grpSpPr>
          <a:xfrm>
            <a:off x="6502400" y="5059363"/>
            <a:ext cx="3047221" cy="523220"/>
            <a:chOff x="0" y="0"/>
            <a:chExt cx="3047621" cy="524154"/>
          </a:xfrm>
        </p:grpSpPr>
        <p:sp>
          <p:nvSpPr>
            <p:cNvPr id="16404" name="矩形 30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六</a:t>
              </a:r>
            </a:p>
          </p:txBody>
        </p:sp>
        <p:sp>
          <p:nvSpPr>
            <p:cNvPr id="16405" name="文本框 31"/>
            <p:cNvSpPr txBox="1"/>
            <p:nvPr/>
          </p:nvSpPr>
          <p:spPr>
            <a:xfrm>
              <a:off x="708212" y="0"/>
              <a:ext cx="2339409" cy="524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课题进展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计划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grpSp>
        <p:nvGrpSpPr>
          <p:cNvPr id="17411" name="组合 17410"/>
          <p:cNvGrpSpPr/>
          <p:nvPr/>
        </p:nvGrpSpPr>
        <p:grpSpPr>
          <a:xfrm>
            <a:off x="4178300" y="2314575"/>
            <a:ext cx="3827463" cy="3683000"/>
            <a:chOff x="0" y="0"/>
            <a:chExt cx="4418012" cy="4251325"/>
          </a:xfrm>
        </p:grpSpPr>
        <p:sp>
          <p:nvSpPr>
            <p:cNvPr id="17412" name="Oval 4"/>
            <p:cNvSpPr/>
            <p:nvPr/>
          </p:nvSpPr>
          <p:spPr>
            <a:xfrm>
              <a:off x="323850" y="369888"/>
              <a:ext cx="3956050" cy="388143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3" name="Oval 5"/>
            <p:cNvSpPr/>
            <p:nvPr/>
          </p:nvSpPr>
          <p:spPr>
            <a:xfrm>
              <a:off x="541337" y="576263"/>
              <a:ext cx="3490913" cy="3490912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4" name="Oval 6"/>
            <p:cNvSpPr/>
            <p:nvPr/>
          </p:nvSpPr>
          <p:spPr>
            <a:xfrm>
              <a:off x="757237" y="903288"/>
              <a:ext cx="2973388" cy="297338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5" name="AutoShape 7"/>
            <p:cNvSpPr/>
            <p:nvPr/>
          </p:nvSpPr>
          <p:spPr>
            <a:xfrm rot="9044363">
              <a:off x="0" y="22018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6" name="AutoShape 8"/>
            <p:cNvSpPr/>
            <p:nvPr/>
          </p:nvSpPr>
          <p:spPr>
            <a:xfrm rot="16200000">
              <a:off x="1277936" y="7938"/>
              <a:ext cx="1871663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7" name="AutoShape 9"/>
            <p:cNvSpPr/>
            <p:nvPr/>
          </p:nvSpPr>
          <p:spPr>
            <a:xfrm rot="1788254">
              <a:off x="2546350" y="22145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8" name="Text Box 10"/>
            <p:cNvSpPr txBox="1"/>
            <p:nvPr/>
          </p:nvSpPr>
          <p:spPr>
            <a:xfrm>
              <a:off x="1364098" y="2134411"/>
              <a:ext cx="1690117" cy="390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endParaRPr lang="en-US" altLang="zh-CN" sz="1600" b="1" dirty="0" smtClean="0">
                <a:solidFill>
                  <a:srgbClr val="0070C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9" name="Rectangle 11"/>
            <p:cNvSpPr/>
            <p:nvPr/>
          </p:nvSpPr>
          <p:spPr>
            <a:xfrm>
              <a:off x="1189037" y="678097"/>
              <a:ext cx="2043113" cy="426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en-US" altLang="x-none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 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221233" y="2796601"/>
              <a:ext cx="920377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故障分类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>
              <a:off x="3232150" y="2865311"/>
              <a:ext cx="1006283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故障定位</a:t>
              </a:r>
              <a:r>
                <a:rPr lang="en-US" altLang="x-none" sz="1600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endParaRPr lang="en-US" altLang="x-none" sz="16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</p:grpSp>
      <p:sp>
        <p:nvSpPr>
          <p:cNvPr id="17422" name="TextBox 20"/>
          <p:cNvSpPr txBox="1"/>
          <p:nvPr/>
        </p:nvSpPr>
        <p:spPr>
          <a:xfrm>
            <a:off x="8896350" y="5584825"/>
            <a:ext cx="287813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迫切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需要高效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、准确、快速的输电线路故障定位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算法；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4" name="TextBox 20"/>
          <p:cNvSpPr txBox="1"/>
          <p:nvPr/>
        </p:nvSpPr>
        <p:spPr>
          <a:xfrm>
            <a:off x="6697988" y="1709738"/>
            <a:ext cx="3143250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切实工业界解决问题；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备受电力领域关注；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5" name="TextBox 19"/>
          <p:cNvSpPr txBox="1"/>
          <p:nvPr/>
        </p:nvSpPr>
        <p:spPr>
          <a:xfrm>
            <a:off x="6548819" y="1465263"/>
            <a:ext cx="270948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人工智能领域的研究热点</a:t>
            </a:r>
            <a:endParaRPr lang="zh-CN" altLang="en-US" sz="1600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6" name="TextBox 20"/>
          <p:cNvSpPr txBox="1"/>
          <p:nvPr/>
        </p:nvSpPr>
        <p:spPr>
          <a:xfrm>
            <a:off x="139701" y="5487988"/>
            <a:ext cx="308768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输电线路故障类型有十余种；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故障分析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与定位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的一个重要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保障；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7" name="TextBox 19"/>
          <p:cNvSpPr txBox="1"/>
          <p:nvPr/>
        </p:nvSpPr>
        <p:spPr>
          <a:xfrm>
            <a:off x="520700" y="5232779"/>
            <a:ext cx="2689226" cy="3877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电力系统中尚未解决的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问题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8" name="文本框 20"/>
          <p:cNvSpPr txBox="1"/>
          <p:nvPr/>
        </p:nvSpPr>
        <p:spPr>
          <a:xfrm>
            <a:off x="5518150" y="1427163"/>
            <a:ext cx="1038225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01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9" name="文本框 21"/>
          <p:cNvSpPr txBox="1"/>
          <p:nvPr/>
        </p:nvSpPr>
        <p:spPr>
          <a:xfrm>
            <a:off x="3208338" y="5245100"/>
            <a:ext cx="1038225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02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30" name="文本框 22"/>
          <p:cNvSpPr txBox="1"/>
          <p:nvPr/>
        </p:nvSpPr>
        <p:spPr>
          <a:xfrm>
            <a:off x="7877175" y="5326063"/>
            <a:ext cx="1036638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03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7431" name="直接连接符 24"/>
          <p:cNvCxnSpPr/>
          <p:nvPr/>
        </p:nvCxnSpPr>
        <p:spPr>
          <a:xfrm>
            <a:off x="6561138" y="1508125"/>
            <a:ext cx="0" cy="801688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直接连接符 26"/>
          <p:cNvCxnSpPr/>
          <p:nvPr/>
        </p:nvCxnSpPr>
        <p:spPr>
          <a:xfrm>
            <a:off x="3224213" y="5326063"/>
            <a:ext cx="0" cy="801687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直接连接符 27"/>
          <p:cNvCxnSpPr/>
          <p:nvPr/>
        </p:nvCxnSpPr>
        <p:spPr>
          <a:xfrm>
            <a:off x="8886825" y="5405438"/>
            <a:ext cx="0" cy="803275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TextBox 19"/>
          <p:cNvSpPr txBox="1"/>
          <p:nvPr/>
        </p:nvSpPr>
        <p:spPr>
          <a:xfrm>
            <a:off x="8824308" y="5317293"/>
            <a:ext cx="201196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电力领域研究热点</a:t>
            </a:r>
            <a:endParaRPr lang="zh-CN" altLang="en-US" sz="1600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二、选题的目的和意义</a:t>
            </a:r>
          </a:p>
        </p:txBody>
      </p:sp>
      <p:sp>
        <p:nvSpPr>
          <p:cNvPr id="19459" name="矩形 2"/>
          <p:cNvSpPr/>
          <p:nvPr/>
        </p:nvSpPr>
        <p:spPr>
          <a:xfrm>
            <a:off x="2222500" y="2547938"/>
            <a:ext cx="3289300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en-US" altLang="x-none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6673850" y="2506663"/>
            <a:ext cx="3654425" cy="3397250"/>
          </a:xfrm>
          <a:prstGeom prst="rect">
            <a:avLst/>
          </a:prstGeom>
          <a:gradFill rotWithShape="0">
            <a:gsLst>
              <a:gs pos="0">
                <a:srgbClr val="01DDCD">
                  <a:alpha val="100000"/>
                </a:srgbClr>
              </a:gs>
              <a:gs pos="33000">
                <a:srgbClr val="01DDCD">
                  <a:alpha val="100000"/>
                </a:srgbClr>
              </a:gs>
              <a:gs pos="100000">
                <a:srgbClr val="00A99D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zh-CN" altLang="en-US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1" name="椭圆 4"/>
          <p:cNvSpPr/>
          <p:nvPr/>
        </p:nvSpPr>
        <p:spPr>
          <a:xfrm>
            <a:off x="3300413" y="1779588"/>
            <a:ext cx="1131887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目的</a:t>
            </a:r>
          </a:p>
        </p:txBody>
      </p:sp>
      <p:sp>
        <p:nvSpPr>
          <p:cNvPr id="19462" name="椭圆 5"/>
          <p:cNvSpPr/>
          <p:nvPr/>
        </p:nvSpPr>
        <p:spPr>
          <a:xfrm>
            <a:off x="7935913" y="1779588"/>
            <a:ext cx="1130300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意义</a:t>
            </a:r>
          </a:p>
        </p:txBody>
      </p:sp>
      <p:sp>
        <p:nvSpPr>
          <p:cNvPr id="19463" name="TextBox 8"/>
          <p:cNvSpPr txBox="1"/>
          <p:nvPr/>
        </p:nvSpPr>
        <p:spPr>
          <a:xfrm>
            <a:off x="6842234" y="3392488"/>
            <a:ext cx="3298716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研究如何能够快速准确的进行故障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分类与定位对于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保障整个电网的安全性与稳定性具有非常重要的意义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278063" y="3475038"/>
            <a:ext cx="3167062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提出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基于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机器学习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的的</a:t>
            </a: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输电线路故障分类与定位的新方法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；</a:t>
            </a:r>
            <a:endParaRPr lang="zh-CN" altLang="en-US" sz="2000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三、研究内容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2128838" y="1576388"/>
            <a:ext cx="8240712" cy="4389437"/>
            <a:chOff x="0" y="0"/>
            <a:chExt cx="9367838" cy="4989078"/>
          </a:xfrm>
        </p:grpSpPr>
        <p:sp>
          <p:nvSpPr>
            <p:cNvPr id="22532" name="直角三角形 80"/>
            <p:cNvSpPr/>
            <p:nvPr/>
          </p:nvSpPr>
          <p:spPr>
            <a:xfrm rot="5400000">
              <a:off x="159940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3" name="直角三角形 81"/>
            <p:cNvSpPr/>
            <p:nvPr/>
          </p:nvSpPr>
          <p:spPr>
            <a:xfrm rot="-5400000" flipH="1">
              <a:off x="7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4" name="矩形 82"/>
            <p:cNvSpPr/>
            <p:nvPr/>
          </p:nvSpPr>
          <p:spPr>
            <a:xfrm>
              <a:off x="122238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35" name="矩形 83"/>
            <p:cNvSpPr/>
            <p:nvPr/>
          </p:nvSpPr>
          <p:spPr>
            <a:xfrm>
              <a:off x="0" y="1742640"/>
              <a:ext cx="1776413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对电网的输电线路故障进行理论分析和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研究并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建立其故障仿真模型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36" name="TextBox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230316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37" name="直角三角形 85"/>
            <p:cNvSpPr/>
            <p:nvPr/>
          </p:nvSpPr>
          <p:spPr>
            <a:xfrm rot="5400000">
              <a:off x="41282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8" name="直角三角形 86"/>
            <p:cNvSpPr/>
            <p:nvPr/>
          </p:nvSpPr>
          <p:spPr>
            <a:xfrm rot="-5400000" flipH="1">
              <a:off x="25296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9" name="矩形 87"/>
            <p:cNvSpPr/>
            <p:nvPr/>
          </p:nvSpPr>
          <p:spPr>
            <a:xfrm>
              <a:off x="26527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0" name="矩形 88"/>
            <p:cNvSpPr/>
            <p:nvPr/>
          </p:nvSpPr>
          <p:spPr>
            <a:xfrm>
              <a:off x="25288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机器学习算法和</a:t>
              </a:r>
              <a:r>
                <a:rPr lang="en-US" altLang="zh-CN" dirty="0" err="1" smtClean="0">
                  <a:latin typeface="微软雅黑" pitchFamily="2" charset="-122"/>
                  <a:ea typeface="微软雅黑" pitchFamily="2" charset="-122"/>
                </a:rPr>
                <a:t>TensorFlow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框架进行深入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研究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1" name="TextBox 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98913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2" name="直角三角形 90"/>
            <p:cNvSpPr/>
            <p:nvPr/>
          </p:nvSpPr>
          <p:spPr>
            <a:xfrm rot="5400000">
              <a:off x="66555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3" name="直角三角形 91"/>
            <p:cNvSpPr/>
            <p:nvPr/>
          </p:nvSpPr>
          <p:spPr>
            <a:xfrm rot="-5400000" flipH="1">
              <a:off x="50569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4" name="矩形 92"/>
            <p:cNvSpPr/>
            <p:nvPr/>
          </p:nvSpPr>
          <p:spPr>
            <a:xfrm>
              <a:off x="51800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5" name="矩形 93"/>
            <p:cNvSpPr/>
            <p:nvPr/>
          </p:nvSpPr>
          <p:spPr>
            <a:xfrm>
              <a:off x="50561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算法的编写、训练与改进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6" name="TextBox 3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8141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7" name="直角三角形 95"/>
            <p:cNvSpPr/>
            <p:nvPr/>
          </p:nvSpPr>
          <p:spPr>
            <a:xfrm rot="5400000">
              <a:off x="91844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8" name="直角三角形 96"/>
            <p:cNvSpPr/>
            <p:nvPr/>
          </p:nvSpPr>
          <p:spPr>
            <a:xfrm rot="-5400000" flipH="1">
              <a:off x="758745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9" name="矩形 97"/>
            <p:cNvSpPr/>
            <p:nvPr/>
          </p:nvSpPr>
          <p:spPr>
            <a:xfrm>
              <a:off x="7708900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50" name="矩形 98"/>
            <p:cNvSpPr/>
            <p:nvPr/>
          </p:nvSpPr>
          <p:spPr>
            <a:xfrm>
              <a:off x="7586663" y="1742640"/>
              <a:ext cx="1774825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提出</a:t>
              </a: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解决输电线路故障分类与定位问题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的新方法</a:t>
              </a:r>
              <a:endParaRPr lang="zh-CN" altLang="en-US" dirty="0">
                <a:ea typeface="微软雅黑" pitchFamily="2" charset="-122"/>
              </a:endParaRPr>
            </a:p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练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算法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51" name="TextBox 3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357369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四、技术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难点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5" name="TextBox 59"/>
          <p:cNvSpPr txBox="1"/>
          <p:nvPr/>
        </p:nvSpPr>
        <p:spPr>
          <a:xfrm>
            <a:off x="7710465" y="2952539"/>
            <a:ext cx="4217480" cy="240036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难点：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的仿真模型的建立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数据预处理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的方法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、故障识别算法的编写、训练与改进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4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故障测距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算法编写、训练与改进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76862" y="2029280"/>
            <a:ext cx="1755228" cy="249716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搭建仿真模型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402076" y="2278996"/>
            <a:ext cx="357352" cy="302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76862" y="2581114"/>
            <a:ext cx="1755228" cy="265440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故障电压电流</a:t>
            </a:r>
          </a:p>
        </p:txBody>
      </p:sp>
      <p:sp>
        <p:nvSpPr>
          <p:cNvPr id="5" name="下箭头 4"/>
          <p:cNvSpPr/>
          <p:nvPr/>
        </p:nvSpPr>
        <p:spPr>
          <a:xfrm>
            <a:off x="4402076" y="2846554"/>
            <a:ext cx="357352" cy="3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64273" y="3220876"/>
            <a:ext cx="5917338" cy="261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b="1" dirty="0"/>
              <a:t>数据预处理</a:t>
            </a:r>
          </a:p>
        </p:txBody>
      </p:sp>
      <p:sp>
        <p:nvSpPr>
          <p:cNvPr id="7" name="下箭头 6"/>
          <p:cNvSpPr/>
          <p:nvPr/>
        </p:nvSpPr>
        <p:spPr>
          <a:xfrm>
            <a:off x="2394603" y="3496638"/>
            <a:ext cx="620110" cy="3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95517" y="3838615"/>
            <a:ext cx="1734207" cy="628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b="1" dirty="0"/>
              <a:t>故障类型识别算法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567201" y="3482815"/>
            <a:ext cx="620110" cy="3743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257146" y="3859635"/>
            <a:ext cx="1240220" cy="628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故障测距算法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564273" y="4670938"/>
            <a:ext cx="4821083" cy="27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79597" y="4854031"/>
            <a:ext cx="5602014" cy="3153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2352563" y="4466826"/>
            <a:ext cx="620110" cy="240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519896" y="4487846"/>
            <a:ext cx="772523" cy="3661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32900" y="5022085"/>
            <a:ext cx="893393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三相短路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2462906" y="5019225"/>
            <a:ext cx="893393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/>
              <a:t>两</a:t>
            </a:r>
            <a:r>
              <a:rPr lang="zh-CN" altLang="en-US" sz="1200" dirty="0" smtClean="0"/>
              <a:t>相短路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482417" y="5022084"/>
            <a:ext cx="1169289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单相接地短路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801462" y="5019345"/>
            <a:ext cx="1145631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两相接地短路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6162545" y="5022085"/>
            <a:ext cx="1165616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三相接地短路</a:t>
            </a:r>
            <a:endParaRPr lang="zh-CN" altLang="en-US" sz="1200" dirty="0"/>
          </a:p>
        </p:txBody>
      </p:sp>
      <p:sp>
        <p:nvSpPr>
          <p:cNvPr id="17" name="下箭头 16"/>
          <p:cNvSpPr/>
          <p:nvPr/>
        </p:nvSpPr>
        <p:spPr>
          <a:xfrm>
            <a:off x="1995209" y="4885562"/>
            <a:ext cx="73573" cy="1365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711432" y="4727907"/>
            <a:ext cx="45719" cy="29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676862" y="4727907"/>
            <a:ext cx="45719" cy="29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2793997" y="4706887"/>
            <a:ext cx="45719" cy="31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047690" y="4706887"/>
            <a:ext cx="45719" cy="333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6257146" y="4693221"/>
            <a:ext cx="45719" cy="347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109307" y="4885562"/>
            <a:ext cx="45719" cy="1336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212894" y="4909711"/>
            <a:ext cx="45719" cy="1006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5567432" y="4902048"/>
            <a:ext cx="45719" cy="1096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7126718" y="4854031"/>
            <a:ext cx="45719" cy="1563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432900" y="5607499"/>
            <a:ext cx="58952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1795517" y="5324018"/>
            <a:ext cx="84079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900937" y="5313508"/>
            <a:ext cx="45719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4023183" y="5293058"/>
            <a:ext cx="65676" cy="31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5374277" y="5313508"/>
            <a:ext cx="57813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6745353" y="5313508"/>
            <a:ext cx="49940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89510" y="6031183"/>
            <a:ext cx="2142273" cy="252248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分类与测距结果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4332158" y="5644440"/>
            <a:ext cx="548128" cy="37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5"/>
          <p:cNvSpPr txBox="1"/>
          <p:nvPr/>
        </p:nvSpPr>
        <p:spPr>
          <a:xfrm>
            <a:off x="2301875" y="2960688"/>
            <a:ext cx="269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sp>
        <p:nvSpPr>
          <p:cNvPr id="29699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五、预期目标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0" name="任意多边形 3"/>
          <p:cNvSpPr/>
          <p:nvPr/>
        </p:nvSpPr>
        <p:spPr>
          <a:xfrm rot="529452">
            <a:off x="1570038" y="4911725"/>
            <a:ext cx="3351212" cy="701675"/>
          </a:xfrm>
          <a:custGeom>
            <a:avLst/>
            <a:gdLst>
              <a:gd name="txL" fmla="*/ 0 w 2578100"/>
              <a:gd name="txT" fmla="*/ 0 h 540000"/>
              <a:gd name="txR" fmla="*/ 2578100 w 2578100"/>
              <a:gd name="txB" fmla="*/ 540000 h 540000"/>
            </a:gdLst>
            <a:ahLst/>
            <a:cxnLst>
              <a:cxn ang="0">
                <a:pos x="1317275" y="0"/>
              </a:cxn>
              <a:cxn ang="0">
                <a:pos x="3351221" y="0"/>
              </a:cxn>
              <a:cxn ang="0">
                <a:pos x="3351221" y="701610"/>
              </a:cxn>
              <a:cxn ang="0">
                <a:pos x="191879" y="701610"/>
              </a:cxn>
              <a:cxn ang="0">
                <a:pos x="0" y="367394"/>
              </a:cxn>
              <a:cxn ang="0">
                <a:pos x="0" y="367392"/>
              </a:cxn>
              <a:cxn ang="0">
                <a:pos x="184557" y="688855"/>
              </a:cxn>
            </a:cxnLst>
            <a:rect l="txL" t="txT" r="txR" b="txB"/>
            <a:pathLst>
              <a:path w="2578100" h="540000">
                <a:moveTo>
                  <a:pt x="1013382" y="0"/>
                </a:moveTo>
                <a:lnTo>
                  <a:pt x="2578100" y="0"/>
                </a:lnTo>
                <a:lnTo>
                  <a:pt x="2578100" y="540000"/>
                </a:lnTo>
                <a:lnTo>
                  <a:pt x="147613" y="540000"/>
                </a:lnTo>
                <a:lnTo>
                  <a:pt x="0" y="282768"/>
                </a:lnTo>
                <a:lnTo>
                  <a:pt x="0" y="282766"/>
                </a:lnTo>
                <a:lnTo>
                  <a:pt x="141980" y="530183"/>
                </a:lnTo>
                <a:lnTo>
                  <a:pt x="1013382" y="0"/>
                </a:lnTo>
                <a:close/>
              </a:path>
            </a:pathLst>
          </a:custGeom>
          <a:gradFill rotWithShape="0">
            <a:gsLst>
              <a:gs pos="0">
                <a:srgbClr val="00746C"/>
              </a:gs>
              <a:gs pos="100000">
                <a:srgbClr val="00544E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实现目标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1" name="任意多边形 4"/>
          <p:cNvSpPr/>
          <p:nvPr/>
        </p:nvSpPr>
        <p:spPr>
          <a:xfrm rot="20643376">
            <a:off x="1320800" y="2665413"/>
            <a:ext cx="3211513" cy="701675"/>
          </a:xfrm>
          <a:custGeom>
            <a:avLst/>
            <a:gdLst>
              <a:gd name="txL" fmla="*/ 0 w 2471358"/>
              <a:gd name="txT" fmla="*/ 0 h 540000"/>
              <a:gd name="txR" fmla="*/ 2471358 w 2471358"/>
              <a:gd name="txB" fmla="*/ 540000 h 540000"/>
            </a:gdLst>
            <a:ahLst/>
            <a:cxnLst>
              <a:cxn ang="0">
                <a:pos x="3212962" y="0"/>
              </a:cxn>
              <a:cxn ang="0">
                <a:pos x="3212962" y="701610"/>
              </a:cxn>
              <a:cxn ang="0">
                <a:pos x="0" y="701610"/>
              </a:cxn>
              <a:cxn ang="0">
                <a:pos x="152325" y="0"/>
              </a:cxn>
            </a:cxnLst>
            <a:rect l="txL" t="txT" r="txR" b="txB"/>
            <a:pathLst>
              <a:path w="2471358" h="540000">
                <a:moveTo>
                  <a:pt x="2471358" y="0"/>
                </a:moveTo>
                <a:lnTo>
                  <a:pt x="2471358" y="540000"/>
                </a:lnTo>
                <a:lnTo>
                  <a:pt x="0" y="540000"/>
                </a:lnTo>
                <a:lnTo>
                  <a:pt x="117166" y="0"/>
                </a:lnTo>
                <a:lnTo>
                  <a:pt x="2471358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故障分类目标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2" name="任意多边形 7"/>
          <p:cNvSpPr/>
          <p:nvPr/>
        </p:nvSpPr>
        <p:spPr>
          <a:xfrm rot="20250410">
            <a:off x="1462088" y="4102100"/>
            <a:ext cx="3141662" cy="703263"/>
          </a:xfrm>
          <a:custGeom>
            <a:avLst/>
            <a:gdLst>
              <a:gd name="txL" fmla="*/ 0 w 2417294"/>
              <a:gd name="txT" fmla="*/ 0 h 540000"/>
              <a:gd name="txR" fmla="*/ 2417294 w 2417294"/>
              <a:gd name="txB" fmla="*/ 540000 h 540000"/>
            </a:gdLst>
            <a:ahLst/>
            <a:cxnLst>
              <a:cxn ang="0">
                <a:pos x="3140738" y="0"/>
              </a:cxn>
              <a:cxn ang="0">
                <a:pos x="3140738" y="703675"/>
              </a:cxn>
              <a:cxn ang="0">
                <a:pos x="0" y="703675"/>
              </a:cxn>
              <a:cxn ang="0">
                <a:pos x="17982" y="0"/>
              </a:cxn>
            </a:cxnLst>
            <a:rect l="txL" t="txT" r="txR" b="txB"/>
            <a:pathLst>
              <a:path w="2417294" h="540000">
                <a:moveTo>
                  <a:pt x="2417294" y="0"/>
                </a:moveTo>
                <a:lnTo>
                  <a:pt x="2417294" y="540000"/>
                </a:lnTo>
                <a:lnTo>
                  <a:pt x="0" y="540000"/>
                </a:lnTo>
                <a:lnTo>
                  <a:pt x="13840" y="0"/>
                </a:lnTo>
                <a:lnTo>
                  <a:pt x="2417294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故障定位目标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3" name="任意多边形 8"/>
          <p:cNvSpPr/>
          <p:nvPr/>
        </p:nvSpPr>
        <p:spPr>
          <a:xfrm rot="529452">
            <a:off x="1363663" y="3298825"/>
            <a:ext cx="2947987" cy="701675"/>
          </a:xfrm>
          <a:custGeom>
            <a:avLst/>
            <a:gdLst/>
            <a:ahLst/>
            <a:cxnLst>
              <a:cxn ang="0">
                <a:pos x="0" y="263857"/>
              </a:cxn>
              <a:cxn ang="0">
                <a:pos x="97312" y="701610"/>
              </a:cxn>
              <a:cxn ang="0">
                <a:pos x="97310" y="701610"/>
              </a:cxn>
              <a:cxn ang="0">
                <a:pos x="1678334" y="0"/>
              </a:cxn>
              <a:cxn ang="0">
                <a:pos x="2948828" y="0"/>
              </a:cxn>
              <a:cxn ang="0">
                <a:pos x="1795011" y="701610"/>
              </a:cxn>
              <a:cxn ang="0">
                <a:pos x="156806" y="701610"/>
              </a:cxn>
            </a:cxnLst>
            <a:rect l="0" t="0" r="0" b="0"/>
            <a:pathLst>
              <a:path w="2268292" h="540000">
                <a:moveTo>
                  <a:pt x="0" y="203080"/>
                </a:moveTo>
                <a:lnTo>
                  <a:pt x="74854" y="540000"/>
                </a:lnTo>
                <a:lnTo>
                  <a:pt x="74853" y="540000"/>
                </a:lnTo>
                <a:lnTo>
                  <a:pt x="0" y="203080"/>
                </a:lnTo>
                <a:close/>
                <a:moveTo>
                  <a:pt x="1291005" y="0"/>
                </a:moveTo>
                <a:lnTo>
                  <a:pt x="2268292" y="0"/>
                </a:lnTo>
                <a:lnTo>
                  <a:pt x="1380755" y="540000"/>
                </a:lnTo>
                <a:lnTo>
                  <a:pt x="120618" y="540000"/>
                </a:lnTo>
                <a:lnTo>
                  <a:pt x="1291005" y="0"/>
                </a:lnTo>
                <a:close/>
              </a:path>
            </a:pathLst>
          </a:custGeom>
          <a:gradFill rotWithShape="0">
            <a:gsLst>
              <a:gs pos="0">
                <a:srgbClr val="00746C">
                  <a:alpha val="100000"/>
                </a:srgbClr>
              </a:gs>
              <a:gs pos="100000">
                <a:srgbClr val="00544E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连接符 35"/>
          <p:cNvCxnSpPr/>
          <p:nvPr/>
        </p:nvCxnSpPr>
        <p:spPr>
          <a:xfrm>
            <a:off x="4568825" y="25828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5" name="TextBox 59"/>
          <p:cNvSpPr txBox="1"/>
          <p:nvPr/>
        </p:nvSpPr>
        <p:spPr>
          <a:xfrm>
            <a:off x="6375400" y="2087563"/>
            <a:ext cx="5448300" cy="9858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、具有通用性，不受系统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的运行方式，接线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方式的影响；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、抗干扰，不受故障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点、故障初始角度、过渡电阻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等影响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、准确率达标。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6" name="直接连接符 37"/>
          <p:cNvCxnSpPr/>
          <p:nvPr/>
        </p:nvCxnSpPr>
        <p:spPr>
          <a:xfrm>
            <a:off x="4568825" y="38274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7" name="TextBox 59"/>
          <p:cNvSpPr txBox="1"/>
          <p:nvPr/>
        </p:nvSpPr>
        <p:spPr>
          <a:xfrm>
            <a:off x="6375400" y="3297238"/>
            <a:ext cx="5600700" cy="10842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、保证定位的准确性，不受故障类型、系统运行方式的影响；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、具有高效性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、准确率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达标。</a:t>
            </a:r>
            <a:endParaRPr lang="zh-CN" altLang="en-US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8" name="直接连接符 39"/>
          <p:cNvCxnSpPr/>
          <p:nvPr/>
        </p:nvCxnSpPr>
        <p:spPr>
          <a:xfrm>
            <a:off x="4954588" y="5527675"/>
            <a:ext cx="1096962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9" name="TextBox 59"/>
          <p:cNvSpPr txBox="1"/>
          <p:nvPr/>
        </p:nvSpPr>
        <p:spPr>
          <a:xfrm>
            <a:off x="6375400" y="4933950"/>
            <a:ext cx="56007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提出基于机器学习的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输电线路故障分类与定位的新方法；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提出的新方法能在软件层面上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实现。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课题进展计划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904875" y="2665413"/>
            <a:ext cx="10772775" cy="2559269"/>
            <a:chOff x="0" y="0"/>
            <a:chExt cx="10772691" cy="2559649"/>
          </a:xfrm>
        </p:grpSpPr>
        <p:sp>
          <p:nvSpPr>
            <p:cNvPr id="28676" name="五边形 40"/>
            <p:cNvSpPr/>
            <p:nvPr/>
          </p:nvSpPr>
          <p:spPr>
            <a:xfrm>
              <a:off x="0" y="463550"/>
              <a:ext cx="10772691" cy="647700"/>
            </a:xfrm>
            <a:prstGeom prst="homePlate">
              <a:avLst>
                <a:gd name="adj" fmla="val 49973"/>
              </a:avLst>
            </a:prstGeom>
            <a:gradFill rotWithShape="0">
              <a:gsLst>
                <a:gs pos="0">
                  <a:srgbClr val="F9F9F9">
                    <a:alpha val="100000"/>
                  </a:srgbClr>
                </a:gs>
                <a:gs pos="33000">
                  <a:srgbClr val="F9F9F9">
                    <a:alpha val="100000"/>
                  </a:srgbClr>
                </a:gs>
                <a:gs pos="100000">
                  <a:srgbClr val="D7D7D7"/>
                </a:gs>
              </a:gsLst>
              <a:lin ang="5400000"/>
              <a:tileRect/>
            </a:gradFill>
            <a:ln w="3175" cap="flat" cmpd="sng">
              <a:solidFill>
                <a:srgbClr val="EAEAEA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rgbClr val="4D4D4D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7" name="椭圆 62"/>
            <p:cNvSpPr/>
            <p:nvPr/>
          </p:nvSpPr>
          <p:spPr>
            <a:xfrm>
              <a:off x="798315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8" name="TextBox 33"/>
            <p:cNvSpPr txBox="1"/>
            <p:nvPr/>
          </p:nvSpPr>
          <p:spPr>
            <a:xfrm>
              <a:off x="363872" y="1212542"/>
              <a:ext cx="1412700" cy="13471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收集相关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资料；研究机器学习和线路故障的理论知识；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9" name="TextBox 34"/>
            <p:cNvSpPr txBox="1"/>
            <p:nvPr/>
          </p:nvSpPr>
          <p:spPr>
            <a:xfrm>
              <a:off x="377222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2018.04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-05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0" name="组合 28679"/>
            <p:cNvGrpSpPr/>
            <p:nvPr/>
          </p:nvGrpSpPr>
          <p:grpSpPr>
            <a:xfrm>
              <a:off x="2435267" y="541483"/>
              <a:ext cx="499872" cy="499872"/>
              <a:chOff x="0" y="0"/>
              <a:chExt cx="499872" cy="499872"/>
            </a:xfrm>
          </p:grpSpPr>
          <p:pic>
            <p:nvPicPr>
              <p:cNvPr id="28681" name="椭圆 5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82" name="文本框 28681"/>
              <p:cNvSpPr txBox="1"/>
              <p:nvPr/>
            </p:nvSpPr>
            <p:spPr>
              <a:xfrm>
                <a:off x="7139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83" name="TextBox 35"/>
            <p:cNvSpPr txBox="1"/>
            <p:nvPr/>
          </p:nvSpPr>
          <p:spPr>
            <a:xfrm>
              <a:off x="19934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搭建仿真模型；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做相关实验；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得到故障数据；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4" name="TextBox 41"/>
            <p:cNvSpPr txBox="1"/>
            <p:nvPr/>
          </p:nvSpPr>
          <p:spPr>
            <a:xfrm>
              <a:off x="20550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2018.06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-07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85" name="椭圆 56"/>
            <p:cNvSpPr/>
            <p:nvPr/>
          </p:nvSpPr>
          <p:spPr>
            <a:xfrm>
              <a:off x="4070547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6" name="TextBox 36"/>
            <p:cNvSpPr txBox="1"/>
            <p:nvPr/>
          </p:nvSpPr>
          <p:spPr>
            <a:xfrm>
              <a:off x="36231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结合实验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结果研究</a:t>
              </a: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机器学习各种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7" name="TextBox 42"/>
            <p:cNvSpPr txBox="1"/>
            <p:nvPr/>
          </p:nvSpPr>
          <p:spPr>
            <a:xfrm>
              <a:off x="36847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2018.08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-10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8" name="组合 28687"/>
            <p:cNvGrpSpPr/>
            <p:nvPr/>
          </p:nvGrpSpPr>
          <p:grpSpPr>
            <a:xfrm>
              <a:off x="5708819" y="541483"/>
              <a:ext cx="499872" cy="499872"/>
              <a:chOff x="0" y="0"/>
              <a:chExt cx="499872" cy="499872"/>
            </a:xfrm>
          </p:grpSpPr>
          <p:pic>
            <p:nvPicPr>
              <p:cNvPr id="28689" name="椭圆 53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0" name="文本框 28689"/>
              <p:cNvSpPr txBox="1"/>
              <p:nvPr/>
            </p:nvSpPr>
            <p:spPr>
              <a:xfrm>
                <a:off x="7007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1" name="TextBox 37"/>
            <p:cNvSpPr txBox="1"/>
            <p:nvPr/>
          </p:nvSpPr>
          <p:spPr>
            <a:xfrm>
              <a:off x="5252870" y="1212540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提出输电线路故障分类与定位新方法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2" name="TextBox 43"/>
            <p:cNvSpPr txBox="1"/>
            <p:nvPr/>
          </p:nvSpPr>
          <p:spPr>
            <a:xfrm>
              <a:off x="5314448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2018.11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</a:t>
              </a:r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93" name="椭圆 50"/>
            <p:cNvSpPr/>
            <p:nvPr/>
          </p:nvSpPr>
          <p:spPr>
            <a:xfrm>
              <a:off x="7342779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4" name="TextBox 38"/>
            <p:cNvSpPr txBox="1"/>
            <p:nvPr/>
          </p:nvSpPr>
          <p:spPr>
            <a:xfrm>
              <a:off x="6882569" y="1212541"/>
              <a:ext cx="1412700" cy="7387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改进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撰写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论文；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5" name="TextBox 44"/>
            <p:cNvSpPr txBox="1"/>
            <p:nvPr/>
          </p:nvSpPr>
          <p:spPr>
            <a:xfrm>
              <a:off x="69441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96" name="组合 28695"/>
            <p:cNvGrpSpPr/>
            <p:nvPr/>
          </p:nvGrpSpPr>
          <p:grpSpPr>
            <a:xfrm>
              <a:off x="8976275" y="541483"/>
              <a:ext cx="499872" cy="499872"/>
              <a:chOff x="0" y="0"/>
              <a:chExt cx="499872" cy="499872"/>
            </a:xfrm>
          </p:grpSpPr>
          <p:pic>
            <p:nvPicPr>
              <p:cNvPr id="28697" name="椭圆 4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8" name="文本框 28697"/>
              <p:cNvSpPr txBox="1"/>
              <p:nvPr/>
            </p:nvSpPr>
            <p:spPr>
              <a:xfrm>
                <a:off x="74848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9" name="TextBox 39"/>
            <p:cNvSpPr txBox="1"/>
            <p:nvPr/>
          </p:nvSpPr>
          <p:spPr>
            <a:xfrm>
              <a:off x="8512268" y="1212542"/>
              <a:ext cx="1412700" cy="3774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完善论文。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85738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2019.03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-04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4821" name="矩形 11"/>
          <p:cNvSpPr/>
          <p:nvPr/>
        </p:nvSpPr>
        <p:spPr>
          <a:xfrm>
            <a:off x="3943350" y="2568575"/>
            <a:ext cx="5486400" cy="17541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THANKS FOR</a:t>
            </a:r>
          </a:p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WATCHING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471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Segoe UI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一、选题的背景</vt:lpstr>
      <vt:lpstr>二、选题的目的和意义</vt:lpstr>
      <vt:lpstr>三、研究内容</vt:lpstr>
      <vt:lpstr>四、技术难点</vt:lpstr>
      <vt:lpstr>五、预期目标</vt:lpstr>
      <vt:lpstr>六、课题进展计划</vt:lpstr>
      <vt:lpstr>PowerPoint 演示文稿</vt:lpstr>
    </vt:vector>
  </TitlesOfParts>
  <Company>lantugraphic.taobao.com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eva</dc:creator>
  <cp:lastModifiedBy>品月</cp:lastModifiedBy>
  <cp:revision>67</cp:revision>
  <dcterms:created xsi:type="dcterms:W3CDTF">2014-09-14T16:34:22Z</dcterms:created>
  <dcterms:modified xsi:type="dcterms:W3CDTF">2018-03-05T07:27:27Z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