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2" r:id="rId8"/>
    <p:sldId id="263" r:id="rId9"/>
    <p:sldId id="264" r:id="rId10"/>
    <p:sldId id="265" r:id="rId11"/>
    <p:sldId id="266" r:id="rId12"/>
    <p:sldId id="267"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smartblogmathematic.files.wordpress.com/2013/04/codecogseqn.gi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1065"/>
            <a:ext cx="7766936" cy="5306096"/>
          </a:xfrm>
        </p:spPr>
        <p:txBody>
          <a:bodyPr/>
          <a:lstStyle/>
          <a:p>
            <a:pPr lvl="0" algn="ctr">
              <a:lnSpc>
                <a:spcPct val="150000"/>
              </a:lnSpc>
            </a:pPr>
            <a:r>
              <a:rPr lang="en-US" b="1" dirty="0"/>
              <a:t> </a:t>
            </a:r>
            <a:r>
              <a:rPr lang="id-ID" dirty="0"/>
              <a:t/>
            </a:r>
            <a:br>
              <a:rPr lang="id-ID" dirty="0"/>
            </a:br>
            <a:r>
              <a:rPr lang="en-US" b="1" dirty="0"/>
              <a:t>LOGIKA </a:t>
            </a:r>
            <a:r>
              <a:rPr lang="en-US" b="1" dirty="0" smtClean="0"/>
              <a:t>MATEMATIKA</a:t>
            </a:r>
            <a:r>
              <a:rPr lang="id-ID" b="1" dirty="0" smtClean="0"/>
              <a:t/>
            </a:r>
            <a:br>
              <a:rPr lang="id-ID" b="1" dirty="0" smtClean="0"/>
            </a:br>
            <a:r>
              <a:rPr lang="id-ID" b="1" dirty="0" smtClean="0"/>
              <a:t>Oleh </a:t>
            </a:r>
            <a:br>
              <a:rPr lang="id-ID" b="1" dirty="0" smtClean="0"/>
            </a:br>
            <a:r>
              <a:rPr lang="id-ID" b="1" dirty="0" smtClean="0"/>
              <a:t>Minda Rahayu Khairi</a:t>
            </a:r>
            <a:r>
              <a:rPr lang="id-ID" dirty="0"/>
              <a:t/>
            </a:r>
            <a:br>
              <a:rPr lang="id-ID" dirty="0"/>
            </a:br>
            <a:endParaRPr lang="id-ID" dirty="0"/>
          </a:p>
        </p:txBody>
      </p:sp>
    </p:spTree>
    <p:extLst>
      <p:ext uri="{BB962C8B-B14F-4D97-AF65-F5344CB8AC3E}">
        <p14:creationId xmlns:p14="http://schemas.microsoft.com/office/powerpoint/2010/main" val="18718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3"/>
            <a:ext cx="8596668" cy="5268630"/>
          </a:xfrm>
        </p:spPr>
        <p:txBody>
          <a:bodyPr>
            <a:normAutofit/>
          </a:bodyPr>
          <a:lstStyle/>
          <a:p>
            <a:pPr marL="0" indent="0">
              <a:buNone/>
            </a:pPr>
            <a:r>
              <a:rPr lang="id-ID" sz="2400" dirty="0"/>
              <a:t>Soal</a:t>
            </a:r>
          </a:p>
          <a:p>
            <a:pPr marL="0" indent="0">
              <a:buNone/>
            </a:pPr>
            <a:r>
              <a:rPr lang="id-ID" sz="2400" dirty="0"/>
              <a:t>2 + 5 = 7  </a:t>
            </a:r>
            <a:r>
              <a:rPr lang="id-ID" sz="2400" b="1" dirty="0"/>
              <a:t>jika dan hanya jika</a:t>
            </a:r>
            <a:r>
              <a:rPr lang="id-ID" sz="2400" dirty="0"/>
              <a:t> 7 adalah bilangan genap</a:t>
            </a:r>
            <a:r>
              <a:rPr lang="id-ID" sz="2400" dirty="0" smtClean="0"/>
              <a:t>.</a:t>
            </a:r>
          </a:p>
          <a:p>
            <a:pPr marL="0" indent="0">
              <a:buNone/>
            </a:pPr>
            <a:r>
              <a:rPr lang="id-ID" sz="2400" dirty="0" smtClean="0"/>
              <a:t>Jawab </a:t>
            </a:r>
            <a:endParaRPr lang="id-ID" sz="2400" dirty="0"/>
          </a:p>
          <a:p>
            <a:pPr marL="0" indent="0">
              <a:buNone/>
            </a:pPr>
            <a:r>
              <a:rPr lang="id-ID" sz="2400" dirty="0"/>
              <a:t>(p) = B,   (q) = S. Jadi,  (</a:t>
            </a:r>
            <a:r>
              <a:rPr lang="id-ID" sz="2400" dirty="0" smtClean="0"/>
              <a:t>p </a:t>
            </a:r>
            <a:r>
              <a:rPr lang="en-US" sz="2400" dirty="0" smtClean="0">
                <a:sym typeface="Wingdings" panose="05000000000000000000" pitchFamily="2" charset="2"/>
              </a:rPr>
              <a:t></a:t>
            </a:r>
            <a:r>
              <a:rPr lang="id-ID" sz="2400" dirty="0" smtClean="0">
                <a:sym typeface="Wingdings" panose="05000000000000000000" pitchFamily="2" charset="2"/>
              </a:rPr>
              <a:t> </a:t>
            </a:r>
            <a:r>
              <a:rPr lang="id-ID" sz="2400" dirty="0" smtClean="0"/>
              <a:t>q</a:t>
            </a:r>
            <a:r>
              <a:rPr lang="id-ID" sz="2400" dirty="0"/>
              <a:t>) = S.</a:t>
            </a:r>
          </a:p>
        </p:txBody>
      </p:sp>
    </p:spTree>
    <p:extLst>
      <p:ext uri="{BB962C8B-B14F-4D97-AF65-F5344CB8AC3E}">
        <p14:creationId xmlns:p14="http://schemas.microsoft.com/office/powerpoint/2010/main" val="368137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9701"/>
            <a:ext cx="8596668" cy="5371661"/>
          </a:xfrm>
        </p:spPr>
        <p:txBody>
          <a:bodyPr>
            <a:noAutofit/>
          </a:bodyPr>
          <a:lstStyle/>
          <a:p>
            <a:pPr marL="0" indent="0">
              <a:buNone/>
            </a:pPr>
            <a:r>
              <a:rPr lang="id-ID" sz="2000" b="1" dirty="0" smtClean="0"/>
              <a:t>5. Tautologi </a:t>
            </a:r>
            <a:r>
              <a:rPr lang="id-ID" sz="2000" b="1" dirty="0"/>
              <a:t>dan Kontradiksi</a:t>
            </a:r>
            <a:endParaRPr lang="id-ID" sz="2000" dirty="0"/>
          </a:p>
          <a:p>
            <a:pPr marL="0" indent="0">
              <a:spcBef>
                <a:spcPts val="0"/>
              </a:spcBef>
              <a:buNone/>
            </a:pPr>
            <a:r>
              <a:rPr lang="id-ID" sz="2000" dirty="0" smtClean="0"/>
              <a:t>		Tautologi </a:t>
            </a:r>
            <a:r>
              <a:rPr lang="id-ID" sz="2000" dirty="0"/>
              <a:t>adalah peryataan majemik yang selalu benar untuk semua </a:t>
            </a:r>
            <a:r>
              <a:rPr lang="id-ID" sz="2000" dirty="0" smtClean="0"/>
              <a:t>	kemungkinan </a:t>
            </a:r>
            <a:r>
              <a:rPr lang="id-ID" sz="2000" dirty="0"/>
              <a:t>nilai kebenaran dari peryataan-peryataan komponenya. Sebuah </a:t>
            </a:r>
            <a:r>
              <a:rPr lang="id-ID" sz="2000" dirty="0" smtClean="0"/>
              <a:t>	tautologi </a:t>
            </a:r>
            <a:r>
              <a:rPr lang="id-ID" sz="2000" dirty="0"/>
              <a:t>yang mmuat </a:t>
            </a:r>
            <a:r>
              <a:rPr lang="id-ID" sz="2000" dirty="0" smtClean="0"/>
              <a:t>peryataan </a:t>
            </a:r>
            <a:r>
              <a:rPr lang="id-ID" sz="2000" dirty="0"/>
              <a:t>implikasi disebut implikasi logis. </a:t>
            </a:r>
            <a:endParaRPr lang="id-ID" sz="2000" dirty="0" smtClean="0"/>
          </a:p>
          <a:p>
            <a:pPr marL="0" indent="0">
              <a:spcBef>
                <a:spcPts val="0"/>
              </a:spcBef>
              <a:buNone/>
            </a:pPr>
            <a:r>
              <a:rPr lang="id-ID" sz="2000" dirty="0" smtClean="0"/>
              <a:t>Contoh</a:t>
            </a:r>
          </a:p>
          <a:p>
            <a:pPr marL="0" lvl="0" indent="0">
              <a:spcBef>
                <a:spcPts val="0"/>
              </a:spcBef>
              <a:buNone/>
            </a:pPr>
            <a:r>
              <a:rPr lang="en-US" sz="2000" dirty="0">
                <a:solidFill>
                  <a:schemeClr val="tx1"/>
                </a:solidFill>
                <a:latin typeface="Arial" panose="020B0604020202020204" pitchFamily="34" charset="0"/>
                <a:ea typeface="Times New Roman" panose="02020603050405020304" pitchFamily="18" charset="0"/>
              </a:rPr>
              <a:t>( p Λ q ) </a:t>
            </a:r>
            <a:r>
              <a:rPr lang="en-US" sz="2000" dirty="0">
                <a:solidFill>
                  <a:schemeClr val="tx1"/>
                </a:solidFill>
                <a:latin typeface="Arial" panose="020B0604020202020204" pitchFamily="34" charset="0"/>
                <a:ea typeface="Times New Roman" panose="02020603050405020304" pitchFamily="18" charset="0"/>
                <a:cs typeface="Cambria Math" panose="02040503050406030204" pitchFamily="18" charset="0"/>
              </a:rPr>
              <a:t>⇒</a:t>
            </a:r>
            <a:r>
              <a:rPr lang="en-US" sz="2000" dirty="0">
                <a:solidFill>
                  <a:schemeClr val="tx1"/>
                </a:solidFill>
                <a:latin typeface="Arial" panose="020B0604020202020204" pitchFamily="34" charset="0"/>
                <a:ea typeface="Times New Roman" panose="02020603050405020304" pitchFamily="18" charset="0"/>
              </a:rPr>
              <a:t> </a:t>
            </a:r>
            <a:r>
              <a:rPr lang="en-US" sz="2000" dirty="0" smtClean="0">
                <a:solidFill>
                  <a:schemeClr val="tx1"/>
                </a:solidFill>
                <a:latin typeface="Arial" panose="020B0604020202020204" pitchFamily="34" charset="0"/>
                <a:ea typeface="Times New Roman" panose="02020603050405020304" pitchFamily="18" charset="0"/>
              </a:rPr>
              <a:t>q</a:t>
            </a:r>
            <a:endParaRPr lang="id-ID" sz="2000" dirty="0" smtClean="0">
              <a:solidFill>
                <a:schemeClr val="tx1"/>
              </a:solidFill>
              <a:latin typeface="Arial" panose="020B0604020202020204" pitchFamily="34" charset="0"/>
            </a:endParaRPr>
          </a:p>
          <a:p>
            <a:pPr marL="0" lvl="0" indent="0">
              <a:spcBef>
                <a:spcPts val="0"/>
              </a:spcBef>
              <a:buNone/>
            </a:pPr>
            <a:endParaRPr lang="id-ID" sz="2000" dirty="0">
              <a:solidFill>
                <a:schemeClr val="tx1"/>
              </a:solidFill>
              <a:latin typeface="Arial" panose="020B0604020202020204" pitchFamily="34" charset="0"/>
            </a:endParaRPr>
          </a:p>
          <a:p>
            <a:pPr marL="0" lvl="0" indent="0">
              <a:spcBef>
                <a:spcPts val="0"/>
              </a:spcBef>
              <a:buNone/>
            </a:pPr>
            <a:endParaRPr lang="id-ID" sz="2000" dirty="0" smtClean="0"/>
          </a:p>
          <a:p>
            <a:pPr marL="0" indent="0">
              <a:buNone/>
            </a:pPr>
            <a:endParaRPr lang="id-ID" sz="2000" dirty="0"/>
          </a:p>
          <a:p>
            <a:pPr marL="0" indent="0">
              <a:buNone/>
            </a:pPr>
            <a:r>
              <a:rPr lang="id-ID" sz="2000" dirty="0" smtClean="0"/>
              <a:t>		</a:t>
            </a:r>
          </a:p>
          <a:p>
            <a:pPr marL="0" indent="0">
              <a:buNone/>
            </a:pPr>
            <a:endParaRPr lang="id-ID" sz="2000" dirty="0"/>
          </a:p>
          <a:p>
            <a:pPr marL="0" indent="0">
              <a:buNone/>
            </a:pPr>
            <a:r>
              <a:rPr lang="id-ID" sz="2000" dirty="0" smtClean="0"/>
              <a:t>	Kontradiksi </a:t>
            </a:r>
            <a:r>
              <a:rPr lang="id-ID" sz="2000" dirty="0"/>
              <a:t>adalah peryataan  majemuk yang selalu </a:t>
            </a:r>
            <a:r>
              <a:rPr lang="id-ID" sz="2000" dirty="0" smtClean="0"/>
              <a:t>salah </a:t>
            </a:r>
            <a:r>
              <a:rPr lang="id-ID" sz="2000" dirty="0"/>
              <a:t>untuk semua </a:t>
            </a:r>
            <a:r>
              <a:rPr lang="id-ID" sz="2000" dirty="0" smtClean="0"/>
              <a:t>	kemungkinan </a:t>
            </a:r>
            <a:r>
              <a:rPr lang="id-ID" sz="2000" dirty="0"/>
              <a:t>nilai kebenaran dari </a:t>
            </a:r>
            <a:r>
              <a:rPr lang="id-ID" sz="2000" dirty="0" smtClean="0"/>
              <a:t>peryataan-peryataan </a:t>
            </a:r>
            <a:r>
              <a:rPr lang="id-ID" sz="2000" dirty="0"/>
              <a:t>komponenya.</a:t>
            </a:r>
          </a:p>
          <a:p>
            <a:pPr marL="0" indent="0">
              <a:buNone/>
            </a:pPr>
            <a:endParaRPr lang="id-ID" sz="2000" dirty="0"/>
          </a:p>
        </p:txBody>
      </p:sp>
      <p:graphicFrame>
        <p:nvGraphicFramePr>
          <p:cNvPr id="2" name="Table 1"/>
          <p:cNvGraphicFramePr>
            <a:graphicFrameLocks noGrp="1"/>
          </p:cNvGraphicFramePr>
          <p:nvPr>
            <p:extLst>
              <p:ext uri="{D42A27DB-BD31-4B8C-83A1-F6EECF244321}">
                <p14:modId xmlns:p14="http://schemas.microsoft.com/office/powerpoint/2010/main" val="3952032219"/>
              </p:ext>
            </p:extLst>
          </p:nvPr>
        </p:nvGraphicFramePr>
        <p:xfrm>
          <a:off x="798489" y="2949263"/>
          <a:ext cx="7040108" cy="1867435"/>
        </p:xfrm>
        <a:graphic>
          <a:graphicData uri="http://schemas.openxmlformats.org/drawingml/2006/table">
            <a:tbl>
              <a:tblPr firstRow="1" firstCol="1" bandRow="1">
                <a:tableStyleId>{5C22544A-7EE6-4342-B048-85BDC9FD1C3A}</a:tableStyleId>
              </a:tblPr>
              <a:tblGrid>
                <a:gridCol w="1760027"/>
                <a:gridCol w="1760027"/>
                <a:gridCol w="1760027"/>
                <a:gridCol w="1760027"/>
              </a:tblGrid>
              <a:tr h="373487">
                <a:tc>
                  <a:txBody>
                    <a:bodyPr/>
                    <a:lstStyle/>
                    <a:p>
                      <a:pPr algn="ctr">
                        <a:spcAft>
                          <a:spcPts val="0"/>
                        </a:spcAft>
                      </a:pPr>
                      <a:r>
                        <a:rPr lang="en-US" sz="2000" dirty="0">
                          <a:effectLst/>
                        </a:rPr>
                        <a:t>P</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a:effectLst/>
                        </a:rPr>
                        <a:t>q</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a:effectLst/>
                        </a:rPr>
                        <a:t>( p Λ q )</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a:effectLst/>
                        </a:rPr>
                        <a:t>( p Λ q ) ⇒ q</a:t>
                      </a:r>
                      <a:endParaRPr lang="id-ID" sz="2000">
                        <a:effectLst/>
                        <a:latin typeface="Times New Roman" panose="02020603050405020304" pitchFamily="18" charset="0"/>
                        <a:ea typeface="Times New Roman" panose="02020603050405020304" pitchFamily="18" charset="0"/>
                      </a:endParaRPr>
                    </a:p>
                  </a:txBody>
                  <a:tcPr marL="68580" marR="68580" marT="0" marB="0"/>
                </a:tc>
              </a:tr>
              <a:tr h="1493948">
                <a:tc>
                  <a:txBody>
                    <a:bodyPr/>
                    <a:lstStyle/>
                    <a:p>
                      <a:pPr algn="ctr">
                        <a:spcAft>
                          <a:spcPts val="0"/>
                        </a:spcAft>
                      </a:pPr>
                      <a:r>
                        <a:rPr lang="en-US" sz="2000" dirty="0">
                          <a:effectLst/>
                        </a:rPr>
                        <a:t>B</a:t>
                      </a:r>
                      <a:endParaRPr lang="id-ID" sz="2000" dirty="0">
                        <a:effectLst/>
                      </a:endParaRPr>
                    </a:p>
                    <a:p>
                      <a:pPr algn="ctr">
                        <a:spcAft>
                          <a:spcPts val="0"/>
                        </a:spcAft>
                      </a:pPr>
                      <a:r>
                        <a:rPr lang="en-US" sz="2000" dirty="0">
                          <a:effectLst/>
                        </a:rPr>
                        <a:t>B</a:t>
                      </a:r>
                      <a:endParaRPr lang="id-ID" sz="2000" dirty="0">
                        <a:effectLst/>
                      </a:endParaRPr>
                    </a:p>
                    <a:p>
                      <a:pPr algn="ctr">
                        <a:spcAft>
                          <a:spcPts val="0"/>
                        </a:spcAft>
                      </a:pPr>
                      <a:r>
                        <a:rPr lang="en-US" sz="2000" dirty="0">
                          <a:effectLst/>
                        </a:rPr>
                        <a:t>S</a:t>
                      </a:r>
                      <a:endParaRPr lang="id-ID" sz="2000" dirty="0">
                        <a:effectLst/>
                      </a:endParaRPr>
                    </a:p>
                    <a:p>
                      <a:pPr algn="ctr">
                        <a:spcAft>
                          <a:spcPts val="0"/>
                        </a:spcAft>
                      </a:pPr>
                      <a:r>
                        <a:rPr lang="en-US" sz="2000" dirty="0">
                          <a:effectLst/>
                        </a:rPr>
                        <a:t>S</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dirty="0">
                          <a:effectLst/>
                        </a:rPr>
                        <a:t>B</a:t>
                      </a:r>
                      <a:endParaRPr lang="id-ID" sz="2000" dirty="0">
                        <a:effectLst/>
                      </a:endParaRPr>
                    </a:p>
                    <a:p>
                      <a:pPr algn="ctr">
                        <a:spcAft>
                          <a:spcPts val="0"/>
                        </a:spcAft>
                      </a:pPr>
                      <a:r>
                        <a:rPr lang="en-US" sz="2000" dirty="0">
                          <a:effectLst/>
                        </a:rPr>
                        <a:t>S</a:t>
                      </a:r>
                      <a:endParaRPr lang="id-ID" sz="2000" dirty="0">
                        <a:effectLst/>
                      </a:endParaRPr>
                    </a:p>
                    <a:p>
                      <a:pPr algn="ctr">
                        <a:spcAft>
                          <a:spcPts val="0"/>
                        </a:spcAft>
                      </a:pPr>
                      <a:r>
                        <a:rPr lang="en-US" sz="2000" dirty="0">
                          <a:effectLst/>
                        </a:rPr>
                        <a:t>B</a:t>
                      </a:r>
                      <a:endParaRPr lang="id-ID" sz="2000" dirty="0">
                        <a:effectLst/>
                      </a:endParaRPr>
                    </a:p>
                    <a:p>
                      <a:pPr algn="ctr">
                        <a:spcAft>
                          <a:spcPts val="0"/>
                        </a:spcAft>
                      </a:pPr>
                      <a:r>
                        <a:rPr lang="en-US" sz="2000" dirty="0">
                          <a:effectLst/>
                        </a:rPr>
                        <a:t>S</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dirty="0">
                          <a:effectLst/>
                        </a:rPr>
                        <a:t>B</a:t>
                      </a:r>
                      <a:endParaRPr lang="id-ID" sz="2000" dirty="0">
                        <a:effectLst/>
                      </a:endParaRPr>
                    </a:p>
                    <a:p>
                      <a:pPr algn="ctr">
                        <a:spcAft>
                          <a:spcPts val="0"/>
                        </a:spcAft>
                      </a:pPr>
                      <a:r>
                        <a:rPr lang="en-US" sz="2000" dirty="0">
                          <a:effectLst/>
                        </a:rPr>
                        <a:t>S</a:t>
                      </a:r>
                      <a:endParaRPr lang="id-ID" sz="2000" dirty="0">
                        <a:effectLst/>
                      </a:endParaRPr>
                    </a:p>
                    <a:p>
                      <a:pPr algn="ctr">
                        <a:spcAft>
                          <a:spcPts val="0"/>
                        </a:spcAft>
                      </a:pPr>
                      <a:r>
                        <a:rPr lang="en-US" sz="2000" dirty="0">
                          <a:effectLst/>
                        </a:rPr>
                        <a:t>S</a:t>
                      </a:r>
                      <a:endParaRPr lang="id-ID" sz="2000" dirty="0">
                        <a:effectLst/>
                      </a:endParaRPr>
                    </a:p>
                    <a:p>
                      <a:pPr algn="ctr">
                        <a:spcAft>
                          <a:spcPts val="0"/>
                        </a:spcAft>
                      </a:pPr>
                      <a:r>
                        <a:rPr lang="en-US" sz="2000" dirty="0">
                          <a:effectLst/>
                        </a:rPr>
                        <a:t>S</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000" dirty="0">
                          <a:effectLst/>
                        </a:rPr>
                        <a:t>B</a:t>
                      </a:r>
                      <a:endParaRPr lang="id-ID" sz="2000" dirty="0">
                        <a:effectLst/>
                      </a:endParaRPr>
                    </a:p>
                    <a:p>
                      <a:pPr algn="ctr">
                        <a:spcAft>
                          <a:spcPts val="0"/>
                        </a:spcAft>
                      </a:pPr>
                      <a:r>
                        <a:rPr lang="en-US" sz="2000" dirty="0">
                          <a:effectLst/>
                        </a:rPr>
                        <a:t>B</a:t>
                      </a:r>
                      <a:endParaRPr lang="id-ID" sz="2000" dirty="0">
                        <a:effectLst/>
                      </a:endParaRPr>
                    </a:p>
                    <a:p>
                      <a:pPr algn="ctr">
                        <a:spcAft>
                          <a:spcPts val="0"/>
                        </a:spcAft>
                      </a:pPr>
                      <a:r>
                        <a:rPr lang="en-US" sz="2000" dirty="0">
                          <a:effectLst/>
                        </a:rPr>
                        <a:t>B</a:t>
                      </a:r>
                      <a:endParaRPr lang="id-ID" sz="2000" dirty="0">
                        <a:effectLst/>
                      </a:endParaRPr>
                    </a:p>
                    <a:p>
                      <a:pPr algn="ctr">
                        <a:spcAft>
                          <a:spcPts val="0"/>
                        </a:spcAft>
                      </a:pPr>
                      <a:r>
                        <a:rPr lang="en-US" sz="2000" dirty="0">
                          <a:effectLst/>
                        </a:rPr>
                        <a:t>B</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700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normAutofit/>
          </a:bodyPr>
          <a:lstStyle/>
          <a:p>
            <a:pPr marL="0" indent="0" algn="ctr">
              <a:buNone/>
            </a:pPr>
            <a:r>
              <a:rPr lang="id-ID" sz="2400" dirty="0" smtClean="0"/>
              <a:t> LATIHAN</a:t>
            </a:r>
          </a:p>
          <a:p>
            <a:pPr marL="0" indent="0">
              <a:buNone/>
            </a:pPr>
            <a:r>
              <a:rPr lang="id-ID" sz="2400" dirty="0" smtClean="0"/>
              <a:t>1. Buktikan </a:t>
            </a:r>
            <a:r>
              <a:rPr lang="id-ID" sz="2400" dirty="0"/>
              <a:t>bahwa proposisi berikut “TAUTOLOGI” </a:t>
            </a:r>
            <a:r>
              <a:rPr lang="id-ID" sz="2400" dirty="0" smtClean="0"/>
              <a:t>!!</a:t>
            </a:r>
          </a:p>
          <a:p>
            <a:pPr marL="0" indent="0">
              <a:buNone/>
            </a:pPr>
            <a:r>
              <a:rPr lang="id-ID" sz="2400" dirty="0"/>
              <a:t> </a:t>
            </a:r>
            <a:r>
              <a:rPr lang="id-ID" sz="2400" dirty="0" smtClean="0"/>
              <a:t>   (</a:t>
            </a:r>
            <a:r>
              <a:rPr lang="id-ID" sz="2400" dirty="0"/>
              <a:t>p ʌ ~q) =&gt; p</a:t>
            </a:r>
          </a:p>
          <a:p>
            <a:pPr marL="0" lvl="0" indent="0">
              <a:buNone/>
            </a:pPr>
            <a:r>
              <a:rPr lang="id-ID" sz="2400" dirty="0" smtClean="0"/>
              <a:t>2. </a:t>
            </a:r>
            <a:r>
              <a:rPr lang="en-US" sz="2400" dirty="0" err="1"/>
              <a:t>Tentukan</a:t>
            </a:r>
            <a:r>
              <a:rPr lang="en-US" sz="2400" dirty="0"/>
              <a:t> </a:t>
            </a:r>
            <a:r>
              <a:rPr lang="en-US" sz="2400" dirty="0" err="1"/>
              <a:t>nilai</a:t>
            </a:r>
            <a:r>
              <a:rPr lang="en-US" sz="2400" dirty="0"/>
              <a:t> </a:t>
            </a:r>
            <a:r>
              <a:rPr lang="en-US" sz="2400" dirty="0" err="1"/>
              <a:t>kebenaran</a:t>
            </a:r>
            <a:r>
              <a:rPr lang="en-US" sz="2400" dirty="0"/>
              <a:t> </a:t>
            </a:r>
            <a:r>
              <a:rPr lang="en-US" sz="2400" dirty="0" err="1"/>
              <a:t>dari</a:t>
            </a:r>
            <a:r>
              <a:rPr lang="en-US" sz="2400" dirty="0"/>
              <a:t> </a:t>
            </a:r>
            <a:r>
              <a:rPr lang="en-US" sz="2400" dirty="0" err="1"/>
              <a:t>pernyataan</a:t>
            </a:r>
            <a:r>
              <a:rPr lang="en-US" sz="2400" dirty="0"/>
              <a:t> </a:t>
            </a:r>
            <a:r>
              <a:rPr lang="en-US" sz="2400" dirty="0" err="1"/>
              <a:t>majemuk</a:t>
            </a:r>
            <a:r>
              <a:rPr lang="en-US" sz="2400" dirty="0"/>
              <a:t> p</a:t>
            </a:r>
            <a:r>
              <a:rPr lang="id-ID" sz="2400" dirty="0"/>
              <a:t> </a:t>
            </a:r>
            <a:r>
              <a:rPr lang="id-ID" sz="2400" dirty="0" smtClean="0"/>
              <a:t>dan     </a:t>
            </a:r>
            <a:r>
              <a:rPr lang="en-US" sz="2400" dirty="0" smtClean="0"/>
              <a:t>q </a:t>
            </a:r>
            <a:r>
              <a:rPr lang="en-US" sz="2400" dirty="0" err="1"/>
              <a:t>berikut</a:t>
            </a:r>
            <a:r>
              <a:rPr lang="en-US" sz="2400" dirty="0"/>
              <a:t> </a:t>
            </a:r>
            <a:r>
              <a:rPr lang="en-US" sz="2400" dirty="0" err="1"/>
              <a:t>ini</a:t>
            </a:r>
            <a:r>
              <a:rPr lang="en-US" sz="2400" dirty="0"/>
              <a:t> </a:t>
            </a:r>
            <a:r>
              <a:rPr lang="en-US" sz="2400" dirty="0" err="1"/>
              <a:t>dengan</a:t>
            </a:r>
            <a:r>
              <a:rPr lang="en-US" sz="2400" dirty="0"/>
              <a:t> </a:t>
            </a:r>
            <a:r>
              <a:rPr lang="en-US" sz="2400" dirty="0" err="1"/>
              <a:t>operasi</a:t>
            </a:r>
            <a:r>
              <a:rPr lang="en-US" sz="2400" dirty="0"/>
              <a:t> </a:t>
            </a:r>
            <a:r>
              <a:rPr lang="en-US" sz="2400" dirty="0" err="1"/>
              <a:t>majemuk</a:t>
            </a:r>
            <a:r>
              <a:rPr lang="en-US" sz="2400" dirty="0"/>
              <a:t> (</a:t>
            </a:r>
            <a:r>
              <a:rPr lang="en-US" sz="2400" dirty="0" err="1"/>
              <a:t>dan</a:t>
            </a:r>
            <a:r>
              <a:rPr lang="en-US" sz="2400" dirty="0"/>
              <a:t>)</a:t>
            </a:r>
            <a:endParaRPr lang="id-ID" sz="2400" dirty="0"/>
          </a:p>
          <a:p>
            <a:pPr marL="0" indent="0">
              <a:buNone/>
            </a:pPr>
            <a:r>
              <a:rPr lang="id-ID" sz="2400" dirty="0" smtClean="0"/>
              <a:t>	p </a:t>
            </a:r>
            <a:r>
              <a:rPr lang="id-ID" sz="2400" dirty="0"/>
              <a:t>   : Pulau Bali dikenal sebagai pulau Dewata </a:t>
            </a:r>
          </a:p>
          <a:p>
            <a:pPr marL="0" indent="0">
              <a:buNone/>
            </a:pPr>
            <a:r>
              <a:rPr lang="id-ID" sz="2400" dirty="0" smtClean="0"/>
              <a:t>	q</a:t>
            </a:r>
            <a:r>
              <a:rPr lang="id-ID" sz="2400" dirty="0"/>
              <a:t>	 : 200 + 400 = 600 </a:t>
            </a:r>
          </a:p>
          <a:p>
            <a:pPr marL="0" indent="0">
              <a:buNone/>
            </a:pPr>
            <a:endParaRPr lang="id-ID" sz="2400" dirty="0"/>
          </a:p>
          <a:p>
            <a:pPr marL="0" indent="0">
              <a:buNone/>
            </a:pPr>
            <a:endParaRPr lang="id-ID" sz="2400" dirty="0"/>
          </a:p>
          <a:p>
            <a:pPr marL="0" indent="0">
              <a:buNone/>
            </a:pPr>
            <a:endParaRPr lang="id-ID" sz="2400" dirty="0"/>
          </a:p>
        </p:txBody>
      </p:sp>
    </p:spTree>
    <p:extLst>
      <p:ext uri="{BB962C8B-B14F-4D97-AF65-F5344CB8AC3E}">
        <p14:creationId xmlns:p14="http://schemas.microsoft.com/office/powerpoint/2010/main" val="279058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25003" y="840175"/>
            <a:ext cx="8937937" cy="4981075"/>
          </a:xfrm>
          <a:prstGeom prst="rect">
            <a:avLst/>
          </a:prstGeom>
        </p:spPr>
      </p:pic>
    </p:spTree>
    <p:extLst>
      <p:ext uri="{BB962C8B-B14F-4D97-AF65-F5344CB8AC3E}">
        <p14:creationId xmlns:p14="http://schemas.microsoft.com/office/powerpoint/2010/main" val="284328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3719"/>
            <a:ext cx="8596668" cy="5207644"/>
          </a:xfrm>
        </p:spPr>
        <p:txBody>
          <a:bodyPr>
            <a:normAutofit/>
          </a:bodyPr>
          <a:lstStyle/>
          <a:p>
            <a:pPr marL="0" indent="0" algn="ctr">
              <a:buNone/>
            </a:pPr>
            <a:endParaRPr lang="id-ID" sz="4400" dirty="0" smtClean="0"/>
          </a:p>
          <a:p>
            <a:pPr marL="0" indent="0" algn="ctr">
              <a:buNone/>
            </a:pPr>
            <a:r>
              <a:rPr lang="id-ID" sz="4400" smtClean="0"/>
              <a:t>Sekian </a:t>
            </a:r>
            <a:endParaRPr lang="id-ID" sz="4400" dirty="0" smtClean="0"/>
          </a:p>
          <a:p>
            <a:pPr marL="0" indent="0" algn="ctr">
              <a:buNone/>
            </a:pPr>
            <a:r>
              <a:rPr lang="id-ID" sz="4400" dirty="0" smtClean="0"/>
              <a:t>Dan </a:t>
            </a:r>
          </a:p>
          <a:p>
            <a:pPr marL="0" indent="0" algn="ctr">
              <a:buNone/>
            </a:pPr>
            <a:r>
              <a:rPr lang="id-ID" sz="4400" dirty="0" smtClean="0"/>
              <a:t>Terimakasih</a:t>
            </a:r>
            <a:endParaRPr lang="id-ID" sz="4400" dirty="0"/>
          </a:p>
        </p:txBody>
      </p:sp>
    </p:spTree>
    <p:extLst>
      <p:ext uri="{BB962C8B-B14F-4D97-AF65-F5344CB8AC3E}">
        <p14:creationId xmlns:p14="http://schemas.microsoft.com/office/powerpoint/2010/main" val="204114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2353"/>
            <a:ext cx="8596668" cy="5369009"/>
          </a:xfrm>
        </p:spPr>
        <p:txBody>
          <a:bodyPr>
            <a:normAutofit lnSpcReduction="10000"/>
          </a:bodyPr>
          <a:lstStyle/>
          <a:p>
            <a:pPr marL="0" lvl="0" indent="0">
              <a:buNone/>
            </a:pPr>
            <a:r>
              <a:rPr lang="id-ID" sz="2000" b="1" dirty="0" smtClean="0"/>
              <a:t>Indikator</a:t>
            </a:r>
          </a:p>
          <a:p>
            <a:pPr lvl="0" fontAlgn="base"/>
            <a:r>
              <a:rPr lang="id-ID" sz="2000" dirty="0"/>
              <a:t>Memberi contoh dan membedakan ingkaran, konjungsi, </a:t>
            </a:r>
            <a:r>
              <a:rPr lang="id-ID" sz="2000" dirty="0" smtClean="0"/>
              <a:t>disjungsi, </a:t>
            </a:r>
            <a:r>
              <a:rPr lang="id-ID" sz="2000" dirty="0" smtClean="0"/>
              <a:t>tautologi, kontradiksi</a:t>
            </a:r>
            <a:r>
              <a:rPr lang="id-ID" sz="2000" dirty="0" smtClean="0"/>
              <a:t> </a:t>
            </a:r>
            <a:r>
              <a:rPr lang="id-ID" sz="2000" dirty="0"/>
              <a:t>dan ingkaranya</a:t>
            </a:r>
          </a:p>
          <a:p>
            <a:pPr lvl="0" fontAlgn="base"/>
            <a:r>
              <a:rPr lang="en-US" sz="2000" dirty="0" err="1"/>
              <a:t>Mem</a:t>
            </a:r>
            <a:r>
              <a:rPr lang="id-ID" sz="2000" dirty="0"/>
              <a:t>buat tabel kebenaran dari ingkaran, konjungsi, disjungsi, </a:t>
            </a:r>
            <a:r>
              <a:rPr lang="id-ID" sz="2000" dirty="0"/>
              <a:t>tautologi, kontradiksi dan </a:t>
            </a:r>
            <a:r>
              <a:rPr lang="id-ID" sz="2000" dirty="0" smtClean="0"/>
              <a:t>ingkaranya</a:t>
            </a:r>
          </a:p>
          <a:p>
            <a:pPr lvl="0" fontAlgn="base"/>
            <a:r>
              <a:rPr lang="en-US" sz="2000" dirty="0" err="1" smtClean="0"/>
              <a:t>Menentukan</a:t>
            </a:r>
            <a:r>
              <a:rPr lang="en-US" sz="2000" dirty="0" smtClean="0"/>
              <a:t> </a:t>
            </a:r>
            <a:r>
              <a:rPr lang="en-US" sz="2000" dirty="0" err="1"/>
              <a:t>nilai</a:t>
            </a:r>
            <a:r>
              <a:rPr lang="en-US" sz="2000" dirty="0"/>
              <a:t> </a:t>
            </a:r>
            <a:r>
              <a:rPr lang="en-US" sz="2000" dirty="0" err="1"/>
              <a:t>kebenaran</a:t>
            </a:r>
            <a:r>
              <a:rPr lang="en-US" sz="2000" dirty="0"/>
              <a:t> </a:t>
            </a:r>
            <a:r>
              <a:rPr lang="id-ID" sz="2000" dirty="0"/>
              <a:t>dari ingkaran, konjungsi, disjungsi, </a:t>
            </a:r>
            <a:r>
              <a:rPr lang="id-ID" sz="2000" dirty="0"/>
              <a:t>tautologi, kontradiksi dan </a:t>
            </a:r>
            <a:r>
              <a:rPr lang="id-ID" sz="2000" dirty="0" smtClean="0"/>
              <a:t>ingkaranya</a:t>
            </a:r>
          </a:p>
          <a:p>
            <a:pPr lvl="0" fontAlgn="base"/>
            <a:endParaRPr lang="id-ID" sz="2000" dirty="0"/>
          </a:p>
          <a:p>
            <a:pPr marL="0" lvl="0" indent="0">
              <a:buNone/>
            </a:pPr>
            <a:r>
              <a:rPr lang="id-ID" sz="2000" b="1" dirty="0"/>
              <a:t>Tujuan Pembelajaran</a:t>
            </a:r>
          </a:p>
          <a:p>
            <a:pPr lvl="0" fontAlgn="base"/>
            <a:r>
              <a:rPr lang="id-ID" sz="2000" dirty="0" smtClean="0"/>
              <a:t>	</a:t>
            </a:r>
            <a:r>
              <a:rPr lang="id-ID" sz="2000" dirty="0"/>
              <a:t>Memberi contoh dan membedakan ingkaran, konjungsi, disjungsi, </a:t>
            </a:r>
            <a:r>
              <a:rPr lang="id-ID" sz="2000" dirty="0"/>
              <a:t>tautologi, kontradiksi dan </a:t>
            </a:r>
            <a:r>
              <a:rPr lang="id-ID" sz="2000" dirty="0"/>
              <a:t>ingkaranya</a:t>
            </a:r>
          </a:p>
          <a:p>
            <a:pPr lvl="0" fontAlgn="base"/>
            <a:r>
              <a:rPr lang="en-US" sz="2000" dirty="0" err="1"/>
              <a:t>Mem</a:t>
            </a:r>
            <a:r>
              <a:rPr lang="id-ID" sz="2000" dirty="0"/>
              <a:t>buat tabel kebenaran dari ingkaran, konjungsi, disjungsi, </a:t>
            </a:r>
            <a:r>
              <a:rPr lang="id-ID" sz="2000" dirty="0"/>
              <a:t>tautologi, kontradiksi dan </a:t>
            </a:r>
            <a:r>
              <a:rPr lang="id-ID" sz="2000" dirty="0"/>
              <a:t>ingkaranya</a:t>
            </a:r>
          </a:p>
          <a:p>
            <a:pPr lvl="0" fontAlgn="base"/>
            <a:r>
              <a:rPr lang="en-US" sz="2000" dirty="0" err="1"/>
              <a:t>Menentukan</a:t>
            </a:r>
            <a:r>
              <a:rPr lang="en-US" sz="2000" dirty="0"/>
              <a:t> </a:t>
            </a:r>
            <a:r>
              <a:rPr lang="en-US" sz="2000" dirty="0" err="1"/>
              <a:t>nilai</a:t>
            </a:r>
            <a:r>
              <a:rPr lang="en-US" sz="2000" dirty="0"/>
              <a:t> </a:t>
            </a:r>
            <a:r>
              <a:rPr lang="en-US" sz="2000" dirty="0" err="1"/>
              <a:t>kebenaran</a:t>
            </a:r>
            <a:r>
              <a:rPr lang="en-US" sz="2000" dirty="0"/>
              <a:t> </a:t>
            </a:r>
            <a:r>
              <a:rPr lang="id-ID" sz="2000" dirty="0"/>
              <a:t>dari ingkaran, konjungsi, disjungsi</a:t>
            </a:r>
            <a:r>
              <a:rPr lang="id-ID" sz="2000"/>
              <a:t>, </a:t>
            </a:r>
            <a:r>
              <a:rPr lang="id-ID" sz="2000"/>
              <a:t>tautologi, kontradiksi dan </a:t>
            </a:r>
            <a:r>
              <a:rPr lang="id-ID" sz="2000" dirty="0"/>
              <a:t>ingkaranya</a:t>
            </a:r>
          </a:p>
        </p:txBody>
      </p:sp>
    </p:spTree>
    <p:extLst>
      <p:ext uri="{BB962C8B-B14F-4D97-AF65-F5344CB8AC3E}">
        <p14:creationId xmlns:p14="http://schemas.microsoft.com/office/powerpoint/2010/main" val="387069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785611"/>
            <a:ext cx="8596668" cy="5255751"/>
          </a:xfrm>
        </p:spPr>
        <p:txBody>
          <a:bodyPr>
            <a:normAutofit/>
          </a:bodyPr>
          <a:lstStyle/>
          <a:p>
            <a:r>
              <a:rPr lang="en-US" b="1" dirty="0"/>
              <a:t>PERNYATAAN MAJEMUK</a:t>
            </a:r>
            <a:endParaRPr lang="id-ID" dirty="0"/>
          </a:p>
          <a:p>
            <a:pPr marL="0" indent="0">
              <a:buNone/>
            </a:pPr>
            <a:r>
              <a:rPr lang="id-ID" dirty="0" smtClean="0"/>
              <a:t>	</a:t>
            </a:r>
            <a:r>
              <a:rPr lang="en-US" dirty="0" err="1" smtClean="0"/>
              <a:t>Pernyataan</a:t>
            </a:r>
            <a:r>
              <a:rPr lang="en-US" dirty="0" smtClean="0"/>
              <a:t> </a:t>
            </a:r>
            <a:r>
              <a:rPr lang="en-US" dirty="0" err="1"/>
              <a:t>majemuk</a:t>
            </a:r>
            <a:r>
              <a:rPr lang="en-US" dirty="0"/>
              <a:t> di </a:t>
            </a:r>
            <a:r>
              <a:rPr lang="en-US" dirty="0" err="1"/>
              <a:t>dalam</a:t>
            </a:r>
            <a:r>
              <a:rPr lang="en-US" dirty="0"/>
              <a:t> </a:t>
            </a:r>
            <a:r>
              <a:rPr lang="en-US" dirty="0" err="1"/>
              <a:t>logika</a:t>
            </a:r>
            <a:r>
              <a:rPr lang="en-US" dirty="0"/>
              <a:t> </a:t>
            </a:r>
            <a:r>
              <a:rPr lang="en-US" dirty="0" err="1"/>
              <a:t>matematika</a:t>
            </a:r>
            <a:r>
              <a:rPr lang="en-US" dirty="0"/>
              <a:t> </a:t>
            </a:r>
            <a:r>
              <a:rPr lang="en-US" dirty="0" err="1"/>
              <a:t>terdiri</a:t>
            </a:r>
            <a:r>
              <a:rPr lang="en-US" dirty="0"/>
              <a:t> </a:t>
            </a:r>
            <a:r>
              <a:rPr lang="en-US" dirty="0" err="1"/>
              <a:t>dari</a:t>
            </a:r>
            <a:r>
              <a:rPr lang="en-US" dirty="0"/>
              <a:t> </a:t>
            </a:r>
            <a:r>
              <a:rPr lang="en-US" dirty="0" err="1"/>
              <a:t>disjungsi</a:t>
            </a:r>
            <a:r>
              <a:rPr lang="en-US" dirty="0"/>
              <a:t> </a:t>
            </a:r>
            <a:r>
              <a:rPr lang="en-US" dirty="0" smtClean="0"/>
              <a:t>, </a:t>
            </a:r>
            <a:r>
              <a:rPr lang="id-ID" dirty="0" smtClean="0"/>
              <a:t>	</a:t>
            </a:r>
            <a:r>
              <a:rPr lang="en-US" dirty="0" err="1" smtClean="0"/>
              <a:t>konjungsi</a:t>
            </a:r>
            <a:r>
              <a:rPr lang="en-US" dirty="0" smtClean="0"/>
              <a:t> </a:t>
            </a:r>
            <a:r>
              <a:rPr lang="en-US" dirty="0"/>
              <a:t>, </a:t>
            </a:r>
            <a:r>
              <a:rPr lang="en-US" dirty="0" err="1"/>
              <a:t>implikasi</a:t>
            </a:r>
            <a:r>
              <a:rPr lang="en-US" dirty="0"/>
              <a:t> , </a:t>
            </a:r>
            <a:r>
              <a:rPr lang="en-US" dirty="0" err="1"/>
              <a:t>dan</a:t>
            </a:r>
            <a:r>
              <a:rPr lang="en-US" dirty="0"/>
              <a:t> </a:t>
            </a:r>
            <a:r>
              <a:rPr lang="en-US" dirty="0" err="1"/>
              <a:t>biimplikasi</a:t>
            </a:r>
            <a:r>
              <a:rPr lang="en-US" dirty="0"/>
              <a:t> </a:t>
            </a:r>
            <a:r>
              <a:rPr lang="en-US" dirty="0" err="1"/>
              <a:t>berikut</a:t>
            </a:r>
            <a:r>
              <a:rPr lang="en-US" dirty="0"/>
              <a:t> </a:t>
            </a:r>
            <a:r>
              <a:rPr lang="en-US" dirty="0" err="1"/>
              <a:t>masing-masing</a:t>
            </a:r>
            <a:r>
              <a:rPr lang="en-US" dirty="0"/>
              <a:t> </a:t>
            </a:r>
            <a:r>
              <a:rPr lang="en-US" dirty="0" err="1"/>
              <a:t>penjelasannya</a:t>
            </a:r>
            <a:r>
              <a:rPr lang="en-US" dirty="0"/>
              <a:t>:</a:t>
            </a:r>
            <a:endParaRPr lang="id-ID" dirty="0"/>
          </a:p>
          <a:p>
            <a:pPr marL="0" indent="0">
              <a:buNone/>
            </a:pPr>
            <a:r>
              <a:rPr lang="id-ID" b="1" dirty="0" smtClean="0"/>
              <a:t>	1. </a:t>
            </a:r>
            <a:r>
              <a:rPr lang="en-US" b="1" dirty="0" err="1" smtClean="0"/>
              <a:t>Konjungsi</a:t>
            </a:r>
            <a:endParaRPr lang="id-ID" dirty="0"/>
          </a:p>
          <a:p>
            <a:pPr marL="0" indent="0">
              <a:buNone/>
            </a:pPr>
            <a:r>
              <a:rPr lang="id-ID" dirty="0" smtClean="0"/>
              <a:t>	</a:t>
            </a:r>
            <a:r>
              <a:rPr lang="en-US" dirty="0" smtClean="0"/>
              <a:t>Di </a:t>
            </a:r>
            <a:r>
              <a:rPr lang="en-US" dirty="0" err="1"/>
              <a:t>dalam</a:t>
            </a:r>
            <a:r>
              <a:rPr lang="en-US" dirty="0"/>
              <a:t> </a:t>
            </a:r>
            <a:r>
              <a:rPr lang="en-US" dirty="0" err="1"/>
              <a:t>logika</a:t>
            </a:r>
            <a:r>
              <a:rPr lang="en-US" dirty="0"/>
              <a:t> </a:t>
            </a:r>
            <a:r>
              <a:rPr lang="en-US" dirty="0" err="1"/>
              <a:t>matematika</a:t>
            </a:r>
            <a:r>
              <a:rPr lang="en-US" dirty="0"/>
              <a:t>, </a:t>
            </a:r>
            <a:r>
              <a:rPr lang="en-US" dirty="0" err="1"/>
              <a:t>dua</a:t>
            </a:r>
            <a:r>
              <a:rPr lang="en-US" dirty="0"/>
              <a:t> </a:t>
            </a:r>
            <a:r>
              <a:rPr lang="en-US" dirty="0" err="1"/>
              <a:t>buah</a:t>
            </a:r>
            <a:r>
              <a:rPr lang="en-US" dirty="0"/>
              <a:t> </a:t>
            </a:r>
            <a:r>
              <a:rPr lang="en-US" dirty="0" err="1"/>
              <a:t>pernyataan</a:t>
            </a:r>
            <a:r>
              <a:rPr lang="en-US" dirty="0"/>
              <a:t> </a:t>
            </a:r>
            <a:r>
              <a:rPr lang="en-US" dirty="0" err="1"/>
              <a:t>dapat</a:t>
            </a:r>
            <a:r>
              <a:rPr lang="en-US" dirty="0"/>
              <a:t> </a:t>
            </a:r>
            <a:r>
              <a:rPr lang="en-US" dirty="0" err="1" smtClean="0"/>
              <a:t>digabungkan</a:t>
            </a:r>
            <a:r>
              <a:rPr lang="id-ID" dirty="0"/>
              <a:t> </a:t>
            </a:r>
            <a:r>
              <a:rPr lang="id-ID" dirty="0" smtClean="0"/>
              <a:t>	</a:t>
            </a:r>
            <a:r>
              <a:rPr lang="en-US" dirty="0" err="1" smtClean="0"/>
              <a:t>dengan</a:t>
            </a:r>
            <a:r>
              <a:rPr lang="en-US" dirty="0" smtClean="0"/>
              <a:t> </a:t>
            </a:r>
            <a:r>
              <a:rPr lang="en-US" dirty="0" err="1"/>
              <a:t>menggunakan</a:t>
            </a:r>
            <a:r>
              <a:rPr lang="en-US" dirty="0"/>
              <a:t> </a:t>
            </a:r>
            <a:r>
              <a:rPr lang="en-US" dirty="0" err="1"/>
              <a:t>simbol</a:t>
            </a:r>
            <a:r>
              <a:rPr lang="en-US" dirty="0"/>
              <a:t> </a:t>
            </a:r>
            <a:r>
              <a:rPr lang="en-US" b="1" dirty="0"/>
              <a:t>(^) </a:t>
            </a:r>
            <a:r>
              <a:rPr lang="en-US" dirty="0"/>
              <a:t>yang </a:t>
            </a:r>
            <a:r>
              <a:rPr lang="en-US" dirty="0" err="1"/>
              <a:t>dapat</a:t>
            </a:r>
            <a:r>
              <a:rPr lang="en-US" dirty="0"/>
              <a:t> </a:t>
            </a:r>
            <a:r>
              <a:rPr lang="en-US" dirty="0" err="1"/>
              <a:t>diartikan</a:t>
            </a:r>
            <a:r>
              <a:rPr lang="en-US" dirty="0"/>
              <a:t> </a:t>
            </a:r>
            <a:r>
              <a:rPr lang="en-US" dirty="0" err="1"/>
              <a:t>sebagai</a:t>
            </a:r>
            <a:r>
              <a:rPr lang="en-US" dirty="0"/>
              <a:t> </a:t>
            </a:r>
            <a:r>
              <a:rPr lang="en-US" b="1" dirty="0"/>
              <a:t>‘</a:t>
            </a:r>
            <a:r>
              <a:rPr lang="en-US" b="1" dirty="0" err="1"/>
              <a:t>dan</a:t>
            </a:r>
            <a:r>
              <a:rPr lang="en-US" b="1" dirty="0"/>
              <a:t>’</a:t>
            </a:r>
            <a:r>
              <a:rPr lang="en-US" dirty="0"/>
              <a:t> . </a:t>
            </a:r>
            <a:r>
              <a:rPr lang="en-US" dirty="0" err="1" smtClean="0"/>
              <a:t>Tabel</a:t>
            </a:r>
            <a:r>
              <a:rPr lang="id-ID" dirty="0"/>
              <a:t>	</a:t>
            </a:r>
            <a:r>
              <a:rPr lang="en-US" dirty="0" err="1" smtClean="0"/>
              <a:t>berikut</a:t>
            </a:r>
            <a:r>
              <a:rPr lang="en-US" dirty="0" smtClean="0"/>
              <a:t> </a:t>
            </a:r>
            <a:r>
              <a:rPr lang="en-US" dirty="0" err="1"/>
              <a:t>ini</a:t>
            </a:r>
            <a:r>
              <a:rPr lang="en-US" dirty="0"/>
              <a:t> </a:t>
            </a:r>
            <a:r>
              <a:rPr lang="en-US" dirty="0" err="1"/>
              <a:t>menunjukan</a:t>
            </a:r>
            <a:r>
              <a:rPr lang="en-US" dirty="0"/>
              <a:t> </a:t>
            </a:r>
            <a:r>
              <a:rPr lang="en-US" dirty="0" err="1"/>
              <a:t>logika</a:t>
            </a:r>
            <a:r>
              <a:rPr lang="en-US" dirty="0"/>
              <a:t> yang </a:t>
            </a:r>
            <a:r>
              <a:rPr lang="en-US" dirty="0" err="1"/>
              <a:t>berlaku</a:t>
            </a:r>
            <a:r>
              <a:rPr lang="en-US" dirty="0"/>
              <a:t> </a:t>
            </a:r>
            <a:r>
              <a:rPr lang="en-US" dirty="0" err="1"/>
              <a:t>dama</a:t>
            </a:r>
            <a:r>
              <a:rPr lang="en-US" dirty="0"/>
              <a:t> </a:t>
            </a:r>
            <a:r>
              <a:rPr lang="en-US" dirty="0" err="1"/>
              <a:t>sistem</a:t>
            </a:r>
            <a:r>
              <a:rPr lang="en-US" dirty="0"/>
              <a:t> </a:t>
            </a:r>
            <a:r>
              <a:rPr lang="en-US" dirty="0" err="1"/>
              <a:t>konjungsi</a:t>
            </a:r>
            <a:r>
              <a:rPr lang="en-US" dirty="0" smtClean="0"/>
              <a:t>:</a:t>
            </a: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smtClean="0"/>
          </a:p>
          <a:p>
            <a:pPr marL="0" indent="0">
              <a:buNone/>
            </a:pPr>
            <a:r>
              <a:rPr lang="id-ID" dirty="0"/>
              <a:t>	</a:t>
            </a:r>
          </a:p>
          <a:p>
            <a:pPr marL="0" indent="0">
              <a:buNone/>
            </a:pPr>
            <a:endParaRPr lang="id-ID" dirty="0" smtClean="0"/>
          </a:p>
          <a:p>
            <a:pPr marL="0" indent="0">
              <a:buNone/>
            </a:pPr>
            <a:endParaRPr lang="id-ID" dirty="0"/>
          </a:p>
          <a:p>
            <a:pPr marL="0" indent="0">
              <a:buNone/>
            </a:pPr>
            <a:endParaRPr lang="id-ID" dirty="0"/>
          </a:p>
        </p:txBody>
      </p:sp>
      <p:graphicFrame>
        <p:nvGraphicFramePr>
          <p:cNvPr id="13" name="Table 12"/>
          <p:cNvGraphicFramePr>
            <a:graphicFrameLocks noGrp="1"/>
          </p:cNvGraphicFramePr>
          <p:nvPr>
            <p:extLst>
              <p:ext uri="{D42A27DB-BD31-4B8C-83A1-F6EECF244321}">
                <p14:modId xmlns:p14="http://schemas.microsoft.com/office/powerpoint/2010/main" val="782618890"/>
              </p:ext>
            </p:extLst>
          </p:nvPr>
        </p:nvGraphicFramePr>
        <p:xfrm>
          <a:off x="1232452" y="3472416"/>
          <a:ext cx="7818784" cy="2802288"/>
        </p:xfrm>
        <a:graphic>
          <a:graphicData uri="http://schemas.openxmlformats.org/drawingml/2006/table">
            <a:tbl>
              <a:tblPr firstRow="1" firstCol="1" bandRow="1">
                <a:tableStyleId>{5C22544A-7EE6-4342-B048-85BDC9FD1C3A}</a:tableStyleId>
              </a:tblPr>
              <a:tblGrid>
                <a:gridCol w="887709"/>
                <a:gridCol w="770361"/>
                <a:gridCol w="992016"/>
                <a:gridCol w="5168698"/>
              </a:tblGrid>
              <a:tr h="454312">
                <a:tc>
                  <a:txBody>
                    <a:bodyPr/>
                    <a:lstStyle/>
                    <a:p>
                      <a:pPr algn="just">
                        <a:lnSpc>
                          <a:spcPct val="107000"/>
                        </a:lnSpc>
                        <a:spcAft>
                          <a:spcPts val="0"/>
                        </a:spcAft>
                      </a:pPr>
                      <a:r>
                        <a:rPr lang="en-US" sz="1800" dirty="0">
                          <a:effectLst/>
                        </a:rPr>
                        <a:t>P</a:t>
                      </a:r>
                      <a:endParaRPr lang="id-ID"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Q</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P ^ q</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Logika matematika</a:t>
                      </a:r>
                      <a:endParaRPr lang="id-ID" sz="1800">
                        <a:effectLst/>
                        <a:latin typeface="Times New Roman" panose="02020603050405020304" pitchFamily="18" charset="0"/>
                        <a:ea typeface="Times New Roman" panose="02020603050405020304" pitchFamily="18" charset="0"/>
                      </a:endParaRPr>
                    </a:p>
                  </a:txBody>
                  <a:tcPr marL="68580" marR="68580" marT="0" marB="0"/>
                </a:tc>
              </a:tr>
              <a:tr h="454312">
                <a:tc>
                  <a:txBody>
                    <a:bodyPr/>
                    <a:lstStyle/>
                    <a:p>
                      <a:pPr algn="just">
                        <a:lnSpc>
                          <a:spcPct val="107000"/>
                        </a:lnSpc>
                        <a:spcAft>
                          <a:spcPts val="0"/>
                        </a:spcAft>
                      </a:pPr>
                      <a:r>
                        <a:rPr lang="en-US" sz="1800">
                          <a:effectLst/>
                        </a:rPr>
                        <a:t>B</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B</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B</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Jika p benar dan q benar maka p dan q adalah benar</a:t>
                      </a:r>
                      <a:endParaRPr lang="id-ID" sz="1800">
                        <a:effectLst/>
                        <a:latin typeface="Times New Roman" panose="02020603050405020304" pitchFamily="18" charset="0"/>
                        <a:ea typeface="Times New Roman" panose="02020603050405020304" pitchFamily="18" charset="0"/>
                      </a:endParaRPr>
                    </a:p>
                  </a:txBody>
                  <a:tcPr marL="68580" marR="68580" marT="0" marB="0"/>
                </a:tc>
              </a:tr>
              <a:tr h="454312">
                <a:tc>
                  <a:txBody>
                    <a:bodyPr/>
                    <a:lstStyle/>
                    <a:p>
                      <a:pPr algn="just">
                        <a:lnSpc>
                          <a:spcPct val="107000"/>
                        </a:lnSpc>
                        <a:spcAft>
                          <a:spcPts val="0"/>
                        </a:spcAft>
                      </a:pPr>
                      <a:r>
                        <a:rPr lang="en-US" sz="1800">
                          <a:effectLst/>
                        </a:rPr>
                        <a:t>B</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Jika p benar dan q salah maka p dan q adalah salah</a:t>
                      </a:r>
                      <a:endParaRPr lang="id-ID" sz="1800">
                        <a:effectLst/>
                        <a:latin typeface="Times New Roman" panose="02020603050405020304" pitchFamily="18" charset="0"/>
                        <a:ea typeface="Times New Roman" panose="02020603050405020304" pitchFamily="18" charset="0"/>
                      </a:endParaRPr>
                    </a:p>
                  </a:txBody>
                  <a:tcPr marL="68580" marR="68580" marT="0" marB="0"/>
                </a:tc>
              </a:tr>
              <a:tr h="454312">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B</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Jika p salah dan q benar maka p dan q adalah salah</a:t>
                      </a:r>
                      <a:endParaRPr lang="id-ID" sz="1800">
                        <a:effectLst/>
                        <a:latin typeface="Times New Roman" panose="02020603050405020304" pitchFamily="18" charset="0"/>
                        <a:ea typeface="Times New Roman" panose="02020603050405020304" pitchFamily="18" charset="0"/>
                      </a:endParaRPr>
                    </a:p>
                  </a:txBody>
                  <a:tcPr marL="68580" marR="68580" marT="0" marB="0"/>
                </a:tc>
              </a:tr>
              <a:tr h="454312">
                <a:tc>
                  <a:txBody>
                    <a:bodyPr/>
                    <a:lstStyle/>
                    <a:p>
                      <a:pPr algn="just">
                        <a:lnSpc>
                          <a:spcPct val="107000"/>
                        </a:lnSpc>
                        <a:spcAft>
                          <a:spcPts val="0"/>
                        </a:spcAft>
                      </a:pPr>
                      <a:r>
                        <a:rPr lang="en-US" sz="1800" dirty="0">
                          <a:effectLst/>
                        </a:rPr>
                        <a:t>S</a:t>
                      </a:r>
                      <a:endParaRPr lang="id-ID"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S</a:t>
                      </a:r>
                      <a:endParaRPr lang="id-ID"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err="1">
                          <a:effectLst/>
                        </a:rPr>
                        <a:t>Jika</a:t>
                      </a:r>
                      <a:r>
                        <a:rPr lang="en-US" sz="1800" dirty="0">
                          <a:effectLst/>
                        </a:rPr>
                        <a:t> p </a:t>
                      </a:r>
                      <a:r>
                        <a:rPr lang="en-US" sz="1800" dirty="0" err="1">
                          <a:effectLst/>
                        </a:rPr>
                        <a:t>salah</a:t>
                      </a:r>
                      <a:r>
                        <a:rPr lang="en-US" sz="1800" dirty="0">
                          <a:effectLst/>
                        </a:rPr>
                        <a:t> </a:t>
                      </a:r>
                      <a:r>
                        <a:rPr lang="en-US" sz="1800" dirty="0" err="1">
                          <a:effectLst/>
                        </a:rPr>
                        <a:t>dan</a:t>
                      </a:r>
                      <a:r>
                        <a:rPr lang="en-US" sz="1800" dirty="0">
                          <a:effectLst/>
                        </a:rPr>
                        <a:t> q </a:t>
                      </a:r>
                      <a:r>
                        <a:rPr lang="en-US" sz="1800" dirty="0" err="1">
                          <a:effectLst/>
                        </a:rPr>
                        <a:t>salah</a:t>
                      </a:r>
                      <a:r>
                        <a:rPr lang="en-US" sz="1800" dirty="0">
                          <a:effectLst/>
                        </a:rPr>
                        <a:t>  </a:t>
                      </a:r>
                      <a:r>
                        <a:rPr lang="en-US" sz="1800" dirty="0" err="1">
                          <a:effectLst/>
                        </a:rPr>
                        <a:t>maka</a:t>
                      </a:r>
                      <a:r>
                        <a:rPr lang="en-US" sz="1800" dirty="0">
                          <a:effectLst/>
                        </a:rPr>
                        <a:t> p </a:t>
                      </a:r>
                      <a:r>
                        <a:rPr lang="en-US" sz="1800" dirty="0" err="1">
                          <a:effectLst/>
                        </a:rPr>
                        <a:t>dan</a:t>
                      </a:r>
                      <a:r>
                        <a:rPr lang="en-US" sz="1800" dirty="0">
                          <a:effectLst/>
                        </a:rPr>
                        <a:t> q </a:t>
                      </a:r>
                      <a:r>
                        <a:rPr lang="en-US" sz="1800" dirty="0" err="1">
                          <a:effectLst/>
                        </a:rPr>
                        <a:t>adalah</a:t>
                      </a:r>
                      <a:r>
                        <a:rPr lang="en-US" sz="1800" dirty="0">
                          <a:effectLst/>
                        </a:rPr>
                        <a:t> </a:t>
                      </a:r>
                      <a:r>
                        <a:rPr lang="en-US" sz="1800" dirty="0" err="1">
                          <a:effectLst/>
                        </a:rPr>
                        <a:t>salah</a:t>
                      </a:r>
                      <a:endParaRPr lang="id-ID"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5358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113"/>
            <a:ext cx="8596668" cy="5352249"/>
          </a:xfrm>
        </p:spPr>
        <p:txBody>
          <a:bodyPr/>
          <a:lstStyle/>
          <a:p>
            <a:pPr marL="0" indent="0" algn="just">
              <a:buNone/>
            </a:pPr>
            <a:r>
              <a:rPr lang="id-ID"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Dari </a:t>
            </a:r>
            <a:r>
              <a:rPr lang="en-US" sz="2400" dirty="0">
                <a:latin typeface="Times New Roman" panose="02020603050405020304" pitchFamily="18" charset="0"/>
                <a:ea typeface="Times New Roman" panose="02020603050405020304" pitchFamily="18" charset="0"/>
              </a:rPr>
              <a:t>table di </a:t>
            </a:r>
            <a:r>
              <a:rPr lang="en-US" sz="2400" dirty="0" err="1">
                <a:latin typeface="Times New Roman" panose="02020603050405020304" pitchFamily="18" charset="0"/>
                <a:ea typeface="Times New Roman" panose="02020603050405020304" pitchFamily="18" charset="0"/>
              </a:rPr>
              <a:t>atas</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dapat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diambil</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kesimpulan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bahwa</a:t>
            </a:r>
            <a:r>
              <a:rPr lang="en-US" sz="2400" dirty="0">
                <a:latin typeface="Times New Roman" panose="02020603050405020304" pitchFamily="18" charset="0"/>
                <a:ea typeface="Times New Roman" panose="02020603050405020304" pitchFamily="18" charset="0"/>
              </a:rPr>
              <a:t> di </a:t>
            </a:r>
            <a:r>
              <a:rPr lang="en-US" sz="2400" dirty="0" err="1">
                <a:latin typeface="Times New Roman" panose="02020603050405020304" pitchFamily="18" charset="0"/>
                <a:ea typeface="Times New Roman" panose="02020603050405020304" pitchFamily="18" charset="0"/>
              </a:rPr>
              <a:t>dalam</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konsep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konjungnsi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kedua</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pernyataan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haruslah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benar</a:t>
            </a:r>
            <a:r>
              <a:rPr lang="en-US" sz="2400" dirty="0">
                <a:latin typeface="Times New Roman" panose="02020603050405020304" pitchFamily="18" charset="0"/>
                <a:ea typeface="Times New Roman" panose="02020603050405020304" pitchFamily="18" charset="0"/>
              </a:rPr>
              <a:t> agar </a:t>
            </a:r>
            <a:r>
              <a:rPr lang="en-US" sz="2400" dirty="0" err="1">
                <a:latin typeface="Times New Roman" panose="02020603050405020304" pitchFamily="18" charset="0"/>
                <a:ea typeface="Times New Roman" panose="02020603050405020304" pitchFamily="18" charset="0"/>
              </a:rPr>
              <a:t>dapat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dianggap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benar</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selain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itu</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pernyataan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akan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dianggap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salah</a:t>
            </a:r>
            <a:r>
              <a:rPr lang="en-US" sz="2400" dirty="0">
                <a:latin typeface="Times New Roman" panose="02020603050405020304" pitchFamily="18" charset="0"/>
                <a:ea typeface="Times New Roman" panose="02020603050405020304" pitchFamily="18" charset="0"/>
              </a:rPr>
              <a:t>.</a:t>
            </a:r>
            <a:endParaRPr lang="id-ID" sz="2400" dirty="0">
              <a:latin typeface="Times New Roman" panose="02020603050405020304" pitchFamily="18" charset="0"/>
              <a:ea typeface="Times New Roman" panose="02020603050405020304" pitchFamily="18" charset="0"/>
            </a:endParaRPr>
          </a:p>
          <a:p>
            <a:pPr marL="0" indent="0" algn="just">
              <a:buNone/>
            </a:pPr>
            <a:r>
              <a:rPr lang="id-ID" sz="2400" dirty="0" smtClean="0">
                <a:latin typeface="Times New Roman" panose="02020603050405020304" pitchFamily="18" charset="0"/>
                <a:ea typeface="Times New Roman" panose="02020603050405020304" pitchFamily="18" charset="0"/>
              </a:rPr>
              <a:t>Contoh </a:t>
            </a:r>
            <a:r>
              <a:rPr lang="id-ID" sz="2400" dirty="0">
                <a:latin typeface="Times New Roman" panose="02020603050405020304" pitchFamily="18" charset="0"/>
                <a:ea typeface="Times New Roman" panose="02020603050405020304" pitchFamily="18" charset="0"/>
              </a:rPr>
              <a:t>:</a:t>
            </a:r>
          </a:p>
          <a:p>
            <a:pPr marL="0" indent="0">
              <a:buNone/>
            </a:pPr>
            <a:r>
              <a:rPr lang="id-ID" sz="2400" dirty="0" smtClean="0">
                <a:latin typeface="Times New Roman" panose="02020603050405020304" pitchFamily="18" charset="0"/>
                <a:ea typeface="Times New Roman" panose="02020603050405020304" pitchFamily="18" charset="0"/>
              </a:rPr>
              <a:t>p </a:t>
            </a:r>
            <a:r>
              <a:rPr lang="id-ID" sz="2400" dirty="0">
                <a:latin typeface="Times New Roman" panose="02020603050405020304" pitchFamily="18" charset="0"/>
                <a:ea typeface="Times New Roman" panose="02020603050405020304" pitchFamily="18" charset="0"/>
              </a:rPr>
              <a:t>        : 100 + 500 = </a:t>
            </a:r>
            <a:r>
              <a:rPr lang="id-ID" sz="2400" dirty="0" smtClean="0">
                <a:latin typeface="Times New Roman" panose="02020603050405020304" pitchFamily="18" charset="0"/>
                <a:ea typeface="Times New Roman" panose="02020603050405020304" pitchFamily="18" charset="0"/>
              </a:rPr>
              <a:t>800</a:t>
            </a:r>
          </a:p>
          <a:p>
            <a:pPr marL="0" indent="0">
              <a:buNone/>
            </a:pPr>
            <a:r>
              <a:rPr lang="id-ID" sz="2400" dirty="0" smtClean="0">
                <a:latin typeface="Times New Roman" panose="02020603050405020304" pitchFamily="18" charset="0"/>
                <a:ea typeface="Times New Roman" panose="02020603050405020304" pitchFamily="18" charset="0"/>
              </a:rPr>
              <a:t>q </a:t>
            </a:r>
            <a:r>
              <a:rPr lang="id-ID" sz="2400" dirty="0">
                <a:latin typeface="Times New Roman" panose="02020603050405020304" pitchFamily="18" charset="0"/>
                <a:ea typeface="Times New Roman" panose="02020603050405020304" pitchFamily="18" charset="0"/>
              </a:rPr>
              <a:t>         : 4 adalah faktor dari </a:t>
            </a:r>
            <a:r>
              <a:rPr lang="id-ID" sz="2400" dirty="0" smtClean="0">
                <a:latin typeface="Times New Roman" panose="02020603050405020304" pitchFamily="18" charset="0"/>
                <a:ea typeface="Times New Roman" panose="02020603050405020304" pitchFamily="18" charset="0"/>
              </a:rPr>
              <a:t>12</a:t>
            </a:r>
          </a:p>
          <a:p>
            <a:pPr marL="0" indent="0">
              <a:buNone/>
            </a:pPr>
            <a:r>
              <a:rPr lang="sv-SE" sz="2400" dirty="0">
                <a:latin typeface="Times New Roman" panose="02020603050405020304" pitchFamily="18" charset="0"/>
                <a:ea typeface="Times New Roman" panose="02020603050405020304" pitchFamily="18" charset="0"/>
              </a:rPr>
              <a:t>Jawab</a:t>
            </a:r>
          </a:p>
          <a:p>
            <a:pPr marL="0" indent="0">
              <a:buNone/>
            </a:pPr>
            <a:r>
              <a:rPr lang="sv-SE" sz="2400" dirty="0">
                <a:latin typeface="Times New Roman" panose="02020603050405020304" pitchFamily="18" charset="0"/>
                <a:ea typeface="Times New Roman" panose="02020603050405020304" pitchFamily="18" charset="0"/>
              </a:rPr>
              <a:t>a.   p salah, q benar</a:t>
            </a:r>
          </a:p>
          <a:p>
            <a:pPr marL="0" indent="0">
              <a:buNone/>
            </a:pPr>
            <a:r>
              <a:rPr lang="sv-SE" sz="2400" dirty="0">
                <a:latin typeface="Times New Roman" panose="02020603050405020304" pitchFamily="18" charset="0"/>
                <a:ea typeface="Times New Roman" panose="02020603050405020304" pitchFamily="18" charset="0"/>
              </a:rPr>
              <a:t>p   q : 100 + 500 = 800 dan 4 adalah faktor dari 12 (Salah)</a:t>
            </a:r>
          </a:p>
          <a:p>
            <a:pPr marL="0" indent="0">
              <a:buNone/>
            </a:pPr>
            <a:r>
              <a:rPr lang="sv-SE" sz="2400" dirty="0">
                <a:latin typeface="Times New Roman" panose="02020603050405020304" pitchFamily="18" charset="0"/>
                <a:ea typeface="Times New Roman" panose="02020603050405020304" pitchFamily="18" charset="0"/>
              </a:rPr>
              <a:t>Jadi,  (p   q) = S</a:t>
            </a:r>
          </a:p>
          <a:p>
            <a:pPr marL="0" indent="0">
              <a:buNone/>
            </a:pPr>
            <a:endParaRPr lang="id-ID" dirty="0">
              <a:latin typeface="Times New Roman" panose="02020603050405020304" pitchFamily="18" charset="0"/>
              <a:ea typeface="Times New Roman" panose="02020603050405020304" pitchFamily="18" charset="0"/>
            </a:endParaRPr>
          </a:p>
          <a:p>
            <a:pPr marL="0" indent="0">
              <a:buNone/>
            </a:pPr>
            <a:endParaRPr lang="id-ID" dirty="0"/>
          </a:p>
          <a:p>
            <a:pPr marL="0" indent="0">
              <a:buNone/>
            </a:pPr>
            <a:endParaRPr lang="id-ID" dirty="0"/>
          </a:p>
        </p:txBody>
      </p:sp>
      <p:pic>
        <p:nvPicPr>
          <p:cNvPr id="10" name="Picture 9" descr="CodeCogsEqn">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375" y="4219990"/>
            <a:ext cx="95250" cy="114300"/>
          </a:xfrm>
          <a:prstGeom prst="rect">
            <a:avLst/>
          </a:prstGeom>
          <a:noFill/>
          <a:ln>
            <a:noFill/>
          </a:ln>
        </p:spPr>
      </p:pic>
    </p:spTree>
    <p:extLst>
      <p:ext uri="{BB962C8B-B14F-4D97-AF65-F5344CB8AC3E}">
        <p14:creationId xmlns:p14="http://schemas.microsoft.com/office/powerpoint/2010/main" val="398923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4887"/>
            <a:ext cx="8596668" cy="5206475"/>
          </a:xfrm>
        </p:spPr>
        <p:txBody>
          <a:bodyPr>
            <a:normAutofit/>
          </a:bodyPr>
          <a:lstStyle/>
          <a:p>
            <a:pPr marL="0" indent="0">
              <a:buNone/>
            </a:pPr>
            <a:r>
              <a:rPr lang="id-ID" sz="2000" dirty="0" smtClean="0"/>
              <a:t>2. Disjungsi</a:t>
            </a:r>
            <a:endParaRPr lang="id-ID" sz="2000" dirty="0"/>
          </a:p>
          <a:p>
            <a:pPr marL="0" indent="0">
              <a:buNone/>
            </a:pPr>
            <a:r>
              <a:rPr lang="id-ID" sz="2000" dirty="0"/>
              <a:t>Selain menggunakan 'dan', dua buah pernyataan di dalam logika matematika dapat dihubungkan dengan simbol (v) yang diartikan sebagai 'atau'. Untuk memahaminya, perhatikan tabel di bawah ini</a:t>
            </a:r>
            <a:r>
              <a:rPr lang="id-ID" sz="2000" dirty="0" smtClean="0"/>
              <a:t>:</a:t>
            </a:r>
          </a:p>
          <a:p>
            <a:pPr marL="0" indent="0">
              <a:buNone/>
            </a:pPr>
            <a:endParaRPr lang="id-ID" sz="2000" dirty="0" smtClean="0"/>
          </a:p>
          <a:p>
            <a:pPr marL="0" indent="0">
              <a:buNone/>
            </a:pPr>
            <a:endParaRPr lang="id-ID" sz="2000" dirty="0"/>
          </a:p>
          <a:p>
            <a:pPr marL="0" indent="0">
              <a:buNone/>
            </a:pPr>
            <a:endParaRPr lang="id-ID" sz="2000" dirty="0" smtClean="0"/>
          </a:p>
          <a:p>
            <a:pPr marL="0" indent="0">
              <a:buNone/>
            </a:pPr>
            <a:endParaRPr lang="id-ID" sz="2000" dirty="0"/>
          </a:p>
          <a:p>
            <a:pPr marL="0" indent="0">
              <a:buNone/>
            </a:pPr>
            <a:endParaRPr lang="id-ID" sz="2000" dirty="0" smtClean="0"/>
          </a:p>
          <a:p>
            <a:pPr marL="0" indent="0">
              <a:buNone/>
            </a:pPr>
            <a:endParaRPr lang="id-ID" sz="2000" dirty="0"/>
          </a:p>
          <a:p>
            <a:pPr marL="0" indent="0">
              <a:buNone/>
            </a:pPr>
            <a:endParaRPr lang="id-ID" sz="2000" dirty="0"/>
          </a:p>
          <a:p>
            <a:pPr marL="0" indent="0">
              <a:buNone/>
            </a:pPr>
            <a:endParaRPr lang="id-ID" sz="2000" dirty="0"/>
          </a:p>
        </p:txBody>
      </p:sp>
      <p:graphicFrame>
        <p:nvGraphicFramePr>
          <p:cNvPr id="5" name="Table 4"/>
          <p:cNvGraphicFramePr>
            <a:graphicFrameLocks noGrp="1"/>
          </p:cNvGraphicFramePr>
          <p:nvPr>
            <p:extLst>
              <p:ext uri="{D42A27DB-BD31-4B8C-83A1-F6EECF244321}">
                <p14:modId xmlns:p14="http://schemas.microsoft.com/office/powerpoint/2010/main" val="2594307893"/>
              </p:ext>
            </p:extLst>
          </p:nvPr>
        </p:nvGraphicFramePr>
        <p:xfrm>
          <a:off x="769719" y="2554943"/>
          <a:ext cx="7253818" cy="3261360"/>
        </p:xfrm>
        <a:graphic>
          <a:graphicData uri="http://schemas.openxmlformats.org/drawingml/2006/table">
            <a:tbl>
              <a:tblPr firstRow="1" firstCol="1" bandRow="1">
                <a:tableStyleId>{5C22544A-7EE6-4342-B048-85BDC9FD1C3A}</a:tableStyleId>
              </a:tblPr>
              <a:tblGrid>
                <a:gridCol w="823564"/>
                <a:gridCol w="714697"/>
                <a:gridCol w="714697"/>
                <a:gridCol w="5000860"/>
              </a:tblGrid>
              <a:tr h="629322">
                <a:tc>
                  <a:txBody>
                    <a:bodyPr/>
                    <a:lstStyle/>
                    <a:p>
                      <a:pPr lvl="0" algn="ctr">
                        <a:lnSpc>
                          <a:spcPct val="107000"/>
                        </a:lnSpc>
                        <a:spcAft>
                          <a:spcPts val="0"/>
                        </a:spcAft>
                      </a:pPr>
                      <a:r>
                        <a:rPr lang="id-ID" sz="2000" dirty="0" smtClean="0">
                          <a:effectLst/>
                          <a:latin typeface="Times New Roman" panose="02020603050405020304" pitchFamily="18" charset="0"/>
                          <a:ea typeface="Times New Roman" panose="02020603050405020304" pitchFamily="18" charset="0"/>
                        </a:rPr>
                        <a:t>p</a:t>
                      </a:r>
                    </a:p>
                    <a:p>
                      <a:pPr lvl="0" algn="ctr">
                        <a:lnSpc>
                          <a:spcPct val="107000"/>
                        </a:lnSpc>
                        <a:spcAft>
                          <a:spcPts val="0"/>
                        </a:spcAft>
                      </a:pP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lvl="0" algn="ctr">
                        <a:lnSpc>
                          <a:spcPct val="107000"/>
                        </a:lnSpc>
                        <a:spcAft>
                          <a:spcPts val="0"/>
                        </a:spcAft>
                      </a:pPr>
                      <a:r>
                        <a:rPr lang="en-US" sz="2000" dirty="0">
                          <a:effectLst/>
                        </a:rPr>
                        <a:t>Q</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lvl="0" algn="ctr">
                        <a:lnSpc>
                          <a:spcPct val="107000"/>
                        </a:lnSpc>
                        <a:spcAft>
                          <a:spcPts val="0"/>
                        </a:spcAft>
                      </a:pPr>
                      <a:r>
                        <a:rPr lang="en-US" sz="2000" dirty="0">
                          <a:effectLst/>
                        </a:rPr>
                        <a:t>P v q</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lvl="0" algn="ctr">
                        <a:lnSpc>
                          <a:spcPct val="107000"/>
                        </a:lnSpc>
                        <a:spcAft>
                          <a:spcPts val="0"/>
                        </a:spcAft>
                      </a:pPr>
                      <a:r>
                        <a:rPr lang="en-US" sz="2000" dirty="0" err="1">
                          <a:effectLst/>
                        </a:rPr>
                        <a:t>Logika</a:t>
                      </a:r>
                      <a:r>
                        <a:rPr lang="en-US" sz="2000" dirty="0">
                          <a:effectLst/>
                        </a:rPr>
                        <a:t> </a:t>
                      </a:r>
                      <a:r>
                        <a:rPr lang="en-US" sz="2000" dirty="0" err="1">
                          <a:effectLst/>
                        </a:rPr>
                        <a:t>matematika</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r h="629322">
                <a:tc>
                  <a:txBody>
                    <a:bodyPr/>
                    <a:lstStyle/>
                    <a:p>
                      <a:pPr algn="just">
                        <a:lnSpc>
                          <a:spcPct val="107000"/>
                        </a:lnSpc>
                        <a:spcAft>
                          <a:spcPts val="0"/>
                        </a:spcAft>
                      </a:pPr>
                      <a:r>
                        <a:rPr lang="en-US" sz="2000" dirty="0">
                          <a:effectLst/>
                        </a:rPr>
                        <a:t>B</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B</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B</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err="1">
                          <a:effectLst/>
                        </a:rPr>
                        <a:t>Jika</a:t>
                      </a:r>
                      <a:r>
                        <a:rPr lang="en-US" sz="2000" dirty="0">
                          <a:effectLst/>
                        </a:rPr>
                        <a:t> p </a:t>
                      </a:r>
                      <a:r>
                        <a:rPr lang="en-US" sz="2000" dirty="0" err="1">
                          <a:effectLst/>
                        </a:rPr>
                        <a:t>benar</a:t>
                      </a:r>
                      <a:r>
                        <a:rPr lang="en-US" sz="2000" dirty="0">
                          <a:effectLst/>
                        </a:rPr>
                        <a:t> </a:t>
                      </a:r>
                      <a:r>
                        <a:rPr lang="en-US" sz="2000" dirty="0" err="1">
                          <a:effectLst/>
                        </a:rPr>
                        <a:t>dan</a:t>
                      </a:r>
                      <a:r>
                        <a:rPr lang="en-US" sz="2000" dirty="0">
                          <a:effectLst/>
                        </a:rPr>
                        <a:t> q </a:t>
                      </a:r>
                      <a:r>
                        <a:rPr lang="en-US" sz="2000" dirty="0" err="1">
                          <a:effectLst/>
                        </a:rPr>
                        <a:t>benar</a:t>
                      </a:r>
                      <a:r>
                        <a:rPr lang="en-US" sz="2000" dirty="0">
                          <a:effectLst/>
                        </a:rPr>
                        <a:t> </a:t>
                      </a:r>
                      <a:r>
                        <a:rPr lang="en-US" sz="2000" dirty="0" err="1">
                          <a:effectLst/>
                        </a:rPr>
                        <a:t>maka</a:t>
                      </a:r>
                      <a:r>
                        <a:rPr lang="en-US" sz="2000" dirty="0">
                          <a:effectLst/>
                        </a:rPr>
                        <a:t> p </a:t>
                      </a:r>
                      <a:r>
                        <a:rPr lang="en-US" sz="2000" dirty="0" err="1">
                          <a:effectLst/>
                        </a:rPr>
                        <a:t>atau</a:t>
                      </a:r>
                      <a:r>
                        <a:rPr lang="en-US" sz="2000" dirty="0">
                          <a:effectLst/>
                        </a:rPr>
                        <a:t> q </a:t>
                      </a:r>
                      <a:r>
                        <a:rPr lang="en-US" sz="2000" dirty="0" err="1">
                          <a:effectLst/>
                        </a:rPr>
                        <a:t>adalah</a:t>
                      </a:r>
                      <a:r>
                        <a:rPr lang="en-US" sz="2000" dirty="0">
                          <a:effectLst/>
                        </a:rPr>
                        <a:t> </a:t>
                      </a:r>
                      <a:r>
                        <a:rPr lang="en-US" sz="2000" dirty="0" err="1">
                          <a:effectLst/>
                        </a:rPr>
                        <a:t>benar</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r h="629322">
                <a:tc>
                  <a:txBody>
                    <a:bodyPr/>
                    <a:lstStyle/>
                    <a:p>
                      <a:pPr algn="just">
                        <a:lnSpc>
                          <a:spcPct val="107000"/>
                        </a:lnSpc>
                        <a:spcAft>
                          <a:spcPts val="0"/>
                        </a:spcAft>
                      </a:pPr>
                      <a:r>
                        <a:rPr lang="en-US" sz="2000" dirty="0">
                          <a:effectLst/>
                        </a:rPr>
                        <a:t>B</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S</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B</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err="1">
                          <a:effectLst/>
                        </a:rPr>
                        <a:t>Jika</a:t>
                      </a:r>
                      <a:r>
                        <a:rPr lang="en-US" sz="2000" dirty="0">
                          <a:effectLst/>
                        </a:rPr>
                        <a:t> p </a:t>
                      </a:r>
                      <a:r>
                        <a:rPr lang="en-US" sz="2000" dirty="0" err="1">
                          <a:effectLst/>
                        </a:rPr>
                        <a:t>benar</a:t>
                      </a:r>
                      <a:r>
                        <a:rPr lang="en-US" sz="2000" dirty="0">
                          <a:effectLst/>
                        </a:rPr>
                        <a:t> </a:t>
                      </a:r>
                      <a:r>
                        <a:rPr lang="en-US" sz="2000" dirty="0" err="1">
                          <a:effectLst/>
                        </a:rPr>
                        <a:t>dan</a:t>
                      </a:r>
                      <a:r>
                        <a:rPr lang="en-US" sz="2000" dirty="0">
                          <a:effectLst/>
                        </a:rPr>
                        <a:t> q </a:t>
                      </a:r>
                      <a:r>
                        <a:rPr lang="en-US" sz="2000" dirty="0" err="1">
                          <a:effectLst/>
                        </a:rPr>
                        <a:t>salah</a:t>
                      </a:r>
                      <a:r>
                        <a:rPr lang="en-US" sz="2000" dirty="0">
                          <a:effectLst/>
                        </a:rPr>
                        <a:t> </a:t>
                      </a:r>
                      <a:r>
                        <a:rPr lang="en-US" sz="2000" dirty="0" err="1">
                          <a:effectLst/>
                        </a:rPr>
                        <a:t>maka</a:t>
                      </a:r>
                      <a:r>
                        <a:rPr lang="en-US" sz="2000" dirty="0">
                          <a:effectLst/>
                        </a:rPr>
                        <a:t> p </a:t>
                      </a:r>
                      <a:r>
                        <a:rPr lang="en-US" sz="2000" dirty="0" err="1">
                          <a:effectLst/>
                        </a:rPr>
                        <a:t>atau</a:t>
                      </a:r>
                      <a:r>
                        <a:rPr lang="en-US" sz="2000" dirty="0">
                          <a:effectLst/>
                        </a:rPr>
                        <a:t> q </a:t>
                      </a:r>
                      <a:r>
                        <a:rPr lang="en-US" sz="2000" dirty="0" err="1">
                          <a:effectLst/>
                        </a:rPr>
                        <a:t>adalah</a:t>
                      </a:r>
                      <a:r>
                        <a:rPr lang="en-US" sz="2000" dirty="0">
                          <a:effectLst/>
                        </a:rPr>
                        <a:t> </a:t>
                      </a:r>
                      <a:r>
                        <a:rPr lang="en-US" sz="2000" dirty="0" err="1">
                          <a:effectLst/>
                        </a:rPr>
                        <a:t>benar</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r h="629322">
                <a:tc>
                  <a:txBody>
                    <a:bodyPr/>
                    <a:lstStyle/>
                    <a:p>
                      <a:pPr algn="just">
                        <a:lnSpc>
                          <a:spcPct val="107000"/>
                        </a:lnSpc>
                        <a:spcAft>
                          <a:spcPts val="0"/>
                        </a:spcAft>
                      </a:pPr>
                      <a:r>
                        <a:rPr lang="en-US" sz="2000" dirty="0">
                          <a:effectLst/>
                        </a:rPr>
                        <a:t>S</a:t>
                      </a:r>
                      <a:endParaRPr lang="id-ID"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B</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B</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err="1">
                          <a:effectLst/>
                        </a:rPr>
                        <a:t>Jika</a:t>
                      </a:r>
                      <a:r>
                        <a:rPr lang="en-US" sz="2000" dirty="0">
                          <a:effectLst/>
                        </a:rPr>
                        <a:t> p </a:t>
                      </a:r>
                      <a:r>
                        <a:rPr lang="en-US" sz="2000" dirty="0" err="1">
                          <a:effectLst/>
                        </a:rPr>
                        <a:t>salah</a:t>
                      </a:r>
                      <a:r>
                        <a:rPr lang="en-US" sz="2000" dirty="0">
                          <a:effectLst/>
                        </a:rPr>
                        <a:t> </a:t>
                      </a:r>
                      <a:r>
                        <a:rPr lang="en-US" sz="2000" dirty="0" err="1">
                          <a:effectLst/>
                        </a:rPr>
                        <a:t>dan</a:t>
                      </a:r>
                      <a:r>
                        <a:rPr lang="en-US" sz="2000" dirty="0">
                          <a:effectLst/>
                        </a:rPr>
                        <a:t> q </a:t>
                      </a:r>
                      <a:r>
                        <a:rPr lang="en-US" sz="2000" dirty="0" err="1">
                          <a:effectLst/>
                        </a:rPr>
                        <a:t>benar</a:t>
                      </a:r>
                      <a:r>
                        <a:rPr lang="en-US" sz="2000" dirty="0">
                          <a:effectLst/>
                        </a:rPr>
                        <a:t> </a:t>
                      </a:r>
                      <a:r>
                        <a:rPr lang="en-US" sz="2000" dirty="0" err="1">
                          <a:effectLst/>
                        </a:rPr>
                        <a:t>maka</a:t>
                      </a:r>
                      <a:r>
                        <a:rPr lang="en-US" sz="2000" dirty="0">
                          <a:effectLst/>
                        </a:rPr>
                        <a:t> p </a:t>
                      </a:r>
                      <a:r>
                        <a:rPr lang="en-US" sz="2000" dirty="0" err="1">
                          <a:effectLst/>
                        </a:rPr>
                        <a:t>atau</a:t>
                      </a:r>
                      <a:r>
                        <a:rPr lang="en-US" sz="2000" dirty="0">
                          <a:effectLst/>
                        </a:rPr>
                        <a:t> q </a:t>
                      </a:r>
                      <a:r>
                        <a:rPr lang="en-US" sz="2000" dirty="0" err="1">
                          <a:effectLst/>
                        </a:rPr>
                        <a:t>adalah</a:t>
                      </a:r>
                      <a:r>
                        <a:rPr lang="en-US" sz="2000" dirty="0">
                          <a:effectLst/>
                        </a:rPr>
                        <a:t> </a:t>
                      </a:r>
                      <a:r>
                        <a:rPr lang="en-US" sz="2000" dirty="0" err="1">
                          <a:effectLst/>
                        </a:rPr>
                        <a:t>benar</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r h="629322">
                <a:tc>
                  <a:txBody>
                    <a:bodyPr/>
                    <a:lstStyle/>
                    <a:p>
                      <a:pPr algn="just">
                        <a:lnSpc>
                          <a:spcPct val="107000"/>
                        </a:lnSpc>
                        <a:spcAft>
                          <a:spcPts val="0"/>
                        </a:spcAft>
                      </a:pPr>
                      <a:r>
                        <a:rPr lang="en-US" sz="2000">
                          <a:effectLst/>
                        </a:rPr>
                        <a:t>S</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S</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S</a:t>
                      </a:r>
                      <a:endParaRPr lang="id-ID"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err="1">
                          <a:effectLst/>
                        </a:rPr>
                        <a:t>Jika</a:t>
                      </a:r>
                      <a:r>
                        <a:rPr lang="en-US" sz="2000" dirty="0">
                          <a:effectLst/>
                        </a:rPr>
                        <a:t> p </a:t>
                      </a:r>
                      <a:r>
                        <a:rPr lang="en-US" sz="2000" dirty="0" err="1">
                          <a:effectLst/>
                        </a:rPr>
                        <a:t>salah</a:t>
                      </a:r>
                      <a:r>
                        <a:rPr lang="en-US" sz="2000" dirty="0">
                          <a:effectLst/>
                        </a:rPr>
                        <a:t> </a:t>
                      </a:r>
                      <a:r>
                        <a:rPr lang="en-US" sz="2000" dirty="0" err="1">
                          <a:effectLst/>
                        </a:rPr>
                        <a:t>dan</a:t>
                      </a:r>
                      <a:r>
                        <a:rPr lang="en-US" sz="2000" dirty="0">
                          <a:effectLst/>
                        </a:rPr>
                        <a:t> q </a:t>
                      </a:r>
                      <a:r>
                        <a:rPr lang="en-US" sz="2000" dirty="0" err="1">
                          <a:effectLst/>
                        </a:rPr>
                        <a:t>salah</a:t>
                      </a:r>
                      <a:r>
                        <a:rPr lang="en-US" sz="2000" dirty="0">
                          <a:effectLst/>
                        </a:rPr>
                        <a:t>  </a:t>
                      </a:r>
                      <a:r>
                        <a:rPr lang="en-US" sz="2000" dirty="0" err="1">
                          <a:effectLst/>
                        </a:rPr>
                        <a:t>maka</a:t>
                      </a:r>
                      <a:r>
                        <a:rPr lang="en-US" sz="2000" dirty="0">
                          <a:effectLst/>
                        </a:rPr>
                        <a:t> p </a:t>
                      </a:r>
                      <a:r>
                        <a:rPr lang="en-US" sz="2000" dirty="0" err="1">
                          <a:effectLst/>
                        </a:rPr>
                        <a:t>atau</a:t>
                      </a:r>
                      <a:r>
                        <a:rPr lang="en-US" sz="2000" dirty="0">
                          <a:effectLst/>
                        </a:rPr>
                        <a:t> q </a:t>
                      </a:r>
                      <a:r>
                        <a:rPr lang="en-US" sz="2000" dirty="0" err="1">
                          <a:effectLst/>
                        </a:rPr>
                        <a:t>adalah</a:t>
                      </a:r>
                      <a:r>
                        <a:rPr lang="en-US" sz="2000" dirty="0">
                          <a:effectLst/>
                        </a:rPr>
                        <a:t> </a:t>
                      </a:r>
                      <a:r>
                        <a:rPr lang="en-US" sz="2000" dirty="0" err="1">
                          <a:effectLst/>
                        </a:rPr>
                        <a:t>salah</a:t>
                      </a:r>
                      <a:endParaRPr lang="id-ID" sz="2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868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8339"/>
            <a:ext cx="8596668" cy="5333024"/>
          </a:xfrm>
        </p:spPr>
        <p:txBody>
          <a:bodyPr>
            <a:normAutofit fontScale="92500"/>
          </a:bodyPr>
          <a:lstStyle/>
          <a:p>
            <a:pPr marL="0" indent="0">
              <a:buNone/>
            </a:pPr>
            <a:r>
              <a:rPr lang="id-ID" sz="2800" dirty="0"/>
              <a:t>Karena di dalam disjungsi menggunakan konsep ‘atau’ artinya apabila salah satu atau kedua pernyataan memiliki nilai benar maka logika matematikanya akan dianggap benar. Pernyataan akan dianggap salah bila keduanya memiliki nilai </a:t>
            </a:r>
            <a:r>
              <a:rPr lang="id-ID" sz="2800" dirty="0" smtClean="0"/>
              <a:t>salah.</a:t>
            </a:r>
          </a:p>
          <a:p>
            <a:pPr marL="0" indent="0">
              <a:buNone/>
            </a:pPr>
            <a:r>
              <a:rPr lang="id-ID" sz="2800" dirty="0" smtClean="0"/>
              <a:t>Soal</a:t>
            </a:r>
          </a:p>
          <a:p>
            <a:pPr marL="0" indent="0">
              <a:buNone/>
            </a:pPr>
            <a:r>
              <a:rPr lang="id-ID" sz="2800" dirty="0" smtClean="0"/>
              <a:t>p </a:t>
            </a:r>
            <a:r>
              <a:rPr lang="id-ID" sz="2800" dirty="0"/>
              <a:t>: 3 + 4 = 12</a:t>
            </a:r>
          </a:p>
          <a:p>
            <a:pPr marL="0" indent="0">
              <a:buNone/>
            </a:pPr>
            <a:r>
              <a:rPr lang="id-ID" sz="2800" dirty="0"/>
              <a:t>q : 3 X 10 = </a:t>
            </a:r>
            <a:r>
              <a:rPr lang="id-ID" sz="2800" dirty="0" smtClean="0"/>
              <a:t>30</a:t>
            </a:r>
          </a:p>
          <a:p>
            <a:pPr marL="0" indent="0">
              <a:buNone/>
            </a:pPr>
            <a:r>
              <a:rPr lang="id-ID" sz="2800" dirty="0"/>
              <a:t>Jawaban </a:t>
            </a:r>
          </a:p>
          <a:p>
            <a:pPr marL="0" indent="0">
              <a:buNone/>
            </a:pPr>
            <a:r>
              <a:rPr lang="id-ID" sz="2800" dirty="0"/>
              <a:t>(p) = S,   (q) = B.</a:t>
            </a:r>
          </a:p>
          <a:p>
            <a:pPr marL="0" indent="0">
              <a:buNone/>
            </a:pPr>
            <a:r>
              <a:rPr lang="id-ID" sz="2800" dirty="0"/>
              <a:t>Jadi, 	(p   q) = B.</a:t>
            </a:r>
          </a:p>
          <a:p>
            <a:pPr marL="0" indent="0">
              <a:buNone/>
            </a:pPr>
            <a:endParaRPr lang="id-ID" sz="2800" dirty="0"/>
          </a:p>
          <a:p>
            <a:pPr marL="0" indent="0">
              <a:buNone/>
            </a:pPr>
            <a:endParaRPr lang="id-ID" sz="2800" dirty="0"/>
          </a:p>
          <a:p>
            <a:pPr marL="0" indent="0">
              <a:buNone/>
            </a:pPr>
            <a:endParaRPr lang="id-ID" sz="2800" dirty="0"/>
          </a:p>
          <a:p>
            <a:pPr marL="0" indent="0">
              <a:buNone/>
            </a:pPr>
            <a:endParaRPr lang="id-ID" sz="2800" dirty="0"/>
          </a:p>
        </p:txBody>
      </p:sp>
    </p:spTree>
    <p:extLst>
      <p:ext uri="{BB962C8B-B14F-4D97-AF65-F5344CB8AC3E}">
        <p14:creationId xmlns:p14="http://schemas.microsoft.com/office/powerpoint/2010/main" val="189799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70" y="901521"/>
            <a:ext cx="8596668" cy="5139841"/>
          </a:xfrm>
        </p:spPr>
        <p:txBody>
          <a:bodyPr>
            <a:noAutofit/>
          </a:bodyPr>
          <a:lstStyle/>
          <a:p>
            <a:pPr marL="0" indent="0">
              <a:buNone/>
            </a:pPr>
            <a:r>
              <a:rPr lang="id-ID" sz="2000" dirty="0" smtClean="0"/>
              <a:t>3. </a:t>
            </a:r>
            <a:r>
              <a:rPr lang="en-US" sz="2000" b="1" dirty="0" err="1"/>
              <a:t>Implikasi</a:t>
            </a:r>
            <a:endParaRPr lang="id-ID" sz="2000" dirty="0"/>
          </a:p>
          <a:p>
            <a:pPr marL="0" indent="0">
              <a:buNone/>
            </a:pPr>
            <a:r>
              <a:rPr lang="id-ID" sz="2000" dirty="0"/>
              <a:t>	</a:t>
            </a:r>
            <a:r>
              <a:rPr lang="en-US" sz="2000" dirty="0" err="1" smtClean="0"/>
              <a:t>Implikasi</a:t>
            </a:r>
            <a:r>
              <a:rPr lang="en-US" sz="2000" dirty="0" smtClean="0"/>
              <a:t> </a:t>
            </a:r>
            <a:r>
              <a:rPr lang="en-US" sz="2000" dirty="0" err="1"/>
              <a:t>merupakan</a:t>
            </a:r>
            <a:r>
              <a:rPr lang="en-US" sz="2000" dirty="0"/>
              <a:t> </a:t>
            </a:r>
            <a:r>
              <a:rPr lang="en-US" sz="2000" dirty="0" err="1"/>
              <a:t>logika</a:t>
            </a:r>
            <a:r>
              <a:rPr lang="en-US" sz="2000" dirty="0"/>
              <a:t> </a:t>
            </a:r>
            <a:r>
              <a:rPr lang="en-US" sz="2000" dirty="0" err="1"/>
              <a:t>matematika</a:t>
            </a:r>
            <a:r>
              <a:rPr lang="en-US" sz="2000" dirty="0"/>
              <a:t> </a:t>
            </a:r>
            <a:r>
              <a:rPr lang="en-US" sz="2000" dirty="0" err="1"/>
              <a:t>dengan</a:t>
            </a:r>
            <a:r>
              <a:rPr lang="en-US" sz="2000" dirty="0"/>
              <a:t> </a:t>
            </a:r>
            <a:r>
              <a:rPr lang="en-US" sz="2000" dirty="0" err="1"/>
              <a:t>konsep</a:t>
            </a:r>
            <a:r>
              <a:rPr lang="en-US" sz="2000" dirty="0"/>
              <a:t> </a:t>
            </a:r>
            <a:r>
              <a:rPr lang="en-US" sz="2000" dirty="0" err="1"/>
              <a:t>kesesuaian</a:t>
            </a:r>
            <a:r>
              <a:rPr lang="en-US" sz="2000" dirty="0"/>
              <a:t>. </a:t>
            </a:r>
            <a:r>
              <a:rPr lang="en-US" sz="2000" dirty="0" err="1"/>
              <a:t>Kedua</a:t>
            </a:r>
            <a:r>
              <a:rPr lang="en-US" sz="2000" dirty="0"/>
              <a:t> </a:t>
            </a:r>
            <a:r>
              <a:rPr lang="en-US" sz="2000" dirty="0" err="1"/>
              <a:t>pernyataan</a:t>
            </a:r>
            <a:r>
              <a:rPr lang="en-US" sz="2000" dirty="0"/>
              <a:t> </a:t>
            </a:r>
            <a:r>
              <a:rPr lang="en-US" sz="2000" dirty="0" err="1"/>
              <a:t>akan</a:t>
            </a:r>
            <a:r>
              <a:rPr lang="en-US" sz="2000" dirty="0"/>
              <a:t> </a:t>
            </a:r>
            <a:r>
              <a:rPr lang="en-US" sz="2000" dirty="0" err="1"/>
              <a:t>dihubungkan</a:t>
            </a:r>
            <a:r>
              <a:rPr lang="en-US" sz="2000" dirty="0"/>
              <a:t> </a:t>
            </a:r>
            <a:r>
              <a:rPr lang="en-US" sz="2000" dirty="0" err="1"/>
              <a:t>dengan</a:t>
            </a:r>
            <a:r>
              <a:rPr lang="en-US" sz="2000" dirty="0"/>
              <a:t> </a:t>
            </a:r>
            <a:r>
              <a:rPr lang="en-US" sz="2000" dirty="0" err="1"/>
              <a:t>menggunakan</a:t>
            </a:r>
            <a:r>
              <a:rPr lang="en-US" sz="2000" dirty="0"/>
              <a:t> </a:t>
            </a:r>
            <a:r>
              <a:rPr lang="en-US" sz="2000" dirty="0" err="1"/>
              <a:t>simbol</a:t>
            </a:r>
            <a:r>
              <a:rPr lang="en-US" sz="2000" dirty="0"/>
              <a:t> </a:t>
            </a:r>
            <a:r>
              <a:rPr lang="en-US" sz="2000" b="1" dirty="0"/>
              <a:t>( =&gt; )</a:t>
            </a:r>
            <a:r>
              <a:rPr lang="en-US" sz="2000" dirty="0"/>
              <a:t> </a:t>
            </a:r>
            <a:r>
              <a:rPr lang="en-US" sz="2000" dirty="0" err="1"/>
              <a:t>dengan</a:t>
            </a:r>
            <a:r>
              <a:rPr lang="en-US" sz="2000" dirty="0"/>
              <a:t> </a:t>
            </a:r>
            <a:r>
              <a:rPr lang="en-US" sz="2000" dirty="0" err="1"/>
              <a:t>makna</a:t>
            </a:r>
            <a:r>
              <a:rPr lang="en-US" sz="2000" dirty="0"/>
              <a:t> </a:t>
            </a:r>
            <a:r>
              <a:rPr lang="en-US" sz="2000" b="1" dirty="0"/>
              <a:t>'</a:t>
            </a:r>
            <a:r>
              <a:rPr lang="en-US" sz="2000" b="1" dirty="0" err="1"/>
              <a:t>jika</a:t>
            </a:r>
            <a:r>
              <a:rPr lang="en-US" sz="2000" b="1" dirty="0"/>
              <a:t> p ... </a:t>
            </a:r>
            <a:r>
              <a:rPr lang="en-US" sz="2000" b="1" dirty="0" err="1"/>
              <a:t>Maka</a:t>
            </a:r>
            <a:r>
              <a:rPr lang="en-US" sz="2000" b="1" dirty="0"/>
              <a:t> q ...'</a:t>
            </a:r>
            <a:r>
              <a:rPr lang="en-US" sz="2000" dirty="0"/>
              <a:t>. </a:t>
            </a:r>
            <a:r>
              <a:rPr lang="en-US" sz="2000" dirty="0" err="1"/>
              <a:t>Untuk</a:t>
            </a:r>
            <a:r>
              <a:rPr lang="en-US" sz="2000" dirty="0"/>
              <a:t> </a:t>
            </a:r>
            <a:r>
              <a:rPr lang="en-US" sz="2000" dirty="0" err="1"/>
              <a:t>lebih</a:t>
            </a:r>
            <a:r>
              <a:rPr lang="en-US" sz="2000" dirty="0"/>
              <a:t> </a:t>
            </a:r>
            <a:r>
              <a:rPr lang="en-US" sz="2000" dirty="0" err="1"/>
              <a:t>jelasnya</a:t>
            </a:r>
            <a:r>
              <a:rPr lang="en-US" sz="2000" dirty="0"/>
              <a:t> </a:t>
            </a:r>
            <a:r>
              <a:rPr lang="en-US" sz="2000" dirty="0" err="1"/>
              <a:t>akan</a:t>
            </a:r>
            <a:r>
              <a:rPr lang="en-US" sz="2000" dirty="0"/>
              <a:t> </a:t>
            </a:r>
            <a:r>
              <a:rPr lang="en-US" sz="2000" dirty="0" err="1"/>
              <a:t>dijelaskan</a:t>
            </a:r>
            <a:r>
              <a:rPr lang="en-US" sz="2000" dirty="0"/>
              <a:t> </a:t>
            </a:r>
            <a:r>
              <a:rPr lang="en-US" sz="2000" dirty="0" err="1"/>
              <a:t>dalam</a:t>
            </a:r>
            <a:r>
              <a:rPr lang="en-US" sz="2000" dirty="0"/>
              <a:t> </a:t>
            </a:r>
            <a:r>
              <a:rPr lang="en-US" sz="2000" dirty="0" err="1"/>
              <a:t>tabel</a:t>
            </a:r>
            <a:r>
              <a:rPr lang="en-US" sz="2000" dirty="0"/>
              <a:t> </a:t>
            </a:r>
            <a:r>
              <a:rPr lang="en-US" sz="2000" dirty="0" err="1"/>
              <a:t>berikut</a:t>
            </a:r>
            <a:r>
              <a:rPr lang="en-US" sz="2000" dirty="0" smtClean="0"/>
              <a:t>:</a:t>
            </a:r>
            <a:endParaRPr lang="id-ID" sz="2000" dirty="0" smtClean="0"/>
          </a:p>
          <a:p>
            <a:pPr marL="0" indent="0">
              <a:buNone/>
            </a:pPr>
            <a:endParaRPr lang="id-ID" sz="2000" dirty="0" smtClean="0"/>
          </a:p>
          <a:p>
            <a:pPr marL="0" indent="0">
              <a:buNone/>
            </a:pPr>
            <a:endParaRPr lang="id-ID" sz="2000" dirty="0" smtClean="0"/>
          </a:p>
          <a:p>
            <a:pPr marL="0" indent="0">
              <a:buNone/>
            </a:pPr>
            <a:endParaRPr lang="id-ID" sz="2000" dirty="0" smtClean="0"/>
          </a:p>
          <a:p>
            <a:pPr marL="0" indent="0">
              <a:buNone/>
            </a:pPr>
            <a:endParaRPr lang="id-ID" sz="2000" dirty="0"/>
          </a:p>
          <a:p>
            <a:pPr marL="0" indent="0">
              <a:buNone/>
            </a:pPr>
            <a:endParaRPr lang="id-ID" sz="2000" dirty="0" smtClean="0"/>
          </a:p>
          <a:p>
            <a:pPr marL="0" indent="0">
              <a:buNone/>
            </a:pPr>
            <a:endParaRPr lang="id-ID" sz="2000" dirty="0"/>
          </a:p>
          <a:p>
            <a:pPr marL="0" indent="0">
              <a:buNone/>
            </a:pPr>
            <a:endParaRPr lang="id-ID" sz="2000" dirty="0" smtClean="0"/>
          </a:p>
          <a:p>
            <a:pPr marL="0" indent="0">
              <a:buNone/>
            </a:pPr>
            <a:endParaRPr lang="id-ID" sz="2000" dirty="0"/>
          </a:p>
          <a:p>
            <a:pPr marL="0" indent="0">
              <a:buNone/>
            </a:pPr>
            <a:endParaRPr lang="id-ID" sz="2000" dirty="0" smtClean="0"/>
          </a:p>
          <a:p>
            <a:pPr marL="0" indent="0">
              <a:buNone/>
            </a:pPr>
            <a:endParaRPr lang="id-ID" sz="2000" dirty="0"/>
          </a:p>
        </p:txBody>
      </p:sp>
      <p:graphicFrame>
        <p:nvGraphicFramePr>
          <p:cNvPr id="4" name="Table 3"/>
          <p:cNvGraphicFramePr>
            <a:graphicFrameLocks noGrp="1"/>
          </p:cNvGraphicFramePr>
          <p:nvPr>
            <p:extLst>
              <p:ext uri="{D42A27DB-BD31-4B8C-83A1-F6EECF244321}">
                <p14:modId xmlns:p14="http://schemas.microsoft.com/office/powerpoint/2010/main" val="3258719191"/>
              </p:ext>
            </p:extLst>
          </p:nvPr>
        </p:nvGraphicFramePr>
        <p:xfrm>
          <a:off x="772733" y="2730322"/>
          <a:ext cx="8281114" cy="3200274"/>
        </p:xfrm>
        <a:graphic>
          <a:graphicData uri="http://schemas.openxmlformats.org/drawingml/2006/table">
            <a:tbl>
              <a:tblPr firstRow="1" firstCol="1" bandRow="1">
                <a:tableStyleId>{5C22544A-7EE6-4342-B048-85BDC9FD1C3A}</a:tableStyleId>
              </a:tblPr>
              <a:tblGrid>
                <a:gridCol w="795493"/>
                <a:gridCol w="690336"/>
                <a:gridCol w="901497"/>
                <a:gridCol w="5893788"/>
              </a:tblGrid>
              <a:tr h="858450">
                <a:tc>
                  <a:txBody>
                    <a:bodyPr/>
                    <a:lstStyle/>
                    <a:p>
                      <a:pPr algn="just">
                        <a:lnSpc>
                          <a:spcPct val="107000"/>
                        </a:lnSpc>
                        <a:spcAft>
                          <a:spcPts val="0"/>
                        </a:spcAft>
                      </a:pPr>
                      <a:endParaRPr lang="id-ID" sz="1600" dirty="0" smtClean="0">
                        <a:effectLst/>
                      </a:endParaRPr>
                    </a:p>
                    <a:p>
                      <a:pPr algn="just">
                        <a:lnSpc>
                          <a:spcPct val="107000"/>
                        </a:lnSpc>
                        <a:spcAft>
                          <a:spcPts val="0"/>
                        </a:spcAft>
                      </a:pPr>
                      <a:endParaRPr lang="id-ID" sz="1600" dirty="0" smtClean="0">
                        <a:effectLst/>
                        <a:latin typeface="Times New Roman" panose="02020603050405020304" pitchFamily="18" charset="0"/>
                        <a:ea typeface="Times New Roman" panose="02020603050405020304" pitchFamily="18" charset="0"/>
                      </a:endParaRPr>
                    </a:p>
                    <a:p>
                      <a:pPr algn="just">
                        <a:lnSpc>
                          <a:spcPct val="107000"/>
                        </a:lnSpc>
                        <a:spcAft>
                          <a:spcPts val="0"/>
                        </a:spcAft>
                      </a:pP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q</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p =&gt; q</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Logika matematika</a:t>
                      </a:r>
                      <a:endParaRPr lang="id-ID" sz="1600">
                        <a:effectLst/>
                        <a:latin typeface="Times New Roman" panose="02020603050405020304" pitchFamily="18" charset="0"/>
                        <a:ea typeface="Times New Roman" panose="02020603050405020304" pitchFamily="18" charset="0"/>
                      </a:endParaRPr>
                    </a:p>
                  </a:txBody>
                  <a:tcPr marL="68580" marR="68580" marT="0" marB="0"/>
                </a:tc>
              </a:tr>
              <a:tr h="585456">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B</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Jika awalnya BENAR lalu akhirnya BENAR maka dianggap BENAR</a:t>
                      </a:r>
                      <a:endParaRPr lang="id-ID" sz="1600">
                        <a:effectLst/>
                        <a:latin typeface="Times New Roman" panose="02020603050405020304" pitchFamily="18" charset="0"/>
                        <a:ea typeface="Times New Roman" panose="02020603050405020304" pitchFamily="18" charset="0"/>
                      </a:endParaRPr>
                    </a:p>
                  </a:txBody>
                  <a:tcPr marL="68580" marR="68580" marT="0" marB="0"/>
                </a:tc>
              </a:tr>
              <a:tr h="585456">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Jika awalnya BENAR lalu akhirnya SALAH maka dianggap SALAH</a:t>
                      </a:r>
                      <a:endParaRPr lang="id-ID" sz="1600">
                        <a:effectLst/>
                        <a:latin typeface="Times New Roman" panose="02020603050405020304" pitchFamily="18" charset="0"/>
                        <a:ea typeface="Times New Roman" panose="02020603050405020304" pitchFamily="18" charset="0"/>
                      </a:endParaRPr>
                    </a:p>
                  </a:txBody>
                  <a:tcPr marL="68580" marR="68580" marT="0" marB="0"/>
                </a:tc>
              </a:tr>
              <a:tr h="585456">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B</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Jika awalnya SALAH lalu akhirnya BENAR maka dianggap BENAR</a:t>
                      </a:r>
                      <a:endParaRPr lang="id-ID" sz="1600">
                        <a:effectLst/>
                        <a:latin typeface="Times New Roman" panose="02020603050405020304" pitchFamily="18" charset="0"/>
                        <a:ea typeface="Times New Roman" panose="02020603050405020304" pitchFamily="18" charset="0"/>
                      </a:endParaRPr>
                    </a:p>
                  </a:txBody>
                  <a:tcPr marL="68580" marR="68580" marT="0" marB="0"/>
                </a:tc>
              </a:tr>
              <a:tr h="585456">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err="1">
                          <a:effectLst/>
                        </a:rPr>
                        <a:t>Jika</a:t>
                      </a:r>
                      <a:r>
                        <a:rPr lang="en-US" sz="1600" dirty="0">
                          <a:effectLst/>
                        </a:rPr>
                        <a:t> </a:t>
                      </a:r>
                      <a:r>
                        <a:rPr lang="en-US" sz="1600" dirty="0" err="1">
                          <a:effectLst/>
                        </a:rPr>
                        <a:t>awalnya</a:t>
                      </a:r>
                      <a:r>
                        <a:rPr lang="en-US" sz="1600" dirty="0">
                          <a:effectLst/>
                        </a:rPr>
                        <a:t> SALAH </a:t>
                      </a:r>
                      <a:r>
                        <a:rPr lang="en-US" sz="1600" dirty="0" err="1">
                          <a:effectLst/>
                        </a:rPr>
                        <a:t>lalu</a:t>
                      </a:r>
                      <a:r>
                        <a:rPr lang="en-US" sz="1600" dirty="0">
                          <a:effectLst/>
                        </a:rPr>
                        <a:t> </a:t>
                      </a:r>
                      <a:r>
                        <a:rPr lang="en-US" sz="1600" dirty="0" err="1">
                          <a:effectLst/>
                        </a:rPr>
                        <a:t>akhirnya</a:t>
                      </a:r>
                      <a:r>
                        <a:rPr lang="en-US" sz="1600" dirty="0">
                          <a:effectLst/>
                        </a:rPr>
                        <a:t> SALAH </a:t>
                      </a:r>
                      <a:r>
                        <a:rPr lang="en-US" sz="1600" dirty="0" err="1">
                          <a:effectLst/>
                        </a:rPr>
                        <a:t>maka</a:t>
                      </a:r>
                      <a:r>
                        <a:rPr lang="en-US" sz="1600" dirty="0">
                          <a:effectLst/>
                        </a:rPr>
                        <a:t> </a:t>
                      </a:r>
                      <a:r>
                        <a:rPr lang="en-US" sz="1600" dirty="0" err="1">
                          <a:effectLst/>
                        </a:rPr>
                        <a:t>dianggap</a:t>
                      </a:r>
                      <a:r>
                        <a:rPr lang="en-US" sz="1600" dirty="0">
                          <a:effectLst/>
                        </a:rPr>
                        <a:t> BENAR</a:t>
                      </a:r>
                      <a:endParaRPr lang="id-ID"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9892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3"/>
            <a:ext cx="8596668" cy="5268630"/>
          </a:xfrm>
        </p:spPr>
        <p:txBody>
          <a:bodyPr/>
          <a:lstStyle/>
          <a:p>
            <a:pPr marL="0" indent="0">
              <a:spcBef>
                <a:spcPts val="0"/>
              </a:spcBef>
              <a:buNone/>
            </a:pPr>
            <a:r>
              <a:rPr lang="id-ID" sz="2400" dirty="0"/>
              <a:t>Soal</a:t>
            </a:r>
          </a:p>
          <a:p>
            <a:pPr marL="0" indent="0">
              <a:spcBef>
                <a:spcPts val="0"/>
              </a:spcBef>
              <a:buNone/>
            </a:pPr>
            <a:r>
              <a:rPr lang="id-ID" sz="2400" dirty="0"/>
              <a:t>Jika cos 30°= 0,5 maka 25 adalah bilangan ganjil</a:t>
            </a:r>
            <a:r>
              <a:rPr lang="id-ID" sz="2400" dirty="0" smtClean="0"/>
              <a:t>.</a:t>
            </a:r>
          </a:p>
          <a:p>
            <a:pPr marL="0" indent="0">
              <a:spcBef>
                <a:spcPts val="0"/>
              </a:spcBef>
              <a:buNone/>
            </a:pPr>
            <a:r>
              <a:rPr lang="id-ID" sz="2400" dirty="0" smtClean="0"/>
              <a:t>Jawab</a:t>
            </a:r>
            <a:endParaRPr lang="id-ID" sz="2400" dirty="0"/>
          </a:p>
          <a:p>
            <a:pPr marL="0" indent="0">
              <a:spcBef>
                <a:spcPts val="0"/>
              </a:spcBef>
              <a:buNone/>
            </a:pPr>
            <a:r>
              <a:rPr lang="id-ID" sz="2400" dirty="0"/>
              <a:t>Alasan salah, kesimpulan salah. Jadi, implikasi bernilai benar</a:t>
            </a:r>
          </a:p>
          <a:p>
            <a:pPr marL="0" indent="0">
              <a:buNone/>
            </a:pPr>
            <a:endParaRPr lang="id-ID" dirty="0"/>
          </a:p>
        </p:txBody>
      </p:sp>
    </p:spTree>
    <p:extLst>
      <p:ext uri="{BB962C8B-B14F-4D97-AF65-F5344CB8AC3E}">
        <p14:creationId xmlns:p14="http://schemas.microsoft.com/office/powerpoint/2010/main" val="77584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4097"/>
            <a:ext cx="8596668" cy="4997002"/>
          </a:xfrm>
        </p:spPr>
        <p:txBody>
          <a:bodyPr>
            <a:normAutofit/>
          </a:bodyPr>
          <a:lstStyle/>
          <a:p>
            <a:pPr marL="0" indent="0">
              <a:buNone/>
            </a:pPr>
            <a:r>
              <a:rPr lang="id-ID" sz="2000" dirty="0" smtClean="0"/>
              <a:t>4. </a:t>
            </a:r>
            <a:r>
              <a:rPr lang="en-US" sz="2000" b="1" dirty="0" err="1"/>
              <a:t>Biimplikasi</a:t>
            </a:r>
            <a:endParaRPr lang="id-ID" sz="2000" dirty="0"/>
          </a:p>
          <a:p>
            <a:pPr marL="0" indent="0">
              <a:buNone/>
            </a:pPr>
            <a:r>
              <a:rPr lang="id-ID" sz="2000" dirty="0" smtClean="0"/>
              <a:t>	</a:t>
            </a:r>
            <a:r>
              <a:rPr lang="en-US" sz="2000" dirty="0" smtClean="0"/>
              <a:t>Di </a:t>
            </a:r>
            <a:r>
              <a:rPr lang="en-US" sz="2000" dirty="0" err="1"/>
              <a:t>dalam</a:t>
            </a:r>
            <a:r>
              <a:rPr lang="en-US" sz="2000" dirty="0"/>
              <a:t> </a:t>
            </a:r>
            <a:r>
              <a:rPr lang="en-US" sz="2000" dirty="0" err="1"/>
              <a:t>biimplikasi</a:t>
            </a:r>
            <a:r>
              <a:rPr lang="en-US" sz="2000" dirty="0"/>
              <a:t>, </a:t>
            </a:r>
            <a:r>
              <a:rPr lang="en-US" sz="2000" dirty="0" err="1"/>
              <a:t>pernyataan</a:t>
            </a:r>
            <a:r>
              <a:rPr lang="en-US" sz="2000" dirty="0"/>
              <a:t> </a:t>
            </a:r>
            <a:r>
              <a:rPr lang="en-US" sz="2000" dirty="0" err="1"/>
              <a:t>akan</a:t>
            </a:r>
            <a:r>
              <a:rPr lang="en-US" sz="2000" dirty="0"/>
              <a:t> </a:t>
            </a:r>
            <a:r>
              <a:rPr lang="en-US" sz="2000" dirty="0" err="1"/>
              <a:t>dianggap</a:t>
            </a:r>
            <a:r>
              <a:rPr lang="en-US" sz="2000" dirty="0"/>
              <a:t> </a:t>
            </a:r>
            <a:r>
              <a:rPr lang="en-US" sz="2000" dirty="0" err="1"/>
              <a:t>benar</a:t>
            </a:r>
            <a:r>
              <a:rPr lang="en-US" sz="2000" dirty="0"/>
              <a:t> </a:t>
            </a:r>
            <a:r>
              <a:rPr lang="en-US" sz="2000" dirty="0" err="1"/>
              <a:t>bila</a:t>
            </a:r>
            <a:r>
              <a:rPr lang="en-US" sz="2000" dirty="0"/>
              <a:t> </a:t>
            </a:r>
            <a:r>
              <a:rPr lang="en-US" sz="2000" dirty="0" err="1"/>
              <a:t>keduanya</a:t>
            </a:r>
            <a:r>
              <a:rPr lang="en-US" sz="2000" dirty="0"/>
              <a:t> </a:t>
            </a:r>
            <a:r>
              <a:rPr lang="en-US" sz="2000" dirty="0" err="1"/>
              <a:t>memilki</a:t>
            </a:r>
            <a:r>
              <a:rPr lang="en-US" sz="2000" dirty="0"/>
              <a:t> </a:t>
            </a:r>
            <a:r>
              <a:rPr lang="en-US" sz="2000" dirty="0" err="1"/>
              <a:t>nilai</a:t>
            </a:r>
            <a:r>
              <a:rPr lang="en-US" sz="2000" dirty="0"/>
              <a:t> </a:t>
            </a:r>
            <a:r>
              <a:rPr lang="en-US" sz="2000" dirty="0" err="1"/>
              <a:t>sama-sama</a:t>
            </a:r>
            <a:r>
              <a:rPr lang="en-US" sz="2000" dirty="0"/>
              <a:t> </a:t>
            </a:r>
            <a:r>
              <a:rPr lang="en-US" sz="2000" dirty="0" err="1"/>
              <a:t>benar</a:t>
            </a:r>
            <a:r>
              <a:rPr lang="en-US" sz="2000" dirty="0"/>
              <a:t> </a:t>
            </a:r>
            <a:r>
              <a:rPr lang="en-US" sz="2000" dirty="0" err="1"/>
              <a:t>atau</a:t>
            </a:r>
            <a:r>
              <a:rPr lang="en-US" sz="2000" dirty="0"/>
              <a:t> </a:t>
            </a:r>
            <a:r>
              <a:rPr lang="en-US" sz="2000" dirty="0" err="1" smtClean="0"/>
              <a:t>sama-sama</a:t>
            </a:r>
            <a:r>
              <a:rPr lang="en-US" sz="2000" dirty="0" smtClean="0"/>
              <a:t> </a:t>
            </a:r>
            <a:r>
              <a:rPr lang="en-US" sz="2000" dirty="0" err="1"/>
              <a:t>salah</a:t>
            </a:r>
            <a:r>
              <a:rPr lang="en-US" sz="2000" dirty="0"/>
              <a:t>. </a:t>
            </a:r>
            <a:r>
              <a:rPr lang="en-US" sz="2000" dirty="0" err="1"/>
              <a:t>Selain</a:t>
            </a:r>
            <a:r>
              <a:rPr lang="en-US" sz="2000" dirty="0"/>
              <a:t> </a:t>
            </a:r>
            <a:r>
              <a:rPr lang="en-US" sz="2000" dirty="0" err="1"/>
              <a:t>itu</a:t>
            </a:r>
            <a:r>
              <a:rPr lang="en-US" sz="2000" dirty="0"/>
              <a:t> </a:t>
            </a:r>
            <a:r>
              <a:rPr lang="en-US" sz="2000" dirty="0" err="1"/>
              <a:t>maka</a:t>
            </a:r>
            <a:r>
              <a:rPr lang="en-US" sz="2000" dirty="0"/>
              <a:t> </a:t>
            </a:r>
            <a:r>
              <a:rPr lang="en-US" sz="2000" dirty="0" err="1"/>
              <a:t>pernyataan</a:t>
            </a:r>
            <a:r>
              <a:rPr lang="en-US" sz="2000" dirty="0"/>
              <a:t> </a:t>
            </a:r>
            <a:r>
              <a:rPr lang="en-US" sz="2000" dirty="0" err="1"/>
              <a:t>akan</a:t>
            </a:r>
            <a:r>
              <a:rPr lang="en-US" sz="2000" dirty="0"/>
              <a:t> </a:t>
            </a:r>
            <a:r>
              <a:rPr lang="en-US" sz="2000" dirty="0" err="1"/>
              <a:t>dianggap</a:t>
            </a:r>
            <a:r>
              <a:rPr lang="en-US" sz="2000" dirty="0"/>
              <a:t> </a:t>
            </a:r>
            <a:r>
              <a:rPr lang="en-US" sz="2000" dirty="0" err="1"/>
              <a:t>salah</a:t>
            </a:r>
            <a:r>
              <a:rPr lang="en-US" sz="2000" dirty="0"/>
              <a:t>. </a:t>
            </a:r>
            <a:r>
              <a:rPr lang="en-US" sz="2000" dirty="0" err="1"/>
              <a:t>Biimplikasi</a:t>
            </a:r>
            <a:r>
              <a:rPr lang="en-US" sz="2000" dirty="0"/>
              <a:t> </a:t>
            </a:r>
            <a:r>
              <a:rPr lang="en-US" sz="2000" dirty="0" err="1"/>
              <a:t>ditunjukan</a:t>
            </a:r>
            <a:r>
              <a:rPr lang="en-US" sz="2000" dirty="0"/>
              <a:t> </a:t>
            </a:r>
            <a:r>
              <a:rPr lang="en-US" sz="2000" dirty="0" err="1"/>
              <a:t>dengan</a:t>
            </a:r>
            <a:r>
              <a:rPr lang="en-US" sz="2000" dirty="0"/>
              <a:t> symbol </a:t>
            </a:r>
            <a:r>
              <a:rPr lang="en-US" sz="2000" b="1" dirty="0"/>
              <a:t>(</a:t>
            </a:r>
            <a:r>
              <a:rPr lang="en-US" sz="2000" b="1" dirty="0">
                <a:sym typeface="Wingdings" panose="05000000000000000000" pitchFamily="2" charset="2"/>
              </a:rPr>
              <a:t></a:t>
            </a:r>
            <a:r>
              <a:rPr lang="en-US" sz="2000" b="1" dirty="0"/>
              <a:t>)</a:t>
            </a:r>
            <a:r>
              <a:rPr lang="en-US" sz="2000" dirty="0"/>
              <a:t> </a:t>
            </a:r>
            <a:r>
              <a:rPr lang="en-US" sz="2000" dirty="0" err="1"/>
              <a:t>dengan</a:t>
            </a:r>
            <a:r>
              <a:rPr lang="en-US" sz="2000" dirty="0"/>
              <a:t> </a:t>
            </a:r>
            <a:r>
              <a:rPr lang="en-US" sz="2000" dirty="0" err="1"/>
              <a:t>makna</a:t>
            </a:r>
            <a:r>
              <a:rPr lang="en-US" sz="2000" dirty="0"/>
              <a:t> </a:t>
            </a:r>
            <a:r>
              <a:rPr lang="en-US" sz="2000" b="1" dirty="0"/>
              <a:t>‘ p ….. </a:t>
            </a:r>
            <a:r>
              <a:rPr lang="en-US" sz="2000" b="1" dirty="0" err="1"/>
              <a:t>Jika</a:t>
            </a:r>
            <a:r>
              <a:rPr lang="en-US" sz="2000" b="1" dirty="0"/>
              <a:t> </a:t>
            </a:r>
            <a:r>
              <a:rPr lang="en-US" sz="2000" b="1" dirty="0" err="1"/>
              <a:t>dan</a:t>
            </a:r>
            <a:r>
              <a:rPr lang="en-US" sz="2000" b="1" dirty="0"/>
              <a:t> </a:t>
            </a:r>
            <a:r>
              <a:rPr lang="en-US" sz="2000" b="1" dirty="0" err="1"/>
              <a:t>hanya</a:t>
            </a:r>
            <a:r>
              <a:rPr lang="en-US" sz="2000" b="1" dirty="0"/>
              <a:t> </a:t>
            </a:r>
            <a:r>
              <a:rPr lang="en-US" sz="2000" b="1" dirty="0" err="1"/>
              <a:t>jika</a:t>
            </a:r>
            <a:r>
              <a:rPr lang="en-US" sz="2000" b="1" dirty="0"/>
              <a:t> q </a:t>
            </a:r>
            <a:r>
              <a:rPr lang="en-US" sz="2000" b="1" dirty="0" smtClean="0"/>
              <a:t>…..‘</a:t>
            </a:r>
            <a:endParaRPr lang="id-ID" sz="2000" b="1" dirty="0"/>
          </a:p>
          <a:p>
            <a:pPr marL="0" indent="0">
              <a:buNone/>
            </a:pPr>
            <a:endParaRPr lang="id-ID" sz="2000" b="1" dirty="0" smtClean="0"/>
          </a:p>
          <a:p>
            <a:pPr marL="0" indent="0">
              <a:buNone/>
            </a:pPr>
            <a:endParaRPr lang="id-ID" sz="2000" b="1" dirty="0" smtClean="0"/>
          </a:p>
          <a:p>
            <a:pPr marL="0" indent="0">
              <a:buNone/>
            </a:pPr>
            <a:endParaRPr lang="id-ID" sz="2000" b="1" dirty="0" smtClean="0"/>
          </a:p>
          <a:p>
            <a:pPr marL="0" indent="0">
              <a:buNone/>
            </a:pPr>
            <a:endParaRPr lang="id-ID" sz="2000" b="1" dirty="0" smtClean="0"/>
          </a:p>
          <a:p>
            <a:pPr marL="0" indent="0">
              <a:buNone/>
            </a:pPr>
            <a:endParaRPr lang="id-ID" sz="2000" b="1" dirty="0" smtClean="0"/>
          </a:p>
          <a:p>
            <a:pPr marL="0" indent="0">
              <a:buNone/>
            </a:pPr>
            <a:endParaRPr lang="id-ID" sz="2000" b="1" dirty="0" smtClean="0"/>
          </a:p>
          <a:p>
            <a:pPr marL="0" indent="0">
              <a:buNone/>
            </a:pPr>
            <a:endParaRPr lang="id-ID" sz="2000" b="1" dirty="0" smtClean="0"/>
          </a:p>
          <a:p>
            <a:pPr marL="0" indent="0">
              <a:buNone/>
            </a:pPr>
            <a:endParaRPr lang="id-ID" sz="2000" dirty="0"/>
          </a:p>
          <a:p>
            <a:pPr marL="0" indent="0">
              <a:buNone/>
            </a:pPr>
            <a:endParaRPr lang="id-ID" sz="2000" dirty="0"/>
          </a:p>
          <a:p>
            <a:endParaRPr lang="id-ID" sz="2000" dirty="0"/>
          </a:p>
          <a:p>
            <a:pPr marL="0" indent="0">
              <a:buNone/>
            </a:pPr>
            <a:endParaRPr lang="id-ID" sz="2000" dirty="0"/>
          </a:p>
        </p:txBody>
      </p:sp>
      <p:graphicFrame>
        <p:nvGraphicFramePr>
          <p:cNvPr id="4" name="Table 3"/>
          <p:cNvGraphicFramePr>
            <a:graphicFrameLocks noGrp="1"/>
          </p:cNvGraphicFramePr>
          <p:nvPr>
            <p:extLst>
              <p:ext uri="{D42A27DB-BD31-4B8C-83A1-F6EECF244321}">
                <p14:modId xmlns:p14="http://schemas.microsoft.com/office/powerpoint/2010/main" val="1810766202"/>
              </p:ext>
            </p:extLst>
          </p:nvPr>
        </p:nvGraphicFramePr>
        <p:xfrm>
          <a:off x="837128" y="2640170"/>
          <a:ext cx="8436874" cy="3284112"/>
        </p:xfrm>
        <a:graphic>
          <a:graphicData uri="http://schemas.openxmlformats.org/drawingml/2006/table">
            <a:tbl>
              <a:tblPr firstRow="1" firstCol="1" bandRow="1">
                <a:tableStyleId>{5C22544A-7EE6-4342-B048-85BDC9FD1C3A}</a:tableStyleId>
              </a:tblPr>
              <a:tblGrid>
                <a:gridCol w="797146"/>
                <a:gridCol w="691771"/>
                <a:gridCol w="932310"/>
                <a:gridCol w="6015647"/>
              </a:tblGrid>
              <a:tr h="309316">
                <a:tc>
                  <a:txBody>
                    <a:bodyPr/>
                    <a:lstStyle/>
                    <a:p>
                      <a:pPr algn="just">
                        <a:lnSpc>
                          <a:spcPct val="107000"/>
                        </a:lnSpc>
                        <a:spcAft>
                          <a:spcPts val="0"/>
                        </a:spcAft>
                      </a:pPr>
                      <a:r>
                        <a:rPr lang="en-US" sz="1600" dirty="0">
                          <a:effectLst/>
                        </a:rPr>
                        <a:t>P</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q</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p </a:t>
                      </a:r>
                      <a:r>
                        <a:rPr lang="en-US" sz="1600" dirty="0">
                          <a:effectLst/>
                          <a:sym typeface="Wingdings" panose="05000000000000000000" pitchFamily="2" charset="2"/>
                        </a:rPr>
                        <a:t></a:t>
                      </a:r>
                      <a:r>
                        <a:rPr lang="en-US" sz="1600" dirty="0">
                          <a:effectLst/>
                        </a:rPr>
                        <a:t> q</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Logika matematika</a:t>
                      </a:r>
                      <a:endParaRPr lang="id-ID" sz="1600">
                        <a:effectLst/>
                        <a:latin typeface="Times New Roman" panose="02020603050405020304" pitchFamily="18" charset="0"/>
                        <a:ea typeface="Times New Roman" panose="02020603050405020304" pitchFamily="18" charset="0"/>
                      </a:endParaRPr>
                    </a:p>
                  </a:txBody>
                  <a:tcPr marL="68580" marR="68580" marT="0" marB="0"/>
                </a:tc>
              </a:tr>
              <a:tr h="743699">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B</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P </a:t>
                      </a:r>
                      <a:r>
                        <a:rPr lang="en-US" sz="1600" dirty="0" err="1">
                          <a:effectLst/>
                        </a:rPr>
                        <a:t>adalah</a:t>
                      </a:r>
                      <a:r>
                        <a:rPr lang="en-US" sz="1600" dirty="0">
                          <a:effectLst/>
                        </a:rPr>
                        <a:t> BENAR </a:t>
                      </a:r>
                      <a:r>
                        <a:rPr lang="en-US" sz="1600" dirty="0" err="1">
                          <a:effectLst/>
                        </a:rPr>
                        <a:t>jika</a:t>
                      </a:r>
                      <a:r>
                        <a:rPr lang="en-US" sz="1600" dirty="0">
                          <a:effectLst/>
                        </a:rPr>
                        <a:t> </a:t>
                      </a:r>
                      <a:r>
                        <a:rPr lang="en-US" sz="1600" dirty="0" err="1">
                          <a:effectLst/>
                        </a:rPr>
                        <a:t>dan</a:t>
                      </a:r>
                      <a:r>
                        <a:rPr lang="en-US" sz="1600" dirty="0">
                          <a:effectLst/>
                        </a:rPr>
                        <a:t> </a:t>
                      </a:r>
                      <a:r>
                        <a:rPr lang="en-US" sz="1600" dirty="0" err="1">
                          <a:effectLst/>
                        </a:rPr>
                        <a:t>hanya</a:t>
                      </a:r>
                      <a:r>
                        <a:rPr lang="en-US" sz="1600" dirty="0">
                          <a:effectLst/>
                        </a:rPr>
                        <a:t> </a:t>
                      </a:r>
                      <a:r>
                        <a:rPr lang="en-US" sz="1600" dirty="0" err="1">
                          <a:effectLst/>
                        </a:rPr>
                        <a:t>jika</a:t>
                      </a:r>
                      <a:r>
                        <a:rPr lang="en-US" sz="1600" dirty="0">
                          <a:effectLst/>
                        </a:rPr>
                        <a:t> q </a:t>
                      </a:r>
                      <a:r>
                        <a:rPr lang="en-US" sz="1600" dirty="0" err="1">
                          <a:effectLst/>
                        </a:rPr>
                        <a:t>adalah</a:t>
                      </a:r>
                      <a:r>
                        <a:rPr lang="en-US" sz="1600" dirty="0">
                          <a:effectLst/>
                        </a:rPr>
                        <a:t> BENAR (</a:t>
                      </a:r>
                      <a:r>
                        <a:rPr lang="en-US" sz="1600" dirty="0" err="1">
                          <a:effectLst/>
                        </a:rPr>
                        <a:t>dianggap</a:t>
                      </a:r>
                      <a:r>
                        <a:rPr lang="en-US" sz="1600" dirty="0">
                          <a:effectLst/>
                        </a:rPr>
                        <a:t> </a:t>
                      </a:r>
                      <a:r>
                        <a:rPr lang="en-US" sz="1600" dirty="0" err="1">
                          <a:effectLst/>
                        </a:rPr>
                        <a:t>benar</a:t>
                      </a:r>
                      <a:r>
                        <a:rPr lang="en-US" sz="1600" dirty="0">
                          <a:effectLst/>
                        </a:rPr>
                        <a:t>)</a:t>
                      </a:r>
                      <a:endParaRPr lang="id-ID" sz="1600" dirty="0">
                        <a:effectLst/>
                        <a:latin typeface="Times New Roman" panose="02020603050405020304" pitchFamily="18" charset="0"/>
                        <a:ea typeface="Times New Roman" panose="02020603050405020304" pitchFamily="18" charset="0"/>
                      </a:endParaRPr>
                    </a:p>
                  </a:txBody>
                  <a:tcPr marL="68580" marR="68580" marT="0" marB="0"/>
                </a:tc>
              </a:tr>
              <a:tr h="743699">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P </a:t>
                      </a:r>
                      <a:r>
                        <a:rPr lang="en-US" sz="1600" dirty="0" err="1">
                          <a:effectLst/>
                        </a:rPr>
                        <a:t>adalah</a:t>
                      </a:r>
                      <a:r>
                        <a:rPr lang="en-US" sz="1600" dirty="0">
                          <a:effectLst/>
                        </a:rPr>
                        <a:t> BENAR </a:t>
                      </a:r>
                      <a:r>
                        <a:rPr lang="en-US" sz="1600" dirty="0" err="1">
                          <a:effectLst/>
                        </a:rPr>
                        <a:t>jika</a:t>
                      </a:r>
                      <a:r>
                        <a:rPr lang="en-US" sz="1600" dirty="0">
                          <a:effectLst/>
                        </a:rPr>
                        <a:t> </a:t>
                      </a:r>
                      <a:r>
                        <a:rPr lang="en-US" sz="1600" dirty="0" err="1">
                          <a:effectLst/>
                        </a:rPr>
                        <a:t>dan</a:t>
                      </a:r>
                      <a:r>
                        <a:rPr lang="en-US" sz="1600" dirty="0">
                          <a:effectLst/>
                        </a:rPr>
                        <a:t> </a:t>
                      </a:r>
                      <a:r>
                        <a:rPr lang="en-US" sz="1600" dirty="0" err="1">
                          <a:effectLst/>
                        </a:rPr>
                        <a:t>hanya</a:t>
                      </a:r>
                      <a:r>
                        <a:rPr lang="en-US" sz="1600" dirty="0">
                          <a:effectLst/>
                        </a:rPr>
                        <a:t> </a:t>
                      </a:r>
                      <a:r>
                        <a:rPr lang="en-US" sz="1600" dirty="0" err="1">
                          <a:effectLst/>
                        </a:rPr>
                        <a:t>jika</a:t>
                      </a:r>
                      <a:r>
                        <a:rPr lang="en-US" sz="1600" dirty="0">
                          <a:effectLst/>
                        </a:rPr>
                        <a:t> q </a:t>
                      </a:r>
                      <a:r>
                        <a:rPr lang="en-US" sz="1600" dirty="0" err="1">
                          <a:effectLst/>
                        </a:rPr>
                        <a:t>adalah</a:t>
                      </a:r>
                      <a:r>
                        <a:rPr lang="en-US" sz="1600" dirty="0">
                          <a:effectLst/>
                        </a:rPr>
                        <a:t> SALAH (</a:t>
                      </a:r>
                      <a:r>
                        <a:rPr lang="en-US" sz="1600" dirty="0" err="1">
                          <a:effectLst/>
                        </a:rPr>
                        <a:t>dianggap</a:t>
                      </a:r>
                      <a:r>
                        <a:rPr lang="en-US" sz="1600" dirty="0">
                          <a:effectLst/>
                        </a:rPr>
                        <a:t> </a:t>
                      </a:r>
                      <a:r>
                        <a:rPr lang="en-US" sz="1600" dirty="0" err="1">
                          <a:effectLst/>
                        </a:rPr>
                        <a:t>salah</a:t>
                      </a:r>
                      <a:r>
                        <a:rPr lang="en-US" sz="1600" dirty="0">
                          <a:effectLst/>
                        </a:rPr>
                        <a:t>)</a:t>
                      </a:r>
                      <a:endParaRPr lang="id-ID" sz="1600" dirty="0">
                        <a:effectLst/>
                        <a:latin typeface="Times New Roman" panose="02020603050405020304" pitchFamily="18" charset="0"/>
                        <a:ea typeface="Times New Roman" panose="02020603050405020304" pitchFamily="18" charset="0"/>
                      </a:endParaRPr>
                    </a:p>
                  </a:txBody>
                  <a:tcPr marL="68580" marR="68580" marT="0" marB="0"/>
                </a:tc>
              </a:tr>
              <a:tr h="743699">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B</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P </a:t>
                      </a:r>
                      <a:r>
                        <a:rPr lang="en-US" sz="1600" dirty="0" err="1">
                          <a:effectLst/>
                        </a:rPr>
                        <a:t>adalah</a:t>
                      </a:r>
                      <a:r>
                        <a:rPr lang="en-US" sz="1600" dirty="0">
                          <a:effectLst/>
                        </a:rPr>
                        <a:t> SALAH </a:t>
                      </a:r>
                      <a:r>
                        <a:rPr lang="en-US" sz="1600" dirty="0" err="1">
                          <a:effectLst/>
                        </a:rPr>
                        <a:t>jika</a:t>
                      </a:r>
                      <a:r>
                        <a:rPr lang="en-US" sz="1600" dirty="0">
                          <a:effectLst/>
                        </a:rPr>
                        <a:t> </a:t>
                      </a:r>
                      <a:r>
                        <a:rPr lang="en-US" sz="1600" dirty="0" err="1">
                          <a:effectLst/>
                        </a:rPr>
                        <a:t>dan</a:t>
                      </a:r>
                      <a:r>
                        <a:rPr lang="en-US" sz="1600" dirty="0">
                          <a:effectLst/>
                        </a:rPr>
                        <a:t> </a:t>
                      </a:r>
                      <a:r>
                        <a:rPr lang="en-US" sz="1600" dirty="0" err="1">
                          <a:effectLst/>
                        </a:rPr>
                        <a:t>hanya</a:t>
                      </a:r>
                      <a:r>
                        <a:rPr lang="en-US" sz="1600" dirty="0">
                          <a:effectLst/>
                        </a:rPr>
                        <a:t> </a:t>
                      </a:r>
                      <a:r>
                        <a:rPr lang="en-US" sz="1600" dirty="0" err="1">
                          <a:effectLst/>
                        </a:rPr>
                        <a:t>jika</a:t>
                      </a:r>
                      <a:r>
                        <a:rPr lang="en-US" sz="1600" dirty="0">
                          <a:effectLst/>
                        </a:rPr>
                        <a:t> q </a:t>
                      </a:r>
                      <a:r>
                        <a:rPr lang="en-US" sz="1600" dirty="0" err="1">
                          <a:effectLst/>
                        </a:rPr>
                        <a:t>adalah</a:t>
                      </a:r>
                      <a:r>
                        <a:rPr lang="en-US" sz="1600" dirty="0">
                          <a:effectLst/>
                        </a:rPr>
                        <a:t> BENAR (</a:t>
                      </a:r>
                      <a:r>
                        <a:rPr lang="en-US" sz="1600" dirty="0" err="1">
                          <a:effectLst/>
                        </a:rPr>
                        <a:t>dianggap</a:t>
                      </a:r>
                      <a:r>
                        <a:rPr lang="en-US" sz="1600" dirty="0">
                          <a:effectLst/>
                        </a:rPr>
                        <a:t> </a:t>
                      </a:r>
                      <a:r>
                        <a:rPr lang="en-US" sz="1600" dirty="0" err="1">
                          <a:effectLst/>
                        </a:rPr>
                        <a:t>salah</a:t>
                      </a:r>
                      <a:r>
                        <a:rPr lang="en-US" sz="1600" dirty="0">
                          <a:effectLst/>
                        </a:rPr>
                        <a:t>)</a:t>
                      </a:r>
                      <a:endParaRPr lang="id-ID" sz="1600" dirty="0">
                        <a:effectLst/>
                        <a:latin typeface="Times New Roman" panose="02020603050405020304" pitchFamily="18" charset="0"/>
                        <a:ea typeface="Times New Roman" panose="02020603050405020304" pitchFamily="18" charset="0"/>
                      </a:endParaRPr>
                    </a:p>
                  </a:txBody>
                  <a:tcPr marL="68580" marR="68580" marT="0" marB="0"/>
                </a:tc>
              </a:tr>
              <a:tr h="743699">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a:effectLst/>
                        </a:rPr>
                        <a:t>S</a:t>
                      </a:r>
                      <a:endParaRPr lang="id-ID"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B</a:t>
                      </a:r>
                      <a:endParaRPr lang="id-ID"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07000"/>
                        </a:lnSpc>
                        <a:spcAft>
                          <a:spcPts val="0"/>
                        </a:spcAft>
                      </a:pPr>
                      <a:r>
                        <a:rPr lang="en-US" sz="1600" dirty="0">
                          <a:effectLst/>
                        </a:rPr>
                        <a:t>P </a:t>
                      </a:r>
                      <a:r>
                        <a:rPr lang="en-US" sz="1600" dirty="0" err="1">
                          <a:effectLst/>
                        </a:rPr>
                        <a:t>adalah</a:t>
                      </a:r>
                      <a:r>
                        <a:rPr lang="en-US" sz="1600" dirty="0">
                          <a:effectLst/>
                        </a:rPr>
                        <a:t> SALAH </a:t>
                      </a:r>
                      <a:r>
                        <a:rPr lang="en-US" sz="1600" dirty="0" err="1">
                          <a:effectLst/>
                        </a:rPr>
                        <a:t>jika</a:t>
                      </a:r>
                      <a:r>
                        <a:rPr lang="en-US" sz="1600" dirty="0">
                          <a:effectLst/>
                        </a:rPr>
                        <a:t> </a:t>
                      </a:r>
                      <a:r>
                        <a:rPr lang="en-US" sz="1600" dirty="0" err="1">
                          <a:effectLst/>
                        </a:rPr>
                        <a:t>dan</a:t>
                      </a:r>
                      <a:r>
                        <a:rPr lang="en-US" sz="1600" dirty="0">
                          <a:effectLst/>
                        </a:rPr>
                        <a:t> </a:t>
                      </a:r>
                      <a:r>
                        <a:rPr lang="en-US" sz="1600" dirty="0" err="1">
                          <a:effectLst/>
                        </a:rPr>
                        <a:t>hanya</a:t>
                      </a:r>
                      <a:r>
                        <a:rPr lang="en-US" sz="1600" dirty="0">
                          <a:effectLst/>
                        </a:rPr>
                        <a:t> </a:t>
                      </a:r>
                      <a:r>
                        <a:rPr lang="en-US" sz="1600" dirty="0" err="1">
                          <a:effectLst/>
                        </a:rPr>
                        <a:t>jika</a:t>
                      </a:r>
                      <a:r>
                        <a:rPr lang="en-US" sz="1600" dirty="0">
                          <a:effectLst/>
                        </a:rPr>
                        <a:t> q </a:t>
                      </a:r>
                      <a:r>
                        <a:rPr lang="en-US" sz="1600" dirty="0" err="1">
                          <a:effectLst/>
                        </a:rPr>
                        <a:t>adalah</a:t>
                      </a:r>
                      <a:r>
                        <a:rPr lang="en-US" sz="1600" dirty="0">
                          <a:effectLst/>
                        </a:rPr>
                        <a:t> SALAH (</a:t>
                      </a:r>
                      <a:r>
                        <a:rPr lang="en-US" sz="1600" dirty="0" err="1">
                          <a:effectLst/>
                        </a:rPr>
                        <a:t>dianggap</a:t>
                      </a:r>
                      <a:r>
                        <a:rPr lang="en-US" sz="1600" dirty="0">
                          <a:effectLst/>
                        </a:rPr>
                        <a:t> </a:t>
                      </a:r>
                      <a:r>
                        <a:rPr lang="en-US" sz="1600" dirty="0" err="1">
                          <a:effectLst/>
                        </a:rPr>
                        <a:t>benar</a:t>
                      </a:r>
                      <a:r>
                        <a:rPr lang="en-US" sz="1600" dirty="0">
                          <a:effectLst/>
                        </a:rPr>
                        <a:t>)</a:t>
                      </a:r>
                      <a:endParaRPr lang="id-ID"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706206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505</Words>
  <Application>Microsoft Office PowerPoint</Application>
  <PresentationFormat>Widescreen</PresentationFormat>
  <Paragraphs>198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Times New Roman</vt:lpstr>
      <vt:lpstr>Trebuchet MS</vt:lpstr>
      <vt:lpstr>Wingdings</vt:lpstr>
      <vt:lpstr>Wingdings 3</vt:lpstr>
      <vt:lpstr>Facet</vt:lpstr>
      <vt:lpstr>  LOGIKA MATEMATIKA Oleh  Minda Rahayu Khairi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42</cp:revision>
  <dcterms:created xsi:type="dcterms:W3CDTF">2016-09-02T06:08:51Z</dcterms:created>
  <dcterms:modified xsi:type="dcterms:W3CDTF">2016-09-20T13:21:45Z</dcterms:modified>
</cp:coreProperties>
</file>