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7" r:id="rId12"/>
    <p:sldId id="268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4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/>
    <p:restoredTop sz="96778"/>
  </p:normalViewPr>
  <p:slideViewPr>
    <p:cSldViewPr snapToGrid="0" snapToObjects="1">
      <p:cViewPr varScale="1">
        <p:scale>
          <a:sx n="137" d="100"/>
          <a:sy n="13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Опишите выборку целевой аудитории, для которой создается сайт, напишите ее портрет. Важно описать конкретного человека, его привычки и пользовательское поведение.</a:t>
            </a:r>
          </a:p>
          <a:p>
            <a:r>
              <a:rPr lang="ru-RU" dirty="0"/>
              <a:t>2. На основании сформулированного портрета пользователя написать РО</a:t>
            </a:r>
            <a:r>
              <a:rPr lang="en-US" dirty="0"/>
              <a:t>V — </a:t>
            </a:r>
            <a:r>
              <a:rPr lang="ru-RU" dirty="0"/>
              <a:t>концепцию потребности основной аудитории сайта. Как мы можем помочь, кому именно, какая у него потребность, какой барьер, проблема, контекст.</a:t>
            </a:r>
          </a:p>
          <a:p>
            <a:r>
              <a:rPr lang="ru-RU" dirty="0"/>
              <a:t>3. Описание аудитории необходимо добавить в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649DA-DDE9-6241-879D-94427045808E}"/>
              </a:ext>
            </a:extLst>
          </p:cNvPr>
          <p:cNvSpPr txBox="1"/>
          <p:nvPr/>
        </p:nvSpPr>
        <p:spPr>
          <a:xfrm>
            <a:off x="485194" y="1959430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мужчины от 40-60 лет,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 офисы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1</a:t>
            </a:r>
            <a:r>
              <a:rPr lang="ru-RU" dirty="0"/>
              <a:t> Прямая продажа. Клиент сам заходит на сайт.</a:t>
            </a:r>
          </a:p>
          <a:p>
            <a:endParaRPr lang="ru-RU" dirty="0"/>
          </a:p>
          <a:p>
            <a:r>
              <a:rPr lang="ru-RU" u="sng" dirty="0"/>
              <a:t>Портрет</a:t>
            </a:r>
            <a:br>
              <a:rPr lang="en-US" dirty="0"/>
            </a:br>
            <a:r>
              <a:rPr lang="ru-RU" dirty="0"/>
              <a:t>Клиент, мужчина 40 лет, сам заработал состояние. </a:t>
            </a:r>
          </a:p>
          <a:p>
            <a:r>
              <a:rPr lang="ru-RU" dirty="0"/>
              <a:t>Юрист в очень крупной компании.</a:t>
            </a:r>
          </a:p>
          <a:p>
            <a:r>
              <a:rPr lang="ru-RU" dirty="0"/>
              <a:t>Семья, дети, собака, 4 машины,  </a:t>
            </a:r>
          </a:p>
          <a:p>
            <a:r>
              <a:rPr lang="ru-RU" dirty="0"/>
              <a:t>Привык к удобству, покупать продукты верхнего ценового сегмента, </a:t>
            </a:r>
          </a:p>
          <a:p>
            <a:r>
              <a:rPr lang="ru-RU" dirty="0"/>
              <a:t>ездить на премиум авто, отдыхать, внимателен к деталям, </a:t>
            </a:r>
          </a:p>
          <a:p>
            <a:r>
              <a:rPr lang="ru-RU" dirty="0"/>
              <a:t>любит сам вмешиваться в процесс и все контролировать. </a:t>
            </a:r>
          </a:p>
          <a:p>
            <a:r>
              <a:rPr lang="ru-RU" dirty="0"/>
              <a:t>Не боится пробовать новое, рисковать и получать уникальный опыт.</a:t>
            </a:r>
          </a:p>
          <a:p>
            <a:endParaRPr lang="ru-RU" dirty="0"/>
          </a:p>
          <a:p>
            <a:r>
              <a:rPr lang="ru-RU" dirty="0"/>
              <a:t>Потребность авантюриста постигнуть и использовать </a:t>
            </a:r>
            <a:r>
              <a:rPr lang="ru-RU" dirty="0" err="1"/>
              <a:t>топовую</a:t>
            </a:r>
            <a:r>
              <a:rPr lang="ru-RU" dirty="0"/>
              <a:t> технологию </a:t>
            </a:r>
          </a:p>
          <a:p>
            <a:r>
              <a:rPr lang="ru-RU" dirty="0"/>
              <a:t>у себя в загородной резиденции.</a:t>
            </a:r>
          </a:p>
          <a:p>
            <a:endParaRPr lang="ru-RU" dirty="0"/>
          </a:p>
          <a:p>
            <a:r>
              <a:rPr lang="ru-RU" dirty="0"/>
              <a:t>Нашел сайт по рекламе в журнале о яхтах. У него уже есть автоматизация в городской квартире и опыт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7783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2 Комплементарная продажа. Архитектурная бюро предложила наши услуги в комплекте с ремонтом</a:t>
            </a:r>
          </a:p>
          <a:p>
            <a:endParaRPr lang="ru-RU" dirty="0"/>
          </a:p>
          <a:p>
            <a:r>
              <a:rPr lang="ru-RU" u="sng" dirty="0"/>
              <a:t>Портрет 2</a:t>
            </a:r>
            <a:br>
              <a:rPr lang="en-US" dirty="0"/>
            </a:br>
            <a:r>
              <a:rPr lang="ru-RU" dirty="0"/>
              <a:t>Архитектор, Женщина 45 лет, достаток выше среднего. </a:t>
            </a:r>
          </a:p>
          <a:p>
            <a:r>
              <a:rPr lang="ru-RU" dirty="0"/>
              <a:t>Топ менеджер в архитектурной компании. Постоянно ездит в Италию.</a:t>
            </a:r>
          </a:p>
          <a:p>
            <a:r>
              <a:rPr lang="ru-RU" dirty="0"/>
              <a:t>Проекты по всему миру. Знает о нашем продукте из опыта использования в Европе. Но разбирается на уровне пользователя. Знает возможные решения, которые мы можем предложить.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Продает выбранное решение вместе с ремонтом квартиры в центральном районе Москвы в элитном доме.</a:t>
            </a:r>
          </a:p>
          <a:p>
            <a:endParaRPr lang="ru-RU" dirty="0"/>
          </a:p>
          <a:p>
            <a:r>
              <a:rPr lang="ru-RU" dirty="0"/>
              <a:t>Клиент заходит на сайт по ее ссылке посмотреть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51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/>
          </a:p>
          <a:p>
            <a:pPr algn="just"/>
            <a:r>
              <a:rPr lang="ru-RU" sz="2800" dirty="0"/>
              <a:t>Сайт должен удовлетворять потребность в получении информации о компании, говорить о </a:t>
            </a:r>
            <a:r>
              <a:rPr lang="ru-RU" sz="2800" dirty="0" err="1"/>
              <a:t>премиальности</a:t>
            </a:r>
            <a:r>
              <a:rPr lang="ru-RU" sz="2800" dirty="0"/>
              <a:t> подхода, надежности работы с нами и обязательно должен показывать, что мы это правильный выбор наших партнеров (если нас рекомендуют), демонстрирую на сайте наши предыдущие супер проекты и лучшее сочетание услуг, которого ни у кого нет. Сайт должен иметь каталог, что бы юзер мог посмотреть сделанную работу удобно и быстро.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РО</a:t>
            </a:r>
            <a:r>
              <a:rPr lang="en-US" sz="1400" dirty="0"/>
              <a:t>V — </a:t>
            </a:r>
            <a:r>
              <a:rPr lang="ru-RU" sz="1400" dirty="0"/>
              <a:t>концепция потребности основной аудитории сайта</a:t>
            </a:r>
          </a:p>
        </p:txBody>
      </p:sp>
    </p:spTree>
    <p:extLst>
      <p:ext uri="{BB962C8B-B14F-4D97-AF65-F5344CB8AC3E}">
        <p14:creationId xmlns:p14="http://schemas.microsoft.com/office/powerpoint/2010/main" val="20770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 помощью разобранных на занятии методик сгенерируйте несколько гипотез продукта, его функционала и наполнения.</a:t>
            </a:r>
          </a:p>
          <a:p>
            <a:r>
              <a:rPr lang="ru-RU" dirty="0"/>
              <a:t>2. Опишите их в следующем формате:</a:t>
            </a:r>
          </a:p>
          <a:p>
            <a:r>
              <a:rPr lang="ru-RU" dirty="0"/>
              <a:t>— Название гипотезы.</a:t>
            </a:r>
          </a:p>
          <a:p>
            <a:r>
              <a:rPr lang="ru-RU" dirty="0"/>
              <a:t>— Ключевая польза для потребителя.</a:t>
            </a:r>
          </a:p>
          <a:p>
            <a:r>
              <a:rPr lang="ru-RU" dirty="0"/>
              <a:t>— Механика работы.</a:t>
            </a:r>
          </a:p>
          <a:p>
            <a:r>
              <a:rPr lang="ru-RU" dirty="0"/>
              <a:t>— В чем может заключаться уникальность идеи?</a:t>
            </a:r>
          </a:p>
          <a:p>
            <a:r>
              <a:rPr lang="ru-RU" dirty="0"/>
              <a:t>На платформу сдайте дополненную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82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описание деятельности компании в виде </a:t>
            </a:r>
            <a:r>
              <a:rPr lang="ru-RU" sz="2800" dirty="0" err="1"/>
              <a:t>инфографики</a:t>
            </a:r>
            <a:r>
              <a:rPr lang="ru-RU" sz="2800" dirty="0"/>
              <a:t> с анимацией, то пользователь быстрее поймет куда он попал.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1</a:t>
            </a:r>
          </a:p>
        </p:txBody>
      </p:sp>
    </p:spTree>
    <p:extLst>
      <p:ext uri="{BB962C8B-B14F-4D97-AF65-F5344CB8AC3E}">
        <p14:creationId xmlns:p14="http://schemas.microsoft.com/office/powerpoint/2010/main" val="21736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кнопку «заказать консультацию», то можно заполучить нового клиента и помочь клиенту сразу узнать ответы на его вопросы.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2</a:t>
            </a:r>
          </a:p>
        </p:txBody>
      </p:sp>
    </p:spTree>
    <p:extLst>
      <p:ext uri="{BB962C8B-B14F-4D97-AF65-F5344CB8AC3E}">
        <p14:creationId xmlns:p14="http://schemas.microsoft.com/office/powerpoint/2010/main" val="95429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 обложке демонстрировать шикарную видео нарезку из проекта можно привлечь потенциального клиента.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3</a:t>
            </a:r>
          </a:p>
        </p:txBody>
      </p:sp>
    </p:spTree>
    <p:extLst>
      <p:ext uri="{BB962C8B-B14F-4D97-AF65-F5344CB8AC3E}">
        <p14:creationId xmlns:p14="http://schemas.microsoft.com/office/powerpoint/2010/main" val="182645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блок </a:t>
            </a:r>
            <a:r>
              <a:rPr lang="en-US" sz="2800" dirty="0"/>
              <a:t>[</a:t>
            </a:r>
            <a:r>
              <a:rPr lang="ru-RU" sz="2800" dirty="0"/>
              <a:t>Мы работаем с архитекторами и дизайнерами интерьеров</a:t>
            </a:r>
            <a:r>
              <a:rPr lang="en-US" sz="2800" dirty="0"/>
              <a:t>]</a:t>
            </a:r>
            <a:r>
              <a:rPr lang="ru-RU" sz="2800" dirty="0"/>
              <a:t>, они захотят узнать </a:t>
            </a:r>
            <a:r>
              <a:rPr lang="ru-RU" sz="2800" dirty="0" err="1"/>
              <a:t>бенефиты</a:t>
            </a:r>
            <a:r>
              <a:rPr lang="ru-RU" sz="2800" dirty="0"/>
              <a:t> и перейдут глубже, что бы узнать о нас побольше и мы возможно получим новых партнеров.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4</a:t>
            </a:r>
          </a:p>
        </p:txBody>
      </p:sp>
    </p:spTree>
    <p:extLst>
      <p:ext uri="{BB962C8B-B14F-4D97-AF65-F5344CB8AC3E}">
        <p14:creationId xmlns:p14="http://schemas.microsoft.com/office/powerpoint/2010/main" val="14761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прямо вверху разместить телефон для обратной связи, клиентам не нужно будет искать его на сайте в разделе контакты, если они захотят срочно нам позвонить.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5</a:t>
            </a:r>
          </a:p>
        </p:txBody>
      </p:sp>
    </p:spTree>
    <p:extLst>
      <p:ext uri="{BB962C8B-B14F-4D97-AF65-F5344CB8AC3E}">
        <p14:creationId xmlns:p14="http://schemas.microsoft.com/office/powerpoint/2010/main" val="359197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вторым блоком помещать услуги, нацеленные на архитекторов и конечных клиентов, они будут знать как нас предлагать и в чем можно с нами сотрудничать.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6</a:t>
            </a:r>
          </a:p>
        </p:txBody>
      </p:sp>
    </p:spTree>
    <p:extLst>
      <p:ext uri="{BB962C8B-B14F-4D97-AF65-F5344CB8AC3E}">
        <p14:creationId xmlns:p14="http://schemas.microsoft.com/office/powerpoint/2010/main" val="34052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уникальные компетенции компании, что бы сразу бросалось в глаза, то это незамедлительно будет выделять нас на фоне конкурентов и может сильно повлиять на выбор в нашу пользу.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7</a:t>
            </a:r>
          </a:p>
        </p:txBody>
      </p:sp>
    </p:spTree>
    <p:extLst>
      <p:ext uri="{BB962C8B-B14F-4D97-AF65-F5344CB8AC3E}">
        <p14:creationId xmlns:p14="http://schemas.microsoft.com/office/powerpoint/2010/main" val="390086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этап работы над продуктом: проработка опыта пользователя и </a:t>
            </a:r>
            <a:r>
              <a:rPr lang="ru-RU" dirty="0" err="1"/>
              <a:t>пострение</a:t>
            </a:r>
            <a:r>
              <a:rPr lang="ru-RU" dirty="0"/>
              <a:t> </a:t>
            </a:r>
            <a:r>
              <a:rPr lang="en-US" dirty="0"/>
              <a:t>CJM.</a:t>
            </a:r>
          </a:p>
          <a:p>
            <a:r>
              <a:rPr lang="ru-RU" dirty="0"/>
              <a:t>Ваша задача: используя информацию о целевой аудитории, постройте </a:t>
            </a:r>
            <a:r>
              <a:rPr lang="en-US" dirty="0"/>
              <a:t>CJM </a:t>
            </a:r>
            <a:r>
              <a:rPr lang="ru-RU" dirty="0"/>
              <a:t>ваших потенциальных пользователей и выделите точки контакта, когда опыт пользователя негативный.</a:t>
            </a:r>
          </a:p>
          <a:p>
            <a:r>
              <a:rPr lang="ru-RU" dirty="0"/>
              <a:t>Для построения </a:t>
            </a:r>
            <a:r>
              <a:rPr lang="en-US" dirty="0"/>
              <a:t>CJM </a:t>
            </a:r>
            <a:r>
              <a:rPr lang="ru-RU" dirty="0"/>
              <a:t>используйте один из сервисов или шаблонов, которые были описаны в лекции.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8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654ED-5D88-3545-B65C-53E6AB7FC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72" y="0"/>
            <a:ext cx="987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0634E-87D4-1049-8CE4-FE571F3E46CA}"/>
              </a:ext>
            </a:extLst>
          </p:cNvPr>
          <p:cNvSpPr txBox="1"/>
          <p:nvPr/>
        </p:nvSpPr>
        <p:spPr>
          <a:xfrm>
            <a:off x="662473" y="1502228"/>
            <a:ext cx="849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Замечание преподавателя</a:t>
            </a:r>
          </a:p>
          <a:p>
            <a:r>
              <a:rPr lang="ru-RU" dirty="0"/>
              <a:t>Не отходи от задачи. У тебя задача - </a:t>
            </a:r>
            <a:r>
              <a:rPr lang="ru-RU" dirty="0" err="1"/>
              <a:t>редизайн</a:t>
            </a:r>
            <a:r>
              <a:rPr lang="ru-RU" dirty="0"/>
              <a:t> сайта.</a:t>
            </a:r>
          </a:p>
          <a:p>
            <a:r>
              <a:rPr lang="ru-RU" dirty="0"/>
              <a:t>Значит, тебе в </a:t>
            </a:r>
            <a:r>
              <a:rPr lang="en-US" dirty="0"/>
              <a:t>CJM </a:t>
            </a:r>
            <a:r>
              <a:rPr lang="ru-RU" dirty="0"/>
              <a:t>нужно понять, что происходи и </a:t>
            </a:r>
          </a:p>
          <a:p>
            <a:r>
              <a:rPr lang="ru-RU" dirty="0"/>
              <a:t>какие боли сейчас у клиента - в момент, когда он зашел на сайт сделал выбор и </a:t>
            </a:r>
            <a:r>
              <a:rPr lang="ru-RU" dirty="0" err="1"/>
              <a:t>тд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DCDE3-B533-EE43-92FF-9C0848465084}"/>
              </a:ext>
            </a:extLst>
          </p:cNvPr>
          <p:cNvSpPr txBox="1"/>
          <p:nvPr/>
        </p:nvSpPr>
        <p:spPr>
          <a:xfrm>
            <a:off x="662473" y="1132896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8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Продумайте информационную архитектуру вашего будущего проекта.</a:t>
            </a:r>
          </a:p>
          <a:p>
            <a:r>
              <a:rPr lang="ru-RU" dirty="0"/>
              <a:t>— Концептуальные инструменты — сквозные решения, которые определяют продукт как единое целое, характерные только для этого продукта. С их помощью достигаются поставленные цели.</a:t>
            </a:r>
          </a:p>
          <a:p>
            <a:r>
              <a:rPr lang="ru-RU" dirty="0"/>
              <a:t>— Навигационная концепция — зависит от приоритетов, которые задаёте в архитектуре.</a:t>
            </a:r>
          </a:p>
          <a:p>
            <a:r>
              <a:rPr lang="ru-RU" dirty="0"/>
              <a:t>— Точки принятия решения — необходимо понимать, где возникает главный сценарий.</a:t>
            </a:r>
          </a:p>
          <a:p>
            <a:r>
              <a:rPr lang="ru-RU" dirty="0"/>
              <a:t>Зафиксируйте ваши наработки с </a:t>
            </a:r>
            <a:r>
              <a:rPr lang="ru-RU" dirty="0" err="1"/>
              <a:t>помощю</a:t>
            </a:r>
            <a:r>
              <a:rPr lang="ru-RU" dirty="0"/>
              <a:t> одного из форматов, который вы разбирали на занятии. Пришлите ссылку на работу или документ на платформу.</a:t>
            </a:r>
          </a:p>
          <a:p>
            <a:r>
              <a:rPr lang="ru-RU" dirty="0"/>
              <a:t>Постоянно задавайте себе вопросы:</a:t>
            </a:r>
          </a:p>
          <a:p>
            <a:r>
              <a:rPr lang="ru-RU" dirty="0"/>
              <a:t>— Если пользователь окажется в этой точке, он поймёт, как она связана с другими?</a:t>
            </a:r>
          </a:p>
          <a:p>
            <a:r>
              <a:rPr lang="ru-RU" dirty="0"/>
              <a:t>— Он поймет, что это не отдельный экран, а часть продукта?</a:t>
            </a:r>
          </a:p>
          <a:p>
            <a:r>
              <a:rPr lang="ru-RU" dirty="0"/>
              <a:t>— Вспомнит ли, как сюда попал, если отвлечётся на пять минут от экрана?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67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ИНФОРМАЦИОННАЯ АРХИТЕКТУРА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8D7D-60AF-8040-89B9-8B4AF9AF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84786" y="1791478"/>
            <a:ext cx="8613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негативным опытом точка контакта с интерфейсом в телефоне, когда клиент пытается решить сам, почему у него что то не получается.</a:t>
            </a:r>
          </a:p>
          <a:p>
            <a:endParaRPr lang="ru-RU" dirty="0"/>
          </a:p>
          <a:p>
            <a:r>
              <a:rPr lang="ru-RU" dirty="0"/>
              <a:t>Когда клиент сталкивается с проблемой он еще не имеет отрицательного опыта, т.к. до этого все было хорошо. Только когда он пытается сам что то решать, не зная, тогда и получает отрицательный опыт. Если бы можно было четко объяснить сразу (что не реально на словах, забудет), что делать в случае того или того, то можно избежать отрицательного опыта. Возможно, если учесть это в интерфейсе, добавить подсказку, можно понизить отрицательный опыт, максимально упростив или ускорив точку контакта.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/>
              <a:t>Вторая точка, </a:t>
            </a:r>
            <a:r>
              <a:rPr lang="ru-RU" dirty="0"/>
              <a:t>это повтор того же события. Это имеет обычно </a:t>
            </a:r>
            <a:r>
              <a:rPr lang="ru-RU" dirty="0" err="1"/>
              <a:t>отр</a:t>
            </a:r>
            <a:r>
              <a:rPr lang="ru-RU" dirty="0"/>
              <a:t> опыт </a:t>
            </a:r>
          </a:p>
          <a:p>
            <a:pPr algn="just"/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точки контакта, когда опыт пользователя негативный</a:t>
            </a:r>
          </a:p>
        </p:txBody>
      </p:sp>
    </p:spTree>
    <p:extLst>
      <p:ext uri="{BB962C8B-B14F-4D97-AF65-F5344CB8AC3E}">
        <p14:creationId xmlns:p14="http://schemas.microsoft.com/office/powerpoint/2010/main" val="398808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747</TotalTime>
  <Words>2238</Words>
  <Application>Microsoft Macintosh PowerPoint</Application>
  <PresentationFormat>Widescreen</PresentationFormat>
  <Paragraphs>302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Roboto</vt:lpstr>
      <vt:lpstr>Tw Cen MT</vt:lpstr>
      <vt:lpstr>Droplet</vt:lpstr>
      <vt:lpstr>PowerPoint Presentation</vt:lpstr>
      <vt:lpstr>PowerPoint Presentation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PowerPoint Presentation</vt:lpstr>
      <vt:lpstr>PowerPoint Presentation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  <vt:lpstr> ЗАДАНИЕ 3</vt:lpstr>
      <vt:lpstr>описание выборки целевой аудитории </vt:lpstr>
      <vt:lpstr>описание выборки целевой аудитории </vt:lpstr>
      <vt:lpstr>РОV — концепция потребности основной аудитории сайта</vt:lpstr>
      <vt:lpstr> ЗАДАНИЕ 5</vt:lpstr>
      <vt:lpstr>Гипотеза 1</vt:lpstr>
      <vt:lpstr>Гипотеза 2</vt:lpstr>
      <vt:lpstr>Гипотеза 3</vt:lpstr>
      <vt:lpstr>Гипотеза 4</vt:lpstr>
      <vt:lpstr>Гипотеза 5</vt:lpstr>
      <vt:lpstr>Гипотеза 6</vt:lpstr>
      <vt:lpstr>Гипотеза 7</vt:lpstr>
      <vt:lpstr> ЗАДАНИЕ 6</vt:lpstr>
      <vt:lpstr>PowerPoint Presentation</vt:lpstr>
      <vt:lpstr>PowerPoint Presentation</vt:lpstr>
      <vt:lpstr> ЗАДАНИЕ 7</vt:lpstr>
      <vt:lpstr>ИНФОРМАЦИОННАЯ АРХИТЕКТУРА</vt:lpstr>
      <vt:lpstr>точки контакта, когда опыт пользователя негативный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128</cp:revision>
  <dcterms:created xsi:type="dcterms:W3CDTF">2020-02-03T06:54:45Z</dcterms:created>
  <dcterms:modified xsi:type="dcterms:W3CDTF">2020-02-24T12:51:39Z</dcterms:modified>
</cp:coreProperties>
</file>