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4" r:id="rId6"/>
    <p:sldId id="260" r:id="rId7"/>
    <p:sldId id="262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4" r:id="rId27"/>
    <p:sldId id="282" r:id="rId28"/>
    <p:sldId id="283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6778"/>
  </p:normalViewPr>
  <p:slideViewPr>
    <p:cSldViewPr snapToGrid="0" snapToObjects="1">
      <p:cViewPr varScale="1">
        <p:scale>
          <a:sx n="137" d="100"/>
          <a:sy n="137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9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569" y="292405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 вам пришел клиент и хочет </a:t>
            </a:r>
            <a:r>
              <a:rPr lang="ru-RU" sz="1600" dirty="0" err="1"/>
              <a:t>забрифовать</a:t>
            </a:r>
            <a:r>
              <a:rPr lang="ru-RU" sz="1600" dirty="0"/>
              <a:t> вас на разработку проекта. Чтобы вы поняли суть задачи, он присылает бриф со всеми необходимыми данными.</a:t>
            </a:r>
            <a:br>
              <a:rPr lang="ru-RU" sz="1600" dirty="0"/>
            </a:br>
            <a:r>
              <a:rPr lang="ru-RU" sz="1600" dirty="0"/>
              <a:t>Первый шаг работы – анализ бренда заказчика.</a:t>
            </a:r>
            <a:br>
              <a:rPr lang="ru-RU" sz="1600" dirty="0"/>
            </a:br>
            <a:r>
              <a:rPr lang="ru-RU" sz="1600" dirty="0"/>
              <a:t>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</a:t>
            </a:r>
            <a:r>
              <a:rPr lang="en-US" sz="1600" dirty="0"/>
              <a:t>Google, Facebook, «</a:t>
            </a:r>
            <a:r>
              <a:rPr lang="ru-RU" sz="1600" dirty="0"/>
              <a:t>Тинькофф», </a:t>
            </a:r>
            <a:r>
              <a:rPr lang="en-US" sz="1600" dirty="0" err="1"/>
              <a:t>Mail.ru</a:t>
            </a:r>
            <a:r>
              <a:rPr lang="en-US" sz="1600" dirty="0"/>
              <a:t>).</a:t>
            </a:r>
            <a:br>
              <a:rPr lang="en-US" sz="1600" dirty="0"/>
            </a:br>
            <a:r>
              <a:rPr lang="ru-RU" sz="1600" dirty="0"/>
              <a:t>Ваше задание: </a:t>
            </a:r>
          </a:p>
          <a:p>
            <a:br>
              <a:rPr lang="ru-RU" sz="1600" dirty="0"/>
            </a:br>
            <a:r>
              <a:rPr lang="ru-RU" sz="1600" dirty="0"/>
              <a:t>1. Проанализируйте текущую ситуацию заказчика. на 1-2 слайдах опишите краткую предысторию заказчика, сформулируйте задачу (сделать </a:t>
            </a:r>
            <a:r>
              <a:rPr lang="ru-RU" sz="1600" dirty="0" err="1"/>
              <a:t>редизайн</a:t>
            </a:r>
            <a:r>
              <a:rPr lang="ru-RU" sz="1600" dirty="0"/>
              <a:t> сайта, приложения, создать дизайн для бренда, создать приложение и. </a:t>
            </a:r>
            <a:r>
              <a:rPr lang="ru-RU" sz="1600" dirty="0" err="1"/>
              <a:t>Тд</a:t>
            </a:r>
            <a:r>
              <a:rPr lang="ru-RU" sz="1600" dirty="0"/>
              <a:t>.), которая перед вами стоит.</a:t>
            </a:r>
            <a:br>
              <a:rPr lang="ru-RU" sz="1600" dirty="0"/>
            </a:br>
            <a:r>
              <a:rPr lang="ru-RU" sz="1600" dirty="0"/>
              <a:t>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</a:t>
            </a:r>
            <a:br>
              <a:rPr lang="ru-RU" sz="1600" dirty="0"/>
            </a:br>
            <a:r>
              <a:rPr lang="ru-RU" sz="1600" dirty="0"/>
              <a:t>Зафиксируйте свои наработки в презентации и пришлите ее на платформу(формат </a:t>
            </a:r>
            <a:r>
              <a:rPr lang="en-US" sz="1600" dirty="0"/>
              <a:t>PDF)</a:t>
            </a:r>
            <a:endParaRPr lang="ru-R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C77CA2-88FB-DC49-B420-5605FDEA1C85}"/>
              </a:ext>
            </a:extLst>
          </p:cNvPr>
          <p:cNvSpPr txBox="1">
            <a:spLocks/>
          </p:cNvSpPr>
          <p:nvPr/>
        </p:nvSpPr>
        <p:spPr>
          <a:xfrm>
            <a:off x="1575455" y="1183035"/>
            <a:ext cx="8689976" cy="657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1 </a:t>
            </a:r>
          </a:p>
        </p:txBody>
      </p:sp>
    </p:spTree>
    <p:extLst>
      <p:ext uri="{BB962C8B-B14F-4D97-AF65-F5344CB8AC3E}">
        <p14:creationId xmlns:p14="http://schemas.microsoft.com/office/powerpoint/2010/main" val="418753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Набросок текстового содержания посадочной страницы, который позиционировал бы выгоды компании для потенциальных кандидатов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9B0A3-26F8-B547-BAF9-456BDD724221}"/>
              </a:ext>
            </a:extLst>
          </p:cNvPr>
          <p:cNvSpPr txBox="1"/>
          <p:nvPr/>
        </p:nvSpPr>
        <p:spPr>
          <a:xfrm>
            <a:off x="1194815" y="2160873"/>
            <a:ext cx="10302241" cy="64633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2 Обложка: с фото из выполненного проекта, которое цепляет и кнопка подталкивает к действию на почитать про преимущества. Надпись </a:t>
            </a:r>
            <a:r>
              <a:rPr lang="en-US" dirty="0"/>
              <a:t>Bringing Comfort Inside.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5E777-76DA-CD47-9094-8059627F9563}"/>
              </a:ext>
            </a:extLst>
          </p:cNvPr>
          <p:cNvSpPr txBox="1"/>
          <p:nvPr/>
        </p:nvSpPr>
        <p:spPr>
          <a:xfrm>
            <a:off x="1194816" y="1783562"/>
            <a:ext cx="10302240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dirty="0"/>
              <a:t>Блок 1 Меню:    </a:t>
            </a:r>
            <a:r>
              <a:rPr lang="en-US" dirty="0"/>
              <a:t>/</a:t>
            </a:r>
            <a:r>
              <a:rPr lang="ru-RU" dirty="0"/>
              <a:t>Достижения</a:t>
            </a:r>
            <a:r>
              <a:rPr lang="en-US" dirty="0"/>
              <a:t> </a:t>
            </a:r>
            <a:r>
              <a:rPr lang="ru-RU" dirty="0"/>
              <a:t>/Решения </a:t>
            </a:r>
            <a:r>
              <a:rPr lang="en-US" dirty="0"/>
              <a:t>/</a:t>
            </a:r>
            <a:r>
              <a:rPr lang="ru-RU" dirty="0"/>
              <a:t>Команда </a:t>
            </a:r>
            <a:r>
              <a:rPr lang="en-US" dirty="0"/>
              <a:t>/</a:t>
            </a:r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09AFF-FB09-F34F-835D-B10E048460AA}"/>
              </a:ext>
            </a:extLst>
          </p:cNvPr>
          <p:cNvSpPr txBox="1"/>
          <p:nvPr/>
        </p:nvSpPr>
        <p:spPr>
          <a:xfrm>
            <a:off x="1194815" y="2807204"/>
            <a:ext cx="10338350" cy="37856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1600" dirty="0"/>
              <a:t>Блок 3 </a:t>
            </a:r>
            <a:r>
              <a:rPr lang="ru-RU" sz="1600" dirty="0" err="1"/>
              <a:t>Бенефиты</a:t>
            </a:r>
            <a:r>
              <a:rPr lang="ru-RU" sz="1600" dirty="0"/>
              <a:t> работы с нами. Беру прям с реального сайта/</a:t>
            </a:r>
          </a:p>
          <a:p>
            <a:r>
              <a:rPr lang="ru-RU" sz="1600" dirty="0"/>
              <a:t>Надо их переписать коротко списком?</a:t>
            </a:r>
          </a:p>
          <a:p>
            <a:endParaRPr lang="ru-RU" sz="1600" dirty="0"/>
          </a:p>
          <a:p>
            <a:r>
              <a:rPr lang="en-US" sz="1600" dirty="0"/>
              <a:t>Evolutionary approach of an automation allows you to reach the discreet pleasure to manage your environment </a:t>
            </a:r>
            <a:endParaRPr lang="ru-RU" sz="1600" dirty="0"/>
          </a:p>
          <a:p>
            <a:r>
              <a:rPr lang="en-US" sz="1600" dirty="0"/>
              <a:t>in a intelligent and easy way.</a:t>
            </a:r>
            <a:endParaRPr lang="ru-RU" sz="1600" dirty="0"/>
          </a:p>
          <a:p>
            <a:r>
              <a:rPr lang="en-US" sz="1600" dirty="0"/>
              <a:t>Otomis is a company specialized in the study, the conception and the realization of systems of automation </a:t>
            </a:r>
            <a:endParaRPr lang="ru-RU" sz="1600" dirty="0"/>
          </a:p>
          <a:p>
            <a:r>
              <a:rPr lang="en-US" sz="1600" dirty="0"/>
              <a:t>dedicated to the domestic and institutional universes. </a:t>
            </a:r>
            <a:endParaRPr lang="ru-RU" sz="1600" dirty="0"/>
          </a:p>
          <a:p>
            <a:r>
              <a:rPr lang="en-US" sz="1600" dirty="0"/>
              <a:t>Our realizations allow a global control of your well-being in every respect of your environment remotely.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From the control of the energies in the management of your safety to the video and audio distribution until</a:t>
            </a:r>
            <a:endParaRPr lang="ru-RU" sz="1600" dirty="0"/>
          </a:p>
          <a:p>
            <a:r>
              <a:rPr lang="en-US" sz="1600" dirty="0"/>
              <a:t> the piloting of your computer system, regain control the Comfort thanks to intelligent tactile interfaces. 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133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Опишите выборку целевой аудитории, для которой создается сайт, напишите ее портрет. Важно описать конкретного человека, его привычки и пользовательское поведение.</a:t>
            </a:r>
          </a:p>
          <a:p>
            <a:r>
              <a:rPr lang="ru-RU" dirty="0"/>
              <a:t>2. На основании сформулированного портрета пользователя написать РО</a:t>
            </a:r>
            <a:r>
              <a:rPr lang="en-US" dirty="0"/>
              <a:t>V — </a:t>
            </a:r>
            <a:r>
              <a:rPr lang="ru-RU" dirty="0"/>
              <a:t>концепцию потребности основной аудитории сайта. Как мы можем помочь, кому именно, какая у него потребность, какой барьер, проблема, контекст.</a:t>
            </a:r>
          </a:p>
          <a:p>
            <a:r>
              <a:rPr lang="ru-RU" dirty="0"/>
              <a:t>3. Описание аудитории необходимо добавить в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3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9DA-DDE9-6241-879D-94427045808E}"/>
              </a:ext>
            </a:extLst>
          </p:cNvPr>
          <p:cNvSpPr txBox="1"/>
          <p:nvPr/>
        </p:nvSpPr>
        <p:spPr>
          <a:xfrm>
            <a:off x="485194" y="1959430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мужчины от 40-60 лет,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офисы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1</a:t>
            </a:r>
            <a:r>
              <a:rPr lang="ru-RU" dirty="0"/>
              <a:t> Прямая продажа. Клиент сам заходит на сайт.</a:t>
            </a:r>
          </a:p>
          <a:p>
            <a:endParaRPr lang="ru-RU" dirty="0"/>
          </a:p>
          <a:p>
            <a:r>
              <a:rPr lang="ru-RU" u="sng" dirty="0"/>
              <a:t>Портрет</a:t>
            </a:r>
            <a:br>
              <a:rPr lang="en-US" dirty="0"/>
            </a:br>
            <a:r>
              <a:rPr lang="ru-RU" dirty="0"/>
              <a:t>Клиент, мужчина 40 лет, сам заработал состояние. </a:t>
            </a:r>
          </a:p>
          <a:p>
            <a:r>
              <a:rPr lang="ru-RU" dirty="0"/>
              <a:t>Юрист в очень крупной компании.</a:t>
            </a:r>
          </a:p>
          <a:p>
            <a:r>
              <a:rPr lang="ru-RU" dirty="0"/>
              <a:t>Семья, дети, собака, 4 машины,  </a:t>
            </a:r>
          </a:p>
          <a:p>
            <a:r>
              <a:rPr lang="ru-RU" dirty="0"/>
              <a:t>Привык к удобству, покупать продукты верхнего ценового сегмента, </a:t>
            </a:r>
          </a:p>
          <a:p>
            <a:r>
              <a:rPr lang="ru-RU" dirty="0"/>
              <a:t>ездить на премиум авто, отдыхать, внимателен к деталям, </a:t>
            </a:r>
          </a:p>
          <a:p>
            <a:r>
              <a:rPr lang="ru-RU" dirty="0"/>
              <a:t>любит сам вмешиваться в процесс и все контролировать. </a:t>
            </a:r>
          </a:p>
          <a:p>
            <a:r>
              <a:rPr lang="ru-RU" dirty="0"/>
              <a:t>Не боится пробовать новое, рисковать и получать уникальный опыт.</a:t>
            </a:r>
          </a:p>
          <a:p>
            <a:endParaRPr lang="ru-RU" dirty="0"/>
          </a:p>
          <a:p>
            <a:r>
              <a:rPr lang="ru-RU" dirty="0"/>
              <a:t>Потребность авантюриста постигнуть и использовать </a:t>
            </a:r>
            <a:r>
              <a:rPr lang="ru-RU" dirty="0" err="1"/>
              <a:t>топовую</a:t>
            </a:r>
            <a:r>
              <a:rPr lang="ru-RU" dirty="0"/>
              <a:t> технологию </a:t>
            </a:r>
          </a:p>
          <a:p>
            <a:r>
              <a:rPr lang="ru-RU" dirty="0"/>
              <a:t>у себя в загородной резиденции.</a:t>
            </a:r>
          </a:p>
          <a:p>
            <a:endParaRPr lang="ru-RU" dirty="0"/>
          </a:p>
          <a:p>
            <a:r>
              <a:rPr lang="ru-RU" dirty="0"/>
              <a:t>Нашел сайт по рекламе в журнале о яхтах. У него уже есть автоматизация в городской квартире и опыт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8778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описание выборки целевой аудитории</a:t>
            </a:r>
            <a:br>
              <a:rPr lang="ru-RU" sz="1400" dirty="0"/>
            </a:b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758A5-AF2D-3242-8F34-5254DE363C67}"/>
              </a:ext>
            </a:extLst>
          </p:cNvPr>
          <p:cNvSpPr txBox="1"/>
          <p:nvPr/>
        </p:nvSpPr>
        <p:spPr>
          <a:xfrm>
            <a:off x="4040155" y="1819471"/>
            <a:ext cx="7539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2 Комплементарная продажа. Архитектурная бюро предложила наши услуги в комплекте с ремонтом</a:t>
            </a:r>
          </a:p>
          <a:p>
            <a:endParaRPr lang="ru-RU" dirty="0"/>
          </a:p>
          <a:p>
            <a:r>
              <a:rPr lang="ru-RU" u="sng" dirty="0"/>
              <a:t>Портрет 2</a:t>
            </a:r>
            <a:br>
              <a:rPr lang="en-US" dirty="0"/>
            </a:br>
            <a:r>
              <a:rPr lang="ru-RU" dirty="0"/>
              <a:t>Архитектор, Женщина 45 лет, достаток выше среднего. </a:t>
            </a:r>
          </a:p>
          <a:p>
            <a:r>
              <a:rPr lang="ru-RU" dirty="0"/>
              <a:t>Топ менеджер в архитектурной компании. Постоянно ездит в Италию.</a:t>
            </a:r>
          </a:p>
          <a:p>
            <a:r>
              <a:rPr lang="ru-RU" dirty="0"/>
              <a:t>Проекты по всему миру. Знает о нашем продукте из опыта использования в Европе. Но разбирается на уровне пользователя. Знает возможные решения, которые мы можем предложить.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Продает выбранное решение вместе с ремонтом квартиры в центральном районе Москвы в элитном доме.</a:t>
            </a:r>
          </a:p>
          <a:p>
            <a:endParaRPr lang="ru-RU" dirty="0"/>
          </a:p>
          <a:p>
            <a:r>
              <a:rPr lang="ru-RU" dirty="0"/>
              <a:t>Клиент заходит на сайт по ее ссылке посмотреть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251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/>
          </a:p>
          <a:p>
            <a:pPr algn="just"/>
            <a:r>
              <a:rPr lang="ru-RU" sz="2800" dirty="0"/>
              <a:t>Сайт должен удовлетворять потребность в получении информации о компании, говорить о </a:t>
            </a:r>
            <a:r>
              <a:rPr lang="ru-RU" sz="2800" dirty="0" err="1"/>
              <a:t>премиальности</a:t>
            </a:r>
            <a:r>
              <a:rPr lang="ru-RU" sz="2800" dirty="0"/>
              <a:t> подхода, надежности работы с нами и обязательно должен показывать, что мы это правильный выбор наших партнеров (если нас рекомендуют), демонстрирую на сайте наши предыдущие супер проекты и лучшее сочетание услуг, которого ни у кого нет. Сайт должен иметь каталог, что бы юзер мог посмотреть сделанную работу удобно и быстро.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РО</a:t>
            </a:r>
            <a:r>
              <a:rPr lang="en-US" sz="1400" dirty="0"/>
              <a:t>V — </a:t>
            </a:r>
            <a:r>
              <a:rPr lang="ru-RU" sz="1400" dirty="0"/>
              <a:t>концепция потребности основной аудитории сайта</a:t>
            </a:r>
          </a:p>
        </p:txBody>
      </p:sp>
    </p:spTree>
    <p:extLst>
      <p:ext uri="{BB962C8B-B14F-4D97-AF65-F5344CB8AC3E}">
        <p14:creationId xmlns:p14="http://schemas.microsoft.com/office/powerpoint/2010/main" val="20770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 помощью разобранных на занятии методик сгенерируйте несколько гипотез продукта, его функционала и наполнения.</a:t>
            </a:r>
          </a:p>
          <a:p>
            <a:r>
              <a:rPr lang="ru-RU" dirty="0"/>
              <a:t>2. Опишите их в следующем формате:</a:t>
            </a:r>
          </a:p>
          <a:p>
            <a:r>
              <a:rPr lang="ru-RU" dirty="0"/>
              <a:t>— Название гипотезы.</a:t>
            </a:r>
          </a:p>
          <a:p>
            <a:r>
              <a:rPr lang="ru-RU" dirty="0"/>
              <a:t>— Ключевая польза для потребителя.</a:t>
            </a:r>
          </a:p>
          <a:p>
            <a:r>
              <a:rPr lang="ru-RU" dirty="0"/>
              <a:t>— Механика работы.</a:t>
            </a:r>
          </a:p>
          <a:p>
            <a:r>
              <a:rPr lang="ru-RU" dirty="0"/>
              <a:t>— В чем может заключаться уникальность идеи?</a:t>
            </a:r>
          </a:p>
          <a:p>
            <a:r>
              <a:rPr lang="ru-RU" dirty="0"/>
              <a:t>На платформу сдайте дополненную презентацию.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описание деятельности компании в виде </a:t>
            </a:r>
            <a:r>
              <a:rPr lang="ru-RU" sz="2800" dirty="0" err="1"/>
              <a:t>инфографики</a:t>
            </a:r>
            <a:r>
              <a:rPr lang="ru-RU" sz="2800" dirty="0"/>
              <a:t> с анимацией, то пользователь быстрее поймет куда он попал.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1</a:t>
            </a:r>
          </a:p>
        </p:txBody>
      </p:sp>
    </p:spTree>
    <p:extLst>
      <p:ext uri="{BB962C8B-B14F-4D97-AF65-F5344CB8AC3E}">
        <p14:creationId xmlns:p14="http://schemas.microsoft.com/office/powerpoint/2010/main" val="217368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кнопку «заказать консультацию», то можно заполучить нового клиента и помочь клиенту сразу узнать ответы на его вопросы.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2</a:t>
            </a:r>
          </a:p>
        </p:txBody>
      </p:sp>
    </p:spTree>
    <p:extLst>
      <p:ext uri="{BB962C8B-B14F-4D97-AF65-F5344CB8AC3E}">
        <p14:creationId xmlns:p14="http://schemas.microsoft.com/office/powerpoint/2010/main" val="95429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 обложке демонстрировать шикарную видео нарезку из проекта можно привлечь потенциального клиента.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3</a:t>
            </a:r>
          </a:p>
        </p:txBody>
      </p:sp>
    </p:spTree>
    <p:extLst>
      <p:ext uri="{BB962C8B-B14F-4D97-AF65-F5344CB8AC3E}">
        <p14:creationId xmlns:p14="http://schemas.microsoft.com/office/powerpoint/2010/main" val="1826451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блок </a:t>
            </a:r>
            <a:r>
              <a:rPr lang="en-US" sz="2800" dirty="0"/>
              <a:t>[</a:t>
            </a:r>
            <a:r>
              <a:rPr lang="ru-RU" sz="2800" dirty="0"/>
              <a:t>Мы работаем с архитекторами и дизайнерами интерьеров</a:t>
            </a:r>
            <a:r>
              <a:rPr lang="en-US" sz="2800" dirty="0"/>
              <a:t>]</a:t>
            </a:r>
            <a:r>
              <a:rPr lang="ru-RU" sz="2800" dirty="0"/>
              <a:t>, они захотят узнать </a:t>
            </a:r>
            <a:r>
              <a:rPr lang="ru-RU" sz="2800" dirty="0" err="1"/>
              <a:t>бенефиты</a:t>
            </a:r>
            <a:r>
              <a:rPr lang="ru-RU" sz="2800" dirty="0"/>
              <a:t> и перейдут глубже, что бы узнать о нас побольше и мы возможно получим новых партнеров.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4</a:t>
            </a:r>
          </a:p>
        </p:txBody>
      </p:sp>
    </p:spTree>
    <p:extLst>
      <p:ext uri="{BB962C8B-B14F-4D97-AF65-F5344CB8AC3E}">
        <p14:creationId xmlns:p14="http://schemas.microsoft.com/office/powerpoint/2010/main" val="14761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34FBCC9-F535-9243-8B33-F4DAEB69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9240E0-D8C8-3441-87F5-18B70D51CA56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Анализ текущей ситуации заказчика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75B4-63B2-1E46-877A-62BA662875FB}"/>
              </a:ext>
            </a:extLst>
          </p:cNvPr>
          <p:cNvSpPr txBox="1"/>
          <p:nvPr/>
        </p:nvSpPr>
        <p:spPr>
          <a:xfrm>
            <a:off x="1828800" y="1901952"/>
            <a:ext cx="97914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Предыстория: Заказчик компания, где работаю. Это французская компания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otomis.fr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Которая занимается умными домами и автоматизацией.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(Это когда управление всеми домашними системами делают в приложении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айфоне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Задача – </a:t>
            </a:r>
            <a:r>
              <a:rPr lang="ru-RU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r>
              <a:rPr lang="ru-RU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сайта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старый сайт, который проваливает коммуникацию),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сделан он 10 лет назад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Старый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брендбук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бриф на новый сайт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Заказчик не знает сколько по времени занимает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редизайн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претензия, что текущий стало невозможно поддерживать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Сайт нужен демонстрации компетенций, а не для продажи.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Все продажи у нас через сарафанное.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Нет бюджета на внешнего дизайнера, будем делать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15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прямо вверху разместить телефон для обратной связи, клиентам не нужно будет искать его на сайте в разделе контакты, если они захотят срочно нам позвонить.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5</a:t>
            </a:r>
          </a:p>
        </p:txBody>
      </p:sp>
    </p:spTree>
    <p:extLst>
      <p:ext uri="{BB962C8B-B14F-4D97-AF65-F5344CB8AC3E}">
        <p14:creationId xmlns:p14="http://schemas.microsoft.com/office/powerpoint/2010/main" val="359197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вторым блоком помещать услуги, нацеленные на архитекторов и конечных клиентов, они будут знать как нас предлагать и в чем можно с нами сотрудничать.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6</a:t>
            </a:r>
          </a:p>
        </p:txBody>
      </p:sp>
    </p:spTree>
    <p:extLst>
      <p:ext uri="{BB962C8B-B14F-4D97-AF65-F5344CB8AC3E}">
        <p14:creationId xmlns:p14="http://schemas.microsoft.com/office/powerpoint/2010/main" val="340522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1791478"/>
            <a:ext cx="8613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предполагаю, что если на главную страницу поместить уникальные компетенции компании, что бы сразу бросалось в глаза, то это незамедлительно будет выделять нас на фоне конкурентов и может сильно повлиять на выбор в нашу пользу.</a:t>
            </a:r>
          </a:p>
          <a:p>
            <a:pPr algn="just"/>
            <a:endParaRPr lang="ru-RU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Гипотеза 7</a:t>
            </a:r>
          </a:p>
        </p:txBody>
      </p:sp>
    </p:spTree>
    <p:extLst>
      <p:ext uri="{BB962C8B-B14F-4D97-AF65-F5344CB8AC3E}">
        <p14:creationId xmlns:p14="http://schemas.microsoft.com/office/powerpoint/2010/main" val="390086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этап работы над продуктом: проработка опыта пользователя и </a:t>
            </a:r>
            <a:r>
              <a:rPr lang="ru-RU" dirty="0" err="1"/>
              <a:t>пострение</a:t>
            </a:r>
            <a:r>
              <a:rPr lang="ru-RU" dirty="0"/>
              <a:t> </a:t>
            </a:r>
            <a:r>
              <a:rPr lang="en-US" dirty="0"/>
              <a:t>CJM.</a:t>
            </a:r>
          </a:p>
          <a:p>
            <a:r>
              <a:rPr lang="ru-RU" dirty="0"/>
              <a:t>Ваша задача: используя информацию о целевой аудитории, постройте </a:t>
            </a:r>
            <a:r>
              <a:rPr lang="en-US" dirty="0"/>
              <a:t>CJM </a:t>
            </a:r>
            <a:r>
              <a:rPr lang="ru-RU" dirty="0"/>
              <a:t>ваших потенциальных пользователей и выделите точки контакта, когда опыт пользователя негативный.</a:t>
            </a:r>
          </a:p>
          <a:p>
            <a:r>
              <a:rPr lang="ru-RU" dirty="0"/>
              <a:t>Для построения </a:t>
            </a:r>
            <a:r>
              <a:rPr lang="en-US" dirty="0"/>
              <a:t>CJM </a:t>
            </a:r>
            <a:r>
              <a:rPr lang="ru-RU" dirty="0"/>
              <a:t>используйте один из сервисов или шаблонов, которые были описаны в лекции.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8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654ED-5D88-3545-B65C-53E6AB7F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72" y="0"/>
            <a:ext cx="987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0634E-87D4-1049-8CE4-FE571F3E46CA}"/>
              </a:ext>
            </a:extLst>
          </p:cNvPr>
          <p:cNvSpPr txBox="1"/>
          <p:nvPr/>
        </p:nvSpPr>
        <p:spPr>
          <a:xfrm>
            <a:off x="662473" y="1502228"/>
            <a:ext cx="849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Замечание преподавателя</a:t>
            </a:r>
          </a:p>
          <a:p>
            <a:r>
              <a:rPr lang="ru-RU" dirty="0"/>
              <a:t>Не отходи от задачи. У тебя задача - </a:t>
            </a:r>
            <a:r>
              <a:rPr lang="ru-RU" dirty="0" err="1"/>
              <a:t>редизайн</a:t>
            </a:r>
            <a:r>
              <a:rPr lang="ru-RU" dirty="0"/>
              <a:t> сайта.</a:t>
            </a:r>
          </a:p>
          <a:p>
            <a:r>
              <a:rPr lang="ru-RU" dirty="0"/>
              <a:t>Значит, тебе в </a:t>
            </a:r>
            <a:r>
              <a:rPr lang="en-US" dirty="0"/>
              <a:t>CJM </a:t>
            </a:r>
            <a:r>
              <a:rPr lang="ru-RU" dirty="0"/>
              <a:t>нужно понять, что происходи и </a:t>
            </a:r>
          </a:p>
          <a:p>
            <a:r>
              <a:rPr lang="ru-RU" dirty="0"/>
              <a:t>какие боли сейчас у клиента - в момент, когда он зашел на сайт сделал выбор и </a:t>
            </a:r>
            <a:r>
              <a:rPr lang="ru-RU" dirty="0" err="1"/>
              <a:t>тд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CDE3-B533-EE43-92FF-9C0848465084}"/>
              </a:ext>
            </a:extLst>
          </p:cNvPr>
          <p:cNvSpPr txBox="1"/>
          <p:nvPr/>
        </p:nvSpPr>
        <p:spPr>
          <a:xfrm>
            <a:off x="662473" y="1132896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78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Продумайте информационную архитектуру вашего будущего проекта.</a:t>
            </a:r>
          </a:p>
          <a:p>
            <a:r>
              <a:rPr lang="ru-RU" dirty="0"/>
              <a:t>— Концептуальные инструменты — сквозные решения, которые определяют продукт как единое целое, характерные только для этого продукта. С их помощью достигаются поставленные цели.</a:t>
            </a:r>
          </a:p>
          <a:p>
            <a:r>
              <a:rPr lang="ru-RU" dirty="0"/>
              <a:t>— Навигационная концепция — зависит от приоритетов, которые задаёте в архитектуре.</a:t>
            </a:r>
          </a:p>
          <a:p>
            <a:r>
              <a:rPr lang="ru-RU" dirty="0"/>
              <a:t>— Точки принятия решения — необходимо понимать, где возникает главный сценарий.</a:t>
            </a:r>
          </a:p>
          <a:p>
            <a:r>
              <a:rPr lang="ru-RU" dirty="0"/>
              <a:t>Зафиксируйте ваши наработки с </a:t>
            </a:r>
            <a:r>
              <a:rPr lang="ru-RU" dirty="0" err="1"/>
              <a:t>помощю</a:t>
            </a:r>
            <a:r>
              <a:rPr lang="ru-RU" dirty="0"/>
              <a:t> одного из форматов, который вы разбирали на занятии. Пришлите ссылку на работу или документ на платформу.</a:t>
            </a:r>
          </a:p>
          <a:p>
            <a:r>
              <a:rPr lang="ru-RU" dirty="0"/>
              <a:t>Постоянно задавайте себе вопросы:</a:t>
            </a:r>
          </a:p>
          <a:p>
            <a:r>
              <a:rPr lang="ru-RU" dirty="0"/>
              <a:t>— Если пользователь окажется в этой точке, он поймёт, как она связана с другими?</a:t>
            </a:r>
          </a:p>
          <a:p>
            <a:r>
              <a:rPr lang="ru-RU" dirty="0"/>
              <a:t>— Он поймет, что это не отдельный экран, а часть продукта?</a:t>
            </a:r>
          </a:p>
          <a:p>
            <a:r>
              <a:rPr lang="ru-RU" dirty="0"/>
              <a:t>— Вспомнит ли, как сюда попал, если отвлечётся на пять минут от экрана?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67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ИНФОРМАЦИОННАЯ АРХИТЕКТУРА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18D7D-60AF-8040-89B9-8B4AF9AF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84786" y="1791478"/>
            <a:ext cx="8613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негативным опытом точка контакта с интерфейсом в телефоне, когда клиент пытается решить сам, почему у него что то не получается.</a:t>
            </a:r>
          </a:p>
          <a:p>
            <a:endParaRPr lang="ru-RU" dirty="0"/>
          </a:p>
          <a:p>
            <a:r>
              <a:rPr lang="ru-RU" dirty="0"/>
              <a:t>Когда клиент сталкивается с проблемой он еще не имеет отрицательного опыта, т.к. до этого все было хорошо. Только когда он пытается сам что то решать, не зная, тогда и получает отрицательный опыт. Если бы можно было четко объяснить сразу (что не реально на словах, забудет), что делать в случае того или того, то можно избежать отрицательного опыта. Возможно, если учесть это в интерфейсе, добавить подсказку, можно понизить отрицательный опыт, максимально упростив или ускорив точку контакта.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/>
              <a:t>Вторая точка, </a:t>
            </a:r>
            <a:r>
              <a:rPr lang="ru-RU" dirty="0"/>
              <a:t>это повтор того же события. Это имеет обычно </a:t>
            </a:r>
            <a:r>
              <a:rPr lang="ru-RU" dirty="0" err="1"/>
              <a:t>отр</a:t>
            </a:r>
            <a:r>
              <a:rPr lang="ru-RU" dirty="0"/>
              <a:t> опыт </a:t>
            </a:r>
          </a:p>
          <a:p>
            <a:pPr algn="just"/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FB651B-9BB4-4C4D-B18E-86C18911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534880"/>
          </a:xfrm>
        </p:spPr>
        <p:txBody>
          <a:bodyPr>
            <a:noAutofit/>
          </a:bodyPr>
          <a:lstStyle/>
          <a:p>
            <a:r>
              <a:rPr lang="ru-RU" sz="1400" dirty="0"/>
              <a:t>точки контакта, когда опыт пользователя негативный</a:t>
            </a:r>
          </a:p>
        </p:txBody>
      </p:sp>
    </p:spTree>
    <p:extLst>
      <p:ext uri="{BB962C8B-B14F-4D97-AF65-F5344CB8AC3E}">
        <p14:creationId xmlns:p14="http://schemas.microsoft.com/office/powerpoint/2010/main" val="398808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63751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</a:t>
            </a:r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endParaRPr lang="ru-RU" sz="3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64DD5-AE30-364B-A201-17C2DA24FA06}"/>
              </a:ext>
            </a:extLst>
          </p:cNvPr>
          <p:cNvSpPr txBox="1"/>
          <p:nvPr/>
        </p:nvSpPr>
        <p:spPr>
          <a:xfrm>
            <a:off x="1575455" y="2152894"/>
            <a:ext cx="8613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основе разобранных на предыдущих лекциях материалах про информационную и функциональную архитектуру, вернитесь к ранее составленному </a:t>
            </a:r>
            <a:r>
              <a:rPr lang="en-US" dirty="0"/>
              <a:t>CJM </a:t>
            </a:r>
            <a:r>
              <a:rPr lang="ru-RU" dirty="0"/>
              <a:t>пользователя и негативным точкам контакта.</a:t>
            </a:r>
          </a:p>
          <a:p>
            <a:r>
              <a:rPr lang="ru-RU" dirty="0"/>
              <a:t>Продумайте, как можно исправить или улучшить опыт пользователя, основываясь на новых знаниях.</a:t>
            </a:r>
          </a:p>
          <a:p>
            <a:r>
              <a:rPr lang="ru-RU" dirty="0"/>
              <a:t>Результаты оформите в виде дополненной карты </a:t>
            </a:r>
            <a:r>
              <a:rPr lang="en-US" dirty="0"/>
              <a:t>CJM </a:t>
            </a:r>
            <a:r>
              <a:rPr lang="ru-RU" dirty="0"/>
              <a:t>и пришлите на платформу.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</a:t>
            </a:r>
            <a:r>
              <a:rPr lang="ru-RU" dirty="0"/>
              <a:t>С учетом замечания «не отклонятся от задачи по </a:t>
            </a:r>
            <a:r>
              <a:rPr lang="ru-RU" dirty="0" err="1"/>
              <a:t>редизайну</a:t>
            </a:r>
            <a:r>
              <a:rPr lang="ru-RU" dirty="0"/>
              <a:t> сайта» сделал </a:t>
            </a:r>
            <a:r>
              <a:rPr lang="en-US" dirty="0"/>
              <a:t>CJM </a:t>
            </a:r>
            <a:r>
              <a:rPr lang="ru-RU" dirty="0"/>
              <a:t>заново.</a:t>
            </a:r>
          </a:p>
        </p:txBody>
      </p:sp>
    </p:spTree>
    <p:extLst>
      <p:ext uri="{BB962C8B-B14F-4D97-AF65-F5344CB8AC3E}">
        <p14:creationId xmlns:p14="http://schemas.microsoft.com/office/powerpoint/2010/main" val="310877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50" y="1776167"/>
            <a:ext cx="8689976" cy="3722425"/>
          </a:xfrm>
        </p:spPr>
        <p:txBody>
          <a:bodyPr>
            <a:noAutofit/>
          </a:bodyPr>
          <a:lstStyle/>
          <a:p>
            <a:pPr algn="l"/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бренда – твое пространство / твой мир / полный контроль / легко с одной кнопки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личность – я модная игрушка для людей с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баблом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я могу тебе помочь и развлечь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ценности – Приносит комфорт в ваш дом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–  ЭМОЦ( статус/ Имидж /  похвалиться можно /)  &gt; рациональные (удобно/уникальность / решение на пике технологий/)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атрибуты – сайт и  Мобильное приложение интерфейс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09FC-39A0-AE42-A50D-0C9C0B00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D547FF-C661-E340-8166-369BC3B47B97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ПИРАМИДА БРЕНДА</a:t>
            </a:r>
          </a:p>
        </p:txBody>
      </p:sp>
    </p:spTree>
    <p:extLst>
      <p:ext uri="{BB962C8B-B14F-4D97-AF65-F5344CB8AC3E}">
        <p14:creationId xmlns:p14="http://schemas.microsoft.com/office/powerpoint/2010/main" val="251385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B011AE-8834-BE47-AE88-1633128F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575455" y="1908232"/>
            <a:ext cx="833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лакшери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сегменте 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премиальное оборудование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кастомные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-  наши клиенты ставят себе нашу систему, потому что такой ни у кого нет и позволить себе ее может не каждый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профессиональные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топовые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решения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комфортный результат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акцент на самые новые технологии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0C1F6E-5A01-0646-BAFB-3A13AF0FFE81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Сильные стороны в позиционировании на которые нужно сделать акцент</a:t>
            </a:r>
          </a:p>
        </p:txBody>
      </p:sp>
    </p:spTree>
    <p:extLst>
      <p:ext uri="{BB962C8B-B14F-4D97-AF65-F5344CB8AC3E}">
        <p14:creationId xmlns:p14="http://schemas.microsoft.com/office/powerpoint/2010/main" val="4601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37BBC-0D8A-2B4F-8AA2-EA2CA6A9445A}"/>
              </a:ext>
            </a:extLst>
          </p:cNvPr>
          <p:cNvSpPr txBox="1"/>
          <p:nvPr/>
        </p:nvSpPr>
        <p:spPr>
          <a:xfrm>
            <a:off x="1638531" y="1627761"/>
            <a:ext cx="833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коммуникация через сайт и директора по продажам)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на сайте клиент видит дорогое портфолио с дорогими интерьерами </a:t>
            </a:r>
          </a:p>
          <a:p>
            <a:b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7A3878-CC8A-AB41-8711-5C9F5E95C71D}"/>
              </a:ext>
            </a:extLst>
          </p:cNvPr>
          <p:cNvSpPr txBox="1">
            <a:spLocks/>
          </p:cNvSpPr>
          <p:nvPr/>
        </p:nvSpPr>
        <p:spPr>
          <a:xfrm>
            <a:off x="1575455" y="1256598"/>
            <a:ext cx="8689976" cy="364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коммуникация бренда (выражается в его визуальных элементах)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9C915-E843-4240-99A3-D633FC2FE476}"/>
              </a:ext>
            </a:extLst>
          </p:cNvPr>
          <p:cNvSpPr txBox="1"/>
          <p:nvPr/>
        </p:nvSpPr>
        <p:spPr>
          <a:xfrm>
            <a:off x="1638531" y="3060192"/>
            <a:ext cx="89562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проблема: Вся магия за кадром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 не знаю, как показывать именно то что делаем мы. 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Оборудование прячется, к примеру из того что видно это телевизор/проектор,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 это просто экран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endParaRPr lang="ru-RU" sz="14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Стойка с оборудованием никому не интересна.  И стоит она в спрятанная. 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свет и приложение. </a:t>
            </a:r>
            <a:r>
              <a:rPr lang="en-US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то интересные решения с аудио видео.</a:t>
            </a:r>
          </a:p>
          <a:p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Остается выкладывать фото с красивым архитектурным освещением в красивых интерьерах.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Может записать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демо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 </a:t>
            </a:r>
            <a:r>
              <a:rPr lang="ru-RU" sz="1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мокапом</a:t>
            </a: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приложения и выложить на сайт?</a:t>
            </a:r>
          </a:p>
          <a:p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Возможно, надо делать видео или анимацию интерфейса приложения и демонстрировать на сайте….	</a:t>
            </a:r>
            <a:b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ЦА – это обычно мужчины от 40-60, клиенты или архитекторы, Дизайн офисы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476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183035"/>
            <a:ext cx="8689976" cy="65795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Задание 2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3030-3924-0E47-AD35-74E5D44F6DB1}"/>
              </a:ext>
            </a:extLst>
          </p:cNvPr>
          <p:cNvSpPr txBox="1"/>
          <p:nvPr/>
        </p:nvSpPr>
        <p:spPr>
          <a:xfrm>
            <a:off x="1926569" y="2005768"/>
            <a:ext cx="8338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Провести конкурентный анализ, используя максимальное количество доступных вам методов, которые мы сегодня изучили. Минимальный набор такой: онлайн-анкетирование, </a:t>
            </a:r>
            <a:r>
              <a:rPr lang="en-US" dirty="0"/>
              <a:t>Usability-</a:t>
            </a:r>
            <a:r>
              <a:rPr lang="ru-RU" dirty="0"/>
              <a:t>аудит, сравнительная таблица.</a:t>
            </a:r>
          </a:p>
          <a:p>
            <a:r>
              <a:rPr lang="ru-RU" dirty="0"/>
              <a:t>2. Выявив сильные и слабые места конкурентов, придумать концепцию, как можно выгодно позиционировать вашего заказчика на странице.</a:t>
            </a:r>
          </a:p>
          <a:p>
            <a:r>
              <a:rPr lang="ru-RU" dirty="0"/>
              <a:t>Формат сдачи: дополненная слайдами презентация</a:t>
            </a:r>
          </a:p>
          <a:p>
            <a:r>
              <a:rPr lang="ru-RU" dirty="0"/>
              <a:t>В результате должно получиться:</a:t>
            </a:r>
          </a:p>
          <a:p>
            <a:r>
              <a:rPr lang="ru-RU" dirty="0"/>
              <a:t>— 3-5 выявленных конкурентов.</a:t>
            </a:r>
          </a:p>
          <a:p>
            <a:r>
              <a:rPr lang="ru-RU" dirty="0"/>
              <a:t>— Анкета, собранная в </a:t>
            </a:r>
            <a:r>
              <a:rPr lang="en-US" dirty="0"/>
              <a:t>Google Forms + </a:t>
            </a:r>
            <a:r>
              <a:rPr lang="ru-RU" dirty="0"/>
              <a:t>результаты опроса. Опрос должно пройти не менее 10 респондентов.</a:t>
            </a:r>
          </a:p>
          <a:p>
            <a:r>
              <a:rPr lang="ru-RU" dirty="0"/>
              <a:t>— Сравнительная + немного размышлений в виде текста на тему сильных и слабых мест конкурентов, и как выделить вашего заказчика на их фоне.</a:t>
            </a:r>
          </a:p>
          <a:p>
            <a:r>
              <a:rPr lang="ru-RU" dirty="0"/>
              <a:t>— Набросок текстового содержания посадочной страницы, который позиционировал бы выгоды компании для потенциальных кандидатов.</a:t>
            </a:r>
          </a:p>
        </p:txBody>
      </p:sp>
    </p:spTree>
    <p:extLst>
      <p:ext uri="{BB962C8B-B14F-4D97-AF65-F5344CB8AC3E}">
        <p14:creationId xmlns:p14="http://schemas.microsoft.com/office/powerpoint/2010/main" val="54946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55" y="1256598"/>
            <a:ext cx="8689976" cy="364061"/>
          </a:xfrm>
        </p:spPr>
        <p:txBody>
          <a:bodyPr>
            <a:noAutofit/>
          </a:bodyPr>
          <a:lstStyle/>
          <a:p>
            <a:r>
              <a:rPr lang="en-US" sz="1400" dirty="0"/>
              <a:t>Usability-</a:t>
            </a:r>
            <a:r>
              <a:rPr lang="ru-RU" sz="1400" dirty="0"/>
              <a:t>аудит сайтов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C1D9D4-ED78-5244-85DB-BAB021A1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1424"/>
              </p:ext>
            </p:extLst>
          </p:nvPr>
        </p:nvGraphicFramePr>
        <p:xfrm>
          <a:off x="991552" y="1631974"/>
          <a:ext cx="10127552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24">
                  <a:extLst>
                    <a:ext uri="{9D8B030D-6E8A-4147-A177-3AD203B41FA5}">
                      <a16:colId xmlns:a16="http://schemas.microsoft.com/office/drawing/2014/main" val="377239146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4770102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3931179992"/>
                    </a:ext>
                  </a:extLst>
                </a:gridCol>
                <a:gridCol w="2084832">
                  <a:extLst>
                    <a:ext uri="{9D8B030D-6E8A-4147-A177-3AD203B41FA5}">
                      <a16:colId xmlns:a16="http://schemas.microsoft.com/office/drawing/2014/main" val="770821675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val="3005068234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1519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0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Адаптиивность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5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Понятный </a:t>
                      </a:r>
                      <a:r>
                        <a:rPr lang="en-US" dirty="0"/>
                        <a:t>UI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1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Современный 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9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Понятнось</a:t>
                      </a:r>
                      <a:r>
                        <a:rPr lang="ru-RU" dirty="0"/>
                        <a:t> главной страницы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72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5BA2-36D0-2A47-A114-13EAEE16F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88883"/>
              </p:ext>
            </p:extLst>
          </p:nvPr>
        </p:nvGraphicFramePr>
        <p:xfrm>
          <a:off x="991552" y="4223929"/>
          <a:ext cx="101275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2">
                  <a:extLst>
                    <a:ext uri="{9D8B030D-6E8A-4147-A177-3AD203B41FA5}">
                      <a16:colId xmlns:a16="http://schemas.microsoft.com/office/drawing/2014/main" val="865382913"/>
                    </a:ext>
                  </a:extLst>
                </a:gridCol>
                <a:gridCol w="1167124">
                  <a:extLst>
                    <a:ext uri="{9D8B030D-6E8A-4147-A177-3AD203B41FA5}">
                      <a16:colId xmlns:a16="http://schemas.microsoft.com/office/drawing/2014/main" val="1221085553"/>
                    </a:ext>
                  </a:extLst>
                </a:gridCol>
                <a:gridCol w="1045697">
                  <a:extLst>
                    <a:ext uri="{9D8B030D-6E8A-4147-A177-3AD203B41FA5}">
                      <a16:colId xmlns:a16="http://schemas.microsoft.com/office/drawing/2014/main" val="2311557427"/>
                    </a:ext>
                  </a:extLst>
                </a:gridCol>
                <a:gridCol w="2083188">
                  <a:extLst>
                    <a:ext uri="{9D8B030D-6E8A-4147-A177-3AD203B41FA5}">
                      <a16:colId xmlns:a16="http://schemas.microsoft.com/office/drawing/2014/main" val="878521883"/>
                    </a:ext>
                  </a:extLst>
                </a:gridCol>
                <a:gridCol w="1452696">
                  <a:extLst>
                    <a:ext uri="{9D8B030D-6E8A-4147-A177-3AD203B41FA5}">
                      <a16:colId xmlns:a16="http://schemas.microsoft.com/office/drawing/2014/main" val="736968205"/>
                    </a:ext>
                  </a:extLst>
                </a:gridCol>
                <a:gridCol w="1703756">
                  <a:extLst>
                    <a:ext uri="{9D8B030D-6E8A-4147-A177-3AD203B41FA5}">
                      <a16:colId xmlns:a16="http://schemas.microsoft.com/office/drawing/2014/main" val="757031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ru-RU" dirty="0"/>
                        <a:t>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4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продукты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Технический 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024" y="360302"/>
            <a:ext cx="8689976" cy="364061"/>
          </a:xfrm>
        </p:spPr>
        <p:txBody>
          <a:bodyPr>
            <a:noAutofit/>
          </a:bodyPr>
          <a:lstStyle/>
          <a:p>
            <a:r>
              <a:rPr lang="ru-RU" sz="1400" dirty="0"/>
              <a:t>Сравнительная таблица конкурентов</a:t>
            </a:r>
            <a:endParaRPr lang="ru-RU" sz="14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9AFDF1-DABA-304F-95BC-6D50E0CA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55284"/>
              </p:ext>
            </p:extLst>
          </p:nvPr>
        </p:nvGraphicFramePr>
        <p:xfrm>
          <a:off x="463297" y="1162442"/>
          <a:ext cx="1138732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941">
                  <a:extLst>
                    <a:ext uri="{9D8B030D-6E8A-4147-A177-3AD203B41FA5}">
                      <a16:colId xmlns:a16="http://schemas.microsoft.com/office/drawing/2014/main" val="165471531"/>
                    </a:ext>
                  </a:extLst>
                </a:gridCol>
                <a:gridCol w="1175352">
                  <a:extLst>
                    <a:ext uri="{9D8B030D-6E8A-4147-A177-3AD203B41FA5}">
                      <a16:colId xmlns:a16="http://schemas.microsoft.com/office/drawing/2014/main" val="2516663806"/>
                    </a:ext>
                  </a:extLst>
                </a:gridCol>
                <a:gridCol w="1391509">
                  <a:extLst>
                    <a:ext uri="{9D8B030D-6E8A-4147-A177-3AD203B41FA5}">
                      <a16:colId xmlns:a16="http://schemas.microsoft.com/office/drawing/2014/main" val="2821617681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108157948"/>
                    </a:ext>
                  </a:extLst>
                </a:gridCol>
                <a:gridCol w="1850842">
                  <a:extLst>
                    <a:ext uri="{9D8B030D-6E8A-4147-A177-3AD203B41FA5}">
                      <a16:colId xmlns:a16="http://schemas.microsoft.com/office/drawing/2014/main" val="1035139745"/>
                    </a:ext>
                  </a:extLst>
                </a:gridCol>
                <a:gridCol w="1958920">
                  <a:extLst>
                    <a:ext uri="{9D8B030D-6E8A-4147-A177-3AD203B41FA5}">
                      <a16:colId xmlns:a16="http://schemas.microsoft.com/office/drawing/2014/main" val="190915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Henri.fr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Connecting-</a:t>
                      </a:r>
                      <a:r>
                        <a:rPr lang="en-US" sz="1200" dirty="0" err="1"/>
                        <a:t>technology.com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mimismart.ru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lp.art-in.ru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9906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Качество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091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Набор услуг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666720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Репутация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3894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Лояльность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5838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Цена/качество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27799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Размер бизнеса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0564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Пост обслуживание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3790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Глубина интеграции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53441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/>
                        <a:t>Гибкость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792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dirty="0" err="1"/>
                        <a:t>Премиальность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8555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Общее кол во баллов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07196"/>
                  </a:ext>
                </a:extLst>
              </a:tr>
              <a:tr h="346936">
                <a:tc>
                  <a:txBody>
                    <a:bodyPr/>
                    <a:lstStyle/>
                    <a:p>
                      <a:r>
                        <a:rPr lang="ru-RU" b="1" dirty="0"/>
                        <a:t>Место среди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1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0132-B87F-5E49-BE35-556FD0BD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60046"/>
            <a:ext cx="8689976" cy="364061"/>
          </a:xfrm>
        </p:spPr>
        <p:txBody>
          <a:bodyPr>
            <a:noAutofit/>
          </a:bodyPr>
          <a:lstStyle/>
          <a:p>
            <a:r>
              <a:rPr lang="ru-RU" sz="1600" dirty="0"/>
              <a:t>Вывод</a:t>
            </a:r>
            <a:endParaRPr lang="ru-RU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B21888-5256-D047-B5ED-6BCDCBCA3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50" y="280213"/>
            <a:ext cx="3586098" cy="44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31089-A990-DE48-B554-0613D1D67995}"/>
              </a:ext>
            </a:extLst>
          </p:cNvPr>
          <p:cNvSpPr txBox="1"/>
          <p:nvPr/>
        </p:nvSpPr>
        <p:spPr>
          <a:xfrm>
            <a:off x="816864" y="1816608"/>
            <a:ext cx="97081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занимаем 2 место и находимся в премиальном профессиональном сегменте. </a:t>
            </a: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над чем работать. 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Возможности для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Можно рынок освоить в среднем сегменте, в котором играют косвенные конкуренты.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 же взять и интегрировать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нишевые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продукты от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Xiaomi, Apple, Google,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Ростелеком, МГТС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Яндекса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Нужно улучшить коммуникацию через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Внедрить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CRM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Расширить ЦА, предложив более доступные решения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Искать новые инструменты для реализации 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Главное, делать все надежнее, улучшать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Лучше обучать сотрудников.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Позиционирование на сайте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Написать что мы международная компания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Предлагаем уникальный сервис и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Гибкие решения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255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829</TotalTime>
  <Words>2309</Words>
  <Application>Microsoft Macintosh PowerPoint</Application>
  <PresentationFormat>Widescreen</PresentationFormat>
  <Paragraphs>308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Roboto</vt:lpstr>
      <vt:lpstr>Tw Cen MT</vt:lpstr>
      <vt:lpstr>Droplet</vt:lpstr>
      <vt:lpstr>PowerPoint Presentation</vt:lpstr>
      <vt:lpstr>PowerPoint Presentation</vt:lpstr>
      <vt:lpstr>  Суть бренда – твое пространство / твой мир / полный контроль / легко с одной кнопки  личность – я модная игрушка для людей с баблом / я могу тебе помочь и развлечь  ценности – Приносит комфорт в ваш дом   преимущества –  ЭМОЦ( статус/ Имидж /  похвалиться можно /)  &gt; рациональные (удобно/уникальность / решение на пике технологий/)  атрибуты – сайт и  Мобильное приложение интерфейс    </vt:lpstr>
      <vt:lpstr>PowerPoint Presentation</vt:lpstr>
      <vt:lpstr>PowerPoint Presentation</vt:lpstr>
      <vt:lpstr>Задание 2 </vt:lpstr>
      <vt:lpstr>Usability-аудит сайтов конкурентов</vt:lpstr>
      <vt:lpstr>Сравнительная таблица конкурентов</vt:lpstr>
      <vt:lpstr>Вывод</vt:lpstr>
      <vt:lpstr>Набросок текстового содержания посадочной страницы, который позиционировал бы выгоды компании для потенциальных кандидатов</vt:lpstr>
      <vt:lpstr> ЗАДАНИЕ 3</vt:lpstr>
      <vt:lpstr>описание выборки целевой аудитории </vt:lpstr>
      <vt:lpstr>описание выборки целевой аудитории </vt:lpstr>
      <vt:lpstr>РОV — концепция потребности основной аудитории сайта</vt:lpstr>
      <vt:lpstr> ЗАДАНИЕ 5</vt:lpstr>
      <vt:lpstr>Гипотеза 1</vt:lpstr>
      <vt:lpstr>Гипотеза 2</vt:lpstr>
      <vt:lpstr>Гипотеза 3</vt:lpstr>
      <vt:lpstr>Гипотеза 4</vt:lpstr>
      <vt:lpstr>Гипотеза 5</vt:lpstr>
      <vt:lpstr>Гипотеза 6</vt:lpstr>
      <vt:lpstr>Гипотеза 7</vt:lpstr>
      <vt:lpstr> ЗАДАНИЕ 6</vt:lpstr>
      <vt:lpstr>PowerPoint Presentation</vt:lpstr>
      <vt:lpstr>PowerPoint Presentation</vt:lpstr>
      <vt:lpstr> ЗАДАНИЕ 7</vt:lpstr>
      <vt:lpstr>ИНФОРМАЦИОННАЯ АРХИТЕКТУРА</vt:lpstr>
      <vt:lpstr>точки контакта, когда опыт пользователя негативный</vt:lpstr>
      <vt:lpstr> ЗАДАНИЕ 8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 вам пришел клиент и хочет забрифовать вас на разработку проекта. Чтобы вы поняли суть задачи, он присылает бриф со всеми необходимыми данными.  Первый шаг работы – анализ бренда заказчика. Самостоятельно решите, для какой компании вы будете делать данный проект. Это может быть компания, в которой вы работаете сейчас или в которой мечтали бы работать (Google, Facebook, «Тинькофф», Mail.ru). Ваше задание:   1. Проанализируйте текущую ситуацию заказчика. на 1-2 слайдах опишите краткую предысторию заказчика, сформулируйте задачу (сделать редизайн сайта, приложения, создать дизайн для бренда, создать приложение и. Тд.), которая перед вами стоит.  2. Проанализируйте бренд заказчика и заполните пирамиду бренда, выявите сильные стороны в позиционировании, на которые нужно сделать акцент. Объясните, как коммуникация бренда выражается в его визуальных элементах. Зафиксируйте свои наработки в презентации и пришлите ее на платформу(формат PDF)</dc:title>
  <dc:creator>Андрей Мельчук</dc:creator>
  <cp:lastModifiedBy>Андрей Мельчук</cp:lastModifiedBy>
  <cp:revision>130</cp:revision>
  <cp:lastPrinted>2020-03-03T11:42:20Z</cp:lastPrinted>
  <dcterms:created xsi:type="dcterms:W3CDTF">2020-02-03T06:54:45Z</dcterms:created>
  <dcterms:modified xsi:type="dcterms:W3CDTF">2020-03-03T11:46:10Z</dcterms:modified>
</cp:coreProperties>
</file>