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 id="2147484018" r:id="rId2"/>
    <p:sldMasterId id="2147484030" r:id="rId3"/>
    <p:sldMasterId id="2147483990" r:id="rId4"/>
    <p:sldMasterId id="2147484005" r:id="rId5"/>
  </p:sldMasterIdLst>
  <p:notesMasterIdLst>
    <p:notesMasterId r:id="rId17"/>
  </p:notesMasterIdLst>
  <p:handoutMasterIdLst>
    <p:handoutMasterId r:id="rId18"/>
  </p:handoutMasterIdLst>
  <p:sldIdLst>
    <p:sldId id="261" r:id="rId6"/>
    <p:sldId id="2076136253" r:id="rId7"/>
    <p:sldId id="474" r:id="rId8"/>
    <p:sldId id="2076136275" r:id="rId9"/>
    <p:sldId id="2076136269" r:id="rId10"/>
    <p:sldId id="994" r:id="rId11"/>
    <p:sldId id="2076136274" r:id="rId12"/>
    <p:sldId id="2076136271" r:id="rId13"/>
    <p:sldId id="2076136272" r:id="rId14"/>
    <p:sldId id="2076136273" r:id="rId15"/>
    <p:sldId id="456" r:id="rId16"/>
  </p:sldIdLst>
  <p:sldSz cx="12188825" cy="6858000"/>
  <p:notesSz cx="6669088" cy="9926638"/>
  <p:defaultTextStyle>
    <a:defPPr>
      <a:defRPr lang="en-US"/>
    </a:defPPr>
    <a:lvl1pPr marL="0" algn="l" defTabSz="1088212" rtl="0" eaLnBrk="1" latinLnBrk="0" hangingPunct="1">
      <a:defRPr sz="2200" kern="1200">
        <a:solidFill>
          <a:schemeClr val="tx1"/>
        </a:solidFill>
        <a:latin typeface="+mn-lt"/>
        <a:ea typeface="+mn-ea"/>
        <a:cs typeface="+mn-cs"/>
      </a:defRPr>
    </a:lvl1pPr>
    <a:lvl2pPr marL="544106" algn="l" defTabSz="1088212" rtl="0" eaLnBrk="1" latinLnBrk="0" hangingPunct="1">
      <a:defRPr sz="2200" kern="1200">
        <a:solidFill>
          <a:schemeClr val="tx1"/>
        </a:solidFill>
        <a:latin typeface="+mn-lt"/>
        <a:ea typeface="+mn-ea"/>
        <a:cs typeface="+mn-cs"/>
      </a:defRPr>
    </a:lvl2pPr>
    <a:lvl3pPr marL="1088212" algn="l" defTabSz="1088212" rtl="0" eaLnBrk="1" latinLnBrk="0" hangingPunct="1">
      <a:defRPr sz="2200" kern="1200">
        <a:solidFill>
          <a:schemeClr val="tx1"/>
        </a:solidFill>
        <a:latin typeface="+mn-lt"/>
        <a:ea typeface="+mn-ea"/>
        <a:cs typeface="+mn-cs"/>
      </a:defRPr>
    </a:lvl3pPr>
    <a:lvl4pPr marL="1632319" algn="l" defTabSz="1088212" rtl="0" eaLnBrk="1" latinLnBrk="0" hangingPunct="1">
      <a:defRPr sz="2200" kern="1200">
        <a:solidFill>
          <a:schemeClr val="tx1"/>
        </a:solidFill>
        <a:latin typeface="+mn-lt"/>
        <a:ea typeface="+mn-ea"/>
        <a:cs typeface="+mn-cs"/>
      </a:defRPr>
    </a:lvl4pPr>
    <a:lvl5pPr marL="2176425" algn="l" defTabSz="1088212" rtl="0" eaLnBrk="1" latinLnBrk="0" hangingPunct="1">
      <a:defRPr sz="2200" kern="1200">
        <a:solidFill>
          <a:schemeClr val="tx1"/>
        </a:solidFill>
        <a:latin typeface="+mn-lt"/>
        <a:ea typeface="+mn-ea"/>
        <a:cs typeface="+mn-cs"/>
      </a:defRPr>
    </a:lvl5pPr>
    <a:lvl6pPr marL="2720531" algn="l" defTabSz="1088212" rtl="0" eaLnBrk="1" latinLnBrk="0" hangingPunct="1">
      <a:defRPr sz="2200" kern="1200">
        <a:solidFill>
          <a:schemeClr val="tx1"/>
        </a:solidFill>
        <a:latin typeface="+mn-lt"/>
        <a:ea typeface="+mn-ea"/>
        <a:cs typeface="+mn-cs"/>
      </a:defRPr>
    </a:lvl6pPr>
    <a:lvl7pPr marL="3264636" algn="l" defTabSz="1088212" rtl="0" eaLnBrk="1" latinLnBrk="0" hangingPunct="1">
      <a:defRPr sz="2200" kern="1200">
        <a:solidFill>
          <a:schemeClr val="tx1"/>
        </a:solidFill>
        <a:latin typeface="+mn-lt"/>
        <a:ea typeface="+mn-ea"/>
        <a:cs typeface="+mn-cs"/>
      </a:defRPr>
    </a:lvl7pPr>
    <a:lvl8pPr marL="3808742" algn="l" defTabSz="1088212" rtl="0" eaLnBrk="1" latinLnBrk="0" hangingPunct="1">
      <a:defRPr sz="2200" kern="1200">
        <a:solidFill>
          <a:schemeClr val="tx1"/>
        </a:solidFill>
        <a:latin typeface="+mn-lt"/>
        <a:ea typeface="+mn-ea"/>
        <a:cs typeface="+mn-cs"/>
      </a:defRPr>
    </a:lvl8pPr>
    <a:lvl9pPr marL="4352849" algn="l" defTabSz="1088212"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3" autoAdjust="0"/>
    <p:restoredTop sz="95064" autoAdjust="0"/>
  </p:normalViewPr>
  <p:slideViewPr>
    <p:cSldViewPr>
      <p:cViewPr varScale="1">
        <p:scale>
          <a:sx n="133" d="100"/>
          <a:sy n="133" d="100"/>
        </p:scale>
        <p:origin x="232" y="89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636"/>
    </p:cViewPr>
  </p:sorterViewPr>
  <p:notesViewPr>
    <p:cSldViewPr>
      <p:cViewPr varScale="1">
        <p:scale>
          <a:sx n="90" d="100"/>
          <a:sy n="90" d="100"/>
        </p:scale>
        <p:origin x="-3786" y="-114"/>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444" cy="49735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129" y="0"/>
            <a:ext cx="2890444" cy="497351"/>
          </a:xfrm>
          <a:prstGeom prst="rect">
            <a:avLst/>
          </a:prstGeom>
        </p:spPr>
        <p:txBody>
          <a:bodyPr vert="horz" lIns="91440" tIns="45720" rIns="91440" bIns="45720" rtlCol="0"/>
          <a:lstStyle>
            <a:lvl1pPr algn="r">
              <a:defRPr sz="1200"/>
            </a:lvl1pPr>
          </a:lstStyle>
          <a:p>
            <a:fld id="{8A923951-7097-43E8-A1F5-C6572EE56D69}" type="datetimeFigureOut">
              <a:rPr lang="en-US" smtClean="0"/>
              <a:t>10/14/24</a:t>
            </a:fld>
            <a:endParaRPr lang="en-US" dirty="0"/>
          </a:p>
        </p:txBody>
      </p:sp>
      <p:sp>
        <p:nvSpPr>
          <p:cNvPr id="4" name="Footer Placeholder 3"/>
          <p:cNvSpPr>
            <a:spLocks noGrp="1"/>
          </p:cNvSpPr>
          <p:nvPr>
            <p:ph type="ftr" sz="quarter" idx="2"/>
          </p:nvPr>
        </p:nvSpPr>
        <p:spPr>
          <a:xfrm>
            <a:off x="0" y="9429289"/>
            <a:ext cx="2890444" cy="4973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129" y="9429289"/>
            <a:ext cx="2890444" cy="497350"/>
          </a:xfrm>
          <a:prstGeom prst="rect">
            <a:avLst/>
          </a:prstGeom>
        </p:spPr>
        <p:txBody>
          <a:bodyPr vert="horz" lIns="91440" tIns="45720" rIns="91440" bIns="45720" rtlCol="0" anchor="b"/>
          <a:lstStyle>
            <a:lvl1pPr algn="r">
              <a:defRPr sz="1200"/>
            </a:lvl1pPr>
          </a:lstStyle>
          <a:p>
            <a:fld id="{FFF814BB-C4FD-4295-9628-6D7BE9D48B6A}" type="slidenum">
              <a:rPr lang="en-US" smtClean="0"/>
              <a:t>‹#›</a:t>
            </a:fld>
            <a:endParaRPr lang="en-US" dirty="0"/>
          </a:p>
        </p:txBody>
      </p:sp>
    </p:spTree>
    <p:extLst>
      <p:ext uri="{BB962C8B-B14F-4D97-AF65-F5344CB8AC3E}">
        <p14:creationId xmlns:p14="http://schemas.microsoft.com/office/powerpoint/2010/main" val="369747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777607" y="0"/>
            <a:ext cx="2889938" cy="496332"/>
          </a:xfrm>
          <a:prstGeom prst="rect">
            <a:avLst/>
          </a:prstGeom>
        </p:spPr>
        <p:txBody>
          <a:bodyPr vert="horz" lIns="92958" tIns="46479" rIns="92958" bIns="46479" rtlCol="0"/>
          <a:lstStyle>
            <a:lvl1pPr algn="r">
              <a:defRPr sz="1200"/>
            </a:lvl1pPr>
          </a:lstStyle>
          <a:p>
            <a:fld id="{FC61121C-71FF-44E4-99AE-7C394759F510}" type="datetimeFigureOut">
              <a:rPr lang="en-US" smtClean="0"/>
              <a:t>10/14/24</a:t>
            </a:fld>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66909" y="4715154"/>
            <a:ext cx="5335270" cy="446698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889938" cy="496332"/>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428584"/>
            <a:ext cx="2889938" cy="496332"/>
          </a:xfrm>
          <a:prstGeom prst="rect">
            <a:avLst/>
          </a:prstGeom>
        </p:spPr>
        <p:txBody>
          <a:bodyPr vert="horz" lIns="92958" tIns="46479" rIns="92958" bIns="46479" rtlCol="0" anchor="b"/>
          <a:lstStyle>
            <a:lvl1pPr algn="r">
              <a:defRPr sz="1200"/>
            </a:lvl1pPr>
          </a:lstStyle>
          <a:p>
            <a:fld id="{DD7E9304-3E29-475A-BE0E-1685E8A85530}" type="slidenum">
              <a:rPr lang="en-US" smtClean="0"/>
              <a:t>‹#›</a:t>
            </a:fld>
            <a:endParaRPr lang="en-US" dirty="0"/>
          </a:p>
        </p:txBody>
      </p:sp>
    </p:spTree>
    <p:extLst>
      <p:ext uri="{BB962C8B-B14F-4D97-AF65-F5344CB8AC3E}">
        <p14:creationId xmlns:p14="http://schemas.microsoft.com/office/powerpoint/2010/main" val="649802683"/>
      </p:ext>
    </p:extLst>
  </p:cSld>
  <p:clrMap bg1="lt1" tx1="dk1" bg2="lt2" tx2="dk2" accent1="accent1" accent2="accent2" accent3="accent3" accent4="accent4" accent5="accent5" accent6="accent6" hlink="hlink" folHlink="folHlink"/>
  <p:notesStyle>
    <a:lvl1pPr marL="0" algn="l" defTabSz="1088212" rtl="0" eaLnBrk="1" latinLnBrk="0" hangingPunct="1">
      <a:defRPr sz="1400" kern="1200">
        <a:solidFill>
          <a:schemeClr val="tx1"/>
        </a:solidFill>
        <a:latin typeface="+mn-lt"/>
        <a:ea typeface="+mn-ea"/>
        <a:cs typeface="+mn-cs"/>
      </a:defRPr>
    </a:lvl1pPr>
    <a:lvl2pPr marL="544106" algn="l" defTabSz="1088212" rtl="0" eaLnBrk="1" latinLnBrk="0" hangingPunct="1">
      <a:defRPr sz="1400" kern="1200">
        <a:solidFill>
          <a:schemeClr val="tx1"/>
        </a:solidFill>
        <a:latin typeface="+mn-lt"/>
        <a:ea typeface="+mn-ea"/>
        <a:cs typeface="+mn-cs"/>
      </a:defRPr>
    </a:lvl2pPr>
    <a:lvl3pPr marL="1088212" algn="l" defTabSz="1088212" rtl="0" eaLnBrk="1" latinLnBrk="0" hangingPunct="1">
      <a:defRPr sz="1400" kern="1200">
        <a:solidFill>
          <a:schemeClr val="tx1"/>
        </a:solidFill>
        <a:latin typeface="+mn-lt"/>
        <a:ea typeface="+mn-ea"/>
        <a:cs typeface="+mn-cs"/>
      </a:defRPr>
    </a:lvl3pPr>
    <a:lvl4pPr marL="1632319" algn="l" defTabSz="1088212" rtl="0" eaLnBrk="1" latinLnBrk="0" hangingPunct="1">
      <a:defRPr sz="1400" kern="1200">
        <a:solidFill>
          <a:schemeClr val="tx1"/>
        </a:solidFill>
        <a:latin typeface="+mn-lt"/>
        <a:ea typeface="+mn-ea"/>
        <a:cs typeface="+mn-cs"/>
      </a:defRPr>
    </a:lvl4pPr>
    <a:lvl5pPr marL="2176425" algn="l" defTabSz="1088212" rtl="0" eaLnBrk="1" latinLnBrk="0" hangingPunct="1">
      <a:defRPr sz="1400" kern="1200">
        <a:solidFill>
          <a:schemeClr val="tx1"/>
        </a:solidFill>
        <a:latin typeface="+mn-lt"/>
        <a:ea typeface="+mn-ea"/>
        <a:cs typeface="+mn-cs"/>
      </a:defRPr>
    </a:lvl5pPr>
    <a:lvl6pPr marL="2720531" algn="l" defTabSz="1088212" rtl="0" eaLnBrk="1" latinLnBrk="0" hangingPunct="1">
      <a:defRPr sz="1400" kern="1200">
        <a:solidFill>
          <a:schemeClr val="tx1"/>
        </a:solidFill>
        <a:latin typeface="+mn-lt"/>
        <a:ea typeface="+mn-ea"/>
        <a:cs typeface="+mn-cs"/>
      </a:defRPr>
    </a:lvl6pPr>
    <a:lvl7pPr marL="3264636" algn="l" defTabSz="1088212" rtl="0" eaLnBrk="1" latinLnBrk="0" hangingPunct="1">
      <a:defRPr sz="1400" kern="1200">
        <a:solidFill>
          <a:schemeClr val="tx1"/>
        </a:solidFill>
        <a:latin typeface="+mn-lt"/>
        <a:ea typeface="+mn-ea"/>
        <a:cs typeface="+mn-cs"/>
      </a:defRPr>
    </a:lvl7pPr>
    <a:lvl8pPr marL="3808742" algn="l" defTabSz="1088212" rtl="0" eaLnBrk="1" latinLnBrk="0" hangingPunct="1">
      <a:defRPr sz="1400" kern="1200">
        <a:solidFill>
          <a:schemeClr val="tx1"/>
        </a:solidFill>
        <a:latin typeface="+mn-lt"/>
        <a:ea typeface="+mn-ea"/>
        <a:cs typeface="+mn-cs"/>
      </a:defRPr>
    </a:lvl8pPr>
    <a:lvl9pPr marL="4352849" algn="l" defTabSz="108821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Team </a:t>
            </a:r>
            <a:r>
              <a:rPr lang="en-US" sz="1800" dirty="0" err="1">
                <a:effectLst/>
                <a:latin typeface="Aptos" panose="020B0004020202020204" pitchFamily="34" charset="0"/>
                <a:ea typeface="Aptos" panose="020B0004020202020204" pitchFamily="34" charset="0"/>
                <a:cs typeface="Times New Roman" panose="02020603050405020304" pitchFamily="18" charset="0"/>
              </a:rPr>
              <a:t>MindBoard</a:t>
            </a:r>
            <a:r>
              <a:rPr lang="en-US" sz="1800" dirty="0">
                <a:effectLst/>
                <a:latin typeface="Aptos" panose="020B0004020202020204" pitchFamily="34" charset="0"/>
                <a:ea typeface="Aptos" panose="020B0004020202020204" pitchFamily="34" charset="0"/>
                <a:cs typeface="Times New Roman" panose="02020603050405020304" pitchFamily="18" charset="0"/>
              </a:rPr>
              <a:t> submission on Special Topics: AI Detection in Binaries.</a:t>
            </a:r>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1</a:t>
            </a:fld>
            <a:endParaRPr lang="en-US" dirty="0"/>
          </a:p>
        </p:txBody>
      </p:sp>
    </p:spTree>
    <p:extLst>
      <p:ext uri="{BB962C8B-B14F-4D97-AF65-F5344CB8AC3E}">
        <p14:creationId xmlns:p14="http://schemas.microsoft.com/office/powerpoint/2010/main" val="3329315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212"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we look to the future, our solution is designed to not only address immediate challenges but also provide long-term benefits. One key next step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Performance Benchmarking for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AI models are identified, our solution can be enhanced to offer performance benchmarking capabilities that enable clients to optimize resource usage and improve model efficiency within their own environments. Additionally,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Securing AI Models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becomes increasingly important as AI becomes more prevalent in critical operations. With the growing threat of model tampering, our solution's ability to secure and watermark AI models ensures that robust, secure deployment is achievable across a wide range of applications. These forward-thinking steps position our solution as a comprehensive tool for both immediate problem-solving and future readiness.</a:t>
            </a:r>
          </a:p>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10</a:t>
            </a:fld>
            <a:endParaRPr lang="en-US" dirty="0"/>
          </a:p>
        </p:txBody>
      </p:sp>
    </p:spTree>
    <p:extLst>
      <p:ext uri="{BB962C8B-B14F-4D97-AF65-F5344CB8AC3E}">
        <p14:creationId xmlns:p14="http://schemas.microsoft.com/office/powerpoint/2010/main" val="144529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11</a:t>
            </a:fld>
            <a:endParaRPr lang="en-US" dirty="0"/>
          </a:p>
        </p:txBody>
      </p:sp>
    </p:spTree>
    <p:extLst>
      <p:ext uri="{BB962C8B-B14F-4D97-AF65-F5344CB8AC3E}">
        <p14:creationId xmlns:p14="http://schemas.microsoft.com/office/powerpoint/2010/main" val="80197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6725" cy="3836988"/>
          </a:xfrm>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We’re </a:t>
            </a:r>
            <a:r>
              <a:rPr lang="en-US" sz="1800" dirty="0" err="1">
                <a:effectLst/>
                <a:latin typeface="Aptos" panose="020B0004020202020204" pitchFamily="34" charset="0"/>
                <a:ea typeface="Aptos" panose="020B0004020202020204" pitchFamily="34" charset="0"/>
                <a:cs typeface="Times New Roman" panose="02020603050405020304" pitchFamily="18" charset="0"/>
              </a:rPr>
              <a:t>Mindboard’s</a:t>
            </a:r>
            <a:r>
              <a:rPr lang="en-US" sz="1800" dirty="0">
                <a:effectLst/>
                <a:latin typeface="Aptos" panose="020B0004020202020204" pitchFamily="34" charset="0"/>
                <a:ea typeface="Aptos" panose="020B0004020202020204" pitchFamily="34" charset="0"/>
                <a:cs typeface="Times New Roman" panose="02020603050405020304" pitchFamily="18" charset="0"/>
              </a:rPr>
              <a:t> Data Engineering and Data Science team, focused on building models and new capabilities to address our clients' most complex challenges.</a:t>
            </a:r>
            <a:endParaRPr lang="en-US" dirty="0"/>
          </a:p>
        </p:txBody>
      </p:sp>
      <p:sp>
        <p:nvSpPr>
          <p:cNvPr id="4" name="Slide Number Placeholder 3"/>
          <p:cNvSpPr>
            <a:spLocks noGrp="1"/>
          </p:cNvSpPr>
          <p:nvPr>
            <p:ph type="sldNum" sz="quarter" idx="10"/>
          </p:nvPr>
        </p:nvSpPr>
        <p:spPr/>
        <p:txBody>
          <a:bodyPr/>
          <a:lstStyle/>
          <a:p>
            <a:fld id="{3A8B9706-98E1-4B04-859F-2BB6225FA9B6}" type="slidenum">
              <a:rPr lang="en-US" smtClean="0"/>
              <a:pPr/>
              <a:t>2</a:t>
            </a:fld>
            <a:endParaRPr lang="en-US" dirty="0"/>
          </a:p>
        </p:txBody>
      </p:sp>
    </p:spTree>
    <p:extLst>
      <p:ext uri="{BB962C8B-B14F-4D97-AF65-F5344CB8AC3E}">
        <p14:creationId xmlns:p14="http://schemas.microsoft.com/office/powerpoint/2010/main" val="387001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In this video, we’ll guide you through the problems we solve, our innovative solution, the impact it can have, how we differentiate from other solutions, our cost-plus pricing approach, and some forward-thinking ideas for the future.</a:t>
            </a:r>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3</a:t>
            </a:fld>
            <a:endParaRPr lang="en-US" dirty="0"/>
          </a:p>
        </p:txBody>
      </p:sp>
    </p:spTree>
    <p:extLst>
      <p:ext uri="{BB962C8B-B14F-4D97-AF65-F5344CB8AC3E}">
        <p14:creationId xmlns:p14="http://schemas.microsoft.com/office/powerpoint/2010/main" val="48733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customers face a growing challenge: understanding the behavior of AI models embedded within critical applications, particularly within the Department of Defense. As AI becomes more integrated into software—whether in autonomous systems or natural-language processing—the ability to detect, analyze, and ensure the integrity of these models is crucial for maintaining security and operational awareness. This issue extends across both government and commercial sectors, as AI models can collect sensitive data with limited visibility into how they're trained or used. Our solution addresses this critical gap by providing tools to analyze, evaluate, and safeguard AI models, aligning with the DoD’s strategic focus on AI assurance, cybersecurity, and enhancing decision-making capabilities.</a:t>
            </a:r>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4</a:t>
            </a:fld>
            <a:endParaRPr lang="en-US" dirty="0"/>
          </a:p>
        </p:txBody>
      </p:sp>
    </p:spTree>
    <p:extLst>
      <p:ext uri="{BB962C8B-B14F-4D97-AF65-F5344CB8AC3E}">
        <p14:creationId xmlns:p14="http://schemas.microsoft.com/office/powerpoint/2010/main" val="191367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5</a:t>
            </a:fld>
            <a:endParaRPr lang="en-US" dirty="0"/>
          </a:p>
        </p:txBody>
      </p:sp>
    </p:spTree>
    <p:extLst>
      <p:ext uri="{BB962C8B-B14F-4D97-AF65-F5344CB8AC3E}">
        <p14:creationId xmlns:p14="http://schemas.microsoft.com/office/powerpoint/2010/main" val="337235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6</a:t>
            </a:fld>
            <a:endParaRPr lang="en-US" dirty="0"/>
          </a:p>
        </p:txBody>
      </p:sp>
    </p:spTree>
    <p:extLst>
      <p:ext uri="{BB962C8B-B14F-4D97-AF65-F5344CB8AC3E}">
        <p14:creationId xmlns:p14="http://schemas.microsoft.com/office/powerpoint/2010/main" val="1542824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Adopting the framework,  we see the following aspects for </a:t>
            </a:r>
            <a:r>
              <a:rPr lang="en-US" sz="1800" b="0" i="0" u="none" strike="noStrike" dirty="0">
                <a:solidFill>
                  <a:srgbClr val="012946"/>
                </a:solidFill>
                <a:effectLst/>
                <a:latin typeface="Arial" panose="020B0604020202020204" pitchFamily="34" charset="0"/>
              </a:rPr>
              <a:t>Immediate and continuous value creation supporting the DoD objectives:</a:t>
            </a:r>
            <a:endParaRPr lang="en-US" b="0" dirty="0">
              <a:effectLst/>
            </a:endParaRPr>
          </a:p>
          <a:p>
            <a:pPr marL="12700" rtl="0">
              <a:spcBef>
                <a:spcPts val="0"/>
              </a:spcBef>
              <a:spcAft>
                <a:spcPts val="600"/>
              </a:spcAft>
            </a:pPr>
            <a:br>
              <a:rPr lang="en-US" b="0" dirty="0">
                <a:effectLst/>
              </a:rPr>
            </a:br>
            <a:r>
              <a:rPr lang="en-US" sz="1800" b="1" i="0" u="none" strike="noStrike" dirty="0">
                <a:solidFill>
                  <a:srgbClr val="012946"/>
                </a:solidFill>
                <a:effectLst/>
                <a:latin typeface="Arial" panose="020B0604020202020204" pitchFamily="34" charset="0"/>
              </a:rPr>
              <a:t>Time-Saving</a:t>
            </a:r>
            <a:r>
              <a:rPr lang="en-US" sz="1800" b="0" i="0" u="none" strike="noStrike" dirty="0">
                <a:solidFill>
                  <a:srgbClr val="012946"/>
                </a:solidFill>
                <a:effectLst/>
                <a:latin typeface="Arial" panose="020B0604020202020204" pitchFamily="34" charset="0"/>
              </a:rPr>
              <a:t>: automating the detection and analysis of embedded AI models</a:t>
            </a:r>
            <a:endParaRPr lang="en-US" b="0" dirty="0">
              <a:effectLst/>
            </a:endParaRPr>
          </a:p>
          <a:p>
            <a:pPr marL="12700" rtl="0">
              <a:spcBef>
                <a:spcPts val="0"/>
              </a:spcBef>
              <a:spcAft>
                <a:spcPts val="600"/>
              </a:spcAft>
            </a:pPr>
            <a:r>
              <a:rPr lang="en-US" sz="1800" b="1" i="0" u="none" strike="noStrike" dirty="0">
                <a:solidFill>
                  <a:srgbClr val="012946"/>
                </a:solidFill>
                <a:effectLst/>
                <a:latin typeface="Arial" panose="020B0604020202020204" pitchFamily="34" charset="0"/>
              </a:rPr>
              <a:t>Risk Reduction</a:t>
            </a:r>
            <a:r>
              <a:rPr lang="en-US" sz="1800" b="0" i="0" u="none" strike="noStrike" dirty="0">
                <a:solidFill>
                  <a:srgbClr val="012946"/>
                </a:solidFill>
                <a:effectLst/>
                <a:latin typeface="Arial" panose="020B0604020202020204" pitchFamily="34" charset="0"/>
              </a:rPr>
              <a:t>: enhancing security posture for model deployment, protecting from external and internal attacks, </a:t>
            </a:r>
            <a:endParaRPr lang="en-US" b="0" dirty="0">
              <a:effectLst/>
            </a:endParaRPr>
          </a:p>
          <a:p>
            <a:pPr marL="12700" rtl="0">
              <a:spcBef>
                <a:spcPts val="0"/>
              </a:spcBef>
              <a:spcAft>
                <a:spcPts val="600"/>
              </a:spcAft>
            </a:pPr>
            <a:r>
              <a:rPr lang="en-US" sz="1800" b="1" i="0" u="none" strike="noStrike" dirty="0">
                <a:solidFill>
                  <a:srgbClr val="012946"/>
                </a:solidFill>
                <a:effectLst/>
                <a:latin typeface="Arial" panose="020B0604020202020204" pitchFamily="34" charset="0"/>
              </a:rPr>
              <a:t>Measurable Impact</a:t>
            </a:r>
            <a:r>
              <a:rPr lang="en-US" sz="1800" b="0" i="0" u="none" strike="noStrike" dirty="0">
                <a:solidFill>
                  <a:srgbClr val="012946"/>
                </a:solidFill>
                <a:effectLst/>
                <a:latin typeface="Arial" panose="020B0604020202020204" pitchFamily="34" charset="0"/>
              </a:rPr>
              <a:t> through benchmarking and optimization for DoD infrastructure in </a:t>
            </a:r>
            <a:r>
              <a:rPr lang="en-US" sz="1800" b="0" i="0" u="none" strike="noStrike" dirty="0">
                <a:solidFill>
                  <a:srgbClr val="000000"/>
                </a:solidFill>
                <a:effectLst/>
                <a:latin typeface="Arial" panose="020B0604020202020204" pitchFamily="34" charset="0"/>
              </a:rPr>
              <a:t>compliance with existing practices</a:t>
            </a:r>
            <a:endParaRPr lang="en-US" b="0" dirty="0">
              <a:effectLst/>
            </a:endParaRPr>
          </a:p>
          <a:p>
            <a:pPr marL="12700" marR="0" lvl="0" indent="0" algn="l" defTabSz="1088212" rtl="0" eaLnBrk="1" fontAlgn="auto" latinLnBrk="0" hangingPunct="1">
              <a:lnSpc>
                <a:spcPct val="100000"/>
              </a:lnSpc>
              <a:spcBef>
                <a:spcPts val="0"/>
              </a:spcBef>
              <a:spcAft>
                <a:spcPts val="600"/>
              </a:spcAft>
              <a:buClrTx/>
              <a:buSzTx/>
              <a:buFontTx/>
              <a:buNone/>
              <a:tabLst/>
              <a:defRPr/>
            </a:pPr>
            <a:r>
              <a:rPr lang="en-US" sz="1800" b="1" i="0" u="none" strike="noStrike" dirty="0">
                <a:solidFill>
                  <a:srgbClr val="012946"/>
                </a:solidFill>
                <a:effectLst/>
                <a:latin typeface="Arial" panose="020B0604020202020204" pitchFamily="34" charset="0"/>
              </a:rPr>
              <a:t>Cost Efficiency</a:t>
            </a:r>
            <a:r>
              <a:rPr lang="en-US" sz="1800" b="0" i="0" u="none" strike="noStrike" dirty="0">
                <a:solidFill>
                  <a:srgbClr val="012946"/>
                </a:solidFill>
                <a:effectLst/>
                <a:latin typeface="Arial" panose="020B0604020202020204" pitchFamily="34" charset="0"/>
              </a:rPr>
              <a:t>: eliminating the need for external validation, reducing operational costs through optimized resource use</a:t>
            </a:r>
          </a:p>
          <a:p>
            <a:pPr marL="12700" rtl="0">
              <a:spcBef>
                <a:spcPts val="0"/>
              </a:spcBef>
              <a:spcAft>
                <a:spcPts val="600"/>
              </a:spcAft>
            </a:pPr>
            <a:r>
              <a:rPr lang="en-US" sz="1800" b="1" i="0" u="none" strike="noStrike" dirty="0">
                <a:solidFill>
                  <a:srgbClr val="012946"/>
                </a:solidFill>
                <a:effectLst/>
                <a:latin typeface="Arial" panose="020B0604020202020204" pitchFamily="34" charset="0"/>
              </a:rPr>
              <a:t>Strategic Alignment</a:t>
            </a:r>
            <a:r>
              <a:rPr lang="en-US" sz="1800" b="0" i="0" u="none" strike="noStrike" dirty="0">
                <a:solidFill>
                  <a:srgbClr val="012946"/>
                </a:solidFill>
                <a:effectLst/>
                <a:latin typeface="Arial" panose="020B0604020202020204" pitchFamily="34" charset="0"/>
              </a:rPr>
              <a:t>: enabling faster, more secure decision-making across mission-critical applications. </a:t>
            </a:r>
            <a:endParaRPr lang="en-US" sz="1400" dirty="0">
              <a:solidFill>
                <a:srgbClr val="012946"/>
              </a:solidFill>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7</a:t>
            </a:fld>
            <a:endParaRPr lang="en-US" dirty="0"/>
          </a:p>
        </p:txBody>
      </p:sp>
    </p:spTree>
    <p:extLst>
      <p:ext uri="{BB962C8B-B14F-4D97-AF65-F5344CB8AC3E}">
        <p14:creationId xmlns:p14="http://schemas.microsoft.com/office/powerpoint/2010/main" val="91003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E9304-3E29-475A-BE0E-1685E8A85530}" type="slidenum">
              <a:rPr lang="en-US" smtClean="0"/>
              <a:t>8</a:t>
            </a:fld>
            <a:endParaRPr lang="en-US" dirty="0"/>
          </a:p>
        </p:txBody>
      </p:sp>
    </p:spTree>
    <p:extLst>
      <p:ext uri="{BB962C8B-B14F-4D97-AF65-F5344CB8AC3E}">
        <p14:creationId xmlns:p14="http://schemas.microsoft.com/office/powerpoint/2010/main" val="114947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212"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Our proposed pricing strategy follows a cost-plus model, ensuring transparency and flexibility for the Department of Defense. This approach covers the base costs of development, deployment, and ongoing support, with an added fixed percentage to account for our profit. By using a cost-plus model, we guarantee that the DoD only pays for actual expenses incurred, minimizing risks and allowing us to adapt to evolving requirements throughout the project lifecycle. This ensures budget predictability while maintaining high-quality, responsive service tailored to DoD's needs.</a:t>
            </a:r>
          </a:p>
          <a:p>
            <a:endParaRPr lang="en-US" dirty="0"/>
          </a:p>
        </p:txBody>
      </p:sp>
      <p:sp>
        <p:nvSpPr>
          <p:cNvPr id="4" name="Slide Number Placeholder 3"/>
          <p:cNvSpPr>
            <a:spLocks noGrp="1"/>
          </p:cNvSpPr>
          <p:nvPr>
            <p:ph type="sldNum" sz="quarter" idx="5"/>
          </p:nvPr>
        </p:nvSpPr>
        <p:spPr/>
        <p:txBody>
          <a:bodyPr/>
          <a:lstStyle/>
          <a:p>
            <a:fld id="{DD7E9304-3E29-475A-BE0E-1685E8A85530}" type="slidenum">
              <a:rPr lang="en-US" smtClean="0"/>
              <a:t>9</a:t>
            </a:fld>
            <a:endParaRPr lang="en-US" dirty="0"/>
          </a:p>
        </p:txBody>
      </p:sp>
    </p:spTree>
    <p:extLst>
      <p:ext uri="{BB962C8B-B14F-4D97-AF65-F5344CB8AC3E}">
        <p14:creationId xmlns:p14="http://schemas.microsoft.com/office/powerpoint/2010/main" val="401422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199"/>
            </a:lvl1pPr>
            <a:lvl2pPr>
              <a:defRPr sz="2666"/>
            </a:lvl2pPr>
            <a:lvl3pPr>
              <a:defRPr sz="2399"/>
            </a:lvl3pPr>
            <a:lvl4pPr>
              <a:defRPr sz="2132"/>
            </a:lvl4pPr>
            <a:lvl5pP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6" name="Slide Number Placeholder 5"/>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Tree>
    <p:extLst>
      <p:ext uri="{BB962C8B-B14F-4D97-AF65-F5344CB8AC3E}">
        <p14:creationId xmlns:p14="http://schemas.microsoft.com/office/powerpoint/2010/main" val="228312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Screen_Im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9" name="Rectangle 8"/>
          <p:cNvSpPr/>
          <p:nvPr userDrawn="1"/>
        </p:nvSpPr>
        <p:spPr>
          <a:xfrm>
            <a:off x="0" y="0"/>
            <a:ext cx="1218882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Picture Placeholder 2"/>
          <p:cNvSpPr>
            <a:spLocks noGrp="1"/>
          </p:cNvSpPr>
          <p:nvPr>
            <p:ph type="pic" sz="quarter" idx="11" hasCustomPrompt="1"/>
          </p:nvPr>
        </p:nvSpPr>
        <p:spPr>
          <a:xfrm>
            <a:off x="0" y="0"/>
            <a:ext cx="12188825" cy="6858000"/>
          </a:xfrm>
        </p:spPr>
        <p:txBody>
          <a:bodyPr/>
          <a:lstStyle>
            <a:lvl1pPr marL="0" indent="0" algn="ctr">
              <a:buNone/>
              <a:defRPr>
                <a:latin typeface="Raleway"/>
                <a:cs typeface="Raleway"/>
              </a:defRPr>
            </a:lvl1pPr>
          </a:lstStyle>
          <a:p>
            <a:r>
              <a:rPr lang="en-US" dirty="0"/>
              <a:t>	</a:t>
            </a:r>
          </a:p>
        </p:txBody>
      </p:sp>
    </p:spTree>
    <p:extLst>
      <p:ext uri="{BB962C8B-B14F-4D97-AF65-F5344CB8AC3E}">
        <p14:creationId xmlns:p14="http://schemas.microsoft.com/office/powerpoint/2010/main" val="298051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Without footer ar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441" y="6292603"/>
            <a:ext cx="2844059" cy="365125"/>
          </a:xfrm>
          <a:prstGeom prst="rect">
            <a:avLst/>
          </a:prstGeom>
        </p:spPr>
        <p:txBody>
          <a:bodyPr/>
          <a:lstStyle/>
          <a:p>
            <a:pPr defTabSz="609402">
              <a:defRPr/>
            </a:pPr>
            <a:endParaRPr lang="en-US" sz="2399" dirty="0">
              <a:solidFill>
                <a:srgbClr val="000000"/>
              </a:solidFill>
            </a:endParaRPr>
          </a:p>
        </p:txBody>
      </p:sp>
      <p:sp>
        <p:nvSpPr>
          <p:cNvPr id="4" name="Slide Number Placeholder 3"/>
          <p:cNvSpPr>
            <a:spLocks noGrp="1"/>
          </p:cNvSpPr>
          <p:nvPr>
            <p:ph type="sldNum" sz="quarter" idx="11"/>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
        <p:nvSpPr>
          <p:cNvPr id="5" name="Rectangle 4"/>
          <p:cNvSpPr/>
          <p:nvPr userDrawn="1"/>
        </p:nvSpPr>
        <p:spPr>
          <a:xfrm>
            <a:off x="4961570" y="5880847"/>
            <a:ext cx="2265687" cy="977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036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2965721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341D-F7B1-468E-857B-4F9E6B82C923}"/>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0E0C31-2542-4779-B91D-0056D197F5DE}"/>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538ABA-D84F-4FC0-A4E7-443EDDEECE2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3BC8261-CA65-4D88-8215-712200040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56B43-8B0B-4D97-911E-5A3A8039C6F5}"/>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275431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08C0-E5D3-4EB4-A37B-CD05C1BF55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2630D-20EB-40C4-A4CE-0413C451F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1C8DD-2F26-46C9-900B-021F88815B7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4E89606-BCD4-4CC1-830A-52AAF77BF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429EE-8C95-4584-9FC6-BB640D0A87C6}"/>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414295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BBB2-22C8-479A-B9E8-6B5DE15C20F5}"/>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F3538C-28BA-4ED4-A1B4-1C4C144ED2BF}"/>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82EF2-EC30-45A3-B3E4-CC5B7B7617D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6562CF7-FEB3-4CF2-9D28-017C00BF13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201C2-7BA8-4B5E-BB82-873BD729C590}"/>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323579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C0CD-3FE5-4DA2-AAB3-B493B80EB6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E8AB3-50CC-48BF-BCB8-C707914BF2E3}"/>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A46061-1F54-4A55-A2DE-3EB6EBE7C750}"/>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6EADE6-182F-4268-A26C-5C85B7D8C67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D93237-9552-486F-97D5-B6CD0FB99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35E393-72C2-43B0-84ED-0B1D681549B8}"/>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1736134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4A37-39A7-47CB-90B8-9B5C2DDC2004}"/>
              </a:ext>
            </a:extLst>
          </p:cNvPr>
          <p:cNvSpPr>
            <a:spLocks noGrp="1"/>
          </p:cNvSpPr>
          <p:nvPr>
            <p:ph type="title"/>
          </p:nvPr>
        </p:nvSpPr>
        <p:spPr>
          <a:xfrm>
            <a:off x="839788" y="365125"/>
            <a:ext cx="105124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858F7-DD42-4D54-BBFF-5EA9E7C28EAC}"/>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E3DAA-37DE-4472-84AB-19D5CBFF0F4D}"/>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B4DA75-30ED-440B-BAC5-6310BB99A809}"/>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AECD5-044B-4C0A-BB4F-11AF959B1602}"/>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3A05D5-D889-49B8-B647-F86EA27DCC70}"/>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2484331E-4506-4DE3-B110-3D0B8E37B6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2A56EA-5AFA-462C-91E3-0FBADC93FDB5}"/>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2864588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E6D6-94AB-48D9-93BD-9B0826ACE3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14E7D4-5196-465B-88C5-BA5E1AF74D2A}"/>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CC8685C-B6C2-4C10-837D-B31672B5BA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5CE40-5BA8-4F61-B856-36A51937FC58}"/>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2514838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4D134-E9D0-4343-8BC2-54DF85D47B3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5F2BFD8-84BF-4C7E-A761-408C26F2CA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F63745-96A9-4B76-B45B-8402342F07C1}"/>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232519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6" name="Slide Number Placeholder 5"/>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
        <p:nvSpPr>
          <p:cNvPr id="5" name="Title 1"/>
          <p:cNvSpPr>
            <a:spLocks noGrp="1"/>
          </p:cNvSpPr>
          <p:nvPr>
            <p:ph type="title" hasCustomPrompt="1"/>
          </p:nvPr>
        </p:nvSpPr>
        <p:spPr>
          <a:xfrm>
            <a:off x="596902" y="174298"/>
            <a:ext cx="11017852" cy="474780"/>
          </a:xfrm>
        </p:spPr>
        <p:txBody>
          <a:bodyPr/>
          <a:lstStyle>
            <a:lvl1pPr>
              <a:defRPr lang="en-US" sz="1869" b="1" kern="1200" dirty="0">
                <a:solidFill>
                  <a:schemeClr val="tx1"/>
                </a:solidFill>
                <a:latin typeface="Raleway"/>
                <a:ea typeface="新細明體" charset="-120"/>
                <a:cs typeface="Raleway"/>
              </a:defRPr>
            </a:lvl1pPr>
          </a:lstStyle>
          <a:p>
            <a:r>
              <a:rPr lang="en-US" dirty="0"/>
              <a:t>CLICK TO EDIT MASTER TITLE STYLE</a:t>
            </a:r>
          </a:p>
        </p:txBody>
      </p:sp>
    </p:spTree>
    <p:extLst>
      <p:ext uri="{BB962C8B-B14F-4D97-AF65-F5344CB8AC3E}">
        <p14:creationId xmlns:p14="http://schemas.microsoft.com/office/powerpoint/2010/main" val="4146219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2025-0111-4FB2-B706-E99CABDD8A09}"/>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CFF532-C267-4834-B1C0-D4C0D06E63FA}"/>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EB23B9-DF7B-4697-9EB7-CDD7D8E009CE}"/>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5C011-AC28-4093-BCF5-0F70F653003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CFB8264-6B37-4389-A37F-951371F88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06C80-8A5D-4638-BC6A-30EE85AFF324}"/>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3517676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1B85-FC46-4B29-869E-6EBDD7A3790B}"/>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D67C6F-13C3-474B-B136-2C5FC1D1C424}"/>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91551C-7A5B-4607-B721-C5DED7162283}"/>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8E392-329F-4F31-91EC-0A622B92B9A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F56F1D3-601D-4D1C-ADBB-EDA38A89E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10150C-4BC4-4CEC-A15F-913C06801A14}"/>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945424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CDC1-7550-4A21-A7DE-57D87384E7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B281-21A5-4EF1-ACC0-88E1FE7CF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EB704-8439-40B9-BECC-17CB7C0DA8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6E8B24E-D083-4254-A9F6-A6BC0A031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2DBDC-A7A3-4DC5-BBBC-CD3314FDD61B}"/>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953732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33ECC-09CD-4427-B1E2-4E07CF6EA939}"/>
              </a:ext>
            </a:extLst>
          </p:cNvPr>
          <p:cNvSpPr>
            <a:spLocks noGrp="1"/>
          </p:cNvSpPr>
          <p:nvPr>
            <p:ph type="title" orient="vert"/>
          </p:nvPr>
        </p:nvSpPr>
        <p:spPr>
          <a:xfrm>
            <a:off x="8723313" y="365125"/>
            <a:ext cx="2627312"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3E0A0-A9BE-4905-8856-CCDF9586255E}"/>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C7931-06EA-4494-8B4D-5E93407347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72BFAC9-8A62-4E26-B70C-632ECCEB3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CB0E-BA96-4882-B33E-FAC30546C1EB}"/>
              </a:ext>
            </a:extLst>
          </p:cNvPr>
          <p:cNvSpPr>
            <a:spLocks noGrp="1"/>
          </p:cNvSpPr>
          <p:nvPr>
            <p:ph type="sldNum" sz="quarter" idx="12"/>
          </p:nvPr>
        </p:nvSpPr>
        <p:spPr/>
        <p:txBody>
          <a:bodyPr/>
          <a:lstStyle/>
          <a:p>
            <a:fld id="{7B2EC16A-E736-44FB-9355-5DA228706E16}" type="slidenum">
              <a:rPr lang="en-IN" smtClean="0"/>
              <a:t>‹#›</a:t>
            </a:fld>
            <a:endParaRPr lang="en-IN"/>
          </a:p>
        </p:txBody>
      </p:sp>
    </p:spTree>
    <p:extLst>
      <p:ext uri="{BB962C8B-B14F-4D97-AF65-F5344CB8AC3E}">
        <p14:creationId xmlns:p14="http://schemas.microsoft.com/office/powerpoint/2010/main" val="1806788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07E-903B-405D-B6CA-6B06B3BD8B94}"/>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0D3380-25F0-408D-B7D2-4B7152C41DAD}"/>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A173A-6081-484A-B53B-8916AFDB704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AC19A67-F992-48DA-AEB9-FF75EDC9A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BFC41-038A-46F9-AEE2-81C5A902B548}"/>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2537681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1885-7340-4616-ACDC-A821AC16EE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CB018-5777-44F7-9484-C5DF1189A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8962F-C526-433E-9C3C-8011377FED4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2B5B0E6-3255-45F2-9314-F3707F790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9664C-2EB9-42D0-8E6A-B92D24447794}"/>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2268561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E317-A7D2-4E8E-A442-DCF19195E01B}"/>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434D1C-40E6-43ED-AE99-B2586EFB0F9E}"/>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FA8B7-8001-4FBD-B8D7-BAAD8EC4C43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E5A21DF-C979-45E3-AABC-4D56465A2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B3A830-2393-4F51-8EB9-481295376A8E}"/>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7722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FA8-63EE-402B-B210-12F26BB8EB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2E1DDA-97A7-43DB-9798-4B0DAD51583F}"/>
              </a:ext>
            </a:extLst>
          </p:cNvPr>
          <p:cNvSpPr>
            <a:spLocks noGrp="1"/>
          </p:cNvSpPr>
          <p:nvPr>
            <p:ph sz="half" idx="1"/>
          </p:nvPr>
        </p:nvSpPr>
        <p:spPr>
          <a:xfrm>
            <a:off x="838200" y="1825625"/>
            <a:ext cx="518001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2DA7A9-51A7-4B7B-849E-E602ABFD293A}"/>
              </a:ext>
            </a:extLst>
          </p:cNvPr>
          <p:cNvSpPr>
            <a:spLocks noGrp="1"/>
          </p:cNvSpPr>
          <p:nvPr>
            <p:ph sz="half" idx="2"/>
          </p:nvPr>
        </p:nvSpPr>
        <p:spPr>
          <a:xfrm>
            <a:off x="6170613" y="1825625"/>
            <a:ext cx="5180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A7555E-E9EC-4E7D-A3C9-07811BBAB5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30B74CE-1819-4AF8-A656-C81771B4A3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D6883-7D04-446E-AF90-7CF6221887AC}"/>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3983807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24D3-921E-4370-B9CB-D81D6DBC28CA}"/>
              </a:ext>
            </a:extLst>
          </p:cNvPr>
          <p:cNvSpPr>
            <a:spLocks noGrp="1"/>
          </p:cNvSpPr>
          <p:nvPr>
            <p:ph type="title"/>
          </p:nvPr>
        </p:nvSpPr>
        <p:spPr>
          <a:xfrm>
            <a:off x="839788" y="365125"/>
            <a:ext cx="105124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46D76-9B11-4232-BD01-C92EB2CF54F5}"/>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24408A-65BF-4472-9E76-2A35B02C67D9}"/>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7508B-244F-4C18-8E21-0ED39E380B47}"/>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F737FA-25A0-4817-842A-D0C2905E7A4B}"/>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903201-BEE0-4C9B-B3C2-8229A3A075C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0183A88A-5D5C-406A-9C87-2A72AB9D67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FE1689-31DD-44FE-BC9E-B71BEA6FC617}"/>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2797708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99C7-61A8-4BF9-B5A9-7FF28FDE4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A0B738-623A-4D15-9123-468C851BE1C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9EAE5715-0AD7-4F81-8D01-46D6C74793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DB102D-DE85-4E48-A247-FD64C353CA9B}"/>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79950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Date Placeholder 3"/>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6" name="Slide Number Placeholder 5"/>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cxnSp>
        <p:nvCxnSpPr>
          <p:cNvPr id="8" name="Straight Connector 7"/>
          <p:cNvCxnSpPr/>
          <p:nvPr userDrawn="1"/>
        </p:nvCxnSpPr>
        <p:spPr>
          <a:xfrm flipH="1">
            <a:off x="532934" y="749419"/>
            <a:ext cx="11087953"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0930585" y="253779"/>
            <a:ext cx="524735" cy="337973"/>
            <a:chOff x="6258192" y="2164972"/>
            <a:chExt cx="602756" cy="388124"/>
          </a:xfrm>
        </p:grpSpPr>
        <p:cxnSp>
          <p:nvCxnSpPr>
            <p:cNvPr id="10" name="Straight Connector 9"/>
            <p:cNvCxnSpPr/>
            <p:nvPr/>
          </p:nvCxnSpPr>
          <p:spPr>
            <a:xfrm>
              <a:off x="6857773"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556747" y="2199387"/>
              <a:ext cx="301026"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268479" y="2199387"/>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268479"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258192" y="2553096"/>
              <a:ext cx="602756"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563126" y="2164972"/>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268479" y="2164972"/>
              <a:ext cx="297884" cy="356668"/>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50135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27061-30DE-41B9-84C3-BADF5E1FA6EA}"/>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73E77112-0809-42C1-8704-1A7DB96DE8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EE8FD9-7E65-4EE9-8F93-B2BFF3C642C4}"/>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116454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1A39-61AC-4AA7-A466-D03EF457B63B}"/>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165742-5516-4C0A-96EC-614C21082FF4}"/>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C42600-DC91-4005-9EBB-CC01A0653273}"/>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546ED-765E-4B00-B0C7-7C623E174B1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625267E-1019-4781-BB3D-B535A1FAD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DABF1-9165-4B1C-8ED6-CB459DEA30E6}"/>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18246359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3A75-71B7-4E17-84CC-3671A65CBF63}"/>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09154E-5BB6-4FDA-8730-A02DC307FA3B}"/>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2411A9-0D0B-499E-A1A9-9C3E6BAA4AA6}"/>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93FC9-410D-4658-B172-37B8BF8A3FC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F28ECC7-058D-4508-A251-B4769F3C9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6438E-19AC-432A-850A-E0FDDC389311}"/>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44769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CF69-256C-41B0-9A4C-7A71B8FDE0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B3579-BA21-4E7A-9726-E952D67C5A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E9576-A60E-485B-B3CF-C01DD8D0D85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4553894-AD3D-488D-A081-4BE41AD94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FC979-A311-4DAB-950B-488FE020376B}"/>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2026054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6464C-B8CD-46E7-B09D-3DE2794310C7}"/>
              </a:ext>
            </a:extLst>
          </p:cNvPr>
          <p:cNvSpPr>
            <a:spLocks noGrp="1"/>
          </p:cNvSpPr>
          <p:nvPr>
            <p:ph type="title" orient="vert"/>
          </p:nvPr>
        </p:nvSpPr>
        <p:spPr>
          <a:xfrm>
            <a:off x="8723313" y="365125"/>
            <a:ext cx="2627312"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3BF283-73E6-4F3C-880B-2EA85BA5C6F8}"/>
              </a:ext>
            </a:extLst>
          </p:cNvPr>
          <p:cNvSpPr>
            <a:spLocks noGrp="1"/>
          </p:cNvSpPr>
          <p:nvPr>
            <p:ph type="body" orient="vert" idx="1"/>
          </p:nvPr>
        </p:nvSpPr>
        <p:spPr>
          <a:xfrm>
            <a:off x="838200" y="365125"/>
            <a:ext cx="773271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624BF-692B-4165-A1E1-5A1B0D483EF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D8AE7A9-B0B1-45EF-A322-B95338A67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88C0D-5538-4606-9F27-5F88D5D4A7A2}"/>
              </a:ext>
            </a:extLst>
          </p:cNvPr>
          <p:cNvSpPr>
            <a:spLocks noGrp="1"/>
          </p:cNvSpPr>
          <p:nvPr>
            <p:ph type="sldNum" sz="quarter" idx="12"/>
          </p:nvPr>
        </p:nvSpPr>
        <p:spPr/>
        <p:txBody>
          <a:bodyPr/>
          <a:lstStyle/>
          <a:p>
            <a:fld id="{78CECF69-5061-455C-BFBC-1330231B554E}" type="slidenum">
              <a:rPr lang="en-IN" smtClean="0"/>
              <a:t>‹#›</a:t>
            </a:fld>
            <a:endParaRPr lang="en-IN"/>
          </a:p>
        </p:txBody>
      </p:sp>
    </p:spTree>
    <p:extLst>
      <p:ext uri="{BB962C8B-B14F-4D97-AF65-F5344CB8AC3E}">
        <p14:creationId xmlns:p14="http://schemas.microsoft.com/office/powerpoint/2010/main" val="21289504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806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544093">
              <a:defRPr/>
            </a:pPr>
            <a:endParaRPr lang="en-US" dirty="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2818028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4906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544093">
              <a:defRPr/>
            </a:pPr>
            <a:endParaRPr lang="en-US" dirty="0">
              <a:solidFill>
                <a:srgbClr val="000000"/>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2340170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544093">
              <a:defRPr/>
            </a:pPr>
            <a:endParaRPr lang="en-US" dirty="0">
              <a:solidFill>
                <a:srgbClr val="000000"/>
              </a:solidFill>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412017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441" y="1349349"/>
            <a:ext cx="5383398" cy="4525963"/>
          </a:xfrm>
        </p:spPr>
        <p:txBody>
          <a:bodyPr>
            <a:normAutofit/>
          </a:bodyPr>
          <a:lstStyle>
            <a:lvl1pPr>
              <a:defRPr sz="2399"/>
            </a:lvl1pPr>
            <a:lvl2pPr>
              <a:defRPr sz="2132"/>
            </a:lvl2pPr>
            <a:lvl3pPr>
              <a:defRPr sz="1866"/>
            </a:lvl3pPr>
            <a:lvl4pPr>
              <a:defRPr sz="1600"/>
            </a:lvl4pPr>
            <a:lvl5pPr>
              <a:defRPr sz="1600"/>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349349"/>
            <a:ext cx="5383398" cy="4525963"/>
          </a:xfrm>
        </p:spPr>
        <p:txBody>
          <a:bodyPr>
            <a:normAutofit/>
          </a:bodyPr>
          <a:lstStyle>
            <a:lvl1pPr>
              <a:defRPr sz="2399"/>
            </a:lvl1pPr>
            <a:lvl2pPr>
              <a:defRPr sz="2132"/>
            </a:lvl2pPr>
            <a:lvl3pPr>
              <a:defRPr sz="1866"/>
            </a:lvl3pPr>
            <a:lvl4pPr>
              <a:defRPr sz="1600"/>
            </a:lvl4pPr>
            <a:lvl5pPr>
              <a:defRPr sz="1600"/>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7" name="Slide Number Placeholder 6"/>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Tree>
    <p:extLst>
      <p:ext uri="{BB962C8B-B14F-4D97-AF65-F5344CB8AC3E}">
        <p14:creationId xmlns:p14="http://schemas.microsoft.com/office/powerpoint/2010/main" val="34838438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29551311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32834391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4048020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0469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Tree>
    <p:extLst>
      <p:ext uri="{BB962C8B-B14F-4D97-AF65-F5344CB8AC3E}">
        <p14:creationId xmlns:p14="http://schemas.microsoft.com/office/powerpoint/2010/main" val="3767635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092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13" name="Title 1"/>
          <p:cNvSpPr>
            <a:spLocks noGrp="1"/>
          </p:cNvSpPr>
          <p:nvPr>
            <p:ph type="ctrTitle" hasCustomPrompt="1"/>
          </p:nvPr>
        </p:nvSpPr>
        <p:spPr>
          <a:xfrm>
            <a:off x="204107" y="293462"/>
            <a:ext cx="8874579" cy="1396545"/>
          </a:xfrm>
        </p:spPr>
        <p:txBody>
          <a:bodyPr>
            <a:normAutofit/>
          </a:bodyPr>
          <a:lstStyle>
            <a:lvl1pPr algn="l">
              <a:defRPr sz="3600">
                <a:solidFill>
                  <a:schemeClr val="bg1"/>
                </a:solidFill>
              </a:defRPr>
            </a:lvl1pPr>
          </a:lstStyle>
          <a:p>
            <a:r>
              <a:rPr lang="en-US" dirty="0"/>
              <a:t>CLICK TO EDIT MASTER TITLE STYLE</a:t>
            </a:r>
          </a:p>
        </p:txBody>
      </p:sp>
      <p:sp>
        <p:nvSpPr>
          <p:cNvPr id="14" name="Subtitle 2"/>
          <p:cNvSpPr>
            <a:spLocks noGrp="1"/>
          </p:cNvSpPr>
          <p:nvPr>
            <p:ph type="subTitle" idx="1"/>
          </p:nvPr>
        </p:nvSpPr>
        <p:spPr>
          <a:xfrm>
            <a:off x="204107" y="1676400"/>
            <a:ext cx="8534400" cy="1752600"/>
          </a:xfrm>
        </p:spPr>
        <p:txBody>
          <a:bodyPr>
            <a:normAutofit/>
          </a:bodyPr>
          <a:lstStyle>
            <a:lvl1pPr marL="0" indent="0" algn="l">
              <a:buNone/>
              <a:defRPr sz="28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719582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5" name="Title 1"/>
          <p:cNvSpPr>
            <a:spLocks noGrp="1"/>
          </p:cNvSpPr>
          <p:nvPr>
            <p:ph type="title" hasCustomPrompt="1"/>
          </p:nvPr>
        </p:nvSpPr>
        <p:spPr>
          <a:xfrm>
            <a:off x="597057" y="174298"/>
            <a:ext cx="11020722" cy="474780"/>
          </a:xfrm>
        </p:spPr>
        <p:txBody>
          <a:bodyPr/>
          <a:lstStyle/>
          <a:p>
            <a:r>
              <a:rPr lang="en-US" dirty="0"/>
              <a:t>CLICK TO EDIT MASTER TITLE STYLE</a:t>
            </a:r>
          </a:p>
        </p:txBody>
      </p:sp>
    </p:spTree>
    <p:extLst>
      <p:ext uri="{BB962C8B-B14F-4D97-AF65-F5344CB8AC3E}">
        <p14:creationId xmlns:p14="http://schemas.microsoft.com/office/powerpoint/2010/main" val="1476608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userDrawn="1"/>
        </p:nvCxnSpPr>
        <p:spPr>
          <a:xfrm flipH="1">
            <a:off x="532934" y="749419"/>
            <a:ext cx="11087953"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0930585" y="253779"/>
            <a:ext cx="524735" cy="337973"/>
            <a:chOff x="6258192" y="2164972"/>
            <a:chExt cx="602756" cy="388124"/>
          </a:xfrm>
        </p:grpSpPr>
        <p:cxnSp>
          <p:nvCxnSpPr>
            <p:cNvPr id="10" name="Straight Connector 9"/>
            <p:cNvCxnSpPr/>
            <p:nvPr/>
          </p:nvCxnSpPr>
          <p:spPr>
            <a:xfrm>
              <a:off x="6857773"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556747" y="2199387"/>
              <a:ext cx="301026"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268479" y="2199387"/>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268479"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258192" y="2553096"/>
              <a:ext cx="602756"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563126" y="2164972"/>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268479" y="2164972"/>
              <a:ext cx="297884" cy="356668"/>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3842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Screen_Im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endParaRPr lang="en-US" dirty="0">
              <a:solidFill>
                <a:srgbClr val="000000"/>
              </a:solidFill>
            </a:endParaRPr>
          </a:p>
        </p:txBody>
      </p:sp>
      <p:sp>
        <p:nvSpPr>
          <p:cNvPr id="9" name="Rectangle 8"/>
          <p:cNvSpPr/>
          <p:nvPr userDrawn="1"/>
        </p:nvSpPr>
        <p:spPr>
          <a:xfrm>
            <a:off x="0" y="0"/>
            <a:ext cx="1218882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sp>
        <p:nvSpPr>
          <p:cNvPr id="3" name="Picture Placeholder 2"/>
          <p:cNvSpPr>
            <a:spLocks noGrp="1"/>
          </p:cNvSpPr>
          <p:nvPr>
            <p:ph type="pic" sz="quarter" idx="11" hasCustomPrompt="1"/>
          </p:nvPr>
        </p:nvSpPr>
        <p:spPr>
          <a:xfrm>
            <a:off x="0" y="0"/>
            <a:ext cx="12188825" cy="6858000"/>
          </a:xfrm>
        </p:spPr>
        <p:txBody>
          <a:bodyPr/>
          <a:lstStyle>
            <a:lvl1pPr marL="0" indent="0" algn="ctr">
              <a:buNone/>
              <a:defRPr>
                <a:latin typeface="Raleway"/>
                <a:cs typeface="Raleway"/>
              </a:defRPr>
            </a:lvl1pPr>
          </a:lstStyle>
          <a:p>
            <a:r>
              <a:rPr lang="en-US" dirty="0"/>
              <a:t>	</a:t>
            </a:r>
          </a:p>
        </p:txBody>
      </p:sp>
    </p:spTree>
    <p:extLst>
      <p:ext uri="{BB962C8B-B14F-4D97-AF65-F5344CB8AC3E}">
        <p14:creationId xmlns:p14="http://schemas.microsoft.com/office/powerpoint/2010/main" val="140123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Raleway"/>
                <a:cs typeface="Raleway"/>
              </a:defRPr>
            </a:lvl1pPr>
          </a:lstStyle>
          <a:p>
            <a:r>
              <a:rPr lang="en-US" dirty="0"/>
              <a:t>CLICK TO EDIT MASTER TITLE STYLE</a:t>
            </a:r>
          </a:p>
        </p:txBody>
      </p:sp>
      <p:sp>
        <p:nvSpPr>
          <p:cNvPr id="3" name="Text Placeholder 2"/>
          <p:cNvSpPr>
            <a:spLocks noGrp="1"/>
          </p:cNvSpPr>
          <p:nvPr>
            <p:ph type="body" idx="1"/>
          </p:nvPr>
        </p:nvSpPr>
        <p:spPr>
          <a:xfrm>
            <a:off x="609442" y="1334432"/>
            <a:ext cx="5385514" cy="639763"/>
          </a:xfrm>
        </p:spPr>
        <p:txBody>
          <a:bodyPr anchor="b"/>
          <a:lstStyle>
            <a:lvl1pPr marL="0" indent="0">
              <a:buNone/>
              <a:defRPr sz="2399" b="1">
                <a:latin typeface="Raleway"/>
                <a:cs typeface="Raleway"/>
              </a:defRPr>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Click to edit Master text styles</a:t>
            </a:r>
          </a:p>
        </p:txBody>
      </p:sp>
      <p:sp>
        <p:nvSpPr>
          <p:cNvPr id="4" name="Content Placeholder 3"/>
          <p:cNvSpPr>
            <a:spLocks noGrp="1"/>
          </p:cNvSpPr>
          <p:nvPr>
            <p:ph sz="half" idx="2"/>
          </p:nvPr>
        </p:nvSpPr>
        <p:spPr>
          <a:xfrm>
            <a:off x="609442" y="1974192"/>
            <a:ext cx="5385514" cy="3951288"/>
          </a:xfrm>
        </p:spPr>
        <p:txBody>
          <a:bodyPr>
            <a:normAutofit/>
          </a:bodyPr>
          <a:lstStyle>
            <a:lvl1pPr>
              <a:defRPr sz="2399">
                <a:latin typeface="Raleway"/>
                <a:cs typeface="Raleway"/>
              </a:defRPr>
            </a:lvl1pPr>
            <a:lvl2pPr>
              <a:defRPr sz="2132">
                <a:latin typeface="Raleway"/>
                <a:cs typeface="Raleway"/>
              </a:defRPr>
            </a:lvl2pPr>
            <a:lvl3pPr>
              <a:defRPr sz="1866">
                <a:latin typeface="Raleway"/>
                <a:cs typeface="Raleway"/>
              </a:defRPr>
            </a:lvl3pPr>
            <a:lvl4pPr>
              <a:defRPr sz="1600">
                <a:latin typeface="Raleway"/>
                <a:cs typeface="Raleway"/>
              </a:defRPr>
            </a:lvl4pPr>
            <a:lvl5pPr>
              <a:defRPr sz="1600">
                <a:latin typeface="Raleway"/>
                <a:cs typeface="Raleway"/>
              </a:defRPr>
            </a:lvl5pPr>
            <a:lvl6pPr>
              <a:defRPr sz="2132"/>
            </a:lvl6pPr>
            <a:lvl7pPr>
              <a:defRPr sz="2132"/>
            </a:lvl7pPr>
            <a:lvl8pPr>
              <a:defRPr sz="2132"/>
            </a:lvl8pPr>
            <a:lvl9pPr>
              <a:defRPr sz="2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334432"/>
            <a:ext cx="5387630" cy="639763"/>
          </a:xfrm>
        </p:spPr>
        <p:txBody>
          <a:bodyPr anchor="b"/>
          <a:lstStyle>
            <a:lvl1pPr marL="0" indent="0">
              <a:buNone/>
              <a:defRPr sz="2399" b="1">
                <a:latin typeface="Raleway"/>
                <a:cs typeface="Raleway"/>
              </a:defRPr>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Click to edit Master text styles</a:t>
            </a:r>
          </a:p>
        </p:txBody>
      </p:sp>
      <p:sp>
        <p:nvSpPr>
          <p:cNvPr id="6" name="Content Placeholder 5"/>
          <p:cNvSpPr>
            <a:spLocks noGrp="1"/>
          </p:cNvSpPr>
          <p:nvPr>
            <p:ph sz="quarter" idx="4"/>
          </p:nvPr>
        </p:nvSpPr>
        <p:spPr>
          <a:xfrm>
            <a:off x="6191756" y="1974192"/>
            <a:ext cx="5387630" cy="3951288"/>
          </a:xfrm>
        </p:spPr>
        <p:txBody>
          <a:bodyPr>
            <a:normAutofit/>
          </a:bodyPr>
          <a:lstStyle>
            <a:lvl1pPr>
              <a:defRPr sz="2399">
                <a:latin typeface="Raleway"/>
                <a:cs typeface="Raleway"/>
              </a:defRPr>
            </a:lvl1pPr>
            <a:lvl2pPr>
              <a:defRPr sz="2132">
                <a:latin typeface="Raleway"/>
                <a:cs typeface="Raleway"/>
              </a:defRPr>
            </a:lvl2pPr>
            <a:lvl3pPr>
              <a:defRPr sz="1866">
                <a:latin typeface="Raleway"/>
                <a:cs typeface="Raleway"/>
              </a:defRPr>
            </a:lvl3pPr>
            <a:lvl4pPr>
              <a:defRPr sz="1600">
                <a:latin typeface="Raleway"/>
                <a:cs typeface="Raleway"/>
              </a:defRPr>
            </a:lvl4pPr>
            <a:lvl5pPr>
              <a:defRPr sz="1600">
                <a:latin typeface="Raleway"/>
                <a:cs typeface="Raleway"/>
              </a:defRPr>
            </a:lvl5pPr>
            <a:lvl6pPr>
              <a:defRPr sz="2132"/>
            </a:lvl6pPr>
            <a:lvl7pPr>
              <a:defRPr sz="2132"/>
            </a:lvl7pPr>
            <a:lvl8pPr>
              <a:defRPr sz="2132"/>
            </a:lvl8pPr>
            <a:lvl9pPr>
              <a:defRPr sz="2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8333735"/>
            <a:ext cx="2844059" cy="365125"/>
          </a:xfrm>
          <a:prstGeom prst="rect">
            <a:avLst/>
          </a:prstGeom>
        </p:spPr>
        <p:txBody>
          <a:bodyPr/>
          <a:lstStyle>
            <a:lvl1pPr>
              <a:defRPr sz="1467">
                <a:latin typeface="Raleway"/>
                <a:cs typeface="Raleway"/>
              </a:defRPr>
            </a:lvl1pPr>
          </a:lstStyle>
          <a:p>
            <a:pPr defTabSz="609402">
              <a:defRPr/>
            </a:pPr>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sz="1467">
                <a:latin typeface="Raleway"/>
                <a:cs typeface="Raleway"/>
              </a:defRPr>
            </a:lvl1p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Tree>
    <p:extLst>
      <p:ext uri="{BB962C8B-B14F-4D97-AF65-F5344CB8AC3E}">
        <p14:creationId xmlns:p14="http://schemas.microsoft.com/office/powerpoint/2010/main" val="9167929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Without footer arrow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441" y="6292603"/>
            <a:ext cx="2844059" cy="365125"/>
          </a:xfrm>
          <a:prstGeom prst="rect">
            <a:avLst/>
          </a:prstGeom>
        </p:spPr>
        <p:txBody>
          <a:bodyPr lIns="108821" tIns="54411" rIns="108821" bIns="54411"/>
          <a:lstStyle/>
          <a:p>
            <a:pPr defTabSz="544093">
              <a:defRPr/>
            </a:pPr>
            <a:endParaRPr lang="en-US" dirty="0">
              <a:solidFill>
                <a:srgbClr val="000000"/>
              </a:solidFill>
            </a:endParaRPr>
          </a:p>
        </p:txBody>
      </p:sp>
      <p:sp>
        <p:nvSpPr>
          <p:cNvPr id="4" name="Slide Number Placeholder 3"/>
          <p:cNvSpPr>
            <a:spLocks noGrp="1"/>
          </p:cNvSpPr>
          <p:nvPr>
            <p:ph type="sldNum" sz="quarter" idx="11"/>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sp>
        <p:nvSpPr>
          <p:cNvPr id="5" name="Rectangle 4"/>
          <p:cNvSpPr/>
          <p:nvPr userDrawn="1"/>
        </p:nvSpPr>
        <p:spPr>
          <a:xfrm>
            <a:off x="4961571" y="5880848"/>
            <a:ext cx="2265687" cy="977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93">
              <a:defRPr/>
            </a:pPr>
            <a:endParaRPr lang="en-US" sz="2200" dirty="0">
              <a:solidFill>
                <a:srgbClr val="FFFFFF"/>
              </a:solidFill>
            </a:endParaRPr>
          </a:p>
        </p:txBody>
      </p:sp>
    </p:spTree>
    <p:extLst>
      <p:ext uri="{BB962C8B-B14F-4D97-AF65-F5344CB8AC3E}">
        <p14:creationId xmlns:p14="http://schemas.microsoft.com/office/powerpoint/2010/main" val="29414068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3"/>
            <a:ext cx="12188825" cy="6857999"/>
          </a:xfrm>
        </p:spPr>
        <p:txBody>
          <a:bodyPr/>
          <a:lstStyle/>
          <a:p>
            <a:endParaRPr lang="id-ID"/>
          </a:p>
        </p:txBody>
      </p:sp>
    </p:spTree>
    <p:extLst>
      <p:ext uri="{BB962C8B-B14F-4D97-AF65-F5344CB8AC3E}">
        <p14:creationId xmlns:p14="http://schemas.microsoft.com/office/powerpoint/2010/main" val="4047156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6"/>
            <a:ext cx="2844059" cy="365125"/>
          </a:xfrm>
          <a:prstGeom prst="rect">
            <a:avLst/>
          </a:prstGeom>
        </p:spPr>
        <p:txBody>
          <a:bodyPr lIns="108821" tIns="54411" rIns="108821" bIns="54411"/>
          <a:lstStyle/>
          <a:p>
            <a:pPr defTabSz="544093">
              <a:defRPr/>
            </a:pP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a:t>
            </a:fld>
            <a:endParaRPr lang="en-US" dirty="0">
              <a:solidFill>
                <a:srgbClr val="000000">
                  <a:tint val="75000"/>
                </a:srgbClr>
              </a:solidFill>
            </a:endParaRPr>
          </a:p>
        </p:txBody>
      </p:sp>
      <p:cxnSp>
        <p:nvCxnSpPr>
          <p:cNvPr id="8" name="Straight Connector 7"/>
          <p:cNvCxnSpPr/>
          <p:nvPr userDrawn="1"/>
        </p:nvCxnSpPr>
        <p:spPr>
          <a:xfrm flipH="1">
            <a:off x="532934" y="749419"/>
            <a:ext cx="11087953"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0930585" y="253779"/>
            <a:ext cx="524735" cy="337973"/>
            <a:chOff x="6258192" y="2164972"/>
            <a:chExt cx="602756" cy="388124"/>
          </a:xfrm>
        </p:grpSpPr>
        <p:cxnSp>
          <p:nvCxnSpPr>
            <p:cNvPr id="10" name="Straight Connector 9"/>
            <p:cNvCxnSpPr/>
            <p:nvPr/>
          </p:nvCxnSpPr>
          <p:spPr>
            <a:xfrm>
              <a:off x="6857773"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556747" y="2199387"/>
              <a:ext cx="301026"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268479" y="2199387"/>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268479" y="2164972"/>
              <a:ext cx="0" cy="388124"/>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258192" y="2553096"/>
              <a:ext cx="602756"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6563126" y="2164972"/>
              <a:ext cx="294647" cy="353709"/>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268479" y="2164972"/>
              <a:ext cx="297884" cy="356668"/>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hasCustomPrompt="1"/>
          </p:nvPr>
        </p:nvSpPr>
        <p:spPr>
          <a:xfrm>
            <a:off x="597057" y="174298"/>
            <a:ext cx="11020722" cy="474780"/>
          </a:xfrm>
          <a:prstGeom prst="rect">
            <a:avLst/>
          </a:prstGeom>
        </p:spPr>
        <p:txBody>
          <a:bodyPr>
            <a:normAutofit/>
          </a:bodyPr>
          <a:lstStyle>
            <a:lvl1pPr>
              <a:defRPr sz="1870"/>
            </a:lvl1pPr>
          </a:lstStyle>
          <a:p>
            <a:r>
              <a:rPr lang="en-US" dirty="0"/>
              <a:t>CLICK TO EDIT MASTER TITLE STYLE</a:t>
            </a:r>
          </a:p>
        </p:txBody>
      </p:sp>
    </p:spTree>
    <p:extLst>
      <p:ext uri="{BB962C8B-B14F-4D97-AF65-F5344CB8AC3E}">
        <p14:creationId xmlns:p14="http://schemas.microsoft.com/office/powerpoint/2010/main" val="39195770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image full">
    <p:spTree>
      <p:nvGrpSpPr>
        <p:cNvPr id="1" name=""/>
        <p:cNvGrpSpPr/>
        <p:nvPr/>
      </p:nvGrpSpPr>
      <p:grpSpPr>
        <a:xfrm>
          <a:off x="0" y="0"/>
          <a:ext cx="0" cy="0"/>
          <a:chOff x="0" y="0"/>
          <a:chExt cx="0" cy="0"/>
        </a:xfrm>
      </p:grpSpPr>
      <p:sp>
        <p:nvSpPr>
          <p:cNvPr id="15" name="Picture Placeholder 4"/>
          <p:cNvSpPr>
            <a:spLocks noGrp="1"/>
          </p:cNvSpPr>
          <p:nvPr>
            <p:ph type="pic" sz="quarter" idx="10"/>
          </p:nvPr>
        </p:nvSpPr>
        <p:spPr>
          <a:xfrm>
            <a:off x="0" y="3"/>
            <a:ext cx="12188825" cy="6857999"/>
          </a:xfrm>
        </p:spPr>
        <p:txBody>
          <a:bodyPr/>
          <a:lstStyle/>
          <a:p>
            <a:endParaRPr lang="id-ID"/>
          </a:p>
        </p:txBody>
      </p:sp>
    </p:spTree>
    <p:extLst>
      <p:ext uri="{BB962C8B-B14F-4D97-AF65-F5344CB8AC3E}">
        <p14:creationId xmlns:p14="http://schemas.microsoft.com/office/powerpoint/2010/main" val="2921456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443953" y="2403476"/>
            <a:ext cx="2133044" cy="457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17" name="Rectangle 9"/>
          <p:cNvSpPr>
            <a:spLocks noChangeArrowheads="1"/>
          </p:cNvSpPr>
          <p:nvPr userDrawn="1"/>
        </p:nvSpPr>
        <p:spPr bwMode="gray">
          <a:xfrm>
            <a:off x="1273040" y="2830513"/>
            <a:ext cx="9706898" cy="1671638"/>
          </a:xfrm>
          <a:prstGeom prst="rect">
            <a:avLst/>
          </a:prstGeom>
          <a:noFill/>
          <a:ln w="57150" algn="ctr">
            <a:solidFill>
              <a:schemeClr val="tx1">
                <a:lumMod val="75000"/>
                <a:lumOff val="25000"/>
              </a:schemeClr>
            </a:solidFill>
            <a:miter lim="800000"/>
            <a:headEnd/>
            <a:tailEnd/>
          </a:ln>
          <a:effectLst/>
        </p:spPr>
        <p:txBody>
          <a:bodyPr lIns="504000"/>
          <a:lstStyle/>
          <a:p>
            <a:pPr marL="0" indent="0"/>
            <a:endParaRPr lang="en-US" sz="1050" b="1" dirty="0">
              <a:solidFill>
                <a:schemeClr val="tx1">
                  <a:lumMod val="75000"/>
                  <a:lumOff val="25000"/>
                </a:schemeClr>
              </a:solidFill>
              <a:latin typeface="Calibri" pitchFamily="34" charset="0"/>
              <a:cs typeface="Arial" charset="0"/>
            </a:endParaRPr>
          </a:p>
          <a:p>
            <a:pPr marL="0" indent="0"/>
            <a:r>
              <a:rPr lang="en-US" sz="2000" b="1" dirty="0">
                <a:solidFill>
                  <a:srgbClr val="002060"/>
                </a:solidFill>
                <a:latin typeface="Arial" panose="020B0604020202020204" pitchFamily="34" charset="0"/>
                <a:cs typeface="Arial" panose="020B0604020202020204" pitchFamily="34" charset="0"/>
              </a:rPr>
              <a:t>SPECIAL TOPIC – AI Detection in Binaries</a:t>
            </a:r>
            <a:endParaRPr lang="en-US" sz="2000" b="1" baseline="0" dirty="0">
              <a:solidFill>
                <a:srgbClr val="002060"/>
              </a:solidFill>
              <a:latin typeface="Arial" panose="020B0604020202020204" pitchFamily="34" charset="0"/>
              <a:cs typeface="Arial" panose="020B0604020202020204" pitchFamily="34" charset="0"/>
            </a:endParaRPr>
          </a:p>
          <a:p>
            <a:pPr marL="0" indent="0"/>
            <a:br>
              <a:rPr lang="en-US" sz="1400" b="1" dirty="0">
                <a:solidFill>
                  <a:schemeClr val="tx1">
                    <a:lumMod val="75000"/>
                    <a:lumOff val="25000"/>
                  </a:schemeClr>
                </a:solidFill>
                <a:latin typeface="Arial" panose="020B0604020202020204" pitchFamily="34" charset="0"/>
                <a:cs typeface="Arial" panose="020B0604020202020204" pitchFamily="34" charset="0"/>
              </a:rPr>
            </a:br>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0" indent="0"/>
            <a:endParaRPr lang="en-US" sz="1400" b="1" dirty="0">
              <a:solidFill>
                <a:schemeClr val="tx1">
                  <a:lumMod val="75000"/>
                  <a:lumOff val="25000"/>
                </a:schemeClr>
              </a:solidFill>
              <a:latin typeface="Arial" panose="020B0604020202020204" pitchFamily="34" charset="0"/>
              <a:cs typeface="Arial" panose="020B0604020202020204" pitchFamily="34" charset="0"/>
            </a:endParaRPr>
          </a:p>
          <a:p>
            <a:pPr marL="0" indent="0"/>
            <a:r>
              <a:rPr lang="en-US" sz="1600" b="1" dirty="0">
                <a:solidFill>
                  <a:schemeClr val="tx1">
                    <a:lumMod val="75000"/>
                    <a:lumOff val="25000"/>
                  </a:schemeClr>
                </a:solidFill>
                <a:latin typeface="Arial" panose="020B0604020202020204" pitchFamily="34" charset="0"/>
                <a:cs typeface="Arial" panose="020B0604020202020204" pitchFamily="34" charset="0"/>
              </a:rPr>
              <a:t>Team Mindboard</a:t>
            </a:r>
            <a:endParaRPr lang="en-US" sz="2800" b="1" dirty="0">
              <a:solidFill>
                <a:srgbClr val="FF0000"/>
              </a:solidFill>
              <a:latin typeface="Calibri" pitchFamily="34" charset="0"/>
              <a:cs typeface="Arial" charset="0"/>
            </a:endParaRPr>
          </a:p>
          <a:p>
            <a:endParaRPr lang="en-US" sz="2800" b="1" dirty="0">
              <a:solidFill>
                <a:srgbClr val="FF0000"/>
              </a:solidFill>
              <a:latin typeface="Calibri" pitchFamily="34" charset="0"/>
              <a:cs typeface="Arial" charset="0"/>
            </a:endParaRPr>
          </a:p>
        </p:txBody>
      </p:sp>
      <p:sp>
        <p:nvSpPr>
          <p:cNvPr id="18" name="Rectangle 25"/>
          <p:cNvSpPr>
            <a:spLocks noChangeArrowheads="1"/>
          </p:cNvSpPr>
          <p:nvPr userDrawn="1"/>
        </p:nvSpPr>
        <p:spPr bwMode="gray">
          <a:xfrm>
            <a:off x="-16929" y="3044826"/>
            <a:ext cx="143896" cy="36513"/>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0" name="Rectangle 26"/>
          <p:cNvSpPr>
            <a:spLocks noChangeArrowheads="1"/>
          </p:cNvSpPr>
          <p:nvPr userDrawn="1"/>
        </p:nvSpPr>
        <p:spPr bwMode="gray">
          <a:xfrm>
            <a:off x="-16929" y="3860801"/>
            <a:ext cx="143896" cy="36513"/>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1" name="Rectangle 27"/>
          <p:cNvSpPr>
            <a:spLocks noChangeArrowheads="1"/>
          </p:cNvSpPr>
          <p:nvPr userDrawn="1"/>
        </p:nvSpPr>
        <p:spPr bwMode="gray">
          <a:xfrm>
            <a:off x="-16929" y="871538"/>
            <a:ext cx="143896" cy="36512"/>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2" name="TextBox 21"/>
          <p:cNvSpPr txBox="1"/>
          <p:nvPr userDrawn="1"/>
        </p:nvSpPr>
        <p:spPr>
          <a:xfrm>
            <a:off x="1391115" y="6381329"/>
            <a:ext cx="9406595" cy="461665"/>
          </a:xfrm>
          <a:prstGeom prst="rect">
            <a:avLst/>
          </a:prstGeom>
          <a:noFill/>
        </p:spPr>
        <p:txBody>
          <a:bodyPr wrap="square" rtlCol="0">
            <a:spAutoFit/>
          </a:bodyPr>
          <a:lstStyle/>
          <a:p>
            <a:pPr algn="ctr"/>
            <a:r>
              <a:rPr lang="en-US" sz="1200" dirty="0">
                <a:solidFill>
                  <a:schemeClr val="bg1"/>
                </a:solidFill>
                <a:latin typeface="+mn-lt"/>
              </a:rPr>
              <a:t>43676 Trade</a:t>
            </a:r>
            <a:r>
              <a:rPr lang="en-US" sz="1200" baseline="0" dirty="0">
                <a:solidFill>
                  <a:schemeClr val="bg1"/>
                </a:solidFill>
                <a:latin typeface="+mn-lt"/>
              </a:rPr>
              <a:t> Center Place, Suite #235, Sterling, VA 20166</a:t>
            </a:r>
            <a:endParaRPr lang="en-US" sz="1200" dirty="0">
              <a:solidFill>
                <a:schemeClr val="bg1"/>
              </a:solidFill>
              <a:latin typeface="+mn-lt"/>
            </a:endParaRPr>
          </a:p>
          <a:p>
            <a:pPr algn="ctr"/>
            <a:r>
              <a:rPr lang="en-US" sz="1200" dirty="0">
                <a:solidFill>
                  <a:schemeClr val="bg1"/>
                </a:solidFill>
                <a:latin typeface="+mn-lt"/>
              </a:rPr>
              <a:t>Tel (443) 622-1154 </a:t>
            </a:r>
            <a:r>
              <a:rPr lang="en-US" sz="1200" dirty="0" err="1">
                <a:solidFill>
                  <a:schemeClr val="tx1"/>
                </a:solidFill>
                <a:latin typeface="+mn-lt"/>
              </a:rPr>
              <a:t>www.mindboard.com</a:t>
            </a:r>
            <a:endParaRPr lang="en-US" sz="1200" dirty="0">
              <a:solidFill>
                <a:schemeClr val="tx1"/>
              </a:solidFill>
              <a:latin typeface="+mn-lt"/>
            </a:endParaRPr>
          </a:p>
        </p:txBody>
      </p:sp>
      <p:graphicFrame>
        <p:nvGraphicFramePr>
          <p:cNvPr id="24" name="Table 23"/>
          <p:cNvGraphicFramePr>
            <a:graphicFrameLocks noGrp="1"/>
          </p:cNvGraphicFramePr>
          <p:nvPr userDrawn="1">
            <p:extLst>
              <p:ext uri="{D42A27DB-BD31-4B8C-83A1-F6EECF244321}">
                <p14:modId xmlns:p14="http://schemas.microsoft.com/office/powerpoint/2010/main" val="811802469"/>
              </p:ext>
            </p:extLst>
          </p:nvPr>
        </p:nvGraphicFramePr>
        <p:xfrm>
          <a:off x="443952" y="377746"/>
          <a:ext cx="11338576" cy="384255"/>
        </p:xfrm>
        <a:graphic>
          <a:graphicData uri="http://schemas.openxmlformats.org/drawingml/2006/table">
            <a:tbl>
              <a:tblPr firstRow="1" bandRow="1">
                <a:tableStyleId>{5C22544A-7EE6-4342-B048-85BDC9FD1C3A}</a:tableStyleId>
              </a:tblPr>
              <a:tblGrid>
                <a:gridCol w="2834644">
                  <a:extLst>
                    <a:ext uri="{9D8B030D-6E8A-4147-A177-3AD203B41FA5}">
                      <a16:colId xmlns:a16="http://schemas.microsoft.com/office/drawing/2014/main" val="20000"/>
                    </a:ext>
                  </a:extLst>
                </a:gridCol>
                <a:gridCol w="2834644">
                  <a:extLst>
                    <a:ext uri="{9D8B030D-6E8A-4147-A177-3AD203B41FA5}">
                      <a16:colId xmlns:a16="http://schemas.microsoft.com/office/drawing/2014/main" val="20001"/>
                    </a:ext>
                  </a:extLst>
                </a:gridCol>
                <a:gridCol w="2834644">
                  <a:extLst>
                    <a:ext uri="{9D8B030D-6E8A-4147-A177-3AD203B41FA5}">
                      <a16:colId xmlns:a16="http://schemas.microsoft.com/office/drawing/2014/main" val="20002"/>
                    </a:ext>
                  </a:extLst>
                </a:gridCol>
                <a:gridCol w="2834644">
                  <a:extLst>
                    <a:ext uri="{9D8B030D-6E8A-4147-A177-3AD203B41FA5}">
                      <a16:colId xmlns:a16="http://schemas.microsoft.com/office/drawing/2014/main" val="20003"/>
                    </a:ext>
                  </a:extLst>
                </a:gridCol>
              </a:tblGrid>
              <a:tr h="384255">
                <a:tc>
                  <a:txBody>
                    <a:bodyPr/>
                    <a:lstStyle/>
                    <a:p>
                      <a:endParaRPr lang="en-US" dirty="0"/>
                    </a:p>
                  </a:txBody>
                  <a:tcPr marL="121888" marR="12188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90000"/>
                        <a:lumOff val="10000"/>
                      </a:schemeClr>
                    </a:solidFill>
                  </a:tcPr>
                </a:tc>
                <a:tc>
                  <a:txBody>
                    <a:bodyPr/>
                    <a:lstStyle/>
                    <a:p>
                      <a:endParaRPr lang="en-US" dirty="0"/>
                    </a:p>
                  </a:txBody>
                  <a:tcPr marL="121888" marR="12188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marL="121888" marR="12188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endParaRPr lang="en-US" dirty="0"/>
                    </a:p>
                  </a:txBody>
                  <a:tcPr marL="121888" marR="121888">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bl>
          </a:graphicData>
        </a:graphic>
      </p:graphicFrame>
      <p:sp>
        <p:nvSpPr>
          <p:cNvPr id="26" name="TextBox 25"/>
          <p:cNvSpPr txBox="1"/>
          <p:nvPr userDrawn="1"/>
        </p:nvSpPr>
        <p:spPr>
          <a:xfrm>
            <a:off x="316770" y="2493577"/>
            <a:ext cx="2387410" cy="276999"/>
          </a:xfrm>
          <a:prstGeom prst="rect">
            <a:avLst/>
          </a:prstGeom>
          <a:noFill/>
        </p:spPr>
        <p:txBody>
          <a:bodyPr wrap="square" rtlCol="0">
            <a:spAutoFit/>
          </a:bodyPr>
          <a:lstStyle/>
          <a:p>
            <a:pPr algn="ctr"/>
            <a:r>
              <a:rPr lang="en-US" sz="1200" baseline="0" dirty="0">
                <a:solidFill>
                  <a:schemeClr val="bg1"/>
                </a:solidFill>
                <a:latin typeface="Arial" panose="020B0604020202020204" pitchFamily="34" charset="0"/>
                <a:cs typeface="Arial" panose="020B0604020202020204" pitchFamily="34" charset="0"/>
              </a:rPr>
              <a:t>October 15, 2024</a:t>
            </a:r>
            <a:endParaRPr lang="en-US" sz="12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87" y="5656543"/>
            <a:ext cx="1993813" cy="955617"/>
          </a:xfrm>
          <a:prstGeom prst="rect">
            <a:avLst/>
          </a:prstGeom>
        </p:spPr>
      </p:pic>
      <p:sp>
        <p:nvSpPr>
          <p:cNvPr id="3" name="TextBox 2"/>
          <p:cNvSpPr txBox="1"/>
          <p:nvPr userDrawn="1"/>
        </p:nvSpPr>
        <p:spPr>
          <a:xfrm>
            <a:off x="727755" y="6411553"/>
            <a:ext cx="1025218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POC: </a:t>
            </a:r>
            <a:r>
              <a:rPr lang="en-US" sz="1200" baseline="0" dirty="0">
                <a:latin typeface="Arial" panose="020B0604020202020204" pitchFamily="34" charset="0"/>
                <a:cs typeface="Arial" panose="020B0604020202020204" pitchFamily="34" charset="0"/>
              </a:rPr>
              <a:t>Srikanth </a:t>
            </a:r>
            <a:r>
              <a:rPr lang="en-US" sz="1200" baseline="0" dirty="0" err="1">
                <a:latin typeface="Arial" panose="020B0604020202020204" pitchFamily="34" charset="0"/>
                <a:cs typeface="Arial" panose="020B0604020202020204" pitchFamily="34" charset="0"/>
              </a:rPr>
              <a:t>Paka</a:t>
            </a:r>
            <a:r>
              <a:rPr lang="en-US" sz="1200" baseline="0" dirty="0">
                <a:latin typeface="Arial" panose="020B0604020202020204" pitchFamily="34" charset="0"/>
                <a:cs typeface="Arial" panose="020B0604020202020204" pitchFamily="34" charset="0"/>
              </a:rPr>
              <a:t> </a:t>
            </a:r>
            <a:r>
              <a:rPr lang="en-US" sz="1200" baseline="0" dirty="0">
                <a:solidFill>
                  <a:srgbClr val="0070C0"/>
                </a:solidFill>
                <a:latin typeface="Arial" panose="020B0604020202020204" pitchFamily="34" charset="0"/>
                <a:cs typeface="Arial" panose="020B0604020202020204" pitchFamily="34" charset="0"/>
              </a:rPr>
              <a:t>| </a:t>
            </a:r>
            <a:r>
              <a:rPr lang="en-US" sz="1200" baseline="0" dirty="0">
                <a:latin typeface="Arial" panose="020B0604020202020204" pitchFamily="34" charset="0"/>
                <a:cs typeface="Arial" panose="020B0604020202020204" pitchFamily="34" charset="0"/>
              </a:rPr>
              <a:t>P: (248) 701-8148 </a:t>
            </a:r>
            <a:r>
              <a:rPr lang="en-US" sz="1200" baseline="0" dirty="0">
                <a:solidFill>
                  <a:srgbClr val="0070C0"/>
                </a:solidFill>
                <a:latin typeface="Arial" panose="020B0604020202020204" pitchFamily="34" charset="0"/>
                <a:cs typeface="Arial" panose="020B0604020202020204" pitchFamily="34" charset="0"/>
              </a:rPr>
              <a:t>|</a:t>
            </a:r>
            <a:r>
              <a:rPr lang="en-US" sz="1200" baseline="0" dirty="0">
                <a:latin typeface="Arial" panose="020B0604020202020204" pitchFamily="34" charset="0"/>
                <a:cs typeface="Arial" panose="020B0604020202020204" pitchFamily="34" charset="0"/>
              </a:rPr>
              <a:t> </a:t>
            </a:r>
            <a:r>
              <a:rPr lang="en-US" sz="1200" baseline="0" dirty="0">
                <a:solidFill>
                  <a:schemeClr val="accent4"/>
                </a:solidFill>
                <a:latin typeface="Arial" panose="020B0604020202020204" pitchFamily="34" charset="0"/>
                <a:cs typeface="Arial" panose="020B0604020202020204" pitchFamily="34" charset="0"/>
              </a:rPr>
              <a:t>Email: </a:t>
            </a:r>
            <a:r>
              <a:rPr lang="en-US" sz="1200" baseline="0" dirty="0" err="1">
                <a:solidFill>
                  <a:schemeClr val="accent4"/>
                </a:solidFill>
                <a:latin typeface="Arial" panose="020B0604020202020204" pitchFamily="34" charset="0"/>
                <a:cs typeface="Arial" panose="020B0604020202020204" pitchFamily="34" charset="0"/>
              </a:rPr>
              <a:t>spaka@mindboard.com</a:t>
            </a:r>
            <a:endParaRPr lang="en-US" sz="1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22244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809" y="555625"/>
            <a:ext cx="10510843" cy="604838"/>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556324" y="1357959"/>
            <a:ext cx="11109606" cy="47720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a:xfrm>
            <a:off x="5350648" y="6400801"/>
            <a:ext cx="575583" cy="230187"/>
          </a:xfrm>
          <a:prstGeom prst="rect">
            <a:avLst/>
          </a:prstGeom>
        </p:spPr>
        <p:txBody>
          <a:bodyPr/>
          <a:lstStyle>
            <a:lvl1pPr>
              <a:defRPr sz="1800"/>
            </a:lvl1pPr>
          </a:lstStyle>
          <a:p>
            <a:fld id="{C2148B35-1486-408F-91B6-5ADC6CD186AC}" type="slidenum">
              <a:rPr lang="en-US" smtClean="0"/>
              <a:pPr/>
              <a:t>‹#›</a:t>
            </a:fld>
            <a:endParaRPr lang="en-US" dirty="0"/>
          </a:p>
        </p:txBody>
      </p:sp>
    </p:spTree>
    <p:extLst>
      <p:ext uri="{BB962C8B-B14F-4D97-AF65-F5344CB8AC3E}">
        <p14:creationId xmlns:p14="http://schemas.microsoft.com/office/powerpoint/2010/main" val="19525844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p:cNvSpPr>
            <a:spLocks noGrp="1"/>
          </p:cNvSpPr>
          <p:nvPr>
            <p:ph type="sldNum" sz="quarter" idx="11"/>
          </p:nvPr>
        </p:nvSpPr>
        <p:spPr>
          <a:xfrm>
            <a:off x="154047" y="6400801"/>
            <a:ext cx="575583" cy="230187"/>
          </a:xfrm>
          <a:prstGeom prst="rect">
            <a:avLst/>
          </a:prstGeom>
        </p:spPr>
        <p:txBody>
          <a:bodyPr/>
          <a:lstStyle>
            <a:lvl1pPr>
              <a:defRPr/>
            </a:lvl1pPr>
          </a:lstStyle>
          <a:p>
            <a:fld id="{F7159A56-2903-4D85-A93B-90F0DEFFF068}" type="slidenum">
              <a:rPr lang="en-US"/>
              <a:pPr/>
              <a:t>‹#›</a:t>
            </a:fld>
            <a:endParaRPr lang="en-US" dirty="0"/>
          </a:p>
        </p:txBody>
      </p:sp>
    </p:spTree>
    <p:extLst>
      <p:ext uri="{BB962C8B-B14F-4D97-AF65-F5344CB8AC3E}">
        <p14:creationId xmlns:p14="http://schemas.microsoft.com/office/powerpoint/2010/main" val="329389437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512862" cy="1325563"/>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154047" y="6400801"/>
            <a:ext cx="575583" cy="230187"/>
          </a:xfrm>
          <a:prstGeom prst="rect">
            <a:avLst/>
          </a:prstGeom>
        </p:spPr>
        <p:txBody>
          <a:bodyPr/>
          <a:lstStyle/>
          <a:p>
            <a:fld id="{3778DFAE-DEC3-4C16-B0F1-D1A0CB7736EF}" type="slidenum">
              <a:rPr lang="en-US" smtClean="0"/>
              <a:pPr/>
              <a:t>‹#›</a:t>
            </a:fld>
            <a:endParaRPr lang="en-US" dirty="0"/>
          </a:p>
        </p:txBody>
      </p:sp>
    </p:spTree>
    <p:extLst>
      <p:ext uri="{BB962C8B-B14F-4D97-AF65-F5344CB8AC3E}">
        <p14:creationId xmlns:p14="http://schemas.microsoft.com/office/powerpoint/2010/main" val="203205296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0809" y="555625"/>
            <a:ext cx="9266469" cy="60483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70810" y="1341439"/>
            <a:ext cx="5453229" cy="47720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7185" y="1341439"/>
            <a:ext cx="5453230" cy="47720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54047" y="6400801"/>
            <a:ext cx="575583" cy="230187"/>
          </a:xfrm>
          <a:prstGeom prst="rect">
            <a:avLst/>
          </a:prstGeom>
        </p:spPr>
        <p:txBody>
          <a:bodyPr/>
          <a:lstStyle>
            <a:lvl1pPr>
              <a:defRPr/>
            </a:lvl1pPr>
          </a:lstStyle>
          <a:p>
            <a:fld id="{6F35D1DE-F3B0-45CF-BC57-52A0B1D29CD4}" type="slidenum">
              <a:rPr lang="en-US"/>
              <a:pPr/>
              <a:t>‹#›</a:t>
            </a:fld>
            <a:endParaRPr lang="en-US" dirty="0"/>
          </a:p>
        </p:txBody>
      </p:sp>
    </p:spTree>
    <p:extLst>
      <p:ext uri="{BB962C8B-B14F-4D97-AF65-F5344CB8AC3E}">
        <p14:creationId xmlns:p14="http://schemas.microsoft.com/office/powerpoint/2010/main" val="348981451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1"/>
          </p:nvPr>
        </p:nvSpPr>
        <p:spPr>
          <a:xfrm>
            <a:off x="154047" y="6400801"/>
            <a:ext cx="575583" cy="230187"/>
          </a:xfrm>
          <a:prstGeom prst="rect">
            <a:avLst/>
          </a:prstGeom>
        </p:spPr>
        <p:txBody>
          <a:bodyPr/>
          <a:lstStyle>
            <a:lvl1pPr>
              <a:defRPr/>
            </a:lvl1pPr>
          </a:lstStyle>
          <a:p>
            <a:fld id="{3CA31C24-1E14-4079-A8A7-B02793B3F2B3}" type="slidenum">
              <a:rPr lang="en-US"/>
              <a:pPr/>
              <a:t>‹#›</a:t>
            </a:fld>
            <a:endParaRPr lang="en-US" dirty="0"/>
          </a:p>
        </p:txBody>
      </p:sp>
    </p:spTree>
    <p:extLst>
      <p:ext uri="{BB962C8B-B14F-4D97-AF65-F5344CB8AC3E}">
        <p14:creationId xmlns:p14="http://schemas.microsoft.com/office/powerpoint/2010/main" val="41923064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out Footer">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5" name="Slide Number Placeholder 4"/>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
        <p:nvSpPr>
          <p:cNvPr id="4" name="Rectangle 3"/>
          <p:cNvSpPr/>
          <p:nvPr userDrawn="1"/>
        </p:nvSpPr>
        <p:spPr>
          <a:xfrm>
            <a:off x="5526475" y="6063226"/>
            <a:ext cx="1256018" cy="710108"/>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p:cNvSpPr/>
          <p:nvPr userDrawn="1"/>
        </p:nvSpPr>
        <p:spPr>
          <a:xfrm>
            <a:off x="0" y="4621428"/>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itle 1"/>
          <p:cNvSpPr>
            <a:spLocks noGrp="1"/>
          </p:cNvSpPr>
          <p:nvPr>
            <p:ph type="title" hasCustomPrompt="1"/>
          </p:nvPr>
        </p:nvSpPr>
        <p:spPr>
          <a:xfrm>
            <a:off x="596902" y="174298"/>
            <a:ext cx="11017852" cy="474780"/>
          </a:xfrm>
        </p:spPr>
        <p:txBody>
          <a:bodyPr/>
          <a:lstStyle/>
          <a:p>
            <a:r>
              <a:rPr lang="en-US" dirty="0"/>
              <a:t>CLICK TO EDIT MASTER TITLE STYLE</a:t>
            </a:r>
          </a:p>
        </p:txBody>
      </p:sp>
    </p:spTree>
    <p:extLst>
      <p:ext uri="{BB962C8B-B14F-4D97-AF65-F5344CB8AC3E}">
        <p14:creationId xmlns:p14="http://schemas.microsoft.com/office/powerpoint/2010/main" val="39159264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0809" y="555625"/>
            <a:ext cx="9266469" cy="604838"/>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1"/>
          </p:nvPr>
        </p:nvSpPr>
        <p:spPr>
          <a:xfrm>
            <a:off x="154047" y="6400801"/>
            <a:ext cx="575583" cy="230187"/>
          </a:xfrm>
          <a:prstGeom prst="rect">
            <a:avLst/>
          </a:prstGeom>
        </p:spPr>
        <p:txBody>
          <a:bodyPr/>
          <a:lstStyle>
            <a:lvl1pPr>
              <a:defRPr/>
            </a:lvl1pPr>
          </a:lstStyle>
          <a:p>
            <a:fld id="{4C1311FB-BA6C-4318-B7F9-B1605004AF77}" type="slidenum">
              <a:rPr lang="en-US"/>
              <a:pPr/>
              <a:t>‹#›</a:t>
            </a:fld>
            <a:endParaRPr lang="en-US" dirty="0"/>
          </a:p>
        </p:txBody>
      </p:sp>
    </p:spTree>
    <p:extLst>
      <p:ext uri="{BB962C8B-B14F-4D97-AF65-F5344CB8AC3E}">
        <p14:creationId xmlns:p14="http://schemas.microsoft.com/office/powerpoint/2010/main" val="33849383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3" name="Slide Number Placeholder 2"/>
          <p:cNvSpPr>
            <a:spLocks noGrp="1"/>
          </p:cNvSpPr>
          <p:nvPr>
            <p:ph type="sldNum" sz="quarter" idx="11"/>
          </p:nvPr>
        </p:nvSpPr>
        <p:spPr>
          <a:xfrm>
            <a:off x="154047" y="6400801"/>
            <a:ext cx="575583" cy="230187"/>
          </a:xfrm>
          <a:prstGeom prst="rect">
            <a:avLst/>
          </a:prstGeom>
        </p:spPr>
        <p:txBody>
          <a:bodyPr/>
          <a:lstStyle>
            <a:lvl1pPr>
              <a:defRPr/>
            </a:lvl1pPr>
          </a:lstStyle>
          <a:p>
            <a:fld id="{7BC5D274-A502-41A2-99E5-452EA802FD19}" type="slidenum">
              <a:rPr lang="en-US"/>
              <a:pPr/>
              <a:t>‹#›</a:t>
            </a:fld>
            <a:endParaRPr lang="en-US" dirty="0"/>
          </a:p>
        </p:txBody>
      </p:sp>
    </p:spTree>
    <p:extLst>
      <p:ext uri="{BB962C8B-B14F-4D97-AF65-F5344CB8AC3E}">
        <p14:creationId xmlns:p14="http://schemas.microsoft.com/office/powerpoint/2010/main" val="12211902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a:prstGeom prst="rect">
            <a:avLst/>
          </a:prstGeo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2" y="1435101"/>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54047" y="6400801"/>
            <a:ext cx="575583" cy="230187"/>
          </a:xfrm>
          <a:prstGeom prst="rect">
            <a:avLst/>
          </a:prstGeom>
        </p:spPr>
        <p:txBody>
          <a:bodyPr/>
          <a:lstStyle>
            <a:lvl1pPr>
              <a:defRPr/>
            </a:lvl1pPr>
          </a:lstStyle>
          <a:p>
            <a:fld id="{39923CF7-CC6E-4F98-97AF-529DEE95E2EC}" type="slidenum">
              <a:rPr lang="en-US"/>
              <a:pPr/>
              <a:t>‹#›</a:t>
            </a:fld>
            <a:endParaRPr lang="en-US" dirty="0"/>
          </a:p>
        </p:txBody>
      </p:sp>
    </p:spTree>
    <p:extLst>
      <p:ext uri="{BB962C8B-B14F-4D97-AF65-F5344CB8AC3E}">
        <p14:creationId xmlns:p14="http://schemas.microsoft.com/office/powerpoint/2010/main" val="334313076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a:prstGeom prst="rect">
            <a:avLst/>
          </a:prstGeo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095" y="5367338"/>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54047" y="6400801"/>
            <a:ext cx="575583" cy="230187"/>
          </a:xfrm>
          <a:prstGeom prst="rect">
            <a:avLst/>
          </a:prstGeom>
        </p:spPr>
        <p:txBody>
          <a:bodyPr/>
          <a:lstStyle>
            <a:lvl1pPr>
              <a:defRPr/>
            </a:lvl1pPr>
          </a:lstStyle>
          <a:p>
            <a:fld id="{67E29954-637E-4AEF-B19B-8AB06C586A31}" type="slidenum">
              <a:rPr lang="en-US"/>
              <a:pPr/>
              <a:t>‹#›</a:t>
            </a:fld>
            <a:endParaRPr lang="en-US" dirty="0"/>
          </a:p>
        </p:txBody>
      </p:sp>
    </p:spTree>
    <p:extLst>
      <p:ext uri="{BB962C8B-B14F-4D97-AF65-F5344CB8AC3E}">
        <p14:creationId xmlns:p14="http://schemas.microsoft.com/office/powerpoint/2010/main" val="231144573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809" y="555625"/>
            <a:ext cx="9266469" cy="604838"/>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56324" y="1357959"/>
            <a:ext cx="11109606" cy="47720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1"/>
          </p:nvPr>
        </p:nvSpPr>
        <p:spPr>
          <a:xfrm>
            <a:off x="154047" y="6400801"/>
            <a:ext cx="575583" cy="230187"/>
          </a:xfrm>
          <a:prstGeom prst="rect">
            <a:avLst/>
          </a:prstGeom>
        </p:spPr>
        <p:txBody>
          <a:bodyPr/>
          <a:lstStyle>
            <a:lvl1pPr>
              <a:defRPr/>
            </a:lvl1pPr>
          </a:lstStyle>
          <a:p>
            <a:fld id="{62E822C8-8C04-4012-ACA1-8A0C5A97EA83}" type="slidenum">
              <a:rPr lang="en-US"/>
              <a:pPr/>
              <a:t>‹#›</a:t>
            </a:fld>
            <a:endParaRPr lang="en-US" dirty="0"/>
          </a:p>
        </p:txBody>
      </p:sp>
    </p:spTree>
    <p:extLst>
      <p:ext uri="{BB962C8B-B14F-4D97-AF65-F5344CB8AC3E}">
        <p14:creationId xmlns:p14="http://schemas.microsoft.com/office/powerpoint/2010/main" val="404931771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4072" y="555625"/>
            <a:ext cx="2776343" cy="5557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70810" y="555625"/>
            <a:ext cx="8130116" cy="5557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11342" y="6513514"/>
            <a:ext cx="4998265" cy="230187"/>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1"/>
          </p:nvPr>
        </p:nvSpPr>
        <p:spPr>
          <a:xfrm>
            <a:off x="154047" y="6400801"/>
            <a:ext cx="575583" cy="230187"/>
          </a:xfrm>
          <a:prstGeom prst="rect">
            <a:avLst/>
          </a:prstGeom>
        </p:spPr>
        <p:txBody>
          <a:bodyPr/>
          <a:lstStyle>
            <a:lvl1pPr>
              <a:defRPr/>
            </a:lvl1pPr>
          </a:lstStyle>
          <a:p>
            <a:fld id="{BFD6E452-F809-4631-94F8-2C8DCEC30EF9}" type="slidenum">
              <a:rPr lang="en-US"/>
              <a:pPr/>
              <a:t>‹#›</a:t>
            </a:fld>
            <a:endParaRPr lang="en-US" dirty="0"/>
          </a:p>
        </p:txBody>
      </p:sp>
    </p:spTree>
    <p:extLst>
      <p:ext uri="{BB962C8B-B14F-4D97-AF65-F5344CB8AC3E}">
        <p14:creationId xmlns:p14="http://schemas.microsoft.com/office/powerpoint/2010/main" val="9015223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rrange avata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5" name="Slide Number Placeholder 4"/>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
        <p:nvSpPr>
          <p:cNvPr id="4" name="Rectangle 3"/>
          <p:cNvSpPr/>
          <p:nvPr userDrawn="1"/>
        </p:nvSpPr>
        <p:spPr>
          <a:xfrm>
            <a:off x="5526475" y="6063226"/>
            <a:ext cx="1256018" cy="710108"/>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7" name="Group 6"/>
          <p:cNvGrpSpPr/>
          <p:nvPr userDrawn="1"/>
        </p:nvGrpSpPr>
        <p:grpSpPr>
          <a:xfrm>
            <a:off x="3219671" y="1478494"/>
            <a:ext cx="5936762" cy="3905249"/>
            <a:chOff x="2415382" y="1108869"/>
            <a:chExt cx="4453731" cy="2928937"/>
          </a:xfrm>
        </p:grpSpPr>
        <p:sp>
          <p:nvSpPr>
            <p:cNvPr id="8" name="Freeform 38"/>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 name="Freeform 39"/>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 name="Freeform 40"/>
            <p:cNvSpPr>
              <a:spLocks/>
            </p:cNvSpPr>
            <p:nvPr/>
          </p:nvSpPr>
          <p:spPr bwMode="auto">
            <a:xfrm>
              <a:off x="5035550" y="15882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 name="Freeform 41"/>
            <p:cNvSpPr>
              <a:spLocks/>
            </p:cNvSpPr>
            <p:nvPr/>
          </p:nvSpPr>
          <p:spPr bwMode="auto">
            <a:xfrm>
              <a:off x="48593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 name="Freeform 42"/>
            <p:cNvSpPr>
              <a:spLocks/>
            </p:cNvSpPr>
            <p:nvPr/>
          </p:nvSpPr>
          <p:spPr bwMode="auto">
            <a:xfrm>
              <a:off x="5365750"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 name="Freeform 43"/>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 name="Freeform 44"/>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 name="Freeform 45"/>
            <p:cNvSpPr>
              <a:spLocks/>
            </p:cNvSpPr>
            <p:nvPr/>
          </p:nvSpPr>
          <p:spPr bwMode="auto">
            <a:xfrm>
              <a:off x="5035550" y="190261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 name="Freeform 46"/>
            <p:cNvSpPr>
              <a:spLocks/>
            </p:cNvSpPr>
            <p:nvPr/>
          </p:nvSpPr>
          <p:spPr bwMode="auto">
            <a:xfrm>
              <a:off x="4757738" y="1205707"/>
              <a:ext cx="823913"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 name="Freeform 47"/>
            <p:cNvSpPr>
              <a:spLocks/>
            </p:cNvSpPr>
            <p:nvPr/>
          </p:nvSpPr>
          <p:spPr bwMode="auto">
            <a:xfrm>
              <a:off x="4810125" y="1158082"/>
              <a:ext cx="673100" cy="517525"/>
            </a:xfrm>
            <a:custGeom>
              <a:avLst/>
              <a:gdLst>
                <a:gd name="T0" fmla="*/ 407 w 420"/>
                <a:gd name="T1" fmla="*/ 269 h 322"/>
                <a:gd name="T2" fmla="*/ 361 w 420"/>
                <a:gd name="T3" fmla="*/ 57 h 322"/>
                <a:gd name="T4" fmla="*/ 103 w 420"/>
                <a:gd name="T5" fmla="*/ 52 h 322"/>
                <a:gd name="T6" fmla="*/ 48 w 420"/>
                <a:gd name="T7" fmla="*/ 270 h 322"/>
                <a:gd name="T8" fmla="*/ 60 w 420"/>
                <a:gd name="T9" fmla="*/ 322 h 322"/>
                <a:gd name="T10" fmla="*/ 81 w 420"/>
                <a:gd name="T11" fmla="*/ 321 h 322"/>
                <a:gd name="T12" fmla="*/ 65 w 420"/>
                <a:gd name="T13" fmla="*/ 283 h 322"/>
                <a:gd name="T14" fmla="*/ 61 w 420"/>
                <a:gd name="T15" fmla="*/ 251 h 322"/>
                <a:gd name="T16" fmla="*/ 133 w 420"/>
                <a:gd name="T17" fmla="*/ 103 h 322"/>
                <a:gd name="T18" fmla="*/ 222 w 420"/>
                <a:gd name="T19" fmla="*/ 139 h 322"/>
                <a:gd name="T20" fmla="*/ 308 w 420"/>
                <a:gd name="T21" fmla="*/ 101 h 322"/>
                <a:gd name="T22" fmla="*/ 393 w 420"/>
                <a:gd name="T23" fmla="*/ 249 h 322"/>
                <a:gd name="T24" fmla="*/ 375 w 420"/>
                <a:gd name="T25" fmla="*/ 316 h 322"/>
                <a:gd name="T26" fmla="*/ 397 w 420"/>
                <a:gd name="T27" fmla="*/ 314 h 322"/>
                <a:gd name="T28" fmla="*/ 407 w 420"/>
                <a:gd name="T29"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22">
                  <a:moveTo>
                    <a:pt x="407" y="269"/>
                  </a:moveTo>
                  <a:cubicBezTo>
                    <a:pt x="420" y="204"/>
                    <a:pt x="411" y="52"/>
                    <a:pt x="361" y="57"/>
                  </a:cubicBezTo>
                  <a:cubicBezTo>
                    <a:pt x="313" y="9"/>
                    <a:pt x="149" y="0"/>
                    <a:pt x="103" y="52"/>
                  </a:cubicBezTo>
                  <a:cubicBezTo>
                    <a:pt x="0" y="72"/>
                    <a:pt x="48" y="270"/>
                    <a:pt x="48" y="270"/>
                  </a:cubicBezTo>
                  <a:cubicBezTo>
                    <a:pt x="51" y="290"/>
                    <a:pt x="56" y="307"/>
                    <a:pt x="60" y="322"/>
                  </a:cubicBezTo>
                  <a:cubicBezTo>
                    <a:pt x="67" y="322"/>
                    <a:pt x="74" y="321"/>
                    <a:pt x="81" y="321"/>
                  </a:cubicBezTo>
                  <a:cubicBezTo>
                    <a:pt x="74" y="307"/>
                    <a:pt x="67" y="293"/>
                    <a:pt x="65" y="283"/>
                  </a:cubicBezTo>
                  <a:cubicBezTo>
                    <a:pt x="64" y="277"/>
                    <a:pt x="61" y="256"/>
                    <a:pt x="61" y="251"/>
                  </a:cubicBezTo>
                  <a:cubicBezTo>
                    <a:pt x="62" y="215"/>
                    <a:pt x="88" y="111"/>
                    <a:pt x="133" y="103"/>
                  </a:cubicBezTo>
                  <a:cubicBezTo>
                    <a:pt x="150" y="100"/>
                    <a:pt x="193" y="139"/>
                    <a:pt x="222" y="139"/>
                  </a:cubicBezTo>
                  <a:cubicBezTo>
                    <a:pt x="251" y="138"/>
                    <a:pt x="289" y="99"/>
                    <a:pt x="308" y="101"/>
                  </a:cubicBezTo>
                  <a:cubicBezTo>
                    <a:pt x="355" y="108"/>
                    <a:pt x="394" y="203"/>
                    <a:pt x="393" y="249"/>
                  </a:cubicBezTo>
                  <a:cubicBezTo>
                    <a:pt x="393" y="255"/>
                    <a:pt x="386" y="291"/>
                    <a:pt x="375" y="316"/>
                  </a:cubicBezTo>
                  <a:cubicBezTo>
                    <a:pt x="382" y="315"/>
                    <a:pt x="390" y="315"/>
                    <a:pt x="397" y="314"/>
                  </a:cubicBezTo>
                  <a:cubicBezTo>
                    <a:pt x="401" y="301"/>
                    <a:pt x="404" y="286"/>
                    <a:pt x="407" y="269"/>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 name="Freeform 48"/>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 name="Freeform 49"/>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0" name="Freeform 50"/>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1" name="Freeform 51"/>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2" name="Freeform 52"/>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E9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3" name="Freeform 53"/>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4" name="Rectangle 54"/>
            <p:cNvSpPr>
              <a:spLocks noChangeArrowheads="1"/>
            </p:cNvSpPr>
            <p:nvPr/>
          </p:nvSpPr>
          <p:spPr bwMode="auto">
            <a:xfrm>
              <a:off x="5145088" y="2237582"/>
              <a:ext cx="49213" cy="1588"/>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5" name="Rectangle 55"/>
            <p:cNvSpPr>
              <a:spLocks noChangeArrowheads="1"/>
            </p:cNvSpPr>
            <p:nvPr/>
          </p:nvSpPr>
          <p:spPr bwMode="auto">
            <a:xfrm>
              <a:off x="5145088" y="22375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6" name="Freeform 56"/>
            <p:cNvSpPr>
              <a:spLocks/>
            </p:cNvSpPr>
            <p:nvPr/>
          </p:nvSpPr>
          <p:spPr bwMode="auto">
            <a:xfrm>
              <a:off x="5011738" y="1745457"/>
              <a:ext cx="315913" cy="46038"/>
            </a:xfrm>
            <a:custGeom>
              <a:avLst/>
              <a:gdLst>
                <a:gd name="T0" fmla="*/ 105 w 197"/>
                <a:gd name="T1" fmla="*/ 0 h 29"/>
                <a:gd name="T2" fmla="*/ 99 w 197"/>
                <a:gd name="T3" fmla="*/ 5 h 29"/>
                <a:gd name="T4" fmla="*/ 92 w 197"/>
                <a:gd name="T5" fmla="*/ 0 h 29"/>
                <a:gd name="T6" fmla="*/ 0 w 197"/>
                <a:gd name="T7" fmla="*/ 29 h 29"/>
                <a:gd name="T8" fmla="*/ 90 w 197"/>
                <a:gd name="T9" fmla="*/ 26 h 29"/>
                <a:gd name="T10" fmla="*/ 99 w 197"/>
                <a:gd name="T11" fmla="*/ 15 h 29"/>
                <a:gd name="T12" fmla="*/ 107 w 197"/>
                <a:gd name="T13" fmla="*/ 26 h 29"/>
                <a:gd name="T14" fmla="*/ 197 w 197"/>
                <a:gd name="T15" fmla="*/ 29 h 29"/>
                <a:gd name="T16" fmla="*/ 105 w 19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05" y="0"/>
                  </a:moveTo>
                  <a:cubicBezTo>
                    <a:pt x="101" y="0"/>
                    <a:pt x="99" y="5"/>
                    <a:pt x="99" y="5"/>
                  </a:cubicBezTo>
                  <a:cubicBezTo>
                    <a:pt x="99" y="5"/>
                    <a:pt x="96" y="0"/>
                    <a:pt x="92" y="0"/>
                  </a:cubicBezTo>
                  <a:cubicBezTo>
                    <a:pt x="78" y="0"/>
                    <a:pt x="17" y="6"/>
                    <a:pt x="0" y="29"/>
                  </a:cubicBezTo>
                  <a:cubicBezTo>
                    <a:pt x="0" y="29"/>
                    <a:pt x="85" y="27"/>
                    <a:pt x="90" y="26"/>
                  </a:cubicBezTo>
                  <a:cubicBezTo>
                    <a:pt x="94" y="24"/>
                    <a:pt x="99" y="15"/>
                    <a:pt x="99" y="15"/>
                  </a:cubicBezTo>
                  <a:cubicBezTo>
                    <a:pt x="99" y="15"/>
                    <a:pt x="103" y="24"/>
                    <a:pt x="107" y="26"/>
                  </a:cubicBezTo>
                  <a:cubicBezTo>
                    <a:pt x="112" y="27"/>
                    <a:pt x="197" y="29"/>
                    <a:pt x="197" y="29"/>
                  </a:cubicBezTo>
                  <a:cubicBezTo>
                    <a:pt x="180" y="6"/>
                    <a:pt x="120" y="0"/>
                    <a:pt x="105" y="0"/>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7" name="Freeform 57"/>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8" name="Freeform 58"/>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9" name="Freeform 59"/>
            <p:cNvSpPr>
              <a:spLocks/>
            </p:cNvSpPr>
            <p:nvPr/>
          </p:nvSpPr>
          <p:spPr bwMode="auto">
            <a:xfrm>
              <a:off x="3944938" y="158829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0" name="Freeform 60"/>
            <p:cNvSpPr>
              <a:spLocks/>
            </p:cNvSpPr>
            <p:nvPr/>
          </p:nvSpPr>
          <p:spPr bwMode="auto">
            <a:xfrm>
              <a:off x="37671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1" name="Freeform 61"/>
            <p:cNvSpPr>
              <a:spLocks/>
            </p:cNvSpPr>
            <p:nvPr/>
          </p:nvSpPr>
          <p:spPr bwMode="auto">
            <a:xfrm>
              <a:off x="4275138"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2" name="Freeform 62"/>
            <p:cNvSpPr>
              <a:spLocks/>
            </p:cNvSpPr>
            <p:nvPr/>
          </p:nvSpPr>
          <p:spPr bwMode="auto">
            <a:xfrm>
              <a:off x="3944938" y="1902619"/>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3" name="Freeform 63"/>
            <p:cNvSpPr>
              <a:spLocks/>
            </p:cNvSpPr>
            <p:nvPr/>
          </p:nvSpPr>
          <p:spPr bwMode="auto">
            <a:xfrm>
              <a:off x="3667125" y="120570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4" name="Freeform 64"/>
            <p:cNvSpPr>
              <a:spLocks noEditPoints="1"/>
            </p:cNvSpPr>
            <p:nvPr/>
          </p:nvSpPr>
          <p:spPr bwMode="auto">
            <a:xfrm>
              <a:off x="3762375" y="1108869"/>
              <a:ext cx="649288" cy="582613"/>
            </a:xfrm>
            <a:custGeom>
              <a:avLst/>
              <a:gdLst>
                <a:gd name="T0" fmla="*/ 312 w 404"/>
                <a:gd name="T1" fmla="*/ 68 h 363"/>
                <a:gd name="T2" fmla="*/ 51 w 404"/>
                <a:gd name="T3" fmla="*/ 97 h 363"/>
                <a:gd name="T4" fmla="*/ 30 w 404"/>
                <a:gd name="T5" fmla="*/ 357 h 363"/>
                <a:gd name="T6" fmla="*/ 30 w 404"/>
                <a:gd name="T7" fmla="*/ 357 h 363"/>
                <a:gd name="T8" fmla="*/ 31 w 404"/>
                <a:gd name="T9" fmla="*/ 360 h 363"/>
                <a:gd name="T10" fmla="*/ 33 w 404"/>
                <a:gd name="T11" fmla="*/ 363 h 363"/>
                <a:gd name="T12" fmla="*/ 37 w 404"/>
                <a:gd name="T13" fmla="*/ 362 h 363"/>
                <a:gd name="T14" fmla="*/ 38 w 404"/>
                <a:gd name="T15" fmla="*/ 361 h 363"/>
                <a:gd name="T16" fmla="*/ 38 w 404"/>
                <a:gd name="T17" fmla="*/ 339 h 363"/>
                <a:gd name="T18" fmla="*/ 33 w 404"/>
                <a:gd name="T19" fmla="*/ 307 h 363"/>
                <a:gd name="T20" fmla="*/ 77 w 404"/>
                <a:gd name="T21" fmla="*/ 183 h 363"/>
                <a:gd name="T22" fmla="*/ 86 w 404"/>
                <a:gd name="T23" fmla="*/ 171 h 363"/>
                <a:gd name="T24" fmla="*/ 97 w 404"/>
                <a:gd name="T25" fmla="*/ 158 h 363"/>
                <a:gd name="T26" fmla="*/ 103 w 404"/>
                <a:gd name="T27" fmla="*/ 154 h 363"/>
                <a:gd name="T28" fmla="*/ 242 w 404"/>
                <a:gd name="T29" fmla="*/ 175 h 363"/>
                <a:gd name="T30" fmla="*/ 280 w 404"/>
                <a:gd name="T31" fmla="*/ 151 h 363"/>
                <a:gd name="T32" fmla="*/ 311 w 404"/>
                <a:gd name="T33" fmla="*/ 176 h 363"/>
                <a:gd name="T34" fmla="*/ 360 w 404"/>
                <a:gd name="T35" fmla="*/ 315 h 363"/>
                <a:gd name="T36" fmla="*/ 356 w 404"/>
                <a:gd name="T37" fmla="*/ 339 h 363"/>
                <a:gd name="T38" fmla="*/ 356 w 404"/>
                <a:gd name="T39" fmla="*/ 361 h 363"/>
                <a:gd name="T40" fmla="*/ 357 w 404"/>
                <a:gd name="T41" fmla="*/ 362 h 363"/>
                <a:gd name="T42" fmla="*/ 361 w 404"/>
                <a:gd name="T43" fmla="*/ 363 h 363"/>
                <a:gd name="T44" fmla="*/ 363 w 404"/>
                <a:gd name="T45" fmla="*/ 360 h 363"/>
                <a:gd name="T46" fmla="*/ 364 w 404"/>
                <a:gd name="T47" fmla="*/ 351 h 363"/>
                <a:gd name="T48" fmla="*/ 366 w 404"/>
                <a:gd name="T49" fmla="*/ 338 h 363"/>
                <a:gd name="T50" fmla="*/ 312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2" y="68"/>
                  </a:moveTo>
                  <a:cubicBezTo>
                    <a:pt x="225" y="0"/>
                    <a:pt x="91" y="40"/>
                    <a:pt x="51" y="97"/>
                  </a:cubicBezTo>
                  <a:cubicBezTo>
                    <a:pt x="0" y="168"/>
                    <a:pt x="18" y="276"/>
                    <a:pt x="30" y="357"/>
                  </a:cubicBezTo>
                  <a:cubicBezTo>
                    <a:pt x="30" y="357"/>
                    <a:pt x="30" y="357"/>
                    <a:pt x="30" y="357"/>
                  </a:cubicBezTo>
                  <a:cubicBezTo>
                    <a:pt x="30" y="358"/>
                    <a:pt x="30" y="359"/>
                    <a:pt x="31" y="360"/>
                  </a:cubicBezTo>
                  <a:cubicBezTo>
                    <a:pt x="31" y="360"/>
                    <a:pt x="32" y="362"/>
                    <a:pt x="33" y="363"/>
                  </a:cubicBezTo>
                  <a:cubicBezTo>
                    <a:pt x="33" y="363"/>
                    <a:pt x="36" y="363"/>
                    <a:pt x="37" y="362"/>
                  </a:cubicBezTo>
                  <a:cubicBezTo>
                    <a:pt x="38" y="362"/>
                    <a:pt x="38" y="361"/>
                    <a:pt x="38" y="361"/>
                  </a:cubicBezTo>
                  <a:cubicBezTo>
                    <a:pt x="38" y="354"/>
                    <a:pt x="38" y="340"/>
                    <a:pt x="38" y="339"/>
                  </a:cubicBezTo>
                  <a:cubicBezTo>
                    <a:pt x="37" y="328"/>
                    <a:pt x="34" y="318"/>
                    <a:pt x="33" y="307"/>
                  </a:cubicBezTo>
                  <a:cubicBezTo>
                    <a:pt x="41" y="255"/>
                    <a:pt x="65" y="245"/>
                    <a:pt x="77" y="183"/>
                  </a:cubicBezTo>
                  <a:cubicBezTo>
                    <a:pt x="80" y="179"/>
                    <a:pt x="83" y="175"/>
                    <a:pt x="86" y="171"/>
                  </a:cubicBezTo>
                  <a:cubicBezTo>
                    <a:pt x="89" y="167"/>
                    <a:pt x="93" y="162"/>
                    <a:pt x="97" y="158"/>
                  </a:cubicBezTo>
                  <a:cubicBezTo>
                    <a:pt x="99" y="157"/>
                    <a:pt x="101" y="156"/>
                    <a:pt x="103" y="154"/>
                  </a:cubicBezTo>
                  <a:cubicBezTo>
                    <a:pt x="150" y="137"/>
                    <a:pt x="198" y="158"/>
                    <a:pt x="242" y="175"/>
                  </a:cubicBezTo>
                  <a:cubicBezTo>
                    <a:pt x="259" y="182"/>
                    <a:pt x="261" y="152"/>
                    <a:pt x="280" y="151"/>
                  </a:cubicBezTo>
                  <a:cubicBezTo>
                    <a:pt x="288" y="150"/>
                    <a:pt x="304" y="177"/>
                    <a:pt x="311" y="176"/>
                  </a:cubicBezTo>
                  <a:cubicBezTo>
                    <a:pt x="377" y="169"/>
                    <a:pt x="349" y="269"/>
                    <a:pt x="360" y="315"/>
                  </a:cubicBezTo>
                  <a:cubicBezTo>
                    <a:pt x="358" y="323"/>
                    <a:pt x="357" y="331"/>
                    <a:pt x="356" y="339"/>
                  </a:cubicBezTo>
                  <a:cubicBezTo>
                    <a:pt x="356" y="340"/>
                    <a:pt x="356" y="354"/>
                    <a:pt x="356" y="361"/>
                  </a:cubicBezTo>
                  <a:cubicBezTo>
                    <a:pt x="356" y="361"/>
                    <a:pt x="356" y="362"/>
                    <a:pt x="357" y="362"/>
                  </a:cubicBezTo>
                  <a:cubicBezTo>
                    <a:pt x="358" y="363"/>
                    <a:pt x="361" y="363"/>
                    <a:pt x="361" y="363"/>
                  </a:cubicBezTo>
                  <a:cubicBezTo>
                    <a:pt x="362" y="362"/>
                    <a:pt x="363" y="360"/>
                    <a:pt x="363" y="360"/>
                  </a:cubicBezTo>
                  <a:cubicBezTo>
                    <a:pt x="364" y="356"/>
                    <a:pt x="364" y="354"/>
                    <a:pt x="364" y="351"/>
                  </a:cubicBezTo>
                  <a:cubicBezTo>
                    <a:pt x="365" y="347"/>
                    <a:pt x="365" y="342"/>
                    <a:pt x="366" y="338"/>
                  </a:cubicBezTo>
                  <a:cubicBezTo>
                    <a:pt x="379" y="288"/>
                    <a:pt x="404" y="89"/>
                    <a:pt x="312" y="68"/>
                  </a:cubicBezTo>
                  <a:close/>
                  <a:moveTo>
                    <a:pt x="180" y="135"/>
                  </a:moveTo>
                  <a:cubicBezTo>
                    <a:pt x="179" y="135"/>
                    <a:pt x="177" y="134"/>
                    <a:pt x="176" y="134"/>
                  </a:cubicBezTo>
                  <a:cubicBezTo>
                    <a:pt x="178" y="134"/>
                    <a:pt x="180" y="135"/>
                    <a:pt x="182" y="135"/>
                  </a:cubicBezTo>
                  <a:cubicBezTo>
                    <a:pt x="182" y="135"/>
                    <a:pt x="181" y="135"/>
                    <a:pt x="180"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5" name="Rectangle 65"/>
            <p:cNvSpPr>
              <a:spLocks noChangeArrowheads="1"/>
            </p:cNvSpPr>
            <p:nvPr/>
          </p:nvSpPr>
          <p:spPr bwMode="auto">
            <a:xfrm>
              <a:off x="4052888" y="2237582"/>
              <a:ext cx="50800" cy="1588"/>
            </a:xfrm>
            <a:prstGeom prst="rect">
              <a:avLst/>
            </a:prstGeom>
            <a:solidFill>
              <a:srgbClr val="B532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6" name="Rectangle 66"/>
            <p:cNvSpPr>
              <a:spLocks noChangeArrowheads="1"/>
            </p:cNvSpPr>
            <p:nvPr/>
          </p:nvSpPr>
          <p:spPr bwMode="auto">
            <a:xfrm>
              <a:off x="4052888" y="2237582"/>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7" name="Freeform 67"/>
            <p:cNvSpPr>
              <a:spLocks/>
            </p:cNvSpPr>
            <p:nvPr/>
          </p:nvSpPr>
          <p:spPr bwMode="auto">
            <a:xfrm>
              <a:off x="3640138" y="1173957"/>
              <a:ext cx="609600" cy="360363"/>
            </a:xfrm>
            <a:custGeom>
              <a:avLst/>
              <a:gdLst>
                <a:gd name="T0" fmla="*/ 323 w 380"/>
                <a:gd name="T1" fmla="*/ 52 h 225"/>
                <a:gd name="T2" fmla="*/ 182 w 380"/>
                <a:gd name="T3" fmla="*/ 28 h 225"/>
                <a:gd name="T4" fmla="*/ 42 w 380"/>
                <a:gd name="T5" fmla="*/ 48 h 225"/>
                <a:gd name="T6" fmla="*/ 78 w 380"/>
                <a:gd name="T7" fmla="*/ 180 h 225"/>
                <a:gd name="T8" fmla="*/ 268 w 380"/>
                <a:gd name="T9" fmla="*/ 161 h 225"/>
                <a:gd name="T10" fmla="*/ 358 w 380"/>
                <a:gd name="T11" fmla="*/ 97 h 225"/>
                <a:gd name="T12" fmla="*/ 323 w 380"/>
                <a:gd name="T13" fmla="*/ 52 h 225"/>
              </a:gdLst>
              <a:ahLst/>
              <a:cxnLst>
                <a:cxn ang="0">
                  <a:pos x="T0" y="T1"/>
                </a:cxn>
                <a:cxn ang="0">
                  <a:pos x="T2" y="T3"/>
                </a:cxn>
                <a:cxn ang="0">
                  <a:pos x="T4" y="T5"/>
                </a:cxn>
                <a:cxn ang="0">
                  <a:pos x="T6" y="T7"/>
                </a:cxn>
                <a:cxn ang="0">
                  <a:pos x="T8" y="T9"/>
                </a:cxn>
                <a:cxn ang="0">
                  <a:pos x="T10" y="T11"/>
                </a:cxn>
                <a:cxn ang="0">
                  <a:pos x="T12" y="T13"/>
                </a:cxn>
              </a:cxnLst>
              <a:rect l="0" t="0" r="r" b="b"/>
              <a:pathLst>
                <a:path w="380" h="225">
                  <a:moveTo>
                    <a:pt x="323" y="52"/>
                  </a:moveTo>
                  <a:cubicBezTo>
                    <a:pt x="323" y="52"/>
                    <a:pt x="248" y="0"/>
                    <a:pt x="182" y="28"/>
                  </a:cubicBezTo>
                  <a:cubicBezTo>
                    <a:pt x="115" y="56"/>
                    <a:pt x="56" y="66"/>
                    <a:pt x="42" y="48"/>
                  </a:cubicBezTo>
                  <a:cubicBezTo>
                    <a:pt x="42" y="48"/>
                    <a:pt x="0" y="134"/>
                    <a:pt x="78" y="180"/>
                  </a:cubicBezTo>
                  <a:cubicBezTo>
                    <a:pt x="155" y="225"/>
                    <a:pt x="243" y="189"/>
                    <a:pt x="268" y="161"/>
                  </a:cubicBezTo>
                  <a:cubicBezTo>
                    <a:pt x="294" y="133"/>
                    <a:pt x="335" y="88"/>
                    <a:pt x="358" y="97"/>
                  </a:cubicBezTo>
                  <a:cubicBezTo>
                    <a:pt x="380" y="106"/>
                    <a:pt x="323" y="52"/>
                    <a:pt x="323" y="52"/>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8" name="Freeform 68"/>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39" name="Freeform 69"/>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0" name="Freeform 70"/>
            <p:cNvSpPr>
              <a:spLocks/>
            </p:cNvSpPr>
            <p:nvPr/>
          </p:nvSpPr>
          <p:spPr bwMode="auto">
            <a:xfrm>
              <a:off x="3335338" y="2140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1" name="Freeform 71"/>
            <p:cNvSpPr>
              <a:spLocks/>
            </p:cNvSpPr>
            <p:nvPr/>
          </p:nvSpPr>
          <p:spPr bwMode="auto">
            <a:xfrm>
              <a:off x="3157538" y="210581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2" name="Freeform 72"/>
            <p:cNvSpPr>
              <a:spLocks/>
            </p:cNvSpPr>
            <p:nvPr/>
          </p:nvSpPr>
          <p:spPr bwMode="auto">
            <a:xfrm>
              <a:off x="3665538" y="210581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3" name="Freeform 75"/>
            <p:cNvSpPr>
              <a:spLocks/>
            </p:cNvSpPr>
            <p:nvPr/>
          </p:nvSpPr>
          <p:spPr bwMode="auto">
            <a:xfrm>
              <a:off x="3543300" y="2550319"/>
              <a:ext cx="234950" cy="561975"/>
            </a:xfrm>
            <a:custGeom>
              <a:avLst/>
              <a:gdLst>
                <a:gd name="T0" fmla="*/ 37 w 148"/>
                <a:gd name="T1" fmla="*/ 0 h 354"/>
                <a:gd name="T2" fmla="*/ 37 w 148"/>
                <a:gd name="T3" fmla="*/ 39 h 354"/>
                <a:gd name="T4" fmla="*/ 0 w 148"/>
                <a:gd name="T5" fmla="*/ 354 h 354"/>
                <a:gd name="T6" fmla="*/ 64 w 148"/>
                <a:gd name="T7" fmla="*/ 354 h 354"/>
                <a:gd name="T8" fmla="*/ 132 w 148"/>
                <a:gd name="T9" fmla="*/ 214 h 354"/>
                <a:gd name="T10" fmla="*/ 67 w 148"/>
                <a:gd name="T11" fmla="*/ 169 h 354"/>
                <a:gd name="T12" fmla="*/ 148 w 148"/>
                <a:gd name="T13" fmla="*/ 132 h 354"/>
                <a:gd name="T14" fmla="*/ 81 w 148"/>
                <a:gd name="T15" fmla="*/ 20 h 354"/>
                <a:gd name="T16" fmla="*/ 37 w 148"/>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4">
                  <a:moveTo>
                    <a:pt x="37" y="0"/>
                  </a:moveTo>
                  <a:lnTo>
                    <a:pt x="37" y="39"/>
                  </a:lnTo>
                  <a:lnTo>
                    <a:pt x="0" y="354"/>
                  </a:lnTo>
                  <a:lnTo>
                    <a:pt x="64" y="354"/>
                  </a:lnTo>
                  <a:lnTo>
                    <a:pt x="132" y="214"/>
                  </a:lnTo>
                  <a:lnTo>
                    <a:pt x="67" y="169"/>
                  </a:lnTo>
                  <a:lnTo>
                    <a:pt x="148" y="132"/>
                  </a:lnTo>
                  <a:lnTo>
                    <a:pt x="81"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4" name="Freeform 82"/>
            <p:cNvSpPr>
              <a:spLocks/>
            </p:cNvSpPr>
            <p:nvPr/>
          </p:nvSpPr>
          <p:spPr bwMode="auto">
            <a:xfrm>
              <a:off x="3057525" y="175815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5" name="Freeform 93"/>
            <p:cNvSpPr>
              <a:spLocks/>
            </p:cNvSpPr>
            <p:nvPr/>
          </p:nvSpPr>
          <p:spPr bwMode="auto">
            <a:xfrm>
              <a:off x="3194050" y="2169319"/>
              <a:ext cx="547688" cy="347663"/>
            </a:xfrm>
            <a:custGeom>
              <a:avLst/>
              <a:gdLst>
                <a:gd name="T0" fmla="*/ 338 w 342"/>
                <a:gd name="T1" fmla="*/ 4 h 217"/>
                <a:gd name="T2" fmla="*/ 336 w 342"/>
                <a:gd name="T3" fmla="*/ 13 h 217"/>
                <a:gd name="T4" fmla="*/ 293 w 342"/>
                <a:gd name="T5" fmla="*/ 115 h 217"/>
                <a:gd name="T6" fmla="*/ 172 w 342"/>
                <a:gd name="T7" fmla="*/ 192 h 217"/>
                <a:gd name="T8" fmla="*/ 51 w 342"/>
                <a:gd name="T9" fmla="*/ 119 h 217"/>
                <a:gd name="T10" fmla="*/ 7 w 342"/>
                <a:gd name="T11" fmla="*/ 13 h 217"/>
                <a:gd name="T12" fmla="*/ 5 w 342"/>
                <a:gd name="T13" fmla="*/ 0 h 217"/>
                <a:gd name="T14" fmla="*/ 0 w 342"/>
                <a:gd name="T15" fmla="*/ 35 h 217"/>
                <a:gd name="T16" fmla="*/ 29 w 342"/>
                <a:gd name="T17" fmla="*/ 125 h 217"/>
                <a:gd name="T18" fmla="*/ 170 w 342"/>
                <a:gd name="T19" fmla="*/ 217 h 217"/>
                <a:gd name="T20" fmla="*/ 311 w 342"/>
                <a:gd name="T21" fmla="*/ 125 h 217"/>
                <a:gd name="T22" fmla="*/ 340 w 342"/>
                <a:gd name="T23" fmla="*/ 30 h 217"/>
                <a:gd name="T24" fmla="*/ 338 w 342"/>
                <a:gd name="T25" fmla="*/ 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217">
                  <a:moveTo>
                    <a:pt x="338" y="4"/>
                  </a:moveTo>
                  <a:cubicBezTo>
                    <a:pt x="337" y="9"/>
                    <a:pt x="336" y="13"/>
                    <a:pt x="336" y="13"/>
                  </a:cubicBezTo>
                  <a:cubicBezTo>
                    <a:pt x="336" y="13"/>
                    <a:pt x="313" y="91"/>
                    <a:pt x="293" y="115"/>
                  </a:cubicBezTo>
                  <a:cubicBezTo>
                    <a:pt x="255" y="162"/>
                    <a:pt x="205" y="191"/>
                    <a:pt x="172" y="192"/>
                  </a:cubicBezTo>
                  <a:cubicBezTo>
                    <a:pt x="138" y="192"/>
                    <a:pt x="89" y="165"/>
                    <a:pt x="51" y="119"/>
                  </a:cubicBezTo>
                  <a:cubicBezTo>
                    <a:pt x="36" y="101"/>
                    <a:pt x="8" y="20"/>
                    <a:pt x="7" y="13"/>
                  </a:cubicBezTo>
                  <a:cubicBezTo>
                    <a:pt x="7" y="9"/>
                    <a:pt x="6" y="4"/>
                    <a:pt x="5" y="0"/>
                  </a:cubicBezTo>
                  <a:cubicBezTo>
                    <a:pt x="0" y="0"/>
                    <a:pt x="0" y="35"/>
                    <a:pt x="0" y="35"/>
                  </a:cubicBezTo>
                  <a:cubicBezTo>
                    <a:pt x="7" y="76"/>
                    <a:pt x="13" y="102"/>
                    <a:pt x="29" y="125"/>
                  </a:cubicBezTo>
                  <a:cubicBezTo>
                    <a:pt x="54" y="160"/>
                    <a:pt x="126" y="217"/>
                    <a:pt x="170" y="217"/>
                  </a:cubicBezTo>
                  <a:cubicBezTo>
                    <a:pt x="214" y="217"/>
                    <a:pt x="285" y="160"/>
                    <a:pt x="311" y="125"/>
                  </a:cubicBezTo>
                  <a:cubicBezTo>
                    <a:pt x="327" y="102"/>
                    <a:pt x="331" y="72"/>
                    <a:pt x="340" y="30"/>
                  </a:cubicBezTo>
                  <a:cubicBezTo>
                    <a:pt x="340" y="30"/>
                    <a:pt x="342" y="4"/>
                    <a:pt x="338" y="4"/>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6" name="Freeform 95"/>
            <p:cNvSpPr>
              <a:spLocks noEditPoints="1"/>
            </p:cNvSpPr>
            <p:nvPr/>
          </p:nvSpPr>
          <p:spPr bwMode="auto">
            <a:xfrm>
              <a:off x="3222625" y="2077244"/>
              <a:ext cx="504825" cy="184150"/>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7" name="Freeform 96"/>
            <p:cNvSpPr>
              <a:spLocks/>
            </p:cNvSpPr>
            <p:nvPr/>
          </p:nvSpPr>
          <p:spPr bwMode="auto">
            <a:xfrm>
              <a:off x="2670970" y="2516189"/>
              <a:ext cx="690563" cy="960438"/>
            </a:xfrm>
            <a:custGeom>
              <a:avLst/>
              <a:gdLst>
                <a:gd name="T0" fmla="*/ 155 w 430"/>
                <a:gd name="T1" fmla="*/ 55 h 598"/>
                <a:gd name="T2" fmla="*/ 348 w 430"/>
                <a:gd name="T3" fmla="*/ 103 h 598"/>
                <a:gd name="T4" fmla="*/ 402 w 430"/>
                <a:gd name="T5" fmla="*/ 279 h 598"/>
                <a:gd name="T6" fmla="*/ 205 w 430"/>
                <a:gd name="T7" fmla="*/ 597 h 598"/>
                <a:gd name="T8" fmla="*/ 33 w 430"/>
                <a:gd name="T9" fmla="*/ 272 h 598"/>
                <a:gd name="T10" fmla="*/ 155 w 430"/>
                <a:gd name="T11" fmla="*/ 55 h 598"/>
              </a:gdLst>
              <a:ahLst/>
              <a:cxnLst>
                <a:cxn ang="0">
                  <a:pos x="T0" y="T1"/>
                </a:cxn>
                <a:cxn ang="0">
                  <a:pos x="T2" y="T3"/>
                </a:cxn>
                <a:cxn ang="0">
                  <a:pos x="T4" y="T5"/>
                </a:cxn>
                <a:cxn ang="0">
                  <a:pos x="T6" y="T7"/>
                </a:cxn>
                <a:cxn ang="0">
                  <a:pos x="T8" y="T9"/>
                </a:cxn>
                <a:cxn ang="0">
                  <a:pos x="T10" y="T11"/>
                </a:cxn>
              </a:cxnLst>
              <a:rect l="0" t="0" r="r" b="b"/>
              <a:pathLst>
                <a:path w="430" h="598">
                  <a:moveTo>
                    <a:pt x="155" y="55"/>
                  </a:moveTo>
                  <a:cubicBezTo>
                    <a:pt x="171" y="26"/>
                    <a:pt x="297" y="0"/>
                    <a:pt x="348" y="103"/>
                  </a:cubicBezTo>
                  <a:cubicBezTo>
                    <a:pt x="400" y="207"/>
                    <a:pt x="374" y="243"/>
                    <a:pt x="402" y="279"/>
                  </a:cubicBezTo>
                  <a:cubicBezTo>
                    <a:pt x="430" y="316"/>
                    <a:pt x="364" y="598"/>
                    <a:pt x="205" y="597"/>
                  </a:cubicBezTo>
                  <a:cubicBezTo>
                    <a:pt x="36" y="596"/>
                    <a:pt x="0" y="326"/>
                    <a:pt x="33" y="272"/>
                  </a:cubicBezTo>
                  <a:cubicBezTo>
                    <a:pt x="67" y="217"/>
                    <a:pt x="37" y="55"/>
                    <a:pt x="155" y="55"/>
                  </a:cubicBezTo>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8" name="Freeform 97"/>
            <p:cNvSpPr>
              <a:spLocks/>
            </p:cNvSpPr>
            <p:nvPr/>
          </p:nvSpPr>
          <p:spPr bwMode="auto">
            <a:xfrm>
              <a:off x="2415382" y="3375027"/>
              <a:ext cx="1184275"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close/>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49" name="Freeform 98"/>
            <p:cNvSpPr>
              <a:spLocks/>
            </p:cNvSpPr>
            <p:nvPr/>
          </p:nvSpPr>
          <p:spPr bwMode="auto">
            <a:xfrm>
              <a:off x="2888457" y="3375027"/>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0" name="Freeform 99"/>
            <p:cNvSpPr>
              <a:spLocks/>
            </p:cNvSpPr>
            <p:nvPr/>
          </p:nvSpPr>
          <p:spPr bwMode="auto">
            <a:xfrm>
              <a:off x="2890045" y="2976564"/>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grpSp>
          <p:nvGrpSpPr>
            <p:cNvPr id="51" name="Group 50"/>
            <p:cNvGrpSpPr/>
            <p:nvPr/>
          </p:nvGrpSpPr>
          <p:grpSpPr>
            <a:xfrm>
              <a:off x="3186172" y="2302670"/>
              <a:ext cx="468254" cy="828676"/>
              <a:chOff x="2548790" y="2218532"/>
              <a:chExt cx="468254" cy="828676"/>
            </a:xfrm>
          </p:grpSpPr>
          <p:grpSp>
            <p:nvGrpSpPr>
              <p:cNvPr id="182" name="Group 181"/>
              <p:cNvGrpSpPr/>
              <p:nvPr/>
            </p:nvGrpSpPr>
            <p:grpSpPr>
              <a:xfrm>
                <a:off x="2663031" y="2218532"/>
                <a:ext cx="354013" cy="827088"/>
                <a:chOff x="2291616" y="2152651"/>
                <a:chExt cx="354013" cy="827088"/>
              </a:xfrm>
            </p:grpSpPr>
            <p:sp>
              <p:nvSpPr>
                <p:cNvPr id="184" name="Freeform 73"/>
                <p:cNvSpPr>
                  <a:spLocks/>
                </p:cNvSpPr>
                <p:nvPr/>
              </p:nvSpPr>
              <p:spPr bwMode="auto">
                <a:xfrm>
                  <a:off x="2291616" y="2544763"/>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5" name="Freeform 76"/>
                <p:cNvSpPr>
                  <a:spLocks/>
                </p:cNvSpPr>
                <p:nvPr/>
              </p:nvSpPr>
              <p:spPr bwMode="auto">
                <a:xfrm>
                  <a:off x="2420204" y="2544763"/>
                  <a:ext cx="114300" cy="112713"/>
                </a:xfrm>
                <a:custGeom>
                  <a:avLst/>
                  <a:gdLst>
                    <a:gd name="T0" fmla="*/ 0 w 71"/>
                    <a:gd name="T1" fmla="*/ 39 h 70"/>
                    <a:gd name="T2" fmla="*/ 20 w 71"/>
                    <a:gd name="T3" fmla="*/ 70 h 70"/>
                    <a:gd name="T4" fmla="*/ 51 w 71"/>
                    <a:gd name="T5" fmla="*/ 70 h 70"/>
                    <a:gd name="T6" fmla="*/ 71 w 71"/>
                    <a:gd name="T7" fmla="*/ 39 h 70"/>
                    <a:gd name="T8" fmla="*/ 36 w 71"/>
                    <a:gd name="T9" fmla="*/ 0 h 70"/>
                    <a:gd name="T10" fmla="*/ 0 w 71"/>
                    <a:gd name="T11" fmla="*/ 39 h 70"/>
                  </a:gdLst>
                  <a:ahLst/>
                  <a:cxnLst>
                    <a:cxn ang="0">
                      <a:pos x="T0" y="T1"/>
                    </a:cxn>
                    <a:cxn ang="0">
                      <a:pos x="T2" y="T3"/>
                    </a:cxn>
                    <a:cxn ang="0">
                      <a:pos x="T4" y="T5"/>
                    </a:cxn>
                    <a:cxn ang="0">
                      <a:pos x="T6" y="T7"/>
                    </a:cxn>
                    <a:cxn ang="0">
                      <a:pos x="T8" y="T9"/>
                    </a:cxn>
                    <a:cxn ang="0">
                      <a:pos x="T10" y="T11"/>
                    </a:cxn>
                  </a:cxnLst>
                  <a:rect l="0" t="0" r="r" b="b"/>
                  <a:pathLst>
                    <a:path w="71" h="70">
                      <a:moveTo>
                        <a:pt x="0" y="39"/>
                      </a:moveTo>
                      <a:cubicBezTo>
                        <a:pt x="20" y="70"/>
                        <a:pt x="20" y="70"/>
                        <a:pt x="20" y="70"/>
                      </a:cubicBezTo>
                      <a:cubicBezTo>
                        <a:pt x="30" y="70"/>
                        <a:pt x="41" y="70"/>
                        <a:pt x="51" y="70"/>
                      </a:cubicBezTo>
                      <a:cubicBezTo>
                        <a:pt x="71" y="39"/>
                        <a:pt x="71" y="39"/>
                        <a:pt x="71" y="39"/>
                      </a:cubicBezTo>
                      <a:cubicBezTo>
                        <a:pt x="36" y="0"/>
                        <a:pt x="36" y="0"/>
                        <a:pt x="36" y="0"/>
                      </a:cubicBezTo>
                      <a:cubicBezTo>
                        <a:pt x="0" y="39"/>
                        <a:pt x="0" y="39"/>
                        <a:pt x="0" y="39"/>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6" name="Freeform 77"/>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7" name="Freeform 78"/>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8" name="Freeform 79"/>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9" name="Freeform 80"/>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0" name="Freeform 81"/>
                <p:cNvSpPr>
                  <a:spLocks/>
                </p:cNvSpPr>
                <p:nvPr/>
              </p:nvSpPr>
              <p:spPr bwMode="auto">
                <a:xfrm>
                  <a:off x="2344004" y="2322513"/>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1" name="Freeform 83"/>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2" name="Freeform 84"/>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3" name="Freeform 85"/>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4" name="Freeform 86"/>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5" name="Freeform 87"/>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close/>
                    </a:path>
                  </a:pathLst>
                </a:custGeom>
                <a:solidFill>
                  <a:srgbClr val="E9B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6" name="Freeform 88"/>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7" name="Freeform 89"/>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8" name="Freeform 90"/>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99" name="Rectangle 91"/>
                <p:cNvSpPr>
                  <a:spLocks noChangeArrowheads="1"/>
                </p:cNvSpPr>
                <p:nvPr/>
              </p:nvSpPr>
              <p:spPr bwMode="auto">
                <a:xfrm>
                  <a:off x="2451954" y="2657476"/>
                  <a:ext cx="50800" cy="1588"/>
                </a:xfrm>
                <a:prstGeom prst="rect">
                  <a:avLst/>
                </a:prstGeom>
                <a:solidFill>
                  <a:srgbClr val="227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00" name="Rectangle 92"/>
                <p:cNvSpPr>
                  <a:spLocks noChangeArrowheads="1"/>
                </p:cNvSpPr>
                <p:nvPr/>
              </p:nvSpPr>
              <p:spPr bwMode="auto">
                <a:xfrm>
                  <a:off x="2451954" y="265747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201" name="Freeform 94"/>
                <p:cNvSpPr>
                  <a:spLocks/>
                </p:cNvSpPr>
                <p:nvPr/>
              </p:nvSpPr>
              <p:spPr bwMode="auto">
                <a:xfrm>
                  <a:off x="2340829" y="2152651"/>
                  <a:ext cx="276225" cy="169863"/>
                </a:xfrm>
                <a:custGeom>
                  <a:avLst/>
                  <a:gdLst>
                    <a:gd name="T0" fmla="*/ 163 w 172"/>
                    <a:gd name="T1" fmla="*/ 36 h 105"/>
                    <a:gd name="T2" fmla="*/ 101 w 172"/>
                    <a:gd name="T3" fmla="*/ 3 h 105"/>
                    <a:gd name="T4" fmla="*/ 86 w 172"/>
                    <a:gd name="T5" fmla="*/ 11 h 105"/>
                    <a:gd name="T6" fmla="*/ 71 w 172"/>
                    <a:gd name="T7" fmla="*/ 3 h 105"/>
                    <a:gd name="T8" fmla="*/ 9 w 172"/>
                    <a:gd name="T9" fmla="*/ 36 h 105"/>
                    <a:gd name="T10" fmla="*/ 0 w 172"/>
                    <a:gd name="T11" fmla="*/ 65 h 105"/>
                    <a:gd name="T12" fmla="*/ 0 w 172"/>
                    <a:gd name="T13" fmla="*/ 104 h 105"/>
                    <a:gd name="T14" fmla="*/ 14 w 172"/>
                    <a:gd name="T15" fmla="*/ 101 h 105"/>
                    <a:gd name="T16" fmla="*/ 24 w 172"/>
                    <a:gd name="T17" fmla="*/ 74 h 105"/>
                    <a:gd name="T18" fmla="*/ 45 w 172"/>
                    <a:gd name="T19" fmla="*/ 48 h 105"/>
                    <a:gd name="T20" fmla="*/ 86 w 172"/>
                    <a:gd name="T21" fmla="*/ 33 h 105"/>
                    <a:gd name="T22" fmla="*/ 127 w 172"/>
                    <a:gd name="T23" fmla="*/ 48 h 105"/>
                    <a:gd name="T24" fmla="*/ 148 w 172"/>
                    <a:gd name="T25" fmla="*/ 74 h 105"/>
                    <a:gd name="T26" fmla="*/ 159 w 172"/>
                    <a:gd name="T27" fmla="*/ 101 h 105"/>
                    <a:gd name="T28" fmla="*/ 172 w 172"/>
                    <a:gd name="T29" fmla="*/ 104 h 105"/>
                    <a:gd name="T30" fmla="*/ 172 w 172"/>
                    <a:gd name="T31" fmla="*/ 65 h 105"/>
                    <a:gd name="T32" fmla="*/ 163 w 172"/>
                    <a:gd name="T33" fmla="*/ 3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05">
                      <a:moveTo>
                        <a:pt x="163" y="36"/>
                      </a:moveTo>
                      <a:cubicBezTo>
                        <a:pt x="157" y="23"/>
                        <a:pt x="109" y="6"/>
                        <a:pt x="101" y="3"/>
                      </a:cubicBezTo>
                      <a:cubicBezTo>
                        <a:pt x="92" y="0"/>
                        <a:pt x="86" y="11"/>
                        <a:pt x="86" y="11"/>
                      </a:cubicBezTo>
                      <a:cubicBezTo>
                        <a:pt x="86" y="11"/>
                        <a:pt x="80" y="0"/>
                        <a:pt x="71" y="3"/>
                      </a:cubicBezTo>
                      <a:cubicBezTo>
                        <a:pt x="63" y="6"/>
                        <a:pt x="15" y="23"/>
                        <a:pt x="9" y="36"/>
                      </a:cubicBezTo>
                      <a:cubicBezTo>
                        <a:pt x="3" y="48"/>
                        <a:pt x="0" y="57"/>
                        <a:pt x="0" y="65"/>
                      </a:cubicBezTo>
                      <a:cubicBezTo>
                        <a:pt x="0" y="74"/>
                        <a:pt x="0" y="104"/>
                        <a:pt x="0" y="104"/>
                      </a:cubicBezTo>
                      <a:cubicBezTo>
                        <a:pt x="0" y="104"/>
                        <a:pt x="9" y="105"/>
                        <a:pt x="14" y="101"/>
                      </a:cubicBezTo>
                      <a:cubicBezTo>
                        <a:pt x="19" y="98"/>
                        <a:pt x="24" y="87"/>
                        <a:pt x="24" y="74"/>
                      </a:cubicBezTo>
                      <a:cubicBezTo>
                        <a:pt x="24" y="61"/>
                        <a:pt x="34" y="50"/>
                        <a:pt x="45" y="48"/>
                      </a:cubicBezTo>
                      <a:cubicBezTo>
                        <a:pt x="58" y="46"/>
                        <a:pt x="86" y="41"/>
                        <a:pt x="86" y="33"/>
                      </a:cubicBezTo>
                      <a:cubicBezTo>
                        <a:pt x="86" y="41"/>
                        <a:pt x="117" y="46"/>
                        <a:pt x="127" y="48"/>
                      </a:cubicBezTo>
                      <a:cubicBezTo>
                        <a:pt x="139" y="50"/>
                        <a:pt x="148" y="61"/>
                        <a:pt x="148" y="74"/>
                      </a:cubicBezTo>
                      <a:cubicBezTo>
                        <a:pt x="148" y="87"/>
                        <a:pt x="154" y="98"/>
                        <a:pt x="159" y="101"/>
                      </a:cubicBezTo>
                      <a:cubicBezTo>
                        <a:pt x="164" y="105"/>
                        <a:pt x="172" y="104"/>
                        <a:pt x="172" y="104"/>
                      </a:cubicBezTo>
                      <a:cubicBezTo>
                        <a:pt x="172" y="104"/>
                        <a:pt x="172" y="74"/>
                        <a:pt x="172" y="65"/>
                      </a:cubicBezTo>
                      <a:cubicBezTo>
                        <a:pt x="172" y="57"/>
                        <a:pt x="169" y="48"/>
                        <a:pt x="163" y="36"/>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grpSp>
          <p:sp>
            <p:nvSpPr>
              <p:cNvPr id="183" name="Freeform 74"/>
              <p:cNvSpPr>
                <a:spLocks/>
              </p:cNvSpPr>
              <p:nvPr/>
            </p:nvSpPr>
            <p:spPr bwMode="auto">
              <a:xfrm>
                <a:off x="2548790" y="2485233"/>
                <a:ext cx="233363" cy="561975"/>
              </a:xfrm>
              <a:custGeom>
                <a:avLst/>
                <a:gdLst>
                  <a:gd name="T0" fmla="*/ 111 w 147"/>
                  <a:gd name="T1" fmla="*/ 0 h 354"/>
                  <a:gd name="T2" fmla="*/ 111 w 147"/>
                  <a:gd name="T3" fmla="*/ 39 h 354"/>
                  <a:gd name="T4" fmla="*/ 147 w 147"/>
                  <a:gd name="T5" fmla="*/ 354 h 354"/>
                  <a:gd name="T6" fmla="*/ 84 w 147"/>
                  <a:gd name="T7" fmla="*/ 354 h 354"/>
                  <a:gd name="T8" fmla="*/ 15 w 147"/>
                  <a:gd name="T9" fmla="*/ 214 h 354"/>
                  <a:gd name="T10" fmla="*/ 81 w 147"/>
                  <a:gd name="T11" fmla="*/ 169 h 354"/>
                  <a:gd name="T12" fmla="*/ 0 w 147"/>
                  <a:gd name="T13" fmla="*/ 132 h 354"/>
                  <a:gd name="T14" fmla="*/ 75 w 147"/>
                  <a:gd name="T15" fmla="*/ 16 h 354"/>
                  <a:gd name="T16" fmla="*/ 111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1" y="0"/>
                    </a:moveTo>
                    <a:lnTo>
                      <a:pt x="111" y="39"/>
                    </a:lnTo>
                    <a:lnTo>
                      <a:pt x="147" y="354"/>
                    </a:lnTo>
                    <a:lnTo>
                      <a:pt x="84" y="354"/>
                    </a:lnTo>
                    <a:lnTo>
                      <a:pt x="15" y="214"/>
                    </a:lnTo>
                    <a:lnTo>
                      <a:pt x="81" y="169"/>
                    </a:lnTo>
                    <a:lnTo>
                      <a:pt x="0" y="132"/>
                    </a:lnTo>
                    <a:lnTo>
                      <a:pt x="75" y="16"/>
                    </a:lnTo>
                    <a:lnTo>
                      <a:pt x="11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grpSp>
        <p:grpSp>
          <p:nvGrpSpPr>
            <p:cNvPr id="52" name="Group 51"/>
            <p:cNvGrpSpPr/>
            <p:nvPr/>
          </p:nvGrpSpPr>
          <p:grpSpPr>
            <a:xfrm>
              <a:off x="2639220" y="2590802"/>
              <a:ext cx="709612" cy="769937"/>
              <a:chOff x="2668588" y="2424907"/>
              <a:chExt cx="709612" cy="769937"/>
            </a:xfrm>
          </p:grpSpPr>
          <p:sp>
            <p:nvSpPr>
              <p:cNvPr id="177" name="Freeform 100"/>
              <p:cNvSpPr>
                <a:spLocks/>
              </p:cNvSpPr>
              <p:nvPr/>
            </p:nvSpPr>
            <p:spPr bwMode="auto">
              <a:xfrm>
                <a:off x="3257550" y="2820194"/>
                <a:ext cx="120650" cy="177800"/>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8" name="Freeform 101"/>
              <p:cNvSpPr>
                <a:spLocks/>
              </p:cNvSpPr>
              <p:nvPr/>
            </p:nvSpPr>
            <p:spPr bwMode="auto">
              <a:xfrm>
                <a:off x="2695575" y="2820194"/>
                <a:ext cx="122238" cy="177800"/>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9" name="Freeform 102"/>
              <p:cNvSpPr>
                <a:spLocks/>
              </p:cNvSpPr>
              <p:nvPr/>
            </p:nvSpPr>
            <p:spPr bwMode="auto">
              <a:xfrm>
                <a:off x="2919413" y="3112294"/>
                <a:ext cx="234950"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A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0" name="Freeform 103"/>
              <p:cNvSpPr>
                <a:spLocks/>
              </p:cNvSpPr>
              <p:nvPr/>
            </p:nvSpPr>
            <p:spPr bwMode="auto">
              <a:xfrm>
                <a:off x="2711450" y="2445544"/>
                <a:ext cx="652463" cy="723900"/>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81" name="Freeform 104"/>
              <p:cNvSpPr>
                <a:spLocks/>
              </p:cNvSpPr>
              <p:nvPr/>
            </p:nvSpPr>
            <p:spPr bwMode="auto">
              <a:xfrm>
                <a:off x="2668588" y="2424907"/>
                <a:ext cx="690563" cy="498475"/>
              </a:xfrm>
              <a:custGeom>
                <a:avLst/>
                <a:gdLst>
                  <a:gd name="T0" fmla="*/ 259 w 430"/>
                  <a:gd name="T1" fmla="*/ 148 h 310"/>
                  <a:gd name="T2" fmla="*/ 357 w 430"/>
                  <a:gd name="T3" fmla="*/ 226 h 310"/>
                  <a:gd name="T4" fmla="*/ 387 w 430"/>
                  <a:gd name="T5" fmla="*/ 301 h 310"/>
                  <a:gd name="T6" fmla="*/ 411 w 430"/>
                  <a:gd name="T7" fmla="*/ 145 h 310"/>
                  <a:gd name="T8" fmla="*/ 257 w 430"/>
                  <a:gd name="T9" fmla="*/ 4 h 310"/>
                  <a:gd name="T10" fmla="*/ 104 w 430"/>
                  <a:gd name="T11" fmla="*/ 47 h 310"/>
                  <a:gd name="T12" fmla="*/ 63 w 430"/>
                  <a:gd name="T13" fmla="*/ 310 h 310"/>
                  <a:gd name="T14" fmla="*/ 148 w 430"/>
                  <a:gd name="T15" fmla="*/ 105 h 310"/>
                  <a:gd name="T16" fmla="*/ 259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259" y="148"/>
                    </a:moveTo>
                    <a:cubicBezTo>
                      <a:pt x="295" y="223"/>
                      <a:pt x="310" y="246"/>
                      <a:pt x="357" y="226"/>
                    </a:cubicBezTo>
                    <a:cubicBezTo>
                      <a:pt x="405" y="206"/>
                      <a:pt x="396" y="262"/>
                      <a:pt x="387" y="301"/>
                    </a:cubicBezTo>
                    <a:cubicBezTo>
                      <a:pt x="430" y="248"/>
                      <a:pt x="425" y="197"/>
                      <a:pt x="411" y="145"/>
                    </a:cubicBezTo>
                    <a:cubicBezTo>
                      <a:pt x="397" y="88"/>
                      <a:pt x="325" y="2"/>
                      <a:pt x="257" y="4"/>
                    </a:cubicBezTo>
                    <a:cubicBezTo>
                      <a:pt x="220" y="0"/>
                      <a:pt x="164" y="5"/>
                      <a:pt x="104" y="47"/>
                    </a:cubicBezTo>
                    <a:cubicBezTo>
                      <a:pt x="0" y="122"/>
                      <a:pt x="35" y="290"/>
                      <a:pt x="63" y="310"/>
                    </a:cubicBezTo>
                    <a:cubicBezTo>
                      <a:pt x="36" y="155"/>
                      <a:pt x="102" y="186"/>
                      <a:pt x="148" y="105"/>
                    </a:cubicBezTo>
                    <a:cubicBezTo>
                      <a:pt x="163" y="69"/>
                      <a:pt x="221" y="67"/>
                      <a:pt x="259" y="148"/>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grpSp>
        <p:sp>
          <p:nvSpPr>
            <p:cNvPr id="53" name="Freeform 105"/>
            <p:cNvSpPr>
              <a:spLocks/>
            </p:cNvSpPr>
            <p:nvPr/>
          </p:nvSpPr>
          <p:spPr bwMode="auto">
            <a:xfrm>
              <a:off x="2712245" y="3384552"/>
              <a:ext cx="234950" cy="433388"/>
            </a:xfrm>
            <a:custGeom>
              <a:avLst/>
              <a:gdLst>
                <a:gd name="T0" fmla="*/ 148 w 148"/>
                <a:gd name="T1" fmla="*/ 272 h 273"/>
                <a:gd name="T2" fmla="*/ 84 w 148"/>
                <a:gd name="T3" fmla="*/ 272 h 273"/>
                <a:gd name="T4" fmla="*/ 80 w 148"/>
                <a:gd name="T5" fmla="*/ 273 h 273"/>
                <a:gd name="T6" fmla="*/ 16 w 148"/>
                <a:gd name="T7" fmla="*/ 213 h 273"/>
                <a:gd name="T8" fmla="*/ 81 w 148"/>
                <a:gd name="T9" fmla="*/ 169 h 273"/>
                <a:gd name="T10" fmla="*/ 0 w 148"/>
                <a:gd name="T11" fmla="*/ 131 h 273"/>
                <a:gd name="T12" fmla="*/ 54 w 148"/>
                <a:gd name="T13" fmla="*/ 48 h 273"/>
                <a:gd name="T14" fmla="*/ 75 w 148"/>
                <a:gd name="T15" fmla="*/ 16 h 273"/>
                <a:gd name="T16" fmla="*/ 111 w 148"/>
                <a:gd name="T17" fmla="*/ 0 h 273"/>
                <a:gd name="T18" fmla="*/ 111 w 148"/>
                <a:gd name="T19" fmla="*/ 38 h 273"/>
                <a:gd name="T20" fmla="*/ 147 w 148"/>
                <a:gd name="T21" fmla="*/ 273 h 273"/>
                <a:gd name="T22" fmla="*/ 148 w 148"/>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73">
                  <a:moveTo>
                    <a:pt x="148" y="272"/>
                  </a:moveTo>
                  <a:lnTo>
                    <a:pt x="84" y="272"/>
                  </a:lnTo>
                  <a:lnTo>
                    <a:pt x="80" y="273"/>
                  </a:lnTo>
                  <a:lnTo>
                    <a:pt x="16" y="213"/>
                  </a:lnTo>
                  <a:lnTo>
                    <a:pt x="81" y="169"/>
                  </a:lnTo>
                  <a:lnTo>
                    <a:pt x="0" y="131"/>
                  </a:lnTo>
                  <a:lnTo>
                    <a:pt x="54" y="48"/>
                  </a:lnTo>
                  <a:lnTo>
                    <a:pt x="75" y="16"/>
                  </a:lnTo>
                  <a:lnTo>
                    <a:pt x="111" y="0"/>
                  </a:lnTo>
                  <a:lnTo>
                    <a:pt x="111" y="38"/>
                  </a:lnTo>
                  <a:lnTo>
                    <a:pt x="147" y="273"/>
                  </a:lnTo>
                  <a:lnTo>
                    <a:pt x="148"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4" name="Freeform 106"/>
            <p:cNvSpPr>
              <a:spLocks/>
            </p:cNvSpPr>
            <p:nvPr/>
          </p:nvSpPr>
          <p:spPr bwMode="auto">
            <a:xfrm>
              <a:off x="3067845" y="3381377"/>
              <a:ext cx="231775" cy="436563"/>
            </a:xfrm>
            <a:custGeom>
              <a:avLst/>
              <a:gdLst>
                <a:gd name="T0" fmla="*/ 66 w 146"/>
                <a:gd name="T1" fmla="*/ 169 h 275"/>
                <a:gd name="T2" fmla="*/ 132 w 146"/>
                <a:gd name="T3" fmla="*/ 212 h 275"/>
                <a:gd name="T4" fmla="*/ 67 w 146"/>
                <a:gd name="T5" fmla="*/ 275 h 275"/>
                <a:gd name="T6" fmla="*/ 63 w 146"/>
                <a:gd name="T7" fmla="*/ 274 h 275"/>
                <a:gd name="T8" fmla="*/ 0 w 146"/>
                <a:gd name="T9" fmla="*/ 274 h 275"/>
                <a:gd name="T10" fmla="*/ 1 w 146"/>
                <a:gd name="T11" fmla="*/ 275 h 275"/>
                <a:gd name="T12" fmla="*/ 37 w 146"/>
                <a:gd name="T13" fmla="*/ 37 h 275"/>
                <a:gd name="T14" fmla="*/ 37 w 146"/>
                <a:gd name="T15" fmla="*/ 0 h 275"/>
                <a:gd name="T16" fmla="*/ 81 w 146"/>
                <a:gd name="T17" fmla="*/ 19 h 275"/>
                <a:gd name="T18" fmla="*/ 100 w 146"/>
                <a:gd name="T19" fmla="*/ 51 h 275"/>
                <a:gd name="T20" fmla="*/ 146 w 146"/>
                <a:gd name="T21" fmla="*/ 130 h 275"/>
                <a:gd name="T22" fmla="*/ 66 w 146"/>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75">
                  <a:moveTo>
                    <a:pt x="66" y="169"/>
                  </a:moveTo>
                  <a:lnTo>
                    <a:pt x="132" y="212"/>
                  </a:lnTo>
                  <a:lnTo>
                    <a:pt x="67" y="275"/>
                  </a:lnTo>
                  <a:lnTo>
                    <a:pt x="63" y="274"/>
                  </a:lnTo>
                  <a:lnTo>
                    <a:pt x="0" y="274"/>
                  </a:lnTo>
                  <a:lnTo>
                    <a:pt x="1" y="275"/>
                  </a:lnTo>
                  <a:lnTo>
                    <a:pt x="37" y="37"/>
                  </a:lnTo>
                  <a:lnTo>
                    <a:pt x="37" y="0"/>
                  </a:lnTo>
                  <a:lnTo>
                    <a:pt x="81" y="19"/>
                  </a:lnTo>
                  <a:lnTo>
                    <a:pt x="100" y="51"/>
                  </a:lnTo>
                  <a:lnTo>
                    <a:pt x="146" y="130"/>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5" name="Freeform 107"/>
            <p:cNvSpPr>
              <a:spLocks/>
            </p:cNvSpPr>
            <p:nvPr/>
          </p:nvSpPr>
          <p:spPr bwMode="auto">
            <a:xfrm>
              <a:off x="5316538" y="1786732"/>
              <a:ext cx="379413" cy="960438"/>
            </a:xfrm>
            <a:custGeom>
              <a:avLst/>
              <a:gdLst>
                <a:gd name="T0" fmla="*/ 85 w 236"/>
                <a:gd name="T1" fmla="*/ 54 h 598"/>
                <a:gd name="T2" fmla="*/ 191 w 236"/>
                <a:gd name="T3" fmla="*/ 103 h 598"/>
                <a:gd name="T4" fmla="*/ 221 w 236"/>
                <a:gd name="T5" fmla="*/ 279 h 598"/>
                <a:gd name="T6" fmla="*/ 113 w 236"/>
                <a:gd name="T7" fmla="*/ 597 h 598"/>
                <a:gd name="T8" fmla="*/ 18 w 236"/>
                <a:gd name="T9" fmla="*/ 271 h 598"/>
                <a:gd name="T10" fmla="*/ 85 w 236"/>
                <a:gd name="T11" fmla="*/ 54 h 598"/>
              </a:gdLst>
              <a:ahLst/>
              <a:cxnLst>
                <a:cxn ang="0">
                  <a:pos x="T0" y="T1"/>
                </a:cxn>
                <a:cxn ang="0">
                  <a:pos x="T2" y="T3"/>
                </a:cxn>
                <a:cxn ang="0">
                  <a:pos x="T4" y="T5"/>
                </a:cxn>
                <a:cxn ang="0">
                  <a:pos x="T6" y="T7"/>
                </a:cxn>
                <a:cxn ang="0">
                  <a:pos x="T8" y="T9"/>
                </a:cxn>
                <a:cxn ang="0">
                  <a:pos x="T10" y="T11"/>
                </a:cxn>
              </a:cxnLst>
              <a:rect l="0" t="0" r="r" b="b"/>
              <a:pathLst>
                <a:path w="236" h="598">
                  <a:moveTo>
                    <a:pt x="85" y="54"/>
                  </a:moveTo>
                  <a:cubicBezTo>
                    <a:pt x="94" y="25"/>
                    <a:pt x="163" y="0"/>
                    <a:pt x="191" y="103"/>
                  </a:cubicBezTo>
                  <a:cubicBezTo>
                    <a:pt x="219" y="206"/>
                    <a:pt x="205" y="243"/>
                    <a:pt x="221" y="279"/>
                  </a:cubicBezTo>
                  <a:cubicBezTo>
                    <a:pt x="236" y="316"/>
                    <a:pt x="200" y="598"/>
                    <a:pt x="113" y="597"/>
                  </a:cubicBezTo>
                  <a:cubicBezTo>
                    <a:pt x="20" y="596"/>
                    <a:pt x="0" y="326"/>
                    <a:pt x="18" y="271"/>
                  </a:cubicBezTo>
                  <a:cubicBezTo>
                    <a:pt x="37" y="217"/>
                    <a:pt x="20" y="54"/>
                    <a:pt x="85"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6" name="Freeform 108"/>
            <p:cNvSpPr>
              <a:spLocks/>
            </p:cNvSpPr>
            <p:nvPr/>
          </p:nvSpPr>
          <p:spPr bwMode="auto">
            <a:xfrm>
              <a:off x="5702300" y="1786732"/>
              <a:ext cx="379413" cy="960438"/>
            </a:xfrm>
            <a:custGeom>
              <a:avLst/>
              <a:gdLst>
                <a:gd name="T0" fmla="*/ 151 w 237"/>
                <a:gd name="T1" fmla="*/ 54 h 598"/>
                <a:gd name="T2" fmla="*/ 45 w 237"/>
                <a:gd name="T3" fmla="*/ 103 h 598"/>
                <a:gd name="T4" fmla="*/ 15 w 237"/>
                <a:gd name="T5" fmla="*/ 279 h 598"/>
                <a:gd name="T6" fmla="*/ 123 w 237"/>
                <a:gd name="T7" fmla="*/ 597 h 598"/>
                <a:gd name="T8" fmla="*/ 218 w 237"/>
                <a:gd name="T9" fmla="*/ 271 h 598"/>
                <a:gd name="T10" fmla="*/ 151 w 237"/>
                <a:gd name="T11" fmla="*/ 54 h 598"/>
              </a:gdLst>
              <a:ahLst/>
              <a:cxnLst>
                <a:cxn ang="0">
                  <a:pos x="T0" y="T1"/>
                </a:cxn>
                <a:cxn ang="0">
                  <a:pos x="T2" y="T3"/>
                </a:cxn>
                <a:cxn ang="0">
                  <a:pos x="T4" y="T5"/>
                </a:cxn>
                <a:cxn ang="0">
                  <a:pos x="T6" y="T7"/>
                </a:cxn>
                <a:cxn ang="0">
                  <a:pos x="T8" y="T9"/>
                </a:cxn>
                <a:cxn ang="0">
                  <a:pos x="T10" y="T11"/>
                </a:cxn>
              </a:cxnLst>
              <a:rect l="0" t="0" r="r" b="b"/>
              <a:pathLst>
                <a:path w="237" h="598">
                  <a:moveTo>
                    <a:pt x="151" y="54"/>
                  </a:moveTo>
                  <a:cubicBezTo>
                    <a:pt x="142" y="25"/>
                    <a:pt x="73" y="0"/>
                    <a:pt x="45" y="103"/>
                  </a:cubicBezTo>
                  <a:cubicBezTo>
                    <a:pt x="17" y="206"/>
                    <a:pt x="31" y="243"/>
                    <a:pt x="15" y="279"/>
                  </a:cubicBezTo>
                  <a:cubicBezTo>
                    <a:pt x="0" y="316"/>
                    <a:pt x="37" y="598"/>
                    <a:pt x="123" y="597"/>
                  </a:cubicBezTo>
                  <a:cubicBezTo>
                    <a:pt x="216" y="596"/>
                    <a:pt x="237" y="326"/>
                    <a:pt x="218" y="271"/>
                  </a:cubicBezTo>
                  <a:cubicBezTo>
                    <a:pt x="200" y="217"/>
                    <a:pt x="216" y="54"/>
                    <a:pt x="151"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7" name="Freeform 109"/>
            <p:cNvSpPr>
              <a:spLocks/>
            </p:cNvSpPr>
            <p:nvPr/>
          </p:nvSpPr>
          <p:spPr bwMode="auto">
            <a:xfrm>
              <a:off x="5116513" y="2553494"/>
              <a:ext cx="1182688"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8" name="Freeform 110"/>
            <p:cNvSpPr>
              <a:spLocks/>
            </p:cNvSpPr>
            <p:nvPr/>
          </p:nvSpPr>
          <p:spPr bwMode="auto">
            <a:xfrm>
              <a:off x="5588000" y="2553494"/>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59" name="Freeform 111"/>
            <p:cNvSpPr>
              <a:spLocks/>
            </p:cNvSpPr>
            <p:nvPr/>
          </p:nvSpPr>
          <p:spPr bwMode="auto">
            <a:xfrm>
              <a:off x="5589588" y="2155032"/>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0" name="Freeform 112"/>
            <p:cNvSpPr>
              <a:spLocks/>
            </p:cNvSpPr>
            <p:nvPr/>
          </p:nvSpPr>
          <p:spPr bwMode="auto">
            <a:xfrm>
              <a:off x="5927725" y="2164557"/>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1" name="Freeform 113"/>
            <p:cNvSpPr>
              <a:spLocks/>
            </p:cNvSpPr>
            <p:nvPr/>
          </p:nvSpPr>
          <p:spPr bwMode="auto">
            <a:xfrm>
              <a:off x="5365750" y="2164557"/>
              <a:ext cx="122238"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2" name="Freeform 114"/>
            <p:cNvSpPr>
              <a:spLocks/>
            </p:cNvSpPr>
            <p:nvPr/>
          </p:nvSpPr>
          <p:spPr bwMode="auto">
            <a:xfrm>
              <a:off x="5589588" y="2458244"/>
              <a:ext cx="234950" cy="80963"/>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3" name="Freeform 115"/>
            <p:cNvSpPr>
              <a:spLocks/>
            </p:cNvSpPr>
            <p:nvPr/>
          </p:nvSpPr>
          <p:spPr bwMode="auto">
            <a:xfrm>
              <a:off x="5381625" y="1791494"/>
              <a:ext cx="652463"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4" name="Freeform 116"/>
            <p:cNvSpPr>
              <a:spLocks/>
            </p:cNvSpPr>
            <p:nvPr/>
          </p:nvSpPr>
          <p:spPr bwMode="auto">
            <a:xfrm>
              <a:off x="5368925" y="1774032"/>
              <a:ext cx="657225" cy="493713"/>
            </a:xfrm>
            <a:custGeom>
              <a:avLst/>
              <a:gdLst>
                <a:gd name="T0" fmla="*/ 392 w 409"/>
                <a:gd name="T1" fmla="*/ 143 h 308"/>
                <a:gd name="T2" fmla="*/ 238 w 409"/>
                <a:gd name="T3" fmla="*/ 2 h 308"/>
                <a:gd name="T4" fmla="*/ 204 w 409"/>
                <a:gd name="T5" fmla="*/ 1 h 308"/>
                <a:gd name="T6" fmla="*/ 171 w 409"/>
                <a:gd name="T7" fmla="*/ 2 h 308"/>
                <a:gd name="T8" fmla="*/ 16 w 409"/>
                <a:gd name="T9" fmla="*/ 143 h 308"/>
                <a:gd name="T10" fmla="*/ 28 w 409"/>
                <a:gd name="T11" fmla="*/ 280 h 308"/>
                <a:gd name="T12" fmla="*/ 44 w 409"/>
                <a:gd name="T13" fmla="*/ 308 h 308"/>
                <a:gd name="T14" fmla="*/ 39 w 409"/>
                <a:gd name="T15" fmla="*/ 227 h 308"/>
                <a:gd name="T16" fmla="*/ 71 w 409"/>
                <a:gd name="T17" fmla="*/ 224 h 308"/>
                <a:gd name="T18" fmla="*/ 168 w 409"/>
                <a:gd name="T19" fmla="*/ 146 h 308"/>
                <a:gd name="T20" fmla="*/ 204 w 409"/>
                <a:gd name="T21" fmla="*/ 96 h 308"/>
                <a:gd name="T22" fmla="*/ 240 w 409"/>
                <a:gd name="T23" fmla="*/ 146 h 308"/>
                <a:gd name="T24" fmla="*/ 338 w 409"/>
                <a:gd name="T25" fmla="*/ 224 h 308"/>
                <a:gd name="T26" fmla="*/ 370 w 409"/>
                <a:gd name="T27" fmla="*/ 227 h 308"/>
                <a:gd name="T28" fmla="*/ 365 w 409"/>
                <a:gd name="T29" fmla="*/ 308 h 308"/>
                <a:gd name="T30" fmla="*/ 381 w 409"/>
                <a:gd name="T31" fmla="*/ 280 h 308"/>
                <a:gd name="T32" fmla="*/ 392 w 409"/>
                <a:gd name="T33" fmla="*/ 14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9" h="308">
                  <a:moveTo>
                    <a:pt x="392" y="143"/>
                  </a:moveTo>
                  <a:cubicBezTo>
                    <a:pt x="378" y="86"/>
                    <a:pt x="306" y="0"/>
                    <a:pt x="238" y="2"/>
                  </a:cubicBezTo>
                  <a:cubicBezTo>
                    <a:pt x="228" y="1"/>
                    <a:pt x="217" y="0"/>
                    <a:pt x="204" y="1"/>
                  </a:cubicBezTo>
                  <a:cubicBezTo>
                    <a:pt x="192" y="0"/>
                    <a:pt x="181" y="1"/>
                    <a:pt x="171" y="2"/>
                  </a:cubicBezTo>
                  <a:cubicBezTo>
                    <a:pt x="103" y="0"/>
                    <a:pt x="31" y="86"/>
                    <a:pt x="16" y="143"/>
                  </a:cubicBezTo>
                  <a:cubicBezTo>
                    <a:pt x="5" y="189"/>
                    <a:pt x="0" y="234"/>
                    <a:pt x="28" y="280"/>
                  </a:cubicBezTo>
                  <a:cubicBezTo>
                    <a:pt x="32" y="294"/>
                    <a:pt x="38" y="304"/>
                    <a:pt x="44" y="308"/>
                  </a:cubicBezTo>
                  <a:cubicBezTo>
                    <a:pt x="38" y="273"/>
                    <a:pt x="37" y="247"/>
                    <a:pt x="39" y="227"/>
                  </a:cubicBezTo>
                  <a:cubicBezTo>
                    <a:pt x="44" y="219"/>
                    <a:pt x="54" y="217"/>
                    <a:pt x="71" y="224"/>
                  </a:cubicBezTo>
                  <a:cubicBezTo>
                    <a:pt x="118" y="244"/>
                    <a:pt x="133" y="221"/>
                    <a:pt x="168" y="146"/>
                  </a:cubicBezTo>
                  <a:cubicBezTo>
                    <a:pt x="179" y="123"/>
                    <a:pt x="188" y="96"/>
                    <a:pt x="204" y="96"/>
                  </a:cubicBezTo>
                  <a:cubicBezTo>
                    <a:pt x="221" y="96"/>
                    <a:pt x="230" y="123"/>
                    <a:pt x="240" y="146"/>
                  </a:cubicBezTo>
                  <a:cubicBezTo>
                    <a:pt x="276" y="221"/>
                    <a:pt x="291" y="244"/>
                    <a:pt x="338" y="224"/>
                  </a:cubicBezTo>
                  <a:cubicBezTo>
                    <a:pt x="355" y="217"/>
                    <a:pt x="365" y="219"/>
                    <a:pt x="370" y="227"/>
                  </a:cubicBezTo>
                  <a:cubicBezTo>
                    <a:pt x="372" y="247"/>
                    <a:pt x="371" y="273"/>
                    <a:pt x="365" y="308"/>
                  </a:cubicBezTo>
                  <a:cubicBezTo>
                    <a:pt x="371" y="304"/>
                    <a:pt x="376" y="294"/>
                    <a:pt x="381" y="280"/>
                  </a:cubicBezTo>
                  <a:cubicBezTo>
                    <a:pt x="409" y="234"/>
                    <a:pt x="404" y="189"/>
                    <a:pt x="392" y="143"/>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5" name="Freeform 117"/>
            <p:cNvSpPr>
              <a:spLocks/>
            </p:cNvSpPr>
            <p:nvPr/>
          </p:nvSpPr>
          <p:spPr bwMode="auto">
            <a:xfrm>
              <a:off x="5413375" y="2563019"/>
              <a:ext cx="233363" cy="433388"/>
            </a:xfrm>
            <a:custGeom>
              <a:avLst/>
              <a:gdLst>
                <a:gd name="T0" fmla="*/ 147 w 147"/>
                <a:gd name="T1" fmla="*/ 272 h 273"/>
                <a:gd name="T2" fmla="*/ 84 w 147"/>
                <a:gd name="T3" fmla="*/ 272 h 273"/>
                <a:gd name="T4" fmla="*/ 80 w 147"/>
                <a:gd name="T5" fmla="*/ 273 h 273"/>
                <a:gd name="T6" fmla="*/ 15 w 147"/>
                <a:gd name="T7" fmla="*/ 214 h 273"/>
                <a:gd name="T8" fmla="*/ 81 w 147"/>
                <a:gd name="T9" fmla="*/ 169 h 273"/>
                <a:gd name="T10" fmla="*/ 0 w 147"/>
                <a:gd name="T11" fmla="*/ 132 h 273"/>
                <a:gd name="T12" fmla="*/ 53 w 147"/>
                <a:gd name="T13" fmla="*/ 49 h 273"/>
                <a:gd name="T14" fmla="*/ 74 w 147"/>
                <a:gd name="T15" fmla="*/ 16 h 273"/>
                <a:gd name="T16" fmla="*/ 110 w 147"/>
                <a:gd name="T17" fmla="*/ 0 h 273"/>
                <a:gd name="T18" fmla="*/ 110 w 147"/>
                <a:gd name="T19" fmla="*/ 39 h 273"/>
                <a:gd name="T20" fmla="*/ 146 w 147"/>
                <a:gd name="T21" fmla="*/ 273 h 273"/>
                <a:gd name="T22" fmla="*/ 147 w 147"/>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3">
                  <a:moveTo>
                    <a:pt x="147" y="272"/>
                  </a:moveTo>
                  <a:lnTo>
                    <a:pt x="84" y="272"/>
                  </a:lnTo>
                  <a:lnTo>
                    <a:pt x="80" y="273"/>
                  </a:lnTo>
                  <a:lnTo>
                    <a:pt x="15" y="214"/>
                  </a:lnTo>
                  <a:lnTo>
                    <a:pt x="81" y="169"/>
                  </a:lnTo>
                  <a:lnTo>
                    <a:pt x="0" y="132"/>
                  </a:lnTo>
                  <a:lnTo>
                    <a:pt x="53" y="49"/>
                  </a:lnTo>
                  <a:lnTo>
                    <a:pt x="74" y="16"/>
                  </a:lnTo>
                  <a:lnTo>
                    <a:pt x="110" y="0"/>
                  </a:lnTo>
                  <a:lnTo>
                    <a:pt x="110" y="39"/>
                  </a:lnTo>
                  <a:lnTo>
                    <a:pt x="146" y="273"/>
                  </a:lnTo>
                  <a:lnTo>
                    <a:pt x="147"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6" name="Freeform 118"/>
            <p:cNvSpPr>
              <a:spLocks/>
            </p:cNvSpPr>
            <p:nvPr/>
          </p:nvSpPr>
          <p:spPr bwMode="auto">
            <a:xfrm>
              <a:off x="5767388" y="2559844"/>
              <a:ext cx="233363" cy="436563"/>
            </a:xfrm>
            <a:custGeom>
              <a:avLst/>
              <a:gdLst>
                <a:gd name="T0" fmla="*/ 66 w 147"/>
                <a:gd name="T1" fmla="*/ 169 h 275"/>
                <a:gd name="T2" fmla="*/ 133 w 147"/>
                <a:gd name="T3" fmla="*/ 213 h 275"/>
                <a:gd name="T4" fmla="*/ 67 w 147"/>
                <a:gd name="T5" fmla="*/ 275 h 275"/>
                <a:gd name="T6" fmla="*/ 63 w 147"/>
                <a:gd name="T7" fmla="*/ 274 h 275"/>
                <a:gd name="T8" fmla="*/ 0 w 147"/>
                <a:gd name="T9" fmla="*/ 274 h 275"/>
                <a:gd name="T10" fmla="*/ 1 w 147"/>
                <a:gd name="T11" fmla="*/ 275 h 275"/>
                <a:gd name="T12" fmla="*/ 37 w 147"/>
                <a:gd name="T13" fmla="*/ 38 h 275"/>
                <a:gd name="T14" fmla="*/ 37 w 147"/>
                <a:gd name="T15" fmla="*/ 0 h 275"/>
                <a:gd name="T16" fmla="*/ 81 w 147"/>
                <a:gd name="T17" fmla="*/ 19 h 275"/>
                <a:gd name="T18" fmla="*/ 100 w 147"/>
                <a:gd name="T19" fmla="*/ 52 h 275"/>
                <a:gd name="T20" fmla="*/ 147 w 147"/>
                <a:gd name="T21" fmla="*/ 131 h 275"/>
                <a:gd name="T22" fmla="*/ 66 w 147"/>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5">
                  <a:moveTo>
                    <a:pt x="66" y="169"/>
                  </a:moveTo>
                  <a:lnTo>
                    <a:pt x="133" y="213"/>
                  </a:lnTo>
                  <a:lnTo>
                    <a:pt x="67" y="275"/>
                  </a:lnTo>
                  <a:lnTo>
                    <a:pt x="63" y="274"/>
                  </a:lnTo>
                  <a:lnTo>
                    <a:pt x="0" y="274"/>
                  </a:lnTo>
                  <a:lnTo>
                    <a:pt x="1" y="275"/>
                  </a:lnTo>
                  <a:lnTo>
                    <a:pt x="37" y="38"/>
                  </a:lnTo>
                  <a:lnTo>
                    <a:pt x="37" y="0"/>
                  </a:lnTo>
                  <a:lnTo>
                    <a:pt x="81" y="19"/>
                  </a:lnTo>
                  <a:lnTo>
                    <a:pt x="100" y="52"/>
                  </a:lnTo>
                  <a:lnTo>
                    <a:pt x="147" y="131"/>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7" name="Freeform 119"/>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8" name="Freeform 120"/>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69" name="Freeform 121"/>
            <p:cNvSpPr>
              <a:spLocks/>
            </p:cNvSpPr>
            <p:nvPr/>
          </p:nvSpPr>
          <p:spPr bwMode="auto">
            <a:xfrm>
              <a:off x="6110288" y="26804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0" name="Freeform 122"/>
            <p:cNvSpPr>
              <a:spLocks/>
            </p:cNvSpPr>
            <p:nvPr/>
          </p:nvSpPr>
          <p:spPr bwMode="auto">
            <a:xfrm>
              <a:off x="5934075" y="264556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1" name="Freeform 123"/>
            <p:cNvSpPr>
              <a:spLocks/>
            </p:cNvSpPr>
            <p:nvPr/>
          </p:nvSpPr>
          <p:spPr bwMode="auto">
            <a:xfrm>
              <a:off x="6442075" y="264556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2" name="Freeform 124"/>
            <p:cNvSpPr>
              <a:spLocks/>
            </p:cNvSpPr>
            <p:nvPr/>
          </p:nvSpPr>
          <p:spPr bwMode="auto">
            <a:xfrm>
              <a:off x="6186488" y="321706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3" name="Freeform 125"/>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4" name="Freeform 126"/>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5" name="Freeform 127"/>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6" name="Freeform 128"/>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7" name="Freeform 129"/>
            <p:cNvSpPr>
              <a:spLocks/>
            </p:cNvSpPr>
            <p:nvPr/>
          </p:nvSpPr>
          <p:spPr bwMode="auto">
            <a:xfrm>
              <a:off x="6110288" y="2993232"/>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AF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8" name="Freeform 130"/>
            <p:cNvSpPr>
              <a:spLocks/>
            </p:cNvSpPr>
            <p:nvPr/>
          </p:nvSpPr>
          <p:spPr bwMode="auto">
            <a:xfrm>
              <a:off x="5834063" y="2296319"/>
              <a:ext cx="822325" cy="760413"/>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79" name="Freeform 131"/>
            <p:cNvSpPr>
              <a:spLocks noEditPoints="1"/>
            </p:cNvSpPr>
            <p:nvPr/>
          </p:nvSpPr>
          <p:spPr bwMode="auto">
            <a:xfrm>
              <a:off x="5916613" y="2201069"/>
              <a:ext cx="625475" cy="582613"/>
            </a:xfrm>
            <a:custGeom>
              <a:avLst/>
              <a:gdLst>
                <a:gd name="T0" fmla="*/ 93 w 390"/>
                <a:gd name="T1" fmla="*/ 68 h 363"/>
                <a:gd name="T2" fmla="*/ 390 w 390"/>
                <a:gd name="T3" fmla="*/ 66 h 363"/>
                <a:gd name="T4" fmla="*/ 374 w 390"/>
                <a:gd name="T5" fmla="*/ 357 h 363"/>
                <a:gd name="T6" fmla="*/ 374 w 390"/>
                <a:gd name="T7" fmla="*/ 357 h 363"/>
                <a:gd name="T8" fmla="*/ 374 w 390"/>
                <a:gd name="T9" fmla="*/ 360 h 363"/>
                <a:gd name="T10" fmla="*/ 372 w 390"/>
                <a:gd name="T11" fmla="*/ 363 h 363"/>
                <a:gd name="T12" fmla="*/ 367 w 390"/>
                <a:gd name="T13" fmla="*/ 362 h 363"/>
                <a:gd name="T14" fmla="*/ 366 w 390"/>
                <a:gd name="T15" fmla="*/ 361 h 363"/>
                <a:gd name="T16" fmla="*/ 366 w 390"/>
                <a:gd name="T17" fmla="*/ 339 h 363"/>
                <a:gd name="T18" fmla="*/ 371 w 390"/>
                <a:gd name="T19" fmla="*/ 307 h 363"/>
                <a:gd name="T20" fmla="*/ 327 w 390"/>
                <a:gd name="T21" fmla="*/ 183 h 363"/>
                <a:gd name="T22" fmla="*/ 318 w 390"/>
                <a:gd name="T23" fmla="*/ 171 h 363"/>
                <a:gd name="T24" fmla="*/ 307 w 390"/>
                <a:gd name="T25" fmla="*/ 158 h 363"/>
                <a:gd name="T26" fmla="*/ 301 w 390"/>
                <a:gd name="T27" fmla="*/ 154 h 363"/>
                <a:gd name="T28" fmla="*/ 212 w 390"/>
                <a:gd name="T29" fmla="*/ 168 h 363"/>
                <a:gd name="T30" fmla="*/ 129 w 390"/>
                <a:gd name="T31" fmla="*/ 186 h 363"/>
                <a:gd name="T32" fmla="*/ 93 w 390"/>
                <a:gd name="T33" fmla="*/ 176 h 363"/>
                <a:gd name="T34" fmla="*/ 45 w 390"/>
                <a:gd name="T35" fmla="*/ 315 h 363"/>
                <a:gd name="T36" fmla="*/ 48 w 390"/>
                <a:gd name="T37" fmla="*/ 339 h 363"/>
                <a:gd name="T38" fmla="*/ 48 w 390"/>
                <a:gd name="T39" fmla="*/ 361 h 363"/>
                <a:gd name="T40" fmla="*/ 48 w 390"/>
                <a:gd name="T41" fmla="*/ 362 h 363"/>
                <a:gd name="T42" fmla="*/ 43 w 390"/>
                <a:gd name="T43" fmla="*/ 363 h 363"/>
                <a:gd name="T44" fmla="*/ 41 w 390"/>
                <a:gd name="T45" fmla="*/ 360 h 363"/>
                <a:gd name="T46" fmla="*/ 40 w 390"/>
                <a:gd name="T47" fmla="*/ 351 h 363"/>
                <a:gd name="T48" fmla="*/ 38 w 390"/>
                <a:gd name="T49" fmla="*/ 338 h 363"/>
                <a:gd name="T50" fmla="*/ 93 w 390"/>
                <a:gd name="T51" fmla="*/ 68 h 363"/>
                <a:gd name="T52" fmla="*/ 224 w 390"/>
                <a:gd name="T53" fmla="*/ 135 h 363"/>
                <a:gd name="T54" fmla="*/ 228 w 390"/>
                <a:gd name="T55" fmla="*/ 134 h 363"/>
                <a:gd name="T56" fmla="*/ 222 w 390"/>
                <a:gd name="T57" fmla="*/ 135 h 363"/>
                <a:gd name="T58" fmla="*/ 224 w 390"/>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63">
                  <a:moveTo>
                    <a:pt x="93" y="68"/>
                  </a:moveTo>
                  <a:cubicBezTo>
                    <a:pt x="179" y="0"/>
                    <a:pt x="350" y="10"/>
                    <a:pt x="390" y="66"/>
                  </a:cubicBezTo>
                  <a:cubicBezTo>
                    <a:pt x="374" y="123"/>
                    <a:pt x="386" y="276"/>
                    <a:pt x="374" y="357"/>
                  </a:cubicBezTo>
                  <a:cubicBezTo>
                    <a:pt x="374" y="357"/>
                    <a:pt x="374" y="357"/>
                    <a:pt x="374" y="357"/>
                  </a:cubicBezTo>
                  <a:cubicBezTo>
                    <a:pt x="374" y="358"/>
                    <a:pt x="374" y="359"/>
                    <a:pt x="374" y="360"/>
                  </a:cubicBezTo>
                  <a:cubicBezTo>
                    <a:pt x="373" y="360"/>
                    <a:pt x="372" y="362"/>
                    <a:pt x="372" y="363"/>
                  </a:cubicBezTo>
                  <a:cubicBezTo>
                    <a:pt x="371" y="363"/>
                    <a:pt x="368" y="363"/>
                    <a:pt x="367" y="362"/>
                  </a:cubicBezTo>
                  <a:cubicBezTo>
                    <a:pt x="367" y="362"/>
                    <a:pt x="366" y="361"/>
                    <a:pt x="366" y="361"/>
                  </a:cubicBezTo>
                  <a:cubicBezTo>
                    <a:pt x="366" y="354"/>
                    <a:pt x="366" y="340"/>
                    <a:pt x="366" y="339"/>
                  </a:cubicBezTo>
                  <a:cubicBezTo>
                    <a:pt x="367" y="328"/>
                    <a:pt x="370" y="318"/>
                    <a:pt x="371" y="307"/>
                  </a:cubicBezTo>
                  <a:cubicBezTo>
                    <a:pt x="363" y="255"/>
                    <a:pt x="339" y="245"/>
                    <a:pt x="327" y="183"/>
                  </a:cubicBezTo>
                  <a:cubicBezTo>
                    <a:pt x="324" y="179"/>
                    <a:pt x="321" y="175"/>
                    <a:pt x="318" y="171"/>
                  </a:cubicBezTo>
                  <a:cubicBezTo>
                    <a:pt x="315" y="167"/>
                    <a:pt x="311" y="162"/>
                    <a:pt x="307" y="158"/>
                  </a:cubicBezTo>
                  <a:cubicBezTo>
                    <a:pt x="305" y="157"/>
                    <a:pt x="303" y="156"/>
                    <a:pt x="301" y="154"/>
                  </a:cubicBezTo>
                  <a:cubicBezTo>
                    <a:pt x="254" y="137"/>
                    <a:pt x="256" y="150"/>
                    <a:pt x="212" y="168"/>
                  </a:cubicBezTo>
                  <a:cubicBezTo>
                    <a:pt x="195" y="175"/>
                    <a:pt x="148" y="188"/>
                    <a:pt x="129" y="186"/>
                  </a:cubicBezTo>
                  <a:cubicBezTo>
                    <a:pt x="121" y="186"/>
                    <a:pt x="94" y="183"/>
                    <a:pt x="93" y="176"/>
                  </a:cubicBezTo>
                  <a:cubicBezTo>
                    <a:pt x="58" y="230"/>
                    <a:pt x="55" y="269"/>
                    <a:pt x="45" y="315"/>
                  </a:cubicBezTo>
                  <a:cubicBezTo>
                    <a:pt x="46" y="323"/>
                    <a:pt x="48" y="331"/>
                    <a:pt x="48" y="339"/>
                  </a:cubicBezTo>
                  <a:cubicBezTo>
                    <a:pt x="48" y="340"/>
                    <a:pt x="49" y="354"/>
                    <a:pt x="48" y="361"/>
                  </a:cubicBezTo>
                  <a:cubicBezTo>
                    <a:pt x="48" y="361"/>
                    <a:pt x="48" y="362"/>
                    <a:pt x="48" y="362"/>
                  </a:cubicBezTo>
                  <a:cubicBezTo>
                    <a:pt x="47" y="363"/>
                    <a:pt x="43" y="363"/>
                    <a:pt x="43" y="363"/>
                  </a:cubicBezTo>
                  <a:cubicBezTo>
                    <a:pt x="43" y="362"/>
                    <a:pt x="41" y="360"/>
                    <a:pt x="41" y="360"/>
                  </a:cubicBezTo>
                  <a:cubicBezTo>
                    <a:pt x="40" y="356"/>
                    <a:pt x="40" y="354"/>
                    <a:pt x="40" y="351"/>
                  </a:cubicBezTo>
                  <a:cubicBezTo>
                    <a:pt x="39" y="347"/>
                    <a:pt x="39" y="342"/>
                    <a:pt x="38" y="338"/>
                  </a:cubicBezTo>
                  <a:cubicBezTo>
                    <a:pt x="25" y="288"/>
                    <a:pt x="0" y="89"/>
                    <a:pt x="93" y="68"/>
                  </a:cubicBezTo>
                  <a:close/>
                  <a:moveTo>
                    <a:pt x="224" y="135"/>
                  </a:moveTo>
                  <a:cubicBezTo>
                    <a:pt x="225" y="135"/>
                    <a:pt x="227" y="134"/>
                    <a:pt x="228" y="134"/>
                  </a:cubicBezTo>
                  <a:cubicBezTo>
                    <a:pt x="226" y="134"/>
                    <a:pt x="224" y="135"/>
                    <a:pt x="222" y="135"/>
                  </a:cubicBezTo>
                  <a:cubicBezTo>
                    <a:pt x="222" y="135"/>
                    <a:pt x="223" y="135"/>
                    <a:pt x="224"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0" name="Freeform 132"/>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1" name="Freeform 133"/>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2" name="Freeform 134"/>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D0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3" name="Freeform 135"/>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4" name="Freeform 136"/>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5" name="Freeform 137"/>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6" name="Rectangle 138"/>
            <p:cNvSpPr>
              <a:spLocks noChangeArrowheads="1"/>
            </p:cNvSpPr>
            <p:nvPr/>
          </p:nvSpPr>
          <p:spPr bwMode="auto">
            <a:xfrm>
              <a:off x="6219825" y="332978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7" name="Rectangle 139"/>
            <p:cNvSpPr>
              <a:spLocks noChangeArrowheads="1"/>
            </p:cNvSpPr>
            <p:nvPr/>
          </p:nvSpPr>
          <p:spPr bwMode="auto">
            <a:xfrm>
              <a:off x="6219825" y="33297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8" name="Freeform 140"/>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89" name="Freeform 141"/>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0" name="Freeform 142"/>
            <p:cNvSpPr>
              <a:spLocks/>
            </p:cNvSpPr>
            <p:nvPr/>
          </p:nvSpPr>
          <p:spPr bwMode="auto">
            <a:xfrm>
              <a:off x="4479925" y="2167732"/>
              <a:ext cx="268288" cy="558800"/>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1" name="Freeform 143"/>
            <p:cNvSpPr>
              <a:spLocks/>
            </p:cNvSpPr>
            <p:nvPr/>
          </p:nvSpPr>
          <p:spPr bwMode="auto">
            <a:xfrm>
              <a:off x="4303713" y="213121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2" name="Freeform 144"/>
            <p:cNvSpPr>
              <a:spLocks/>
            </p:cNvSpPr>
            <p:nvPr/>
          </p:nvSpPr>
          <p:spPr bwMode="auto">
            <a:xfrm>
              <a:off x="4811713" y="213121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3" name="Freeform 145"/>
            <p:cNvSpPr>
              <a:spLocks/>
            </p:cNvSpPr>
            <p:nvPr/>
          </p:nvSpPr>
          <p:spPr bwMode="auto">
            <a:xfrm>
              <a:off x="4556125" y="270271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4" name="Freeform 146"/>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5" name="Freeform 147"/>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6" name="Freeform 148"/>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7" name="Freeform 149"/>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8" name="Freeform 150"/>
            <p:cNvSpPr>
              <a:spLocks/>
            </p:cNvSpPr>
            <p:nvPr/>
          </p:nvSpPr>
          <p:spPr bwMode="auto">
            <a:xfrm>
              <a:off x="4479925" y="248046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99" name="Freeform 151"/>
            <p:cNvSpPr>
              <a:spLocks/>
            </p:cNvSpPr>
            <p:nvPr/>
          </p:nvSpPr>
          <p:spPr bwMode="auto">
            <a:xfrm>
              <a:off x="4202113" y="1783557"/>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0" name="Freeform 152"/>
            <p:cNvSpPr>
              <a:spLocks noEditPoints="1"/>
            </p:cNvSpPr>
            <p:nvPr/>
          </p:nvSpPr>
          <p:spPr bwMode="auto">
            <a:xfrm>
              <a:off x="4319588" y="1670844"/>
              <a:ext cx="633413" cy="598488"/>
            </a:xfrm>
            <a:custGeom>
              <a:avLst/>
              <a:gdLst>
                <a:gd name="T0" fmla="*/ 302 w 394"/>
                <a:gd name="T1" fmla="*/ 78 h 373"/>
                <a:gd name="T2" fmla="*/ 0 w 394"/>
                <a:gd name="T3" fmla="*/ 156 h 373"/>
                <a:gd name="T4" fmla="*/ 20 w 394"/>
                <a:gd name="T5" fmla="*/ 367 h 373"/>
                <a:gd name="T6" fmla="*/ 20 w 394"/>
                <a:gd name="T7" fmla="*/ 367 h 373"/>
                <a:gd name="T8" fmla="*/ 21 w 394"/>
                <a:gd name="T9" fmla="*/ 370 h 373"/>
                <a:gd name="T10" fmla="*/ 23 w 394"/>
                <a:gd name="T11" fmla="*/ 373 h 373"/>
                <a:gd name="T12" fmla="*/ 27 w 394"/>
                <a:gd name="T13" fmla="*/ 372 h 373"/>
                <a:gd name="T14" fmla="*/ 28 w 394"/>
                <a:gd name="T15" fmla="*/ 371 h 373"/>
                <a:gd name="T16" fmla="*/ 28 w 394"/>
                <a:gd name="T17" fmla="*/ 349 h 373"/>
                <a:gd name="T18" fmla="*/ 27 w 394"/>
                <a:gd name="T19" fmla="*/ 316 h 373"/>
                <a:gd name="T20" fmla="*/ 56 w 394"/>
                <a:gd name="T21" fmla="*/ 212 h 373"/>
                <a:gd name="T22" fmla="*/ 76 w 394"/>
                <a:gd name="T23" fmla="*/ 188 h 373"/>
                <a:gd name="T24" fmla="*/ 183 w 394"/>
                <a:gd name="T25" fmla="*/ 218 h 373"/>
                <a:gd name="T26" fmla="*/ 243 w 394"/>
                <a:gd name="T27" fmla="*/ 225 h 373"/>
                <a:gd name="T28" fmla="*/ 301 w 394"/>
                <a:gd name="T29" fmla="*/ 186 h 373"/>
                <a:gd name="T30" fmla="*/ 350 w 394"/>
                <a:gd name="T31" fmla="*/ 325 h 373"/>
                <a:gd name="T32" fmla="*/ 346 w 394"/>
                <a:gd name="T33" fmla="*/ 349 h 373"/>
                <a:gd name="T34" fmla="*/ 346 w 394"/>
                <a:gd name="T35" fmla="*/ 371 h 373"/>
                <a:gd name="T36" fmla="*/ 347 w 394"/>
                <a:gd name="T37" fmla="*/ 372 h 373"/>
                <a:gd name="T38" fmla="*/ 351 w 394"/>
                <a:gd name="T39" fmla="*/ 373 h 373"/>
                <a:gd name="T40" fmla="*/ 353 w 394"/>
                <a:gd name="T41" fmla="*/ 370 h 373"/>
                <a:gd name="T42" fmla="*/ 354 w 394"/>
                <a:gd name="T43" fmla="*/ 361 h 373"/>
                <a:gd name="T44" fmla="*/ 356 w 394"/>
                <a:gd name="T45" fmla="*/ 348 h 373"/>
                <a:gd name="T46" fmla="*/ 302 w 394"/>
                <a:gd name="T47" fmla="*/ 78 h 373"/>
                <a:gd name="T48" fmla="*/ 170 w 394"/>
                <a:gd name="T49" fmla="*/ 145 h 373"/>
                <a:gd name="T50" fmla="*/ 166 w 394"/>
                <a:gd name="T51" fmla="*/ 144 h 373"/>
                <a:gd name="T52" fmla="*/ 173 w 394"/>
                <a:gd name="T53" fmla="*/ 145 h 373"/>
                <a:gd name="T54" fmla="*/ 170 w 39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 h="373">
                  <a:moveTo>
                    <a:pt x="302" y="78"/>
                  </a:moveTo>
                  <a:cubicBezTo>
                    <a:pt x="213" y="0"/>
                    <a:pt x="40" y="100"/>
                    <a:pt x="0" y="156"/>
                  </a:cubicBezTo>
                  <a:cubicBezTo>
                    <a:pt x="16" y="213"/>
                    <a:pt x="8" y="286"/>
                    <a:pt x="20" y="367"/>
                  </a:cubicBezTo>
                  <a:cubicBezTo>
                    <a:pt x="20" y="367"/>
                    <a:pt x="20" y="367"/>
                    <a:pt x="20" y="367"/>
                  </a:cubicBezTo>
                  <a:cubicBezTo>
                    <a:pt x="20" y="368"/>
                    <a:pt x="21" y="369"/>
                    <a:pt x="21" y="370"/>
                  </a:cubicBezTo>
                  <a:cubicBezTo>
                    <a:pt x="21" y="370"/>
                    <a:pt x="22" y="372"/>
                    <a:pt x="23" y="373"/>
                  </a:cubicBezTo>
                  <a:cubicBezTo>
                    <a:pt x="23" y="373"/>
                    <a:pt x="26" y="373"/>
                    <a:pt x="27" y="372"/>
                  </a:cubicBezTo>
                  <a:cubicBezTo>
                    <a:pt x="28" y="372"/>
                    <a:pt x="28" y="371"/>
                    <a:pt x="28" y="371"/>
                  </a:cubicBezTo>
                  <a:cubicBezTo>
                    <a:pt x="28" y="364"/>
                    <a:pt x="28" y="350"/>
                    <a:pt x="28" y="349"/>
                  </a:cubicBezTo>
                  <a:cubicBezTo>
                    <a:pt x="27" y="338"/>
                    <a:pt x="29" y="327"/>
                    <a:pt x="27" y="316"/>
                  </a:cubicBezTo>
                  <a:cubicBezTo>
                    <a:pt x="35" y="265"/>
                    <a:pt x="28" y="263"/>
                    <a:pt x="56" y="212"/>
                  </a:cubicBezTo>
                  <a:cubicBezTo>
                    <a:pt x="59" y="207"/>
                    <a:pt x="74" y="190"/>
                    <a:pt x="76" y="188"/>
                  </a:cubicBezTo>
                  <a:cubicBezTo>
                    <a:pt x="122" y="171"/>
                    <a:pt x="139" y="200"/>
                    <a:pt x="183" y="218"/>
                  </a:cubicBezTo>
                  <a:cubicBezTo>
                    <a:pt x="199" y="225"/>
                    <a:pt x="225" y="225"/>
                    <a:pt x="243" y="225"/>
                  </a:cubicBezTo>
                  <a:cubicBezTo>
                    <a:pt x="272" y="225"/>
                    <a:pt x="300" y="193"/>
                    <a:pt x="301" y="186"/>
                  </a:cubicBezTo>
                  <a:cubicBezTo>
                    <a:pt x="336" y="240"/>
                    <a:pt x="340" y="279"/>
                    <a:pt x="350" y="325"/>
                  </a:cubicBezTo>
                  <a:cubicBezTo>
                    <a:pt x="348" y="333"/>
                    <a:pt x="347" y="341"/>
                    <a:pt x="346" y="349"/>
                  </a:cubicBezTo>
                  <a:cubicBezTo>
                    <a:pt x="346" y="350"/>
                    <a:pt x="346" y="364"/>
                    <a:pt x="346" y="371"/>
                  </a:cubicBezTo>
                  <a:cubicBezTo>
                    <a:pt x="346" y="371"/>
                    <a:pt x="346" y="372"/>
                    <a:pt x="347" y="372"/>
                  </a:cubicBezTo>
                  <a:cubicBezTo>
                    <a:pt x="348" y="373"/>
                    <a:pt x="351" y="373"/>
                    <a:pt x="351" y="373"/>
                  </a:cubicBezTo>
                  <a:cubicBezTo>
                    <a:pt x="352" y="372"/>
                    <a:pt x="353" y="370"/>
                    <a:pt x="353" y="370"/>
                  </a:cubicBezTo>
                  <a:cubicBezTo>
                    <a:pt x="354" y="366"/>
                    <a:pt x="354" y="364"/>
                    <a:pt x="354" y="361"/>
                  </a:cubicBezTo>
                  <a:cubicBezTo>
                    <a:pt x="355" y="357"/>
                    <a:pt x="356" y="352"/>
                    <a:pt x="356" y="348"/>
                  </a:cubicBezTo>
                  <a:cubicBezTo>
                    <a:pt x="369" y="298"/>
                    <a:pt x="394" y="99"/>
                    <a:pt x="302" y="78"/>
                  </a:cubicBezTo>
                  <a:close/>
                  <a:moveTo>
                    <a:pt x="170" y="145"/>
                  </a:moveTo>
                  <a:cubicBezTo>
                    <a:pt x="169" y="145"/>
                    <a:pt x="168" y="144"/>
                    <a:pt x="166" y="144"/>
                  </a:cubicBezTo>
                  <a:cubicBezTo>
                    <a:pt x="168" y="144"/>
                    <a:pt x="170" y="145"/>
                    <a:pt x="173" y="145"/>
                  </a:cubicBezTo>
                  <a:cubicBezTo>
                    <a:pt x="172" y="145"/>
                    <a:pt x="171" y="145"/>
                    <a:pt x="170" y="145"/>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1" name="Freeform 153"/>
            <p:cNvSpPr>
              <a:spLocks noEditPoints="1"/>
            </p:cNvSpPr>
            <p:nvPr/>
          </p:nvSpPr>
          <p:spPr bwMode="auto">
            <a:xfrm>
              <a:off x="3124200" y="1610519"/>
              <a:ext cx="647700" cy="598488"/>
            </a:xfrm>
            <a:custGeom>
              <a:avLst/>
              <a:gdLst>
                <a:gd name="T0" fmla="*/ 95 w 404"/>
                <a:gd name="T1" fmla="*/ 78 h 373"/>
                <a:gd name="T2" fmla="*/ 404 w 404"/>
                <a:gd name="T3" fmla="*/ 156 h 373"/>
                <a:gd name="T4" fmla="*/ 383 w 404"/>
                <a:gd name="T5" fmla="*/ 367 h 373"/>
                <a:gd name="T6" fmla="*/ 383 w 404"/>
                <a:gd name="T7" fmla="*/ 367 h 373"/>
                <a:gd name="T8" fmla="*/ 382 w 404"/>
                <a:gd name="T9" fmla="*/ 369 h 373"/>
                <a:gd name="T10" fmla="*/ 380 w 404"/>
                <a:gd name="T11" fmla="*/ 372 h 373"/>
                <a:gd name="T12" fmla="*/ 376 w 404"/>
                <a:gd name="T13" fmla="*/ 372 h 373"/>
                <a:gd name="T14" fmla="*/ 375 w 404"/>
                <a:gd name="T15" fmla="*/ 371 h 373"/>
                <a:gd name="T16" fmla="*/ 375 w 404"/>
                <a:gd name="T17" fmla="*/ 349 h 373"/>
                <a:gd name="T18" fmla="*/ 376 w 404"/>
                <a:gd name="T19" fmla="*/ 316 h 373"/>
                <a:gd name="T20" fmla="*/ 346 w 404"/>
                <a:gd name="T21" fmla="*/ 211 h 373"/>
                <a:gd name="T22" fmla="*/ 326 w 404"/>
                <a:gd name="T23" fmla="*/ 188 h 373"/>
                <a:gd name="T24" fmla="*/ 217 w 404"/>
                <a:gd name="T25" fmla="*/ 217 h 373"/>
                <a:gd name="T26" fmla="*/ 154 w 404"/>
                <a:gd name="T27" fmla="*/ 225 h 373"/>
                <a:gd name="T28" fmla="*/ 95 w 404"/>
                <a:gd name="T29" fmla="*/ 186 h 373"/>
                <a:gd name="T30" fmla="*/ 45 w 404"/>
                <a:gd name="T31" fmla="*/ 325 h 373"/>
                <a:gd name="T32" fmla="*/ 49 w 404"/>
                <a:gd name="T33" fmla="*/ 349 h 373"/>
                <a:gd name="T34" fmla="*/ 49 w 404"/>
                <a:gd name="T35" fmla="*/ 371 h 373"/>
                <a:gd name="T36" fmla="*/ 48 w 404"/>
                <a:gd name="T37" fmla="*/ 372 h 373"/>
                <a:gd name="T38" fmla="*/ 44 w 404"/>
                <a:gd name="T39" fmla="*/ 372 h 373"/>
                <a:gd name="T40" fmla="*/ 42 w 404"/>
                <a:gd name="T41" fmla="*/ 369 h 373"/>
                <a:gd name="T42" fmla="*/ 41 w 404"/>
                <a:gd name="T43" fmla="*/ 361 h 373"/>
                <a:gd name="T44" fmla="*/ 39 w 404"/>
                <a:gd name="T45" fmla="*/ 348 h 373"/>
                <a:gd name="T46" fmla="*/ 95 w 404"/>
                <a:gd name="T47" fmla="*/ 78 h 373"/>
                <a:gd name="T48" fmla="*/ 229 w 404"/>
                <a:gd name="T49" fmla="*/ 145 h 373"/>
                <a:gd name="T50" fmla="*/ 233 w 404"/>
                <a:gd name="T51" fmla="*/ 143 h 373"/>
                <a:gd name="T52" fmla="*/ 227 w 404"/>
                <a:gd name="T53" fmla="*/ 145 h 373"/>
                <a:gd name="T54" fmla="*/ 229 w 40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4" h="373">
                  <a:moveTo>
                    <a:pt x="95" y="78"/>
                  </a:moveTo>
                  <a:cubicBezTo>
                    <a:pt x="185" y="0"/>
                    <a:pt x="362" y="99"/>
                    <a:pt x="404" y="156"/>
                  </a:cubicBezTo>
                  <a:cubicBezTo>
                    <a:pt x="387" y="213"/>
                    <a:pt x="395" y="286"/>
                    <a:pt x="383" y="367"/>
                  </a:cubicBezTo>
                  <a:cubicBezTo>
                    <a:pt x="383" y="367"/>
                    <a:pt x="383" y="367"/>
                    <a:pt x="383" y="367"/>
                  </a:cubicBezTo>
                  <a:cubicBezTo>
                    <a:pt x="383" y="368"/>
                    <a:pt x="383" y="368"/>
                    <a:pt x="382" y="369"/>
                  </a:cubicBezTo>
                  <a:cubicBezTo>
                    <a:pt x="382" y="370"/>
                    <a:pt x="381" y="372"/>
                    <a:pt x="380" y="372"/>
                  </a:cubicBezTo>
                  <a:cubicBezTo>
                    <a:pt x="380" y="373"/>
                    <a:pt x="377" y="372"/>
                    <a:pt x="376" y="372"/>
                  </a:cubicBezTo>
                  <a:cubicBezTo>
                    <a:pt x="375" y="372"/>
                    <a:pt x="375" y="371"/>
                    <a:pt x="375" y="371"/>
                  </a:cubicBezTo>
                  <a:cubicBezTo>
                    <a:pt x="375" y="364"/>
                    <a:pt x="375" y="349"/>
                    <a:pt x="375" y="349"/>
                  </a:cubicBezTo>
                  <a:cubicBezTo>
                    <a:pt x="376" y="338"/>
                    <a:pt x="374" y="327"/>
                    <a:pt x="376" y="316"/>
                  </a:cubicBezTo>
                  <a:cubicBezTo>
                    <a:pt x="368" y="265"/>
                    <a:pt x="375" y="263"/>
                    <a:pt x="346" y="211"/>
                  </a:cubicBezTo>
                  <a:cubicBezTo>
                    <a:pt x="343" y="207"/>
                    <a:pt x="328" y="190"/>
                    <a:pt x="326" y="188"/>
                  </a:cubicBezTo>
                  <a:cubicBezTo>
                    <a:pt x="278" y="171"/>
                    <a:pt x="262" y="200"/>
                    <a:pt x="217" y="217"/>
                  </a:cubicBezTo>
                  <a:cubicBezTo>
                    <a:pt x="199" y="224"/>
                    <a:pt x="173" y="225"/>
                    <a:pt x="154" y="225"/>
                  </a:cubicBezTo>
                  <a:cubicBezTo>
                    <a:pt x="125" y="225"/>
                    <a:pt x="96" y="193"/>
                    <a:pt x="95" y="186"/>
                  </a:cubicBezTo>
                  <a:cubicBezTo>
                    <a:pt x="59" y="240"/>
                    <a:pt x="56" y="279"/>
                    <a:pt x="45" y="325"/>
                  </a:cubicBezTo>
                  <a:cubicBezTo>
                    <a:pt x="47" y="333"/>
                    <a:pt x="48" y="341"/>
                    <a:pt x="49" y="349"/>
                  </a:cubicBezTo>
                  <a:cubicBezTo>
                    <a:pt x="49" y="349"/>
                    <a:pt x="50" y="364"/>
                    <a:pt x="49" y="371"/>
                  </a:cubicBezTo>
                  <a:cubicBezTo>
                    <a:pt x="49" y="371"/>
                    <a:pt x="49" y="372"/>
                    <a:pt x="48" y="372"/>
                  </a:cubicBezTo>
                  <a:cubicBezTo>
                    <a:pt x="47" y="372"/>
                    <a:pt x="44" y="373"/>
                    <a:pt x="44" y="372"/>
                  </a:cubicBezTo>
                  <a:cubicBezTo>
                    <a:pt x="43" y="372"/>
                    <a:pt x="42" y="370"/>
                    <a:pt x="42" y="369"/>
                  </a:cubicBezTo>
                  <a:cubicBezTo>
                    <a:pt x="41" y="366"/>
                    <a:pt x="41" y="364"/>
                    <a:pt x="41" y="361"/>
                  </a:cubicBezTo>
                  <a:cubicBezTo>
                    <a:pt x="40" y="356"/>
                    <a:pt x="39" y="352"/>
                    <a:pt x="39" y="348"/>
                  </a:cubicBezTo>
                  <a:cubicBezTo>
                    <a:pt x="25" y="298"/>
                    <a:pt x="0" y="99"/>
                    <a:pt x="95" y="78"/>
                  </a:cubicBezTo>
                  <a:close/>
                  <a:moveTo>
                    <a:pt x="229" y="145"/>
                  </a:moveTo>
                  <a:cubicBezTo>
                    <a:pt x="230" y="144"/>
                    <a:pt x="232" y="144"/>
                    <a:pt x="233" y="143"/>
                  </a:cubicBezTo>
                  <a:cubicBezTo>
                    <a:pt x="231" y="144"/>
                    <a:pt x="229" y="145"/>
                    <a:pt x="227" y="145"/>
                  </a:cubicBezTo>
                  <a:cubicBezTo>
                    <a:pt x="228" y="145"/>
                    <a:pt x="228" y="145"/>
                    <a:pt x="229" y="14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2" name="Freeform 154"/>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3" name="Freeform 155"/>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4" name="Freeform 156"/>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close/>
                </a:path>
              </a:pathLst>
            </a:custGeom>
            <a:solidFill>
              <a:srgbClr val="E9CE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5" name="Freeform 157"/>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6" name="Freeform 158"/>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688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7" name="Freeform 159"/>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8" name="Rectangle 160"/>
            <p:cNvSpPr>
              <a:spLocks noChangeArrowheads="1"/>
            </p:cNvSpPr>
            <p:nvPr/>
          </p:nvSpPr>
          <p:spPr bwMode="auto">
            <a:xfrm>
              <a:off x="4589463" y="281543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09" name="Rectangle 161"/>
            <p:cNvSpPr>
              <a:spLocks noChangeArrowheads="1"/>
            </p:cNvSpPr>
            <p:nvPr/>
          </p:nvSpPr>
          <p:spPr bwMode="auto">
            <a:xfrm>
              <a:off x="4589463" y="281543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0" name="Freeform 162"/>
            <p:cNvSpPr>
              <a:spLocks/>
            </p:cNvSpPr>
            <p:nvPr/>
          </p:nvSpPr>
          <p:spPr bwMode="auto">
            <a:xfrm>
              <a:off x="5054600" y="2539207"/>
              <a:ext cx="796925" cy="1042988"/>
            </a:xfrm>
            <a:custGeom>
              <a:avLst/>
              <a:gdLst>
                <a:gd name="T0" fmla="*/ 179 w 496"/>
                <a:gd name="T1" fmla="*/ 59 h 650"/>
                <a:gd name="T2" fmla="*/ 401 w 496"/>
                <a:gd name="T3" fmla="*/ 112 h 650"/>
                <a:gd name="T4" fmla="*/ 463 w 496"/>
                <a:gd name="T5" fmla="*/ 303 h 650"/>
                <a:gd name="T6" fmla="*/ 442 w 496"/>
                <a:gd name="T7" fmla="*/ 442 h 650"/>
                <a:gd name="T8" fmla="*/ 440 w 496"/>
                <a:gd name="T9" fmla="*/ 495 h 650"/>
                <a:gd name="T10" fmla="*/ 237 w 496"/>
                <a:gd name="T11" fmla="*/ 649 h 650"/>
                <a:gd name="T12" fmla="*/ 54 w 496"/>
                <a:gd name="T13" fmla="*/ 499 h 650"/>
                <a:gd name="T14" fmla="*/ 58 w 496"/>
                <a:gd name="T15" fmla="*/ 446 h 650"/>
                <a:gd name="T16" fmla="*/ 38 w 496"/>
                <a:gd name="T17" fmla="*/ 295 h 650"/>
                <a:gd name="T18" fmla="*/ 179 w 496"/>
                <a:gd name="T19" fmla="*/ 5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650">
                  <a:moveTo>
                    <a:pt x="179" y="59"/>
                  </a:moveTo>
                  <a:cubicBezTo>
                    <a:pt x="197" y="27"/>
                    <a:pt x="342" y="0"/>
                    <a:pt x="401" y="112"/>
                  </a:cubicBezTo>
                  <a:cubicBezTo>
                    <a:pt x="460" y="224"/>
                    <a:pt x="430" y="263"/>
                    <a:pt x="463" y="303"/>
                  </a:cubicBezTo>
                  <a:cubicBezTo>
                    <a:pt x="496" y="343"/>
                    <a:pt x="465" y="434"/>
                    <a:pt x="442" y="442"/>
                  </a:cubicBezTo>
                  <a:cubicBezTo>
                    <a:pt x="420" y="450"/>
                    <a:pt x="429" y="481"/>
                    <a:pt x="440" y="495"/>
                  </a:cubicBezTo>
                  <a:cubicBezTo>
                    <a:pt x="487" y="552"/>
                    <a:pt x="419" y="650"/>
                    <a:pt x="237" y="649"/>
                  </a:cubicBezTo>
                  <a:cubicBezTo>
                    <a:pt x="42" y="647"/>
                    <a:pt x="4" y="534"/>
                    <a:pt x="54" y="499"/>
                  </a:cubicBezTo>
                  <a:cubicBezTo>
                    <a:pt x="70" y="488"/>
                    <a:pt x="76" y="466"/>
                    <a:pt x="58" y="446"/>
                  </a:cubicBezTo>
                  <a:cubicBezTo>
                    <a:pt x="41" y="427"/>
                    <a:pt x="0" y="354"/>
                    <a:pt x="38" y="295"/>
                  </a:cubicBezTo>
                  <a:cubicBezTo>
                    <a:pt x="77" y="235"/>
                    <a:pt x="43" y="59"/>
                    <a:pt x="179" y="5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1" name="Freeform 163"/>
            <p:cNvSpPr>
              <a:spLocks/>
            </p:cNvSpPr>
            <p:nvPr/>
          </p:nvSpPr>
          <p:spPr bwMode="auto">
            <a:xfrm>
              <a:off x="4859338" y="3375819"/>
              <a:ext cx="1182688" cy="468313"/>
            </a:xfrm>
            <a:custGeom>
              <a:avLst/>
              <a:gdLst>
                <a:gd name="T0" fmla="*/ 438 w 737"/>
                <a:gd name="T1" fmla="*/ 0 h 292"/>
                <a:gd name="T2" fmla="*/ 295 w 737"/>
                <a:gd name="T3" fmla="*/ 7 h 292"/>
                <a:gd name="T4" fmla="*/ 79 w 737"/>
                <a:gd name="T5" fmla="*/ 115 h 292"/>
                <a:gd name="T6" fmla="*/ 0 w 737"/>
                <a:gd name="T7" fmla="*/ 292 h 292"/>
                <a:gd name="T8" fmla="*/ 737 w 737"/>
                <a:gd name="T9" fmla="*/ 292 h 292"/>
                <a:gd name="T10" fmla="*/ 658 w 737"/>
                <a:gd name="T11" fmla="*/ 115 h 292"/>
                <a:gd name="T12" fmla="*/ 438 w 73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737" h="292">
                  <a:moveTo>
                    <a:pt x="438" y="0"/>
                  </a:moveTo>
                  <a:cubicBezTo>
                    <a:pt x="437" y="3"/>
                    <a:pt x="296" y="5"/>
                    <a:pt x="295" y="7"/>
                  </a:cubicBezTo>
                  <a:cubicBezTo>
                    <a:pt x="250" y="70"/>
                    <a:pt x="155" y="98"/>
                    <a:pt x="79" y="115"/>
                  </a:cubicBezTo>
                  <a:cubicBezTo>
                    <a:pt x="3" y="132"/>
                    <a:pt x="0" y="228"/>
                    <a:pt x="0" y="292"/>
                  </a:cubicBezTo>
                  <a:cubicBezTo>
                    <a:pt x="737" y="292"/>
                    <a:pt x="737" y="292"/>
                    <a:pt x="737" y="292"/>
                  </a:cubicBezTo>
                  <a:cubicBezTo>
                    <a:pt x="737" y="228"/>
                    <a:pt x="736" y="132"/>
                    <a:pt x="658" y="115"/>
                  </a:cubicBezTo>
                  <a:cubicBezTo>
                    <a:pt x="581" y="97"/>
                    <a:pt x="480" y="66"/>
                    <a:pt x="438" y="0"/>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2" name="Freeform 164"/>
            <p:cNvSpPr>
              <a:spLocks/>
            </p:cNvSpPr>
            <p:nvPr/>
          </p:nvSpPr>
          <p:spPr bwMode="auto">
            <a:xfrm>
              <a:off x="5332413" y="3002757"/>
              <a:ext cx="236538"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3" name="Freeform 165"/>
            <p:cNvSpPr>
              <a:spLocks/>
            </p:cNvSpPr>
            <p:nvPr/>
          </p:nvSpPr>
          <p:spPr bwMode="auto">
            <a:xfrm>
              <a:off x="5670550" y="3012282"/>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4" name="Freeform 166"/>
            <p:cNvSpPr>
              <a:spLocks/>
            </p:cNvSpPr>
            <p:nvPr/>
          </p:nvSpPr>
          <p:spPr bwMode="auto">
            <a:xfrm>
              <a:off x="5110163" y="3012282"/>
              <a:ext cx="120650"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5" name="Freeform 167"/>
            <p:cNvSpPr>
              <a:spLocks/>
            </p:cNvSpPr>
            <p:nvPr/>
          </p:nvSpPr>
          <p:spPr bwMode="auto">
            <a:xfrm>
              <a:off x="5332413" y="3304382"/>
              <a:ext cx="236538"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4A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6" name="Freeform 168"/>
            <p:cNvSpPr>
              <a:spLocks/>
            </p:cNvSpPr>
            <p:nvPr/>
          </p:nvSpPr>
          <p:spPr bwMode="auto">
            <a:xfrm>
              <a:off x="5126038" y="2639219"/>
              <a:ext cx="650875"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7" name="Freeform 169"/>
            <p:cNvSpPr>
              <a:spLocks/>
            </p:cNvSpPr>
            <p:nvPr/>
          </p:nvSpPr>
          <p:spPr bwMode="auto">
            <a:xfrm>
              <a:off x="5122863" y="2618582"/>
              <a:ext cx="688975" cy="496888"/>
            </a:xfrm>
            <a:custGeom>
              <a:avLst/>
              <a:gdLst>
                <a:gd name="T0" fmla="*/ 170 w 430"/>
                <a:gd name="T1" fmla="*/ 148 h 310"/>
                <a:gd name="T2" fmla="*/ 73 w 430"/>
                <a:gd name="T3" fmla="*/ 226 h 310"/>
                <a:gd name="T4" fmla="*/ 43 w 430"/>
                <a:gd name="T5" fmla="*/ 301 h 310"/>
                <a:gd name="T6" fmla="*/ 18 w 430"/>
                <a:gd name="T7" fmla="*/ 145 h 310"/>
                <a:gd name="T8" fmla="*/ 173 w 430"/>
                <a:gd name="T9" fmla="*/ 4 h 310"/>
                <a:gd name="T10" fmla="*/ 326 w 430"/>
                <a:gd name="T11" fmla="*/ 47 h 310"/>
                <a:gd name="T12" fmla="*/ 367 w 430"/>
                <a:gd name="T13" fmla="*/ 310 h 310"/>
                <a:gd name="T14" fmla="*/ 282 w 430"/>
                <a:gd name="T15" fmla="*/ 105 h 310"/>
                <a:gd name="T16" fmla="*/ 170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170" y="148"/>
                  </a:moveTo>
                  <a:cubicBezTo>
                    <a:pt x="135" y="223"/>
                    <a:pt x="120" y="246"/>
                    <a:pt x="73" y="226"/>
                  </a:cubicBezTo>
                  <a:cubicBezTo>
                    <a:pt x="25" y="206"/>
                    <a:pt x="34" y="262"/>
                    <a:pt x="43" y="301"/>
                  </a:cubicBezTo>
                  <a:cubicBezTo>
                    <a:pt x="0" y="248"/>
                    <a:pt x="5" y="197"/>
                    <a:pt x="18" y="145"/>
                  </a:cubicBezTo>
                  <a:cubicBezTo>
                    <a:pt x="33" y="88"/>
                    <a:pt x="105" y="2"/>
                    <a:pt x="173" y="4"/>
                  </a:cubicBezTo>
                  <a:cubicBezTo>
                    <a:pt x="210" y="0"/>
                    <a:pt x="266" y="5"/>
                    <a:pt x="326" y="47"/>
                  </a:cubicBezTo>
                  <a:cubicBezTo>
                    <a:pt x="430" y="122"/>
                    <a:pt x="395" y="290"/>
                    <a:pt x="367" y="310"/>
                  </a:cubicBezTo>
                  <a:cubicBezTo>
                    <a:pt x="394" y="155"/>
                    <a:pt x="328" y="186"/>
                    <a:pt x="282" y="105"/>
                  </a:cubicBezTo>
                  <a:cubicBezTo>
                    <a:pt x="267" y="69"/>
                    <a:pt x="209" y="67"/>
                    <a:pt x="170" y="14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8" name="Rectangle 170"/>
            <p:cNvSpPr>
              <a:spLocks noChangeArrowheads="1"/>
            </p:cNvSpPr>
            <p:nvPr/>
          </p:nvSpPr>
          <p:spPr bwMode="auto">
            <a:xfrm>
              <a:off x="5435600" y="3544094"/>
              <a:ext cx="23813" cy="300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19" name="Freeform 171"/>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0" name="Freeform 172"/>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1" name="Freeform 173"/>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2" name="Freeform 174"/>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3" name="Freeform 175"/>
            <p:cNvSpPr>
              <a:spLocks noEditPoints="1"/>
            </p:cNvSpPr>
            <p:nvPr/>
          </p:nvSpPr>
          <p:spPr bwMode="auto">
            <a:xfrm>
              <a:off x="5200650" y="2972594"/>
              <a:ext cx="508000" cy="184150"/>
            </a:xfrm>
            <a:custGeom>
              <a:avLst/>
              <a:gdLst>
                <a:gd name="T0" fmla="*/ 236 w 316"/>
                <a:gd name="T1" fmla="*/ 114 h 115"/>
                <a:gd name="T2" fmla="*/ 240 w 316"/>
                <a:gd name="T3" fmla="*/ 114 h 115"/>
                <a:gd name="T4" fmla="*/ 297 w 316"/>
                <a:gd name="T5" fmla="*/ 68 h 115"/>
                <a:gd name="T6" fmla="*/ 310 w 316"/>
                <a:gd name="T7" fmla="*/ 30 h 115"/>
                <a:gd name="T8" fmla="*/ 316 w 316"/>
                <a:gd name="T9" fmla="*/ 16 h 115"/>
                <a:gd name="T10" fmla="*/ 307 w 316"/>
                <a:gd name="T11" fmla="*/ 5 h 115"/>
                <a:gd name="T12" fmla="*/ 238 w 316"/>
                <a:gd name="T13" fmla="*/ 2 h 115"/>
                <a:gd name="T14" fmla="*/ 238 w 316"/>
                <a:gd name="T15" fmla="*/ 9 h 115"/>
                <a:gd name="T16" fmla="*/ 285 w 316"/>
                <a:gd name="T17" fmla="*/ 14 h 115"/>
                <a:gd name="T18" fmla="*/ 283 w 316"/>
                <a:gd name="T19" fmla="*/ 86 h 115"/>
                <a:gd name="T20" fmla="*/ 236 w 316"/>
                <a:gd name="T21" fmla="*/ 108 h 115"/>
                <a:gd name="T22" fmla="*/ 236 w 316"/>
                <a:gd name="T23" fmla="*/ 114 h 115"/>
                <a:gd name="T24" fmla="*/ 158 w 316"/>
                <a:gd name="T25" fmla="*/ 15 h 115"/>
                <a:gd name="T26" fmla="*/ 84 w 316"/>
                <a:gd name="T27" fmla="*/ 2 h 115"/>
                <a:gd name="T28" fmla="*/ 78 w 316"/>
                <a:gd name="T29" fmla="*/ 2 h 115"/>
                <a:gd name="T30" fmla="*/ 78 w 316"/>
                <a:gd name="T31" fmla="*/ 9 h 115"/>
                <a:gd name="T32" fmla="*/ 130 w 316"/>
                <a:gd name="T33" fmla="*/ 27 h 115"/>
                <a:gd name="T34" fmla="*/ 99 w 316"/>
                <a:gd name="T35" fmla="*/ 103 h 115"/>
                <a:gd name="T36" fmla="*/ 76 w 316"/>
                <a:gd name="T37" fmla="*/ 108 h 115"/>
                <a:gd name="T38" fmla="*/ 76 w 316"/>
                <a:gd name="T39" fmla="*/ 115 h 115"/>
                <a:gd name="T40" fmla="*/ 130 w 316"/>
                <a:gd name="T41" fmla="*/ 80 h 115"/>
                <a:gd name="T42" fmla="*/ 157 w 316"/>
                <a:gd name="T43" fmla="*/ 41 h 115"/>
                <a:gd name="T44" fmla="*/ 183 w 316"/>
                <a:gd name="T45" fmla="*/ 79 h 115"/>
                <a:gd name="T46" fmla="*/ 236 w 316"/>
                <a:gd name="T47" fmla="*/ 114 h 115"/>
                <a:gd name="T48" fmla="*/ 236 w 316"/>
                <a:gd name="T49" fmla="*/ 108 h 115"/>
                <a:gd name="T50" fmla="*/ 211 w 316"/>
                <a:gd name="T51" fmla="*/ 103 h 115"/>
                <a:gd name="T52" fmla="*/ 185 w 316"/>
                <a:gd name="T53" fmla="*/ 27 h 115"/>
                <a:gd name="T54" fmla="*/ 238 w 316"/>
                <a:gd name="T55" fmla="*/ 9 h 115"/>
                <a:gd name="T56" fmla="*/ 238 w 316"/>
                <a:gd name="T57" fmla="*/ 2 h 115"/>
                <a:gd name="T58" fmla="*/ 233 w 316"/>
                <a:gd name="T59" fmla="*/ 2 h 115"/>
                <a:gd name="T60" fmla="*/ 158 w 316"/>
                <a:gd name="T61" fmla="*/ 15 h 115"/>
                <a:gd name="T62" fmla="*/ 78 w 316"/>
                <a:gd name="T63" fmla="*/ 2 h 115"/>
                <a:gd name="T64" fmla="*/ 9 w 316"/>
                <a:gd name="T65" fmla="*/ 6 h 115"/>
                <a:gd name="T66" fmla="*/ 0 w 316"/>
                <a:gd name="T67" fmla="*/ 17 h 115"/>
                <a:gd name="T68" fmla="*/ 5 w 316"/>
                <a:gd name="T69" fmla="*/ 31 h 115"/>
                <a:gd name="T70" fmla="*/ 15 w 316"/>
                <a:gd name="T71" fmla="*/ 69 h 115"/>
                <a:gd name="T72" fmla="*/ 69 w 316"/>
                <a:gd name="T73" fmla="*/ 114 h 115"/>
                <a:gd name="T74" fmla="*/ 76 w 316"/>
                <a:gd name="T75" fmla="*/ 115 h 115"/>
                <a:gd name="T76" fmla="*/ 76 w 316"/>
                <a:gd name="T77" fmla="*/ 108 h 115"/>
                <a:gd name="T78" fmla="*/ 28 w 316"/>
                <a:gd name="T79" fmla="*/ 86 h 115"/>
                <a:gd name="T80" fmla="*/ 31 w 316"/>
                <a:gd name="T81" fmla="*/ 14 h 115"/>
                <a:gd name="T82" fmla="*/ 78 w 316"/>
                <a:gd name="T83" fmla="*/ 9 h 115"/>
                <a:gd name="T84" fmla="*/ 78 w 316"/>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6" h="115">
                  <a:moveTo>
                    <a:pt x="236" y="114"/>
                  </a:moveTo>
                  <a:cubicBezTo>
                    <a:pt x="237" y="114"/>
                    <a:pt x="239" y="114"/>
                    <a:pt x="240" y="114"/>
                  </a:cubicBezTo>
                  <a:cubicBezTo>
                    <a:pt x="282" y="110"/>
                    <a:pt x="293" y="92"/>
                    <a:pt x="297" y="68"/>
                  </a:cubicBezTo>
                  <a:cubicBezTo>
                    <a:pt x="302" y="42"/>
                    <a:pt x="303" y="33"/>
                    <a:pt x="310" y="30"/>
                  </a:cubicBezTo>
                  <a:cubicBezTo>
                    <a:pt x="314" y="28"/>
                    <a:pt x="316" y="23"/>
                    <a:pt x="316" y="16"/>
                  </a:cubicBezTo>
                  <a:cubicBezTo>
                    <a:pt x="315" y="9"/>
                    <a:pt x="315" y="8"/>
                    <a:pt x="307" y="5"/>
                  </a:cubicBezTo>
                  <a:cubicBezTo>
                    <a:pt x="301" y="3"/>
                    <a:pt x="265" y="0"/>
                    <a:pt x="238" y="2"/>
                  </a:cubicBezTo>
                  <a:cubicBezTo>
                    <a:pt x="238" y="9"/>
                    <a:pt x="238" y="9"/>
                    <a:pt x="238" y="9"/>
                  </a:cubicBezTo>
                  <a:cubicBezTo>
                    <a:pt x="259" y="8"/>
                    <a:pt x="279" y="10"/>
                    <a:pt x="285" y="14"/>
                  </a:cubicBezTo>
                  <a:cubicBezTo>
                    <a:pt x="299" y="23"/>
                    <a:pt x="295" y="65"/>
                    <a:pt x="283" y="86"/>
                  </a:cubicBezTo>
                  <a:cubicBezTo>
                    <a:pt x="276" y="100"/>
                    <a:pt x="255" y="107"/>
                    <a:pt x="236" y="108"/>
                  </a:cubicBezTo>
                  <a:lnTo>
                    <a:pt x="236" y="114"/>
                  </a:lnTo>
                  <a:close/>
                  <a:moveTo>
                    <a:pt x="158" y="15"/>
                  </a:moveTo>
                  <a:cubicBezTo>
                    <a:pt x="148" y="16"/>
                    <a:pt x="110" y="5"/>
                    <a:pt x="84" y="2"/>
                  </a:cubicBezTo>
                  <a:cubicBezTo>
                    <a:pt x="82" y="2"/>
                    <a:pt x="80" y="2"/>
                    <a:pt x="78" y="2"/>
                  </a:cubicBezTo>
                  <a:cubicBezTo>
                    <a:pt x="78" y="9"/>
                    <a:pt x="78" y="9"/>
                    <a:pt x="78" y="9"/>
                  </a:cubicBezTo>
                  <a:cubicBezTo>
                    <a:pt x="99" y="10"/>
                    <a:pt x="122" y="15"/>
                    <a:pt x="130" y="27"/>
                  </a:cubicBezTo>
                  <a:cubicBezTo>
                    <a:pt x="143" y="46"/>
                    <a:pt x="120" y="93"/>
                    <a:pt x="99" y="103"/>
                  </a:cubicBezTo>
                  <a:cubicBezTo>
                    <a:pt x="93" y="106"/>
                    <a:pt x="84" y="108"/>
                    <a:pt x="76" y="108"/>
                  </a:cubicBezTo>
                  <a:cubicBezTo>
                    <a:pt x="76" y="115"/>
                    <a:pt x="76" y="115"/>
                    <a:pt x="76" y="115"/>
                  </a:cubicBezTo>
                  <a:cubicBezTo>
                    <a:pt x="112" y="115"/>
                    <a:pt x="125" y="89"/>
                    <a:pt x="130" y="80"/>
                  </a:cubicBezTo>
                  <a:cubicBezTo>
                    <a:pt x="138" y="63"/>
                    <a:pt x="136" y="41"/>
                    <a:pt x="157" y="41"/>
                  </a:cubicBezTo>
                  <a:cubicBezTo>
                    <a:pt x="178" y="41"/>
                    <a:pt x="175" y="63"/>
                    <a:pt x="183" y="79"/>
                  </a:cubicBezTo>
                  <a:cubicBezTo>
                    <a:pt x="187" y="88"/>
                    <a:pt x="198" y="115"/>
                    <a:pt x="236" y="114"/>
                  </a:cubicBezTo>
                  <a:cubicBezTo>
                    <a:pt x="236" y="108"/>
                    <a:pt x="236" y="108"/>
                    <a:pt x="236" y="108"/>
                  </a:cubicBezTo>
                  <a:cubicBezTo>
                    <a:pt x="227" y="108"/>
                    <a:pt x="218" y="106"/>
                    <a:pt x="211" y="103"/>
                  </a:cubicBezTo>
                  <a:cubicBezTo>
                    <a:pt x="191" y="93"/>
                    <a:pt x="171" y="46"/>
                    <a:pt x="185" y="27"/>
                  </a:cubicBezTo>
                  <a:cubicBezTo>
                    <a:pt x="194" y="15"/>
                    <a:pt x="216" y="10"/>
                    <a:pt x="238" y="9"/>
                  </a:cubicBezTo>
                  <a:cubicBezTo>
                    <a:pt x="238" y="2"/>
                    <a:pt x="238" y="2"/>
                    <a:pt x="238" y="2"/>
                  </a:cubicBezTo>
                  <a:cubicBezTo>
                    <a:pt x="236" y="2"/>
                    <a:pt x="235" y="2"/>
                    <a:pt x="233" y="2"/>
                  </a:cubicBezTo>
                  <a:cubicBezTo>
                    <a:pt x="209" y="4"/>
                    <a:pt x="179" y="15"/>
                    <a:pt x="158" y="15"/>
                  </a:cubicBezTo>
                  <a:close/>
                  <a:moveTo>
                    <a:pt x="78" y="2"/>
                  </a:moveTo>
                  <a:cubicBezTo>
                    <a:pt x="51" y="1"/>
                    <a:pt x="16" y="4"/>
                    <a:pt x="9" y="6"/>
                  </a:cubicBezTo>
                  <a:cubicBezTo>
                    <a:pt x="1" y="9"/>
                    <a:pt x="1" y="10"/>
                    <a:pt x="0" y="17"/>
                  </a:cubicBezTo>
                  <a:cubicBezTo>
                    <a:pt x="0" y="23"/>
                    <a:pt x="0" y="29"/>
                    <a:pt x="5" y="31"/>
                  </a:cubicBezTo>
                  <a:cubicBezTo>
                    <a:pt x="12" y="33"/>
                    <a:pt x="12" y="42"/>
                    <a:pt x="15" y="69"/>
                  </a:cubicBezTo>
                  <a:cubicBezTo>
                    <a:pt x="18" y="92"/>
                    <a:pt x="28" y="111"/>
                    <a:pt x="69" y="114"/>
                  </a:cubicBezTo>
                  <a:cubicBezTo>
                    <a:pt x="72" y="115"/>
                    <a:pt x="74" y="115"/>
                    <a:pt x="76" y="115"/>
                  </a:cubicBezTo>
                  <a:cubicBezTo>
                    <a:pt x="76" y="108"/>
                    <a:pt x="76" y="108"/>
                    <a:pt x="76" y="108"/>
                  </a:cubicBezTo>
                  <a:cubicBezTo>
                    <a:pt x="57" y="108"/>
                    <a:pt x="35" y="101"/>
                    <a:pt x="28" y="86"/>
                  </a:cubicBezTo>
                  <a:cubicBezTo>
                    <a:pt x="18" y="65"/>
                    <a:pt x="17" y="23"/>
                    <a:pt x="31" y="14"/>
                  </a:cubicBezTo>
                  <a:cubicBezTo>
                    <a:pt x="37" y="11"/>
                    <a:pt x="57" y="8"/>
                    <a:pt x="78"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4" name="Freeform 176"/>
            <p:cNvSpPr>
              <a:spLocks/>
            </p:cNvSpPr>
            <p:nvPr/>
          </p:nvSpPr>
          <p:spPr bwMode="auto">
            <a:xfrm>
              <a:off x="5448300" y="35425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247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5" name="Freeform 177"/>
            <p:cNvSpPr>
              <a:spLocks/>
            </p:cNvSpPr>
            <p:nvPr/>
          </p:nvSpPr>
          <p:spPr bwMode="auto">
            <a:xfrm>
              <a:off x="5332413" y="3382169"/>
              <a:ext cx="236538" cy="160338"/>
            </a:xfrm>
            <a:custGeom>
              <a:avLst/>
              <a:gdLst>
                <a:gd name="T0" fmla="*/ 147 w 147"/>
                <a:gd name="T1" fmla="*/ 0 h 100"/>
                <a:gd name="T2" fmla="*/ 72 w 147"/>
                <a:gd name="T3" fmla="*/ 97 h 100"/>
                <a:gd name="T4" fmla="*/ 0 w 147"/>
                <a:gd name="T5" fmla="*/ 0 h 100"/>
                <a:gd name="T6" fmla="*/ 0 w 147"/>
                <a:gd name="T7" fmla="*/ 3 h 100"/>
                <a:gd name="T8" fmla="*/ 72 w 147"/>
                <a:gd name="T9" fmla="*/ 100 h 100"/>
                <a:gd name="T10" fmla="*/ 72 w 147"/>
                <a:gd name="T11" fmla="*/ 100 h 100"/>
                <a:gd name="T12" fmla="*/ 147 w 147"/>
                <a:gd name="T13" fmla="*/ 2 h 100"/>
                <a:gd name="T14" fmla="*/ 147 w 147"/>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00">
                  <a:moveTo>
                    <a:pt x="147" y="0"/>
                  </a:moveTo>
                  <a:cubicBezTo>
                    <a:pt x="72" y="97"/>
                    <a:pt x="72" y="97"/>
                    <a:pt x="72" y="97"/>
                  </a:cubicBezTo>
                  <a:cubicBezTo>
                    <a:pt x="0" y="0"/>
                    <a:pt x="0" y="0"/>
                    <a:pt x="0" y="0"/>
                  </a:cubicBezTo>
                  <a:cubicBezTo>
                    <a:pt x="0" y="3"/>
                    <a:pt x="0" y="3"/>
                    <a:pt x="0" y="3"/>
                  </a:cubicBezTo>
                  <a:cubicBezTo>
                    <a:pt x="72" y="100"/>
                    <a:pt x="72" y="100"/>
                    <a:pt x="72" y="100"/>
                  </a:cubicBezTo>
                  <a:cubicBezTo>
                    <a:pt x="72" y="100"/>
                    <a:pt x="72" y="100"/>
                    <a:pt x="72" y="100"/>
                  </a:cubicBezTo>
                  <a:cubicBezTo>
                    <a:pt x="147" y="2"/>
                    <a:pt x="147" y="2"/>
                    <a:pt x="147" y="2"/>
                  </a:cubicBezTo>
                  <a:cubicBezTo>
                    <a:pt x="147" y="0"/>
                    <a:pt x="147" y="0"/>
                    <a:pt x="147" y="0"/>
                  </a:cubicBezTo>
                </a:path>
              </a:pathLst>
            </a:custGeom>
            <a:solidFill>
              <a:srgbClr val="E9C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6" name="Freeform 178"/>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7" name="Freeform 179"/>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8" name="Freeform 180"/>
            <p:cNvSpPr>
              <a:spLocks/>
            </p:cNvSpPr>
            <p:nvPr/>
          </p:nvSpPr>
          <p:spPr bwMode="auto">
            <a:xfrm>
              <a:off x="3775075" y="2902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29" name="Freeform 181"/>
            <p:cNvSpPr>
              <a:spLocks/>
            </p:cNvSpPr>
            <p:nvPr/>
          </p:nvSpPr>
          <p:spPr bwMode="auto">
            <a:xfrm>
              <a:off x="3597275" y="2866232"/>
              <a:ext cx="112713" cy="165100"/>
            </a:xfrm>
            <a:custGeom>
              <a:avLst/>
              <a:gdLst>
                <a:gd name="T0" fmla="*/ 20 w 70"/>
                <a:gd name="T1" fmla="*/ 5 h 102"/>
                <a:gd name="T2" fmla="*/ 62 w 70"/>
                <a:gd name="T3" fmla="*/ 42 h 102"/>
                <a:gd name="T4" fmla="*/ 50 w 70"/>
                <a:gd name="T5" fmla="*/ 97 h 102"/>
                <a:gd name="T6" fmla="*/ 8 w 70"/>
                <a:gd name="T7" fmla="*/ 59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3" y="17"/>
                    <a:pt x="62" y="42"/>
                  </a:cubicBezTo>
                  <a:cubicBezTo>
                    <a:pt x="70" y="67"/>
                    <a:pt x="65" y="92"/>
                    <a:pt x="50" y="97"/>
                  </a:cubicBezTo>
                  <a:cubicBezTo>
                    <a:pt x="35" y="102"/>
                    <a:pt x="17" y="85"/>
                    <a:pt x="8" y="59"/>
                  </a:cubicBezTo>
                  <a:cubicBezTo>
                    <a:pt x="0" y="34"/>
                    <a:pt x="5" y="10"/>
                    <a:pt x="2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0" name="Freeform 182"/>
            <p:cNvSpPr>
              <a:spLocks/>
            </p:cNvSpPr>
            <p:nvPr/>
          </p:nvSpPr>
          <p:spPr bwMode="auto">
            <a:xfrm>
              <a:off x="4106863" y="2866232"/>
              <a:ext cx="112713" cy="165100"/>
            </a:xfrm>
            <a:custGeom>
              <a:avLst/>
              <a:gdLst>
                <a:gd name="T0" fmla="*/ 50 w 70"/>
                <a:gd name="T1" fmla="*/ 5 h 102"/>
                <a:gd name="T2" fmla="*/ 8 w 70"/>
                <a:gd name="T3" fmla="*/ 42 h 102"/>
                <a:gd name="T4" fmla="*/ 20 w 70"/>
                <a:gd name="T5" fmla="*/ 97 h 102"/>
                <a:gd name="T6" fmla="*/ 61 w 70"/>
                <a:gd name="T7" fmla="*/ 59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5" y="0"/>
                    <a:pt x="16" y="17"/>
                    <a:pt x="8" y="42"/>
                  </a:cubicBezTo>
                  <a:cubicBezTo>
                    <a:pt x="0" y="67"/>
                    <a:pt x="5" y="92"/>
                    <a:pt x="20" y="97"/>
                  </a:cubicBezTo>
                  <a:cubicBezTo>
                    <a:pt x="34" y="102"/>
                    <a:pt x="53" y="85"/>
                    <a:pt x="61" y="59"/>
                  </a:cubicBezTo>
                  <a:cubicBezTo>
                    <a:pt x="70" y="34"/>
                    <a:pt x="65" y="10"/>
                    <a:pt x="5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1" name="Freeform 183"/>
            <p:cNvSpPr>
              <a:spLocks/>
            </p:cNvSpPr>
            <p:nvPr/>
          </p:nvSpPr>
          <p:spPr bwMode="auto">
            <a:xfrm>
              <a:off x="3722688" y="3437732"/>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2" name="Freeform 184"/>
            <p:cNvSpPr>
              <a:spLocks/>
            </p:cNvSpPr>
            <p:nvPr/>
          </p:nvSpPr>
          <p:spPr bwMode="auto">
            <a:xfrm>
              <a:off x="3598863" y="3312319"/>
              <a:ext cx="234950" cy="560388"/>
            </a:xfrm>
            <a:custGeom>
              <a:avLst/>
              <a:gdLst>
                <a:gd name="T0" fmla="*/ 111 w 148"/>
                <a:gd name="T1" fmla="*/ 0 h 353"/>
                <a:gd name="T2" fmla="*/ 111 w 148"/>
                <a:gd name="T3" fmla="*/ 38 h 353"/>
                <a:gd name="T4" fmla="*/ 148 w 148"/>
                <a:gd name="T5" fmla="*/ 353 h 353"/>
                <a:gd name="T6" fmla="*/ 84 w 148"/>
                <a:gd name="T7" fmla="*/ 353 h 353"/>
                <a:gd name="T8" fmla="*/ 15 w 148"/>
                <a:gd name="T9" fmla="*/ 213 h 353"/>
                <a:gd name="T10" fmla="*/ 81 w 148"/>
                <a:gd name="T11" fmla="*/ 168 h 353"/>
                <a:gd name="T12" fmla="*/ 0 w 148"/>
                <a:gd name="T13" fmla="*/ 131 h 353"/>
                <a:gd name="T14" fmla="*/ 75 w 148"/>
                <a:gd name="T15" fmla="*/ 16 h 353"/>
                <a:gd name="T16" fmla="*/ 111 w 148"/>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3">
                  <a:moveTo>
                    <a:pt x="111" y="0"/>
                  </a:moveTo>
                  <a:lnTo>
                    <a:pt x="111" y="38"/>
                  </a:lnTo>
                  <a:lnTo>
                    <a:pt x="148" y="353"/>
                  </a:lnTo>
                  <a:lnTo>
                    <a:pt x="84" y="353"/>
                  </a:lnTo>
                  <a:lnTo>
                    <a:pt x="15" y="213"/>
                  </a:lnTo>
                  <a:lnTo>
                    <a:pt x="81" y="168"/>
                  </a:lnTo>
                  <a:lnTo>
                    <a:pt x="0" y="131"/>
                  </a:lnTo>
                  <a:lnTo>
                    <a:pt x="75" y="16"/>
                  </a:lnTo>
                  <a:lnTo>
                    <a:pt x="111"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3" name="Freeform 185"/>
            <p:cNvSpPr>
              <a:spLocks/>
            </p:cNvSpPr>
            <p:nvPr/>
          </p:nvSpPr>
          <p:spPr bwMode="auto">
            <a:xfrm>
              <a:off x="3984625" y="3312319"/>
              <a:ext cx="233363" cy="560388"/>
            </a:xfrm>
            <a:custGeom>
              <a:avLst/>
              <a:gdLst>
                <a:gd name="T0" fmla="*/ 36 w 147"/>
                <a:gd name="T1" fmla="*/ 0 h 353"/>
                <a:gd name="T2" fmla="*/ 36 w 147"/>
                <a:gd name="T3" fmla="*/ 38 h 353"/>
                <a:gd name="T4" fmla="*/ 0 w 147"/>
                <a:gd name="T5" fmla="*/ 353 h 353"/>
                <a:gd name="T6" fmla="*/ 63 w 147"/>
                <a:gd name="T7" fmla="*/ 353 h 353"/>
                <a:gd name="T8" fmla="*/ 131 w 147"/>
                <a:gd name="T9" fmla="*/ 213 h 353"/>
                <a:gd name="T10" fmla="*/ 66 w 147"/>
                <a:gd name="T11" fmla="*/ 168 h 353"/>
                <a:gd name="T12" fmla="*/ 147 w 147"/>
                <a:gd name="T13" fmla="*/ 131 h 353"/>
                <a:gd name="T14" fmla="*/ 81 w 147"/>
                <a:gd name="T15" fmla="*/ 19 h 353"/>
                <a:gd name="T16" fmla="*/ 36 w 147"/>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3">
                  <a:moveTo>
                    <a:pt x="36" y="0"/>
                  </a:moveTo>
                  <a:lnTo>
                    <a:pt x="36" y="38"/>
                  </a:lnTo>
                  <a:lnTo>
                    <a:pt x="0" y="353"/>
                  </a:lnTo>
                  <a:lnTo>
                    <a:pt x="63" y="353"/>
                  </a:lnTo>
                  <a:lnTo>
                    <a:pt x="131" y="213"/>
                  </a:lnTo>
                  <a:lnTo>
                    <a:pt x="66" y="168"/>
                  </a:lnTo>
                  <a:lnTo>
                    <a:pt x="147" y="131"/>
                  </a:lnTo>
                  <a:lnTo>
                    <a:pt x="81" y="19"/>
                  </a:lnTo>
                  <a:lnTo>
                    <a:pt x="36"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4" name="Freeform 186"/>
            <p:cNvSpPr>
              <a:spLocks/>
            </p:cNvSpPr>
            <p:nvPr/>
          </p:nvSpPr>
          <p:spPr bwMode="auto">
            <a:xfrm>
              <a:off x="3851275" y="3437732"/>
              <a:ext cx="115888" cy="112713"/>
            </a:xfrm>
            <a:custGeom>
              <a:avLst/>
              <a:gdLst>
                <a:gd name="T0" fmla="*/ 0 w 72"/>
                <a:gd name="T1" fmla="*/ 39 h 70"/>
                <a:gd name="T2" fmla="*/ 20 w 72"/>
                <a:gd name="T3" fmla="*/ 70 h 70"/>
                <a:gd name="T4" fmla="*/ 51 w 72"/>
                <a:gd name="T5" fmla="*/ 70 h 70"/>
                <a:gd name="T6" fmla="*/ 72 w 72"/>
                <a:gd name="T7" fmla="*/ 39 h 70"/>
                <a:gd name="T8" fmla="*/ 36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0" y="70"/>
                    <a:pt x="41" y="70"/>
                    <a:pt x="51" y="70"/>
                  </a:cubicBezTo>
                  <a:cubicBezTo>
                    <a:pt x="72" y="39"/>
                    <a:pt x="72" y="39"/>
                    <a:pt x="72" y="39"/>
                  </a:cubicBezTo>
                  <a:cubicBezTo>
                    <a:pt x="36" y="0"/>
                    <a:pt x="36" y="0"/>
                    <a:pt x="36" y="0"/>
                  </a:cubicBezTo>
                  <a:cubicBezTo>
                    <a:pt x="0" y="39"/>
                    <a:pt x="0" y="39"/>
                    <a:pt x="0" y="39"/>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5" name="Freeform 187"/>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6" name="Freeform 188"/>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7" name="Freeform 189"/>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8" name="Freeform 190"/>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39" name="Freeform 191"/>
            <p:cNvSpPr>
              <a:spLocks/>
            </p:cNvSpPr>
            <p:nvPr/>
          </p:nvSpPr>
          <p:spPr bwMode="auto">
            <a:xfrm>
              <a:off x="3775075" y="3215482"/>
              <a:ext cx="266700" cy="92075"/>
            </a:xfrm>
            <a:custGeom>
              <a:avLst/>
              <a:gdLst>
                <a:gd name="T0" fmla="*/ 0 w 167"/>
                <a:gd name="T1" fmla="*/ 0 h 58"/>
                <a:gd name="T2" fmla="*/ 0 w 167"/>
                <a:gd name="T3" fmla="*/ 6 h 58"/>
                <a:gd name="T4" fmla="*/ 84 w 167"/>
                <a:gd name="T5" fmla="*/ 58 h 58"/>
                <a:gd name="T6" fmla="*/ 86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4" y="58"/>
                  </a:cubicBezTo>
                  <a:cubicBezTo>
                    <a:pt x="84" y="58"/>
                    <a:pt x="85" y="58"/>
                    <a:pt x="86" y="58"/>
                  </a:cubicBezTo>
                  <a:cubicBezTo>
                    <a:pt x="126" y="58"/>
                    <a:pt x="167" y="9"/>
                    <a:pt x="167" y="9"/>
                  </a:cubicBezTo>
                  <a:cubicBezTo>
                    <a:pt x="167" y="0"/>
                    <a:pt x="167" y="0"/>
                    <a:pt x="167" y="0"/>
                  </a:cubicBezTo>
                  <a:cubicBezTo>
                    <a:pt x="0" y="0"/>
                    <a:pt x="0" y="0"/>
                    <a:pt x="0" y="0"/>
                  </a:cubicBezTo>
                </a:path>
              </a:pathLst>
            </a:custGeom>
            <a:solidFill>
              <a:srgbClr val="CCAF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0" name="Freeform 192"/>
            <p:cNvSpPr>
              <a:spLocks/>
            </p:cNvSpPr>
            <p:nvPr/>
          </p:nvSpPr>
          <p:spPr bwMode="auto">
            <a:xfrm>
              <a:off x="3582988" y="2442369"/>
              <a:ext cx="685800" cy="682625"/>
            </a:xfrm>
            <a:custGeom>
              <a:avLst/>
              <a:gdLst>
                <a:gd name="T0" fmla="*/ 335 w 427"/>
                <a:gd name="T1" fmla="*/ 61 h 425"/>
                <a:gd name="T2" fmla="*/ 403 w 427"/>
                <a:gd name="T3" fmla="*/ 129 h 425"/>
                <a:gd name="T4" fmla="*/ 207 w 427"/>
                <a:gd name="T5" fmla="*/ 424 h 425"/>
                <a:gd name="T6" fmla="*/ 33 w 427"/>
                <a:gd name="T7" fmla="*/ 332 h 425"/>
                <a:gd name="T8" fmla="*/ 50 w 427"/>
                <a:gd name="T9" fmla="*/ 82 h 425"/>
                <a:gd name="T10" fmla="*/ 335 w 427"/>
                <a:gd name="T11" fmla="*/ 61 h 425"/>
              </a:gdLst>
              <a:ahLst/>
              <a:cxnLst>
                <a:cxn ang="0">
                  <a:pos x="T0" y="T1"/>
                </a:cxn>
                <a:cxn ang="0">
                  <a:pos x="T2" y="T3"/>
                </a:cxn>
                <a:cxn ang="0">
                  <a:pos x="T4" y="T5"/>
                </a:cxn>
                <a:cxn ang="0">
                  <a:pos x="T6" y="T7"/>
                </a:cxn>
                <a:cxn ang="0">
                  <a:pos x="T8" y="T9"/>
                </a:cxn>
                <a:cxn ang="0">
                  <a:pos x="T10" y="T11"/>
                </a:cxn>
              </a:cxnLst>
              <a:rect l="0" t="0" r="r" b="b"/>
              <a:pathLst>
                <a:path w="427" h="425">
                  <a:moveTo>
                    <a:pt x="335" y="61"/>
                  </a:moveTo>
                  <a:cubicBezTo>
                    <a:pt x="373" y="67"/>
                    <a:pt x="394" y="93"/>
                    <a:pt x="403" y="129"/>
                  </a:cubicBezTo>
                  <a:cubicBezTo>
                    <a:pt x="427" y="221"/>
                    <a:pt x="377" y="422"/>
                    <a:pt x="207" y="424"/>
                  </a:cubicBezTo>
                  <a:cubicBezTo>
                    <a:pt x="119" y="425"/>
                    <a:pt x="56" y="403"/>
                    <a:pt x="33" y="332"/>
                  </a:cubicBezTo>
                  <a:cubicBezTo>
                    <a:pt x="10" y="261"/>
                    <a:pt x="0" y="146"/>
                    <a:pt x="50" y="82"/>
                  </a:cubicBezTo>
                  <a:cubicBezTo>
                    <a:pt x="113" y="1"/>
                    <a:pt x="246" y="0"/>
                    <a:pt x="335" y="6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1" name="Freeform 193"/>
            <p:cNvSpPr>
              <a:spLocks/>
            </p:cNvSpPr>
            <p:nvPr/>
          </p:nvSpPr>
          <p:spPr bwMode="auto">
            <a:xfrm>
              <a:off x="3497263" y="2518569"/>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9"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2" name="Freeform 194"/>
            <p:cNvSpPr>
              <a:spLocks/>
            </p:cNvSpPr>
            <p:nvPr/>
          </p:nvSpPr>
          <p:spPr bwMode="auto">
            <a:xfrm>
              <a:off x="3560763" y="2497932"/>
              <a:ext cx="692150" cy="449263"/>
            </a:xfrm>
            <a:custGeom>
              <a:avLst/>
              <a:gdLst>
                <a:gd name="T0" fmla="*/ 93 w 431"/>
                <a:gd name="T1" fmla="*/ 123 h 280"/>
                <a:gd name="T2" fmla="*/ 215 w 431"/>
                <a:gd name="T3" fmla="*/ 127 h 280"/>
                <a:gd name="T4" fmla="*/ 392 w 431"/>
                <a:gd name="T5" fmla="*/ 247 h 280"/>
                <a:gd name="T6" fmla="*/ 223 w 431"/>
                <a:gd name="T7" fmla="*/ 7 h 280"/>
                <a:gd name="T8" fmla="*/ 44 w 431"/>
                <a:gd name="T9" fmla="*/ 280 h 280"/>
                <a:gd name="T10" fmla="*/ 93 w 431"/>
                <a:gd name="T11" fmla="*/ 123 h 280"/>
              </a:gdLst>
              <a:ahLst/>
              <a:cxnLst>
                <a:cxn ang="0">
                  <a:pos x="T0" y="T1"/>
                </a:cxn>
                <a:cxn ang="0">
                  <a:pos x="T2" y="T3"/>
                </a:cxn>
                <a:cxn ang="0">
                  <a:pos x="T4" y="T5"/>
                </a:cxn>
                <a:cxn ang="0">
                  <a:pos x="T6" y="T7"/>
                </a:cxn>
                <a:cxn ang="0">
                  <a:pos x="T8" y="T9"/>
                </a:cxn>
                <a:cxn ang="0">
                  <a:pos x="T10" y="T11"/>
                </a:cxn>
              </a:cxnLst>
              <a:rect l="0" t="0" r="r" b="b"/>
              <a:pathLst>
                <a:path w="431" h="280">
                  <a:moveTo>
                    <a:pt x="93" y="123"/>
                  </a:moveTo>
                  <a:cubicBezTo>
                    <a:pt x="138" y="151"/>
                    <a:pt x="174" y="109"/>
                    <a:pt x="215" y="127"/>
                  </a:cubicBezTo>
                  <a:cubicBezTo>
                    <a:pt x="256" y="145"/>
                    <a:pt x="368" y="59"/>
                    <a:pt x="392" y="247"/>
                  </a:cubicBezTo>
                  <a:cubicBezTo>
                    <a:pt x="431" y="111"/>
                    <a:pt x="372" y="14"/>
                    <a:pt x="223" y="7"/>
                  </a:cubicBezTo>
                  <a:cubicBezTo>
                    <a:pt x="64" y="0"/>
                    <a:pt x="0" y="145"/>
                    <a:pt x="44" y="280"/>
                  </a:cubicBezTo>
                  <a:cubicBezTo>
                    <a:pt x="41" y="207"/>
                    <a:pt x="59" y="159"/>
                    <a:pt x="93" y="123"/>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3" name="Freeform 195"/>
            <p:cNvSpPr>
              <a:spLocks/>
            </p:cNvSpPr>
            <p:nvPr/>
          </p:nvSpPr>
          <p:spPr bwMode="auto">
            <a:xfrm>
              <a:off x="3703638" y="2658269"/>
              <a:ext cx="261938" cy="63500"/>
            </a:xfrm>
            <a:custGeom>
              <a:avLst/>
              <a:gdLst>
                <a:gd name="T0" fmla="*/ 0 w 163"/>
                <a:gd name="T1" fmla="*/ 11 h 40"/>
                <a:gd name="T2" fmla="*/ 58 w 163"/>
                <a:gd name="T3" fmla="*/ 39 h 40"/>
                <a:gd name="T4" fmla="*/ 104 w 163"/>
                <a:gd name="T5" fmla="*/ 33 h 40"/>
                <a:gd name="T6" fmla="*/ 162 w 163"/>
                <a:gd name="T7" fmla="*/ 9 h 40"/>
                <a:gd name="T8" fmla="*/ 161 w 163"/>
                <a:gd name="T9" fmla="*/ 4 h 40"/>
                <a:gd name="T10" fmla="*/ 73 w 163"/>
                <a:gd name="T11" fmla="*/ 26 h 40"/>
                <a:gd name="T12" fmla="*/ 3 w 163"/>
                <a:gd name="T13" fmla="*/ 10 h 40"/>
                <a:gd name="T14" fmla="*/ 0 w 163"/>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40">
                  <a:moveTo>
                    <a:pt x="0" y="11"/>
                  </a:moveTo>
                  <a:cubicBezTo>
                    <a:pt x="1" y="35"/>
                    <a:pt x="41" y="38"/>
                    <a:pt x="58" y="39"/>
                  </a:cubicBezTo>
                  <a:cubicBezTo>
                    <a:pt x="74" y="40"/>
                    <a:pt x="89" y="38"/>
                    <a:pt x="104" y="33"/>
                  </a:cubicBezTo>
                  <a:cubicBezTo>
                    <a:pt x="123" y="28"/>
                    <a:pt x="147" y="21"/>
                    <a:pt x="162" y="9"/>
                  </a:cubicBezTo>
                  <a:cubicBezTo>
                    <a:pt x="163" y="7"/>
                    <a:pt x="163" y="5"/>
                    <a:pt x="161" y="4"/>
                  </a:cubicBezTo>
                  <a:cubicBezTo>
                    <a:pt x="132" y="0"/>
                    <a:pt x="102" y="23"/>
                    <a:pt x="73" y="26"/>
                  </a:cubicBezTo>
                  <a:cubicBezTo>
                    <a:pt x="50" y="28"/>
                    <a:pt x="20" y="25"/>
                    <a:pt x="3" y="10"/>
                  </a:cubicBezTo>
                  <a:cubicBezTo>
                    <a:pt x="1" y="9"/>
                    <a:pt x="0" y="9"/>
                    <a:pt x="0" y="1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4" name="Freeform 196"/>
            <p:cNvSpPr>
              <a:spLocks noEditPoints="1"/>
            </p:cNvSpPr>
            <p:nvPr/>
          </p:nvSpPr>
          <p:spPr bwMode="auto">
            <a:xfrm>
              <a:off x="3659188" y="2859882"/>
              <a:ext cx="504825" cy="185738"/>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5" name="Freeform 197"/>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6" name="Freeform 198"/>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7" name="Freeform 199"/>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close/>
                </a:path>
              </a:pathLst>
            </a:custGeom>
            <a:solidFill>
              <a:srgbClr val="F2D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8" name="Freeform 200"/>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49" name="Freeform 201"/>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0" name="Freeform 202"/>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1" name="Freeform 203"/>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close/>
                </a:path>
              </a:pathLst>
            </a:custGeom>
            <a:solidFill>
              <a:srgbClr val="B5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2" name="Freeform 204"/>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3" name="Freeform 206"/>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4" name="Freeform 207"/>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5" name="Freeform 208"/>
            <p:cNvSpPr>
              <a:spLocks/>
            </p:cNvSpPr>
            <p:nvPr/>
          </p:nvSpPr>
          <p:spPr bwMode="auto">
            <a:xfrm>
              <a:off x="4460875" y="3066256"/>
              <a:ext cx="268288" cy="560388"/>
            </a:xfrm>
            <a:custGeom>
              <a:avLst/>
              <a:gdLst>
                <a:gd name="T0" fmla="*/ 0 w 167"/>
                <a:gd name="T1" fmla="*/ 103 h 349"/>
                <a:gd name="T2" fmla="*/ 0 w 167"/>
                <a:gd name="T3" fmla="*/ 230 h 349"/>
                <a:gd name="T4" fmla="*/ 0 w 167"/>
                <a:gd name="T5" fmla="*/ 293 h 349"/>
                <a:gd name="T6" fmla="*/ 167 w 167"/>
                <a:gd name="T7" fmla="*/ 293 h 349"/>
                <a:gd name="T8" fmla="*/ 167 w 167"/>
                <a:gd name="T9" fmla="*/ 230 h 349"/>
                <a:gd name="T10" fmla="*/ 167 w 167"/>
                <a:gd name="T11" fmla="*/ 103 h 349"/>
                <a:gd name="T12" fmla="*/ 0 w 167"/>
                <a:gd name="T13" fmla="*/ 103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3"/>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3"/>
                    <a:pt x="167" y="103"/>
                    <a:pt x="167" y="103"/>
                  </a:cubicBezTo>
                  <a:cubicBezTo>
                    <a:pt x="167" y="0"/>
                    <a:pt x="0" y="0"/>
                    <a:pt x="0" y="103"/>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6" name="Freeform 209"/>
            <p:cNvSpPr>
              <a:spLocks/>
            </p:cNvSpPr>
            <p:nvPr/>
          </p:nvSpPr>
          <p:spPr bwMode="auto">
            <a:xfrm>
              <a:off x="4283075" y="3031331"/>
              <a:ext cx="112713" cy="163513"/>
            </a:xfrm>
            <a:custGeom>
              <a:avLst/>
              <a:gdLst>
                <a:gd name="T0" fmla="*/ 20 w 70"/>
                <a:gd name="T1" fmla="*/ 5 h 102"/>
                <a:gd name="T2" fmla="*/ 62 w 70"/>
                <a:gd name="T3" fmla="*/ 42 h 102"/>
                <a:gd name="T4" fmla="*/ 51 w 70"/>
                <a:gd name="T5" fmla="*/ 97 h 102"/>
                <a:gd name="T6" fmla="*/ 9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4" y="17"/>
                    <a:pt x="62" y="42"/>
                  </a:cubicBezTo>
                  <a:cubicBezTo>
                    <a:pt x="70" y="68"/>
                    <a:pt x="65" y="92"/>
                    <a:pt x="51" y="97"/>
                  </a:cubicBezTo>
                  <a:cubicBezTo>
                    <a:pt x="36" y="102"/>
                    <a:pt x="17" y="85"/>
                    <a:pt x="9" y="60"/>
                  </a:cubicBezTo>
                  <a:cubicBezTo>
                    <a:pt x="0" y="34"/>
                    <a:pt x="6" y="10"/>
                    <a:pt x="2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7" name="Freeform 210"/>
            <p:cNvSpPr>
              <a:spLocks/>
            </p:cNvSpPr>
            <p:nvPr/>
          </p:nvSpPr>
          <p:spPr bwMode="auto">
            <a:xfrm>
              <a:off x="4791075" y="3031331"/>
              <a:ext cx="112713"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8"/>
                    <a:pt x="5" y="92"/>
                    <a:pt x="20" y="97"/>
                  </a:cubicBezTo>
                  <a:cubicBezTo>
                    <a:pt x="35" y="102"/>
                    <a:pt x="53" y="85"/>
                    <a:pt x="62" y="60"/>
                  </a:cubicBezTo>
                  <a:cubicBezTo>
                    <a:pt x="70" y="34"/>
                    <a:pt x="65" y="10"/>
                    <a:pt x="5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8" name="Freeform 211"/>
            <p:cNvSpPr>
              <a:spLocks/>
            </p:cNvSpPr>
            <p:nvPr/>
          </p:nvSpPr>
          <p:spPr bwMode="auto">
            <a:xfrm>
              <a:off x="4408488" y="3602831"/>
              <a:ext cx="354013" cy="434975"/>
            </a:xfrm>
            <a:custGeom>
              <a:avLst/>
              <a:gdLst>
                <a:gd name="T0" fmla="*/ 117 w 221"/>
                <a:gd name="T1" fmla="*/ 0 h 271"/>
                <a:gd name="T2" fmla="*/ 0 w 221"/>
                <a:gd name="T3" fmla="*/ 35 h 271"/>
                <a:gd name="T4" fmla="*/ 45 w 221"/>
                <a:gd name="T5" fmla="*/ 271 h 271"/>
                <a:gd name="T6" fmla="*/ 202 w 221"/>
                <a:gd name="T7" fmla="*/ 271 h 271"/>
                <a:gd name="T8" fmla="*/ 221 w 221"/>
                <a:gd name="T9" fmla="*/ 36 h 271"/>
                <a:gd name="T10" fmla="*/ 117 w 221"/>
                <a:gd name="T11" fmla="*/ 0 h 271"/>
              </a:gdLst>
              <a:ahLst/>
              <a:cxnLst>
                <a:cxn ang="0">
                  <a:pos x="T0" y="T1"/>
                </a:cxn>
                <a:cxn ang="0">
                  <a:pos x="T2" y="T3"/>
                </a:cxn>
                <a:cxn ang="0">
                  <a:pos x="T4" y="T5"/>
                </a:cxn>
                <a:cxn ang="0">
                  <a:pos x="T6" y="T7"/>
                </a:cxn>
                <a:cxn ang="0">
                  <a:pos x="T8" y="T9"/>
                </a:cxn>
                <a:cxn ang="0">
                  <a:pos x="T10" y="T11"/>
                </a:cxn>
              </a:cxnLst>
              <a:rect l="0" t="0" r="r" b="b"/>
              <a:pathLst>
                <a:path w="221" h="271">
                  <a:moveTo>
                    <a:pt x="117" y="0"/>
                  </a:moveTo>
                  <a:cubicBezTo>
                    <a:pt x="117" y="0"/>
                    <a:pt x="0" y="28"/>
                    <a:pt x="0" y="35"/>
                  </a:cubicBezTo>
                  <a:cubicBezTo>
                    <a:pt x="0" y="42"/>
                    <a:pt x="45" y="271"/>
                    <a:pt x="45" y="271"/>
                  </a:cubicBezTo>
                  <a:cubicBezTo>
                    <a:pt x="202" y="271"/>
                    <a:pt x="202" y="271"/>
                    <a:pt x="202" y="271"/>
                  </a:cubicBezTo>
                  <a:cubicBezTo>
                    <a:pt x="221" y="36"/>
                    <a:pt x="221" y="36"/>
                    <a:pt x="221" y="36"/>
                  </a:cubicBezTo>
                  <a:cubicBezTo>
                    <a:pt x="117" y="0"/>
                    <a:pt x="117" y="0"/>
                    <a:pt x="117" y="0"/>
                  </a:cubicBezTo>
                </a:path>
              </a:pathLst>
            </a:custGeom>
            <a:solidFill>
              <a:srgbClr val="9FBA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59" name="Freeform 212"/>
            <p:cNvSpPr>
              <a:spLocks/>
            </p:cNvSpPr>
            <p:nvPr/>
          </p:nvSpPr>
          <p:spPr bwMode="auto">
            <a:xfrm>
              <a:off x="4286250" y="3475831"/>
              <a:ext cx="233363" cy="561975"/>
            </a:xfrm>
            <a:custGeom>
              <a:avLst/>
              <a:gdLst>
                <a:gd name="T0" fmla="*/ 110 w 147"/>
                <a:gd name="T1" fmla="*/ 0 h 354"/>
                <a:gd name="T2" fmla="*/ 110 w 147"/>
                <a:gd name="T3" fmla="*/ 38 h 354"/>
                <a:gd name="T4" fmla="*/ 147 w 147"/>
                <a:gd name="T5" fmla="*/ 354 h 354"/>
                <a:gd name="T6" fmla="*/ 84 w 147"/>
                <a:gd name="T7" fmla="*/ 354 h 354"/>
                <a:gd name="T8" fmla="*/ 14 w 147"/>
                <a:gd name="T9" fmla="*/ 213 h 354"/>
                <a:gd name="T10" fmla="*/ 81 w 147"/>
                <a:gd name="T11" fmla="*/ 170 h 354"/>
                <a:gd name="T12" fmla="*/ 0 w 147"/>
                <a:gd name="T13" fmla="*/ 131 h 354"/>
                <a:gd name="T14" fmla="*/ 74 w 147"/>
                <a:gd name="T15" fmla="*/ 16 h 354"/>
                <a:gd name="T16" fmla="*/ 110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0" y="0"/>
                  </a:moveTo>
                  <a:lnTo>
                    <a:pt x="110" y="38"/>
                  </a:lnTo>
                  <a:lnTo>
                    <a:pt x="147" y="354"/>
                  </a:lnTo>
                  <a:lnTo>
                    <a:pt x="84" y="354"/>
                  </a:lnTo>
                  <a:lnTo>
                    <a:pt x="14" y="213"/>
                  </a:lnTo>
                  <a:lnTo>
                    <a:pt x="81" y="170"/>
                  </a:lnTo>
                  <a:lnTo>
                    <a:pt x="0" y="131"/>
                  </a:lnTo>
                  <a:lnTo>
                    <a:pt x="74" y="16"/>
                  </a:lnTo>
                  <a:lnTo>
                    <a:pt x="1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0" name="Freeform 213"/>
            <p:cNvSpPr>
              <a:spLocks/>
            </p:cNvSpPr>
            <p:nvPr/>
          </p:nvSpPr>
          <p:spPr bwMode="auto">
            <a:xfrm>
              <a:off x="4670425" y="3475831"/>
              <a:ext cx="231775" cy="561975"/>
            </a:xfrm>
            <a:custGeom>
              <a:avLst/>
              <a:gdLst>
                <a:gd name="T0" fmla="*/ 37 w 146"/>
                <a:gd name="T1" fmla="*/ 0 h 354"/>
                <a:gd name="T2" fmla="*/ 37 w 146"/>
                <a:gd name="T3" fmla="*/ 38 h 354"/>
                <a:gd name="T4" fmla="*/ 0 w 146"/>
                <a:gd name="T5" fmla="*/ 354 h 354"/>
                <a:gd name="T6" fmla="*/ 62 w 146"/>
                <a:gd name="T7" fmla="*/ 354 h 354"/>
                <a:gd name="T8" fmla="*/ 132 w 146"/>
                <a:gd name="T9" fmla="*/ 213 h 354"/>
                <a:gd name="T10" fmla="*/ 65 w 146"/>
                <a:gd name="T11" fmla="*/ 170 h 354"/>
                <a:gd name="T12" fmla="*/ 146 w 146"/>
                <a:gd name="T13" fmla="*/ 131 h 354"/>
                <a:gd name="T14" fmla="*/ 80 w 146"/>
                <a:gd name="T15" fmla="*/ 20 h 354"/>
                <a:gd name="T16" fmla="*/ 37 w 146"/>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54">
                  <a:moveTo>
                    <a:pt x="37" y="0"/>
                  </a:moveTo>
                  <a:lnTo>
                    <a:pt x="37" y="38"/>
                  </a:lnTo>
                  <a:lnTo>
                    <a:pt x="0" y="354"/>
                  </a:lnTo>
                  <a:lnTo>
                    <a:pt x="62" y="354"/>
                  </a:lnTo>
                  <a:lnTo>
                    <a:pt x="132" y="213"/>
                  </a:lnTo>
                  <a:lnTo>
                    <a:pt x="65" y="170"/>
                  </a:lnTo>
                  <a:lnTo>
                    <a:pt x="146" y="131"/>
                  </a:lnTo>
                  <a:lnTo>
                    <a:pt x="80"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1" name="Freeform 214"/>
            <p:cNvSpPr>
              <a:spLocks/>
            </p:cNvSpPr>
            <p:nvPr/>
          </p:nvSpPr>
          <p:spPr bwMode="auto">
            <a:xfrm>
              <a:off x="4537075" y="3602831"/>
              <a:ext cx="114300" cy="111125"/>
            </a:xfrm>
            <a:custGeom>
              <a:avLst/>
              <a:gdLst>
                <a:gd name="T0" fmla="*/ 0 w 72"/>
                <a:gd name="T1" fmla="*/ 39 h 70"/>
                <a:gd name="T2" fmla="*/ 20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1" y="70"/>
                    <a:pt x="41" y="70"/>
                    <a:pt x="52" y="70"/>
                  </a:cubicBezTo>
                  <a:cubicBezTo>
                    <a:pt x="72" y="39"/>
                    <a:pt x="72" y="39"/>
                    <a:pt x="72" y="39"/>
                  </a:cubicBezTo>
                  <a:cubicBezTo>
                    <a:pt x="37" y="0"/>
                    <a:pt x="37" y="0"/>
                    <a:pt x="37" y="0"/>
                  </a:cubicBezTo>
                  <a:cubicBezTo>
                    <a:pt x="0" y="39"/>
                    <a:pt x="0" y="39"/>
                    <a:pt x="0" y="39"/>
                  </a:cubicBezTo>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2" name="Freeform 215"/>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close/>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3" name="Freeform 216"/>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4" name="Freeform 217"/>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5" name="Freeform 218"/>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6" name="Freeform 219"/>
            <p:cNvSpPr>
              <a:spLocks/>
            </p:cNvSpPr>
            <p:nvPr/>
          </p:nvSpPr>
          <p:spPr bwMode="auto">
            <a:xfrm>
              <a:off x="4460875" y="3378994"/>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2" y="56"/>
                    <a:pt x="83" y="58"/>
                  </a:cubicBezTo>
                  <a:cubicBezTo>
                    <a:pt x="84" y="58"/>
                    <a:pt x="84" y="58"/>
                    <a:pt x="85" y="58"/>
                  </a:cubicBezTo>
                  <a:cubicBezTo>
                    <a:pt x="125" y="58"/>
                    <a:pt x="167" y="9"/>
                    <a:pt x="167" y="9"/>
                  </a:cubicBezTo>
                  <a:cubicBezTo>
                    <a:pt x="167" y="0"/>
                    <a:pt x="167" y="0"/>
                    <a:pt x="167" y="0"/>
                  </a:cubicBezTo>
                  <a:cubicBezTo>
                    <a:pt x="0" y="0"/>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7" name="Freeform 220"/>
            <p:cNvSpPr>
              <a:spLocks/>
            </p:cNvSpPr>
            <p:nvPr/>
          </p:nvSpPr>
          <p:spPr bwMode="auto">
            <a:xfrm>
              <a:off x="4183063" y="2682081"/>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3" y="408"/>
                    <a:pt x="215" y="473"/>
                    <a:pt x="256" y="473"/>
                  </a:cubicBezTo>
                  <a:cubicBezTo>
                    <a:pt x="298" y="473"/>
                    <a:pt x="379" y="408"/>
                    <a:pt x="398" y="378"/>
                  </a:cubicBezTo>
                  <a:cubicBezTo>
                    <a:pt x="414" y="351"/>
                    <a:pt x="513" y="0"/>
                    <a:pt x="256" y="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8" name="Freeform 221"/>
            <p:cNvSpPr>
              <a:spLocks noEditPoints="1"/>
            </p:cNvSpPr>
            <p:nvPr/>
          </p:nvSpPr>
          <p:spPr bwMode="auto">
            <a:xfrm>
              <a:off x="4279900" y="2585244"/>
              <a:ext cx="647700" cy="584200"/>
            </a:xfrm>
            <a:custGeom>
              <a:avLst/>
              <a:gdLst>
                <a:gd name="T0" fmla="*/ 311 w 404"/>
                <a:gd name="T1" fmla="*/ 68 h 363"/>
                <a:gd name="T2" fmla="*/ 51 w 404"/>
                <a:gd name="T3" fmla="*/ 97 h 363"/>
                <a:gd name="T4" fmla="*/ 30 w 404"/>
                <a:gd name="T5" fmla="*/ 357 h 363"/>
                <a:gd name="T6" fmla="*/ 30 w 404"/>
                <a:gd name="T7" fmla="*/ 357 h 363"/>
                <a:gd name="T8" fmla="*/ 30 w 404"/>
                <a:gd name="T9" fmla="*/ 360 h 363"/>
                <a:gd name="T10" fmla="*/ 32 w 404"/>
                <a:gd name="T11" fmla="*/ 363 h 363"/>
                <a:gd name="T12" fmla="*/ 37 w 404"/>
                <a:gd name="T13" fmla="*/ 362 h 363"/>
                <a:gd name="T14" fmla="*/ 37 w 404"/>
                <a:gd name="T15" fmla="*/ 361 h 363"/>
                <a:gd name="T16" fmla="*/ 37 w 404"/>
                <a:gd name="T17" fmla="*/ 340 h 363"/>
                <a:gd name="T18" fmla="*/ 32 w 404"/>
                <a:gd name="T19" fmla="*/ 307 h 363"/>
                <a:gd name="T20" fmla="*/ 77 w 404"/>
                <a:gd name="T21" fmla="*/ 183 h 363"/>
                <a:gd name="T22" fmla="*/ 86 w 404"/>
                <a:gd name="T23" fmla="*/ 171 h 363"/>
                <a:gd name="T24" fmla="*/ 97 w 404"/>
                <a:gd name="T25" fmla="*/ 159 h 363"/>
                <a:gd name="T26" fmla="*/ 103 w 404"/>
                <a:gd name="T27" fmla="*/ 154 h 363"/>
                <a:gd name="T28" fmla="*/ 242 w 404"/>
                <a:gd name="T29" fmla="*/ 176 h 363"/>
                <a:gd name="T30" fmla="*/ 296 w 404"/>
                <a:gd name="T31" fmla="*/ 189 h 363"/>
                <a:gd name="T32" fmla="*/ 311 w 404"/>
                <a:gd name="T33" fmla="*/ 177 h 363"/>
                <a:gd name="T34" fmla="*/ 359 w 404"/>
                <a:gd name="T35" fmla="*/ 315 h 363"/>
                <a:gd name="T36" fmla="*/ 356 w 404"/>
                <a:gd name="T37" fmla="*/ 340 h 363"/>
                <a:gd name="T38" fmla="*/ 356 w 404"/>
                <a:gd name="T39" fmla="*/ 361 h 363"/>
                <a:gd name="T40" fmla="*/ 356 w 404"/>
                <a:gd name="T41" fmla="*/ 362 h 363"/>
                <a:gd name="T42" fmla="*/ 361 w 404"/>
                <a:gd name="T43" fmla="*/ 363 h 363"/>
                <a:gd name="T44" fmla="*/ 363 w 404"/>
                <a:gd name="T45" fmla="*/ 360 h 363"/>
                <a:gd name="T46" fmla="*/ 364 w 404"/>
                <a:gd name="T47" fmla="*/ 351 h 363"/>
                <a:gd name="T48" fmla="*/ 366 w 404"/>
                <a:gd name="T49" fmla="*/ 338 h 363"/>
                <a:gd name="T50" fmla="*/ 311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1" y="68"/>
                  </a:moveTo>
                  <a:cubicBezTo>
                    <a:pt x="225" y="0"/>
                    <a:pt x="91" y="41"/>
                    <a:pt x="51" y="97"/>
                  </a:cubicBezTo>
                  <a:cubicBezTo>
                    <a:pt x="0" y="168"/>
                    <a:pt x="18" y="276"/>
                    <a:pt x="30" y="357"/>
                  </a:cubicBezTo>
                  <a:cubicBezTo>
                    <a:pt x="30" y="357"/>
                    <a:pt x="30" y="357"/>
                    <a:pt x="30" y="357"/>
                  </a:cubicBezTo>
                  <a:cubicBezTo>
                    <a:pt x="30" y="358"/>
                    <a:pt x="30" y="359"/>
                    <a:pt x="30" y="360"/>
                  </a:cubicBezTo>
                  <a:cubicBezTo>
                    <a:pt x="31" y="360"/>
                    <a:pt x="32" y="362"/>
                    <a:pt x="32" y="363"/>
                  </a:cubicBezTo>
                  <a:cubicBezTo>
                    <a:pt x="33" y="363"/>
                    <a:pt x="36" y="363"/>
                    <a:pt x="37" y="362"/>
                  </a:cubicBezTo>
                  <a:cubicBezTo>
                    <a:pt x="37" y="362"/>
                    <a:pt x="37" y="361"/>
                    <a:pt x="37" y="361"/>
                  </a:cubicBezTo>
                  <a:cubicBezTo>
                    <a:pt x="38" y="354"/>
                    <a:pt x="37" y="340"/>
                    <a:pt x="37" y="340"/>
                  </a:cubicBezTo>
                  <a:cubicBezTo>
                    <a:pt x="37" y="328"/>
                    <a:pt x="34" y="318"/>
                    <a:pt x="32" y="307"/>
                  </a:cubicBezTo>
                  <a:cubicBezTo>
                    <a:pt x="41" y="256"/>
                    <a:pt x="65" y="245"/>
                    <a:pt x="77" y="183"/>
                  </a:cubicBezTo>
                  <a:cubicBezTo>
                    <a:pt x="80" y="179"/>
                    <a:pt x="83" y="175"/>
                    <a:pt x="86" y="171"/>
                  </a:cubicBezTo>
                  <a:cubicBezTo>
                    <a:pt x="89" y="167"/>
                    <a:pt x="93" y="162"/>
                    <a:pt x="97" y="159"/>
                  </a:cubicBezTo>
                  <a:cubicBezTo>
                    <a:pt x="99" y="157"/>
                    <a:pt x="101" y="156"/>
                    <a:pt x="103" y="154"/>
                  </a:cubicBezTo>
                  <a:cubicBezTo>
                    <a:pt x="150" y="137"/>
                    <a:pt x="198" y="158"/>
                    <a:pt x="242" y="176"/>
                  </a:cubicBezTo>
                  <a:cubicBezTo>
                    <a:pt x="259" y="182"/>
                    <a:pt x="278" y="191"/>
                    <a:pt x="296" y="189"/>
                  </a:cubicBezTo>
                  <a:cubicBezTo>
                    <a:pt x="304" y="189"/>
                    <a:pt x="310" y="183"/>
                    <a:pt x="311" y="177"/>
                  </a:cubicBezTo>
                  <a:cubicBezTo>
                    <a:pt x="332" y="240"/>
                    <a:pt x="349" y="269"/>
                    <a:pt x="359" y="315"/>
                  </a:cubicBezTo>
                  <a:cubicBezTo>
                    <a:pt x="358" y="323"/>
                    <a:pt x="356" y="331"/>
                    <a:pt x="356" y="340"/>
                  </a:cubicBezTo>
                  <a:cubicBezTo>
                    <a:pt x="356" y="340"/>
                    <a:pt x="355" y="354"/>
                    <a:pt x="356" y="361"/>
                  </a:cubicBezTo>
                  <a:cubicBezTo>
                    <a:pt x="356" y="361"/>
                    <a:pt x="356" y="362"/>
                    <a:pt x="356" y="362"/>
                  </a:cubicBezTo>
                  <a:cubicBezTo>
                    <a:pt x="357" y="363"/>
                    <a:pt x="360" y="363"/>
                    <a:pt x="361" y="363"/>
                  </a:cubicBezTo>
                  <a:cubicBezTo>
                    <a:pt x="361" y="362"/>
                    <a:pt x="363" y="360"/>
                    <a:pt x="363" y="360"/>
                  </a:cubicBezTo>
                  <a:cubicBezTo>
                    <a:pt x="364" y="357"/>
                    <a:pt x="364" y="354"/>
                    <a:pt x="364" y="351"/>
                  </a:cubicBezTo>
                  <a:cubicBezTo>
                    <a:pt x="364" y="347"/>
                    <a:pt x="365" y="342"/>
                    <a:pt x="366" y="338"/>
                  </a:cubicBezTo>
                  <a:cubicBezTo>
                    <a:pt x="379" y="288"/>
                    <a:pt x="404" y="90"/>
                    <a:pt x="311" y="68"/>
                  </a:cubicBezTo>
                  <a:close/>
                  <a:moveTo>
                    <a:pt x="180" y="135"/>
                  </a:moveTo>
                  <a:cubicBezTo>
                    <a:pt x="179" y="135"/>
                    <a:pt x="177" y="134"/>
                    <a:pt x="176" y="134"/>
                  </a:cubicBezTo>
                  <a:cubicBezTo>
                    <a:pt x="178" y="134"/>
                    <a:pt x="180" y="135"/>
                    <a:pt x="182" y="135"/>
                  </a:cubicBezTo>
                  <a:cubicBezTo>
                    <a:pt x="181" y="135"/>
                    <a:pt x="181" y="135"/>
                    <a:pt x="180" y="13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69" name="Freeform 222"/>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0" name="Freeform 223"/>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1" name="Freeform 224"/>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close/>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2" name="Freeform 225"/>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3" name="Freeform 226"/>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8FA7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4" name="Freeform 227"/>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5" name="Rectangle 228"/>
            <p:cNvSpPr>
              <a:spLocks noChangeArrowheads="1"/>
            </p:cNvSpPr>
            <p:nvPr/>
          </p:nvSpPr>
          <p:spPr bwMode="auto">
            <a:xfrm>
              <a:off x="4568825" y="3713956"/>
              <a:ext cx="50800" cy="1588"/>
            </a:xfrm>
            <a:prstGeom prst="rect">
              <a:avLst/>
            </a:prstGeom>
            <a:solidFill>
              <a:srgbClr val="249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sp>
          <p:nvSpPr>
            <p:cNvPr id="176" name="Rectangle 229"/>
            <p:cNvSpPr>
              <a:spLocks noChangeArrowheads="1"/>
            </p:cNvSpPr>
            <p:nvPr/>
          </p:nvSpPr>
          <p:spPr bwMode="auto">
            <a:xfrm>
              <a:off x="4568825" y="371395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000000"/>
                </a:solidFill>
                <a:effectLst/>
                <a:uLnTx/>
                <a:uFillTx/>
                <a:latin typeface="Calibri"/>
                <a:ea typeface="+mn-ea"/>
                <a:cs typeface="+mn-cs"/>
              </a:endParaRPr>
            </a:p>
          </p:txBody>
        </p:sp>
      </p:grpSp>
      <p:sp>
        <p:nvSpPr>
          <p:cNvPr id="6" name="Rectangle 5"/>
          <p:cNvSpPr/>
          <p:nvPr userDrawn="1"/>
        </p:nvSpPr>
        <p:spPr>
          <a:xfrm>
            <a:off x="0" y="1320800"/>
            <a:ext cx="12188825" cy="5537200"/>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5076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Footer withou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5" name="Slide Number Placeholder 4"/>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sp>
        <p:nvSpPr>
          <p:cNvPr id="6" name="Rectangle 5"/>
          <p:cNvSpPr/>
          <p:nvPr userDrawn="1"/>
        </p:nvSpPr>
        <p:spPr>
          <a:xfrm>
            <a:off x="0" y="-113396"/>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75005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441" y="8333735"/>
            <a:ext cx="2844059" cy="365125"/>
          </a:xfrm>
          <a:prstGeom prst="rect">
            <a:avLst/>
          </a:prstGeom>
        </p:spPr>
        <p:txBody>
          <a:bodyPr/>
          <a:lstStyle/>
          <a:p>
            <a:pPr defTabSz="609402">
              <a:defRPr/>
            </a:pPr>
            <a:endParaRPr lang="en-US" sz="2399" dirty="0">
              <a:solidFill>
                <a:srgbClr val="000000"/>
              </a:solidFill>
            </a:endParaRPr>
          </a:p>
        </p:txBody>
      </p:sp>
      <p:sp>
        <p:nvSpPr>
          <p:cNvPr id="9" name="Rectangle 8"/>
          <p:cNvSpPr/>
          <p:nvPr userDrawn="1"/>
        </p:nvSpPr>
        <p:spPr>
          <a:xfrm>
            <a:off x="0" y="0"/>
            <a:ext cx="12188825"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02"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27182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5.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2" y="174298"/>
            <a:ext cx="8125883" cy="474780"/>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441" y="1386976"/>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0" y="6472360"/>
            <a:ext cx="2844059" cy="365125"/>
          </a:xfrm>
          <a:prstGeom prst="rect">
            <a:avLst/>
          </a:prstGeom>
        </p:spPr>
        <p:txBody>
          <a:bodyPr vert="horz" lIns="91440" tIns="45720" rIns="91440" bIns="45720" rtlCol="0" anchor="ctr"/>
          <a:lstStyle>
            <a:lvl1pPr algn="l">
              <a:defRPr sz="1600">
                <a:solidFill>
                  <a:schemeClr val="tx1">
                    <a:tint val="75000"/>
                  </a:schemeClr>
                </a:solidFill>
                <a:latin typeface="Calibri Light" panose="020F0302020204030204" pitchFamily="34" charset="0"/>
                <a:cs typeface="Calibri Light" panose="020F0302020204030204" pitchFamily="34" charset="0"/>
              </a:defRPr>
            </a:lvl1p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cxnSp>
        <p:nvCxnSpPr>
          <p:cNvPr id="37" name="Straight Connector 36"/>
          <p:cNvCxnSpPr/>
          <p:nvPr userDrawn="1"/>
        </p:nvCxnSpPr>
        <p:spPr>
          <a:xfrm flipH="1">
            <a:off x="532934" y="749419"/>
            <a:ext cx="11087953"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303C82B1-5B46-411A-92DA-B49CAC787049}"/>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71212" y="6124093"/>
            <a:ext cx="861105" cy="550150"/>
          </a:xfrm>
          <a:prstGeom prst="rect">
            <a:avLst/>
          </a:prstGeom>
        </p:spPr>
      </p:pic>
    </p:spTree>
    <p:extLst>
      <p:ext uri="{BB962C8B-B14F-4D97-AF65-F5344CB8AC3E}">
        <p14:creationId xmlns:p14="http://schemas.microsoft.com/office/powerpoint/2010/main" val="1494865981"/>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4003" r:id="rId12"/>
  </p:sldLayoutIdLst>
  <p:hf hdr="0" ftr="0" dt="0"/>
  <p:txStyles>
    <p:titleStyle>
      <a:lvl1pPr algn="l" defTabSz="609402" rtl="0" eaLnBrk="1" latinLnBrk="0" hangingPunct="1">
        <a:spcBef>
          <a:spcPct val="0"/>
        </a:spcBef>
        <a:buNone/>
        <a:defRPr sz="1866" b="1" kern="1200">
          <a:solidFill>
            <a:schemeClr val="tx1"/>
          </a:solidFill>
          <a:latin typeface="Raleway"/>
          <a:ea typeface="+mj-ea"/>
          <a:cs typeface="Raleway"/>
        </a:defRPr>
      </a:lvl1pPr>
    </p:titleStyle>
    <p:bodyStyle>
      <a:lvl1pPr marL="457052" indent="-457052" algn="l" defTabSz="609402" rtl="0" eaLnBrk="1" latinLnBrk="0" hangingPunct="1">
        <a:spcBef>
          <a:spcPct val="20000"/>
        </a:spcBef>
        <a:buFont typeface="Arial"/>
        <a:buChar char="•"/>
        <a:defRPr sz="3199" kern="1200">
          <a:solidFill>
            <a:schemeClr val="tx1"/>
          </a:solidFill>
          <a:latin typeface="Raleway"/>
          <a:ea typeface="+mn-ea"/>
          <a:cs typeface="Raleway"/>
        </a:defRPr>
      </a:lvl1pPr>
      <a:lvl2pPr marL="990278" indent="-380876" algn="l" defTabSz="609402" rtl="0" eaLnBrk="1" latinLnBrk="0" hangingPunct="1">
        <a:spcBef>
          <a:spcPct val="20000"/>
        </a:spcBef>
        <a:buFont typeface="Arial"/>
        <a:buChar char="–"/>
        <a:defRPr sz="2666" kern="1200">
          <a:solidFill>
            <a:schemeClr val="tx1"/>
          </a:solidFill>
          <a:latin typeface="Raleway"/>
          <a:ea typeface="+mn-ea"/>
          <a:cs typeface="Raleway"/>
        </a:defRPr>
      </a:lvl2pPr>
      <a:lvl3pPr marL="1523505" indent="-304701" algn="l" defTabSz="609402" rtl="0" eaLnBrk="1" latinLnBrk="0" hangingPunct="1">
        <a:spcBef>
          <a:spcPct val="20000"/>
        </a:spcBef>
        <a:buFont typeface="Arial"/>
        <a:buChar char="•"/>
        <a:defRPr sz="2399" kern="1200">
          <a:solidFill>
            <a:schemeClr val="tx1"/>
          </a:solidFill>
          <a:latin typeface="Raleway"/>
          <a:ea typeface="+mn-ea"/>
          <a:cs typeface="Raleway"/>
        </a:defRPr>
      </a:lvl3pPr>
      <a:lvl4pPr marL="2132907" indent="-304701" algn="l" defTabSz="609402" rtl="0" eaLnBrk="1" latinLnBrk="0" hangingPunct="1">
        <a:spcBef>
          <a:spcPct val="20000"/>
        </a:spcBef>
        <a:buFont typeface="Arial"/>
        <a:buChar char="–"/>
        <a:defRPr sz="2132" kern="1200">
          <a:solidFill>
            <a:schemeClr val="tx1"/>
          </a:solidFill>
          <a:latin typeface="Raleway"/>
          <a:ea typeface="+mn-ea"/>
          <a:cs typeface="Raleway"/>
        </a:defRPr>
      </a:lvl4pPr>
      <a:lvl5pPr marL="2742308" indent="-304701" algn="l" defTabSz="609402" rtl="0" eaLnBrk="1" latinLnBrk="0" hangingPunct="1">
        <a:spcBef>
          <a:spcPct val="20000"/>
        </a:spcBef>
        <a:buFont typeface="Arial"/>
        <a:buChar char="»"/>
        <a:defRPr sz="2132" kern="1200">
          <a:solidFill>
            <a:schemeClr val="tx1"/>
          </a:solidFill>
          <a:latin typeface="Raleway"/>
          <a:ea typeface="+mn-ea"/>
          <a:cs typeface="Raleway"/>
        </a:defRPr>
      </a:lvl5pPr>
      <a:lvl6pPr marL="3351710" indent="-304701" algn="l" defTabSz="609402" rtl="0" eaLnBrk="1" latinLnBrk="0" hangingPunct="1">
        <a:spcBef>
          <a:spcPct val="20000"/>
        </a:spcBef>
        <a:buFont typeface="Arial"/>
        <a:buChar char="•"/>
        <a:defRPr sz="2666" kern="1200">
          <a:solidFill>
            <a:schemeClr val="tx1"/>
          </a:solidFill>
          <a:latin typeface="+mn-lt"/>
          <a:ea typeface="+mn-ea"/>
          <a:cs typeface="+mn-cs"/>
        </a:defRPr>
      </a:lvl6pPr>
      <a:lvl7pPr marL="3961112" indent="-304701" algn="l" defTabSz="609402" rtl="0" eaLnBrk="1" latinLnBrk="0" hangingPunct="1">
        <a:spcBef>
          <a:spcPct val="20000"/>
        </a:spcBef>
        <a:buFont typeface="Arial"/>
        <a:buChar char="•"/>
        <a:defRPr sz="2666" kern="1200">
          <a:solidFill>
            <a:schemeClr val="tx1"/>
          </a:solidFill>
          <a:latin typeface="+mn-lt"/>
          <a:ea typeface="+mn-ea"/>
          <a:cs typeface="+mn-cs"/>
        </a:defRPr>
      </a:lvl7pPr>
      <a:lvl8pPr marL="4570514" indent="-304701" algn="l" defTabSz="609402" rtl="0" eaLnBrk="1" latinLnBrk="0" hangingPunct="1">
        <a:spcBef>
          <a:spcPct val="20000"/>
        </a:spcBef>
        <a:buFont typeface="Arial"/>
        <a:buChar char="•"/>
        <a:defRPr sz="2666" kern="1200">
          <a:solidFill>
            <a:schemeClr val="tx1"/>
          </a:solidFill>
          <a:latin typeface="+mn-lt"/>
          <a:ea typeface="+mn-ea"/>
          <a:cs typeface="+mn-cs"/>
        </a:defRPr>
      </a:lvl8pPr>
      <a:lvl9pPr marL="5179916" indent="-304701" algn="l" defTabSz="609402"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02" rtl="0" eaLnBrk="1" latinLnBrk="0" hangingPunct="1">
        <a:defRPr sz="2399" kern="1200">
          <a:solidFill>
            <a:schemeClr val="tx1"/>
          </a:solidFill>
          <a:latin typeface="+mn-lt"/>
          <a:ea typeface="+mn-ea"/>
          <a:cs typeface="+mn-cs"/>
        </a:defRPr>
      </a:lvl1pPr>
      <a:lvl2pPr marL="609402" algn="l" defTabSz="609402" rtl="0" eaLnBrk="1" latinLnBrk="0" hangingPunct="1">
        <a:defRPr sz="2399" kern="1200">
          <a:solidFill>
            <a:schemeClr val="tx1"/>
          </a:solidFill>
          <a:latin typeface="+mn-lt"/>
          <a:ea typeface="+mn-ea"/>
          <a:cs typeface="+mn-cs"/>
        </a:defRPr>
      </a:lvl2pPr>
      <a:lvl3pPr marL="1218804" algn="l" defTabSz="609402" rtl="0" eaLnBrk="1" latinLnBrk="0" hangingPunct="1">
        <a:defRPr sz="2399" kern="1200">
          <a:solidFill>
            <a:schemeClr val="tx1"/>
          </a:solidFill>
          <a:latin typeface="+mn-lt"/>
          <a:ea typeface="+mn-ea"/>
          <a:cs typeface="+mn-cs"/>
        </a:defRPr>
      </a:lvl3pPr>
      <a:lvl4pPr marL="1828205" algn="l" defTabSz="609402" rtl="0" eaLnBrk="1" latinLnBrk="0" hangingPunct="1">
        <a:defRPr sz="2399" kern="1200">
          <a:solidFill>
            <a:schemeClr val="tx1"/>
          </a:solidFill>
          <a:latin typeface="+mn-lt"/>
          <a:ea typeface="+mn-ea"/>
          <a:cs typeface="+mn-cs"/>
        </a:defRPr>
      </a:lvl4pPr>
      <a:lvl5pPr marL="2437607" algn="l" defTabSz="609402" rtl="0" eaLnBrk="1" latinLnBrk="0" hangingPunct="1">
        <a:defRPr sz="2399" kern="1200">
          <a:solidFill>
            <a:schemeClr val="tx1"/>
          </a:solidFill>
          <a:latin typeface="+mn-lt"/>
          <a:ea typeface="+mn-ea"/>
          <a:cs typeface="+mn-cs"/>
        </a:defRPr>
      </a:lvl5pPr>
      <a:lvl6pPr marL="3047010" algn="l" defTabSz="609402" rtl="0" eaLnBrk="1" latinLnBrk="0" hangingPunct="1">
        <a:defRPr sz="2399" kern="1200">
          <a:solidFill>
            <a:schemeClr val="tx1"/>
          </a:solidFill>
          <a:latin typeface="+mn-lt"/>
          <a:ea typeface="+mn-ea"/>
          <a:cs typeface="+mn-cs"/>
        </a:defRPr>
      </a:lvl6pPr>
      <a:lvl7pPr marL="3656412" algn="l" defTabSz="609402" rtl="0" eaLnBrk="1" latinLnBrk="0" hangingPunct="1">
        <a:defRPr sz="2399" kern="1200">
          <a:solidFill>
            <a:schemeClr val="tx1"/>
          </a:solidFill>
          <a:latin typeface="+mn-lt"/>
          <a:ea typeface="+mn-ea"/>
          <a:cs typeface="+mn-cs"/>
        </a:defRPr>
      </a:lvl7pPr>
      <a:lvl8pPr marL="4265813" algn="l" defTabSz="609402" rtl="0" eaLnBrk="1" latinLnBrk="0" hangingPunct="1">
        <a:defRPr sz="2399" kern="1200">
          <a:solidFill>
            <a:schemeClr val="tx1"/>
          </a:solidFill>
          <a:latin typeface="+mn-lt"/>
          <a:ea typeface="+mn-ea"/>
          <a:cs typeface="+mn-cs"/>
        </a:defRPr>
      </a:lvl8pPr>
      <a:lvl9pPr marL="4875215" algn="l" defTabSz="609402"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E4069-4536-43FC-89AA-C21EECDC35C8}"/>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F80EE4-95AB-4BD9-AED6-34C1D4A2C050}"/>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9AFD1-DA91-48CC-B4FC-F0742936B2DB}"/>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40F108C9-E742-4FDB-B00B-4565FC94259F}"/>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76211C-6B2D-4521-9703-A7C1BEAC79BE}"/>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EC16A-E736-44FB-9355-5DA228706E16}" type="slidenum">
              <a:rPr lang="en-IN" smtClean="0"/>
              <a:t>‹#›</a:t>
            </a:fld>
            <a:endParaRPr lang="en-IN"/>
          </a:p>
        </p:txBody>
      </p:sp>
    </p:spTree>
    <p:extLst>
      <p:ext uri="{BB962C8B-B14F-4D97-AF65-F5344CB8AC3E}">
        <p14:creationId xmlns:p14="http://schemas.microsoft.com/office/powerpoint/2010/main" val="1878301442"/>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8BCE73-6863-4C5C-AE62-C464FDC09164}"/>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6624E0-1B01-40B2-8E5E-B140277C45DE}"/>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8B6DB-D1E8-45CE-9054-800CC3243A23}"/>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9D2476E-272F-41D7-98C1-477E878D59E7}"/>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CE7EB4-637D-47F6-ADEC-75BBEDFCE093}"/>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ECF69-5061-455C-BFBC-1330231B554E}" type="slidenum">
              <a:rPr lang="en-IN" smtClean="0"/>
              <a:t>‹#›</a:t>
            </a:fld>
            <a:endParaRPr lang="en-IN"/>
          </a:p>
        </p:txBody>
      </p:sp>
    </p:spTree>
    <p:extLst>
      <p:ext uri="{BB962C8B-B14F-4D97-AF65-F5344CB8AC3E}">
        <p14:creationId xmlns:p14="http://schemas.microsoft.com/office/powerpoint/2010/main" val="3023110220"/>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defTabSz="609402">
              <a:defRPr/>
            </a:pPr>
            <a:fld id="{D60D1EDE-7116-2443-9BDD-368CE5B37660}" type="slidenum">
              <a:rPr lang="en-US" smtClean="0">
                <a:solidFill>
                  <a:srgbClr val="000000">
                    <a:tint val="75000"/>
                  </a:srgbClr>
                </a:solidFill>
              </a:rPr>
              <a:pPr defTabSz="609402">
                <a:defRPr/>
              </a:pPr>
              <a:t>‹#›</a:t>
            </a:fld>
            <a:endParaRPr lang="en-US" dirty="0">
              <a:solidFill>
                <a:srgbClr val="000000">
                  <a:tint val="75000"/>
                </a:srgbClr>
              </a:solidFill>
            </a:endParaRPr>
          </a:p>
        </p:txBody>
      </p:sp>
      <p:cxnSp>
        <p:nvCxnSpPr>
          <p:cNvPr id="8" name="Straight Connector 7">
            <a:extLst>
              <a:ext uri="{FF2B5EF4-FFF2-40B4-BE49-F238E27FC236}">
                <a16:creationId xmlns:a16="http://schemas.microsoft.com/office/drawing/2014/main" id="{CCA5FE6B-7034-41B0-9638-4FCDC8A470AA}"/>
              </a:ext>
            </a:extLst>
          </p:cNvPr>
          <p:cNvCxnSpPr/>
          <p:nvPr userDrawn="1"/>
        </p:nvCxnSpPr>
        <p:spPr>
          <a:xfrm flipH="1">
            <a:off x="532934" y="749419"/>
            <a:ext cx="11087953"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957540"/>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3812" r:id="rId12"/>
    <p:sldLayoutId id="2147483814" r:id="rId13"/>
    <p:sldLayoutId id="2147483815" r:id="rId14"/>
    <p:sldLayoutId id="2147483822" r:id="rId15"/>
    <p:sldLayoutId id="2147483823" r:id="rId16"/>
    <p:sldLayoutId id="2147483825" r:id="rId17"/>
    <p:sldLayoutId id="2147483831" r:id="rId18"/>
    <p:sldLayoutId id="2147483841" r:id="rId19"/>
  </p:sldLayoutIdLst>
  <p:hf hdr="0" ftr="0" dt="0"/>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p:cNvSpPr>
            <a:spLocks noGrp="1" noChangeArrowheads="1"/>
          </p:cNvSpPr>
          <p:nvPr>
            <p:ph type="body" idx="1"/>
          </p:nvPr>
        </p:nvSpPr>
        <p:spPr bwMode="gray">
          <a:xfrm>
            <a:off x="556324" y="1357959"/>
            <a:ext cx="11109606" cy="4772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7" name="Rectangle 23"/>
          <p:cNvSpPr>
            <a:spLocks noChangeArrowheads="1"/>
          </p:cNvSpPr>
          <p:nvPr userDrawn="1"/>
        </p:nvSpPr>
        <p:spPr bwMode="gray">
          <a:xfrm>
            <a:off x="2117" y="2143126"/>
            <a:ext cx="95225" cy="36513"/>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18" name="Rectangle 24"/>
          <p:cNvSpPr>
            <a:spLocks noChangeArrowheads="1"/>
          </p:cNvSpPr>
          <p:nvPr userDrawn="1"/>
        </p:nvSpPr>
        <p:spPr bwMode="gray">
          <a:xfrm>
            <a:off x="2117" y="3044826"/>
            <a:ext cx="95225" cy="36513"/>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0" name="Rectangle 25"/>
          <p:cNvSpPr>
            <a:spLocks noChangeArrowheads="1"/>
          </p:cNvSpPr>
          <p:nvPr userDrawn="1"/>
        </p:nvSpPr>
        <p:spPr bwMode="gray">
          <a:xfrm>
            <a:off x="0" y="4335463"/>
            <a:ext cx="95226" cy="36512"/>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1" name="Rectangle 26"/>
          <p:cNvSpPr>
            <a:spLocks noChangeArrowheads="1"/>
          </p:cNvSpPr>
          <p:nvPr userDrawn="1"/>
        </p:nvSpPr>
        <p:spPr bwMode="gray">
          <a:xfrm>
            <a:off x="2117" y="5360988"/>
            <a:ext cx="95225" cy="36512"/>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2" name="Rectangle 27"/>
          <p:cNvSpPr>
            <a:spLocks noChangeArrowheads="1"/>
          </p:cNvSpPr>
          <p:nvPr userDrawn="1"/>
        </p:nvSpPr>
        <p:spPr bwMode="gray">
          <a:xfrm>
            <a:off x="2117" y="1258888"/>
            <a:ext cx="95225" cy="36512"/>
          </a:xfrm>
          <a:prstGeom prst="rect">
            <a:avLst/>
          </a:prstGeom>
          <a:solidFill>
            <a:schemeClr val="bg1"/>
          </a:solidFill>
          <a:ln w="9525">
            <a:noFill/>
            <a:miter lim="800000"/>
            <a:headEnd/>
            <a:tailEnd/>
          </a:ln>
          <a:effectLst/>
        </p:spPr>
        <p:txBody>
          <a:bodyPr wrap="none" anchor="ctr"/>
          <a:lstStyle/>
          <a:p>
            <a:pPr algn="r"/>
            <a:endParaRPr lang="en-US" sz="1600" dirty="0">
              <a:solidFill>
                <a:schemeClr val="bg1"/>
              </a:solidFill>
              <a:latin typeface="Calibri" pitchFamily="34" charset="0"/>
              <a:cs typeface="Arial" charset="0"/>
            </a:endParaRPr>
          </a:p>
        </p:txBody>
      </p:sp>
      <p:sp>
        <p:nvSpPr>
          <p:cNvPr id="24" name="Rectangle 8"/>
          <p:cNvSpPr>
            <a:spLocks noGrp="1" noChangeArrowheads="1"/>
          </p:cNvSpPr>
          <p:nvPr>
            <p:ph type="sldNum" sz="quarter" idx="4"/>
          </p:nvPr>
        </p:nvSpPr>
        <p:spPr bwMode="gray">
          <a:xfrm>
            <a:off x="5249414" y="6400801"/>
            <a:ext cx="575583" cy="230187"/>
          </a:xfrm>
          <a:prstGeom prst="rect">
            <a:avLst/>
          </a:prstGeom>
          <a:noFill/>
          <a:ln w="9525">
            <a:noFill/>
            <a:miter lim="800000"/>
            <a:headEnd/>
            <a:tailEnd/>
          </a:ln>
          <a:effectLst/>
        </p:spPr>
        <p:txBody>
          <a:bodyPr vert="horz" wrap="square" lIns="0" tIns="36000" rIns="0" bIns="36000" numCol="1" anchor="ctr" anchorCtr="0" compatLnSpc="1">
            <a:prstTxWarp prst="textNoShape">
              <a:avLst/>
            </a:prstTxWarp>
          </a:bodyPr>
          <a:lstStyle>
            <a:lvl1pPr algn="ctr">
              <a:defRPr sz="900">
                <a:solidFill>
                  <a:srgbClr val="002060"/>
                </a:solidFill>
                <a:latin typeface="Arial" panose="020B0604020202020204" pitchFamily="34" charset="0"/>
                <a:cs typeface="Arial" panose="020B0604020202020204" pitchFamily="34" charset="0"/>
              </a:defRPr>
            </a:lvl1pPr>
          </a:lstStyle>
          <a:p>
            <a:fld id="{3778DFAE-DEC3-4C16-B0F1-D1A0CB7736EF}" type="slidenum">
              <a:rPr lang="en-US" smtClean="0"/>
              <a:pPr/>
              <a:t>‹#›</a:t>
            </a:fld>
            <a:endParaRPr lang="en-US" dirty="0"/>
          </a:p>
        </p:txBody>
      </p:sp>
      <p:pic>
        <p:nvPicPr>
          <p:cNvPr id="19" name="Picture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518089" y="6080837"/>
            <a:ext cx="1147841" cy="550150"/>
          </a:xfrm>
          <a:prstGeom prst="rect">
            <a:avLst/>
          </a:prstGeom>
        </p:spPr>
      </p:pic>
    </p:spTree>
    <p:extLst>
      <p:ext uri="{BB962C8B-B14F-4D97-AF65-F5344CB8AC3E}">
        <p14:creationId xmlns:p14="http://schemas.microsoft.com/office/powerpoint/2010/main" val="2600996970"/>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ransition>
    <p:fade/>
  </p:transition>
  <p:hf hdr="0" ftr="0" dt="0"/>
  <p:txStyles>
    <p:titleStyle>
      <a:lvl1pPr algn="l" rtl="0" fontAlgn="base">
        <a:lnSpc>
          <a:spcPct val="80000"/>
        </a:lnSpc>
        <a:spcBef>
          <a:spcPct val="0"/>
        </a:spcBef>
        <a:spcAft>
          <a:spcPct val="0"/>
        </a:spcAft>
        <a:defRPr sz="2400" b="1">
          <a:solidFill>
            <a:schemeClr val="bg1"/>
          </a:solidFill>
          <a:latin typeface="+mj-lt"/>
          <a:ea typeface="+mj-ea"/>
          <a:cs typeface="+mj-cs"/>
        </a:defRPr>
      </a:lvl1pPr>
      <a:lvl2pPr algn="l" rtl="0" fontAlgn="base">
        <a:lnSpc>
          <a:spcPct val="80000"/>
        </a:lnSpc>
        <a:spcBef>
          <a:spcPct val="0"/>
        </a:spcBef>
        <a:spcAft>
          <a:spcPct val="0"/>
        </a:spcAft>
        <a:defRPr sz="2400" b="1">
          <a:solidFill>
            <a:schemeClr val="bg1"/>
          </a:solidFill>
          <a:latin typeface="Calibri" pitchFamily="34" charset="0"/>
          <a:cs typeface="Arial" charset="0"/>
        </a:defRPr>
      </a:lvl2pPr>
      <a:lvl3pPr algn="l" rtl="0" fontAlgn="base">
        <a:lnSpc>
          <a:spcPct val="80000"/>
        </a:lnSpc>
        <a:spcBef>
          <a:spcPct val="0"/>
        </a:spcBef>
        <a:spcAft>
          <a:spcPct val="0"/>
        </a:spcAft>
        <a:defRPr sz="2400" b="1">
          <a:solidFill>
            <a:schemeClr val="bg1"/>
          </a:solidFill>
          <a:latin typeface="Calibri" pitchFamily="34" charset="0"/>
          <a:cs typeface="Arial" charset="0"/>
        </a:defRPr>
      </a:lvl3pPr>
      <a:lvl4pPr algn="l" rtl="0" fontAlgn="base">
        <a:lnSpc>
          <a:spcPct val="80000"/>
        </a:lnSpc>
        <a:spcBef>
          <a:spcPct val="0"/>
        </a:spcBef>
        <a:spcAft>
          <a:spcPct val="0"/>
        </a:spcAft>
        <a:defRPr sz="2400" b="1">
          <a:solidFill>
            <a:schemeClr val="bg1"/>
          </a:solidFill>
          <a:latin typeface="Calibri" pitchFamily="34" charset="0"/>
          <a:cs typeface="Arial" charset="0"/>
        </a:defRPr>
      </a:lvl4pPr>
      <a:lvl5pPr algn="l" rtl="0" fontAlgn="base">
        <a:lnSpc>
          <a:spcPct val="80000"/>
        </a:lnSpc>
        <a:spcBef>
          <a:spcPct val="0"/>
        </a:spcBef>
        <a:spcAft>
          <a:spcPct val="0"/>
        </a:spcAft>
        <a:defRPr sz="2400" b="1">
          <a:solidFill>
            <a:schemeClr val="bg1"/>
          </a:solidFill>
          <a:latin typeface="Calibri" pitchFamily="34" charset="0"/>
          <a:cs typeface="Arial" charset="0"/>
        </a:defRPr>
      </a:lvl5pPr>
      <a:lvl6pPr marL="457200" algn="l" rtl="0" fontAlgn="base">
        <a:lnSpc>
          <a:spcPct val="80000"/>
        </a:lnSpc>
        <a:spcBef>
          <a:spcPct val="0"/>
        </a:spcBef>
        <a:spcAft>
          <a:spcPct val="0"/>
        </a:spcAft>
        <a:defRPr sz="2400" b="1">
          <a:solidFill>
            <a:schemeClr val="bg1"/>
          </a:solidFill>
          <a:latin typeface="Calibri" pitchFamily="34" charset="0"/>
          <a:cs typeface="Arial" charset="0"/>
        </a:defRPr>
      </a:lvl6pPr>
      <a:lvl7pPr marL="914400" algn="l" rtl="0" fontAlgn="base">
        <a:lnSpc>
          <a:spcPct val="80000"/>
        </a:lnSpc>
        <a:spcBef>
          <a:spcPct val="0"/>
        </a:spcBef>
        <a:spcAft>
          <a:spcPct val="0"/>
        </a:spcAft>
        <a:defRPr sz="2400" b="1">
          <a:solidFill>
            <a:schemeClr val="bg1"/>
          </a:solidFill>
          <a:latin typeface="Calibri" pitchFamily="34" charset="0"/>
          <a:cs typeface="Arial" charset="0"/>
        </a:defRPr>
      </a:lvl7pPr>
      <a:lvl8pPr marL="1371600" algn="l" rtl="0" fontAlgn="base">
        <a:lnSpc>
          <a:spcPct val="80000"/>
        </a:lnSpc>
        <a:spcBef>
          <a:spcPct val="0"/>
        </a:spcBef>
        <a:spcAft>
          <a:spcPct val="0"/>
        </a:spcAft>
        <a:defRPr sz="2400" b="1">
          <a:solidFill>
            <a:schemeClr val="bg1"/>
          </a:solidFill>
          <a:latin typeface="Calibri" pitchFamily="34" charset="0"/>
          <a:cs typeface="Arial" charset="0"/>
        </a:defRPr>
      </a:lvl8pPr>
      <a:lvl9pPr marL="1828800" algn="l" rtl="0" fontAlgn="base">
        <a:lnSpc>
          <a:spcPct val="80000"/>
        </a:lnSpc>
        <a:spcBef>
          <a:spcPct val="0"/>
        </a:spcBef>
        <a:spcAft>
          <a:spcPct val="0"/>
        </a:spcAft>
        <a:defRPr sz="2400" b="1">
          <a:solidFill>
            <a:schemeClr val="bg1"/>
          </a:solidFill>
          <a:latin typeface="Calibri" pitchFamily="34" charset="0"/>
          <a:cs typeface="Arial" charset="0"/>
        </a:defRPr>
      </a:lvl9pPr>
    </p:titleStyle>
    <p:body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ndboard-inc/tradewinds-model-analyzer"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5C677-774D-3B50-6409-0DC4FD150CE0}"/>
            </a:ext>
          </a:extLst>
        </p:cNvPr>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E6D1B685-0D84-DB1D-A522-E857EA56EA55}"/>
              </a:ext>
            </a:extLst>
          </p:cNvPr>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10</a:t>
            </a:fld>
            <a:endParaRPr lang="en-US" dirty="0">
              <a:solidFill>
                <a:srgbClr val="000000">
                  <a:tint val="75000"/>
                </a:srgbClr>
              </a:solidFill>
            </a:endParaRPr>
          </a:p>
        </p:txBody>
      </p:sp>
      <p:sp>
        <p:nvSpPr>
          <p:cNvPr id="40" name="Rectangle 2">
            <a:extLst>
              <a:ext uri="{FF2B5EF4-FFF2-40B4-BE49-F238E27FC236}">
                <a16:creationId xmlns:a16="http://schemas.microsoft.com/office/drawing/2014/main" id="{5808FFAF-525A-782C-0166-16C652F4F632}"/>
              </a:ext>
            </a:extLst>
          </p:cNvPr>
          <p:cNvSpPr txBox="1">
            <a:spLocks noChangeArrowheads="1"/>
          </p:cNvSpPr>
          <p:nvPr/>
        </p:nvSpPr>
        <p:spPr bwMode="gray">
          <a:xfrm>
            <a:off x="692563" y="879750"/>
            <a:ext cx="10744200" cy="50985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a:defRPr sz="1800" b="1"/>
            </a:pPr>
            <a:endParaRPr lang="en-US" dirty="0"/>
          </a:p>
          <a:p>
            <a:pPr>
              <a:defRPr sz="1800" b="1"/>
            </a:pPr>
            <a:r>
              <a:rPr lang="en-US" dirty="0"/>
              <a:t>Performance Benchmarking for Optimization</a:t>
            </a:r>
            <a:endParaRPr lang="en-US" sz="1900" dirty="0">
              <a:solidFill>
                <a:srgbClr val="012946"/>
              </a:solidFill>
              <a:latin typeface="Arial" panose="020B0604020202020204" pitchFamily="34" charset="0"/>
              <a:cs typeface="Arial" panose="020B0604020202020204" pitchFamily="34" charset="0"/>
            </a:endParaRPr>
          </a:p>
          <a:p>
            <a:pPr lvl="1">
              <a:buClr>
                <a:schemeClr val="tx1"/>
              </a:buClr>
            </a:pPr>
            <a:r>
              <a:rPr lang="en-US" dirty="0"/>
              <a:t>Expandable to include benchmarking capabilities for resource optimization and improved model efficiency.</a:t>
            </a:r>
          </a:p>
          <a:p>
            <a:pPr>
              <a:buClr>
                <a:schemeClr val="tx1"/>
              </a:buClr>
              <a:defRPr sz="1800" b="1"/>
            </a:pPr>
            <a:r>
              <a:rPr lang="en-US" dirty="0"/>
              <a:t>Securing AI Models</a:t>
            </a:r>
            <a:endParaRPr lang="en-US" sz="1900" dirty="0">
              <a:solidFill>
                <a:srgbClr val="012946"/>
              </a:solidFill>
              <a:latin typeface="Arial" panose="020B0604020202020204" pitchFamily="34" charset="0"/>
              <a:cs typeface="Arial" panose="020B0604020202020204" pitchFamily="34" charset="0"/>
            </a:endParaRPr>
          </a:p>
          <a:p>
            <a:pPr lvl="1">
              <a:buClr>
                <a:schemeClr val="tx1"/>
              </a:buClr>
            </a:pPr>
            <a:r>
              <a:rPr lang="en-US" dirty="0"/>
              <a:t>Potential to develop features for securing and watermarking AI models to protect against tampering.</a:t>
            </a:r>
          </a:p>
          <a:p>
            <a:pPr marL="1587" lvl="1" indent="0" defTabSz="914400">
              <a:lnSpc>
                <a:spcPct val="114000"/>
              </a:lnSpc>
              <a:spcBef>
                <a:spcPts val="0"/>
              </a:spcBef>
              <a:spcAft>
                <a:spcPts val="600"/>
              </a:spcAft>
              <a:buNone/>
            </a:pPr>
            <a:r>
              <a:rPr lang="en-US" sz="1700" dirty="0">
                <a:solidFill>
                  <a:srgbClr val="012946"/>
                </a:solidFill>
                <a:latin typeface="Arial" panose="020B0604020202020204" pitchFamily="34" charset="0"/>
                <a:cs typeface="Arial" panose="020B0604020202020204" pitchFamily="34" charset="0"/>
              </a:rPr>
              <a:t> </a:t>
            </a:r>
          </a:p>
        </p:txBody>
      </p:sp>
      <p:sp>
        <p:nvSpPr>
          <p:cNvPr id="35" name="Rectangle 2">
            <a:extLst>
              <a:ext uri="{FF2B5EF4-FFF2-40B4-BE49-F238E27FC236}">
                <a16:creationId xmlns:a16="http://schemas.microsoft.com/office/drawing/2014/main" id="{E73AD747-CB44-A0D4-32F3-E2BBE6C3B135}"/>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Next Steps</a:t>
            </a:r>
          </a:p>
        </p:txBody>
      </p:sp>
      <p:pic>
        <p:nvPicPr>
          <p:cNvPr id="2" name="Picture 1" descr="A person in a suit smiling&#10;&#10;Description automatically generated">
            <a:extLst>
              <a:ext uri="{FF2B5EF4-FFF2-40B4-BE49-F238E27FC236}">
                <a16:creationId xmlns:a16="http://schemas.microsoft.com/office/drawing/2014/main" id="{454D27F5-9683-E0A9-70EC-CE55A971DB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173" y="152400"/>
            <a:ext cx="1253570" cy="1075065"/>
          </a:xfrm>
          <a:prstGeom prst="rect">
            <a:avLst/>
          </a:prstGeom>
        </p:spPr>
      </p:pic>
    </p:spTree>
    <p:extLst>
      <p:ext uri="{BB962C8B-B14F-4D97-AF65-F5344CB8AC3E}">
        <p14:creationId xmlns:p14="http://schemas.microsoft.com/office/powerpoint/2010/main" val="172890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ChangeAspect="1" noChangeArrowheads="1"/>
          </p:cNvSpPr>
          <p:nvPr/>
        </p:nvSpPr>
        <p:spPr bwMode="gray">
          <a:xfrm>
            <a:off x="2061965" y="1628800"/>
            <a:ext cx="3844494" cy="4248472"/>
          </a:xfrm>
          <a:prstGeom prst="rect">
            <a:avLst/>
          </a:prstGeom>
          <a:noFill/>
          <a:ln w="9525" algn="ctr">
            <a:noFill/>
            <a:miter lim="800000"/>
            <a:headEnd/>
            <a:tailEnd/>
          </a:ln>
          <a:effectLst/>
        </p:spPr>
        <p:txBody>
          <a:bodyPr wrap="none"/>
          <a:lstStyle/>
          <a:p>
            <a:pPr algn="ctr" eaLnBrk="0" hangingPunct="0">
              <a:lnSpc>
                <a:spcPct val="90000"/>
              </a:lnSpc>
            </a:pPr>
            <a:endParaRPr lang="de-DE" sz="300" dirty="0">
              <a:solidFill>
                <a:srgbClr val="FFFFFF"/>
              </a:solidFill>
              <a:latin typeface="Calibri" pitchFamily="34" charset="0"/>
            </a:endParaRPr>
          </a:p>
          <a:p>
            <a:pPr algn="ctr" eaLnBrk="0" hangingPunct="0">
              <a:lnSpc>
                <a:spcPct val="90000"/>
              </a:lnSpc>
            </a:pPr>
            <a:endParaRPr lang="de-DE" sz="300" dirty="0">
              <a:solidFill>
                <a:srgbClr val="FFFFFF"/>
              </a:solidFill>
              <a:latin typeface="Calibri" pitchFamily="34" charset="0"/>
            </a:endParaRPr>
          </a:p>
          <a:p>
            <a:pPr algn="ctr" eaLnBrk="0" hangingPunct="0">
              <a:lnSpc>
                <a:spcPct val="90000"/>
              </a:lnSpc>
            </a:pPr>
            <a:endParaRPr lang="de-DE" sz="300" dirty="0">
              <a:solidFill>
                <a:srgbClr val="FFFFFF"/>
              </a:solidFill>
              <a:latin typeface="Calibri" pitchFamily="34" charset="0"/>
            </a:endParaRPr>
          </a:p>
        </p:txBody>
      </p:sp>
      <p:sp>
        <p:nvSpPr>
          <p:cNvPr id="4" name="Rectangle 3"/>
          <p:cNvSpPr/>
          <p:nvPr/>
        </p:nvSpPr>
        <p:spPr>
          <a:xfrm>
            <a:off x="3275012" y="510210"/>
            <a:ext cx="5426282" cy="769441"/>
          </a:xfrm>
          <a:prstGeom prst="rect">
            <a:avLst/>
          </a:prstGeom>
        </p:spPr>
        <p:txBody>
          <a:bodyPr wrap="square">
            <a:spAutoFit/>
          </a:bodyPr>
          <a:lstStyle/>
          <a:p>
            <a:pPr algn="ctr">
              <a:spcAft>
                <a:spcPts val="300"/>
              </a:spcAft>
              <a:defRPr/>
            </a:pPr>
            <a:r>
              <a:rPr lang="en-US" sz="4400" b="1" kern="0" dirty="0">
                <a:solidFill>
                  <a:srgbClr val="080808"/>
                </a:solidFill>
                <a:latin typeface="Arial" panose="020B0604020202020204" pitchFamily="34" charset="0"/>
                <a:ea typeface="Open Sans Semibold" panose="020B0706030804020204" pitchFamily="34" charset="0"/>
                <a:cs typeface="Arial" panose="020B0604020202020204" pitchFamily="34" charset="0"/>
              </a:rPr>
              <a:t>Thank You!</a:t>
            </a:r>
          </a:p>
        </p:txBody>
      </p:sp>
      <p:sp>
        <p:nvSpPr>
          <p:cNvPr id="6" name="Rectangle 15"/>
          <p:cNvSpPr>
            <a:spLocks noChangeAspect="1" noChangeArrowheads="1"/>
          </p:cNvSpPr>
          <p:nvPr/>
        </p:nvSpPr>
        <p:spPr bwMode="gray">
          <a:xfrm>
            <a:off x="2061965" y="1628800"/>
            <a:ext cx="3844494" cy="4248472"/>
          </a:xfrm>
          <a:prstGeom prst="rect">
            <a:avLst/>
          </a:prstGeom>
          <a:noFill/>
          <a:ln w="9525" algn="ctr">
            <a:noFill/>
            <a:miter lim="800000"/>
            <a:headEnd/>
            <a:tailEnd/>
          </a:ln>
          <a:effectLst/>
        </p:spPr>
        <p:txBody>
          <a:bodyPr wrap="none"/>
          <a:lstStyle/>
          <a:p>
            <a:pPr algn="ctr" eaLnBrk="0" hangingPunct="0">
              <a:lnSpc>
                <a:spcPct val="90000"/>
              </a:lnSpc>
            </a:pPr>
            <a:endParaRPr lang="de-DE" sz="300" dirty="0">
              <a:solidFill>
                <a:srgbClr val="FFFFFF"/>
              </a:solidFill>
              <a:latin typeface="Calibri" pitchFamily="34" charset="0"/>
            </a:endParaRPr>
          </a:p>
          <a:p>
            <a:pPr algn="ctr" eaLnBrk="0" hangingPunct="0">
              <a:lnSpc>
                <a:spcPct val="90000"/>
              </a:lnSpc>
            </a:pPr>
            <a:endParaRPr lang="de-DE" sz="300" dirty="0">
              <a:solidFill>
                <a:srgbClr val="FFFFFF"/>
              </a:solidFill>
              <a:latin typeface="Calibri" pitchFamily="34" charset="0"/>
            </a:endParaRPr>
          </a:p>
          <a:p>
            <a:pPr algn="ctr" eaLnBrk="0" hangingPunct="0">
              <a:lnSpc>
                <a:spcPct val="90000"/>
              </a:lnSpc>
            </a:pPr>
            <a:endParaRPr lang="de-DE" sz="300" dirty="0">
              <a:solidFill>
                <a:srgbClr val="FFFFFF"/>
              </a:solidFill>
              <a:latin typeface="Calibri" pitchFamily="34" charset="0"/>
            </a:endParaRPr>
          </a:p>
        </p:txBody>
      </p:sp>
      <p:sp>
        <p:nvSpPr>
          <p:cNvPr id="13" name="TextBox 12"/>
          <p:cNvSpPr txBox="1"/>
          <p:nvPr/>
        </p:nvSpPr>
        <p:spPr>
          <a:xfrm>
            <a:off x="1329261" y="5098674"/>
            <a:ext cx="9654450" cy="1169551"/>
          </a:xfrm>
          <a:prstGeom prst="rect">
            <a:avLst/>
          </a:prstGeom>
          <a:noFill/>
        </p:spPr>
        <p:txBody>
          <a:bodyPr wrap="square" rtlCol="0">
            <a:spAutoFit/>
          </a:bodyPr>
          <a:lstStyle/>
          <a:p>
            <a:pPr algn="ctr"/>
            <a:r>
              <a:rPr lang="en-US" sz="1400" b="1" dirty="0">
                <a:solidFill>
                  <a:srgbClr val="080808"/>
                </a:solidFill>
                <a:latin typeface="Arial" panose="020B0604020202020204" pitchFamily="34" charset="0"/>
                <a:cs typeface="Arial" panose="020B0604020202020204" pitchFamily="34" charset="0"/>
              </a:rPr>
              <a:t>Mindboard, Inc.</a:t>
            </a:r>
          </a:p>
          <a:p>
            <a:pPr algn="ctr"/>
            <a:r>
              <a:rPr lang="en-US" sz="1400" dirty="0">
                <a:solidFill>
                  <a:srgbClr val="080808"/>
                </a:solidFill>
                <a:latin typeface="Arial" panose="020B0604020202020204" pitchFamily="34" charset="0"/>
                <a:cs typeface="Arial" panose="020B0604020202020204" pitchFamily="34" charset="0"/>
              </a:rPr>
              <a:t>Srikanth </a:t>
            </a:r>
            <a:r>
              <a:rPr lang="en-US" sz="1400" dirty="0" err="1">
                <a:solidFill>
                  <a:srgbClr val="080808"/>
                </a:solidFill>
                <a:latin typeface="Arial" panose="020B0604020202020204" pitchFamily="34" charset="0"/>
                <a:cs typeface="Arial" panose="020B0604020202020204" pitchFamily="34" charset="0"/>
              </a:rPr>
              <a:t>Paka</a:t>
            </a:r>
            <a:endParaRPr lang="en-US" sz="1400" dirty="0">
              <a:solidFill>
                <a:srgbClr val="080808"/>
              </a:solidFill>
              <a:latin typeface="Arial" panose="020B0604020202020204" pitchFamily="34" charset="0"/>
              <a:cs typeface="Arial" panose="020B0604020202020204" pitchFamily="34" charset="0"/>
            </a:endParaRPr>
          </a:p>
          <a:p>
            <a:pPr algn="ctr"/>
            <a:endParaRPr lang="en-US" sz="1400" dirty="0">
              <a:solidFill>
                <a:srgbClr val="080808"/>
              </a:solidFill>
              <a:latin typeface="Arial" panose="020B0604020202020204" pitchFamily="34" charset="0"/>
              <a:cs typeface="Arial" panose="020B0604020202020204" pitchFamily="34" charset="0"/>
            </a:endParaRPr>
          </a:p>
          <a:p>
            <a:pPr algn="ctr"/>
            <a:r>
              <a:rPr lang="en-US" sz="1300" dirty="0">
                <a:solidFill>
                  <a:srgbClr val="080808"/>
                </a:solidFill>
                <a:latin typeface="Arial" panose="020B0604020202020204" pitchFamily="34" charset="0"/>
                <a:cs typeface="Arial" panose="020B0604020202020204" pitchFamily="34" charset="0"/>
              </a:rPr>
              <a:t>43676 Trade Center Place, St. #235, Sterling, VA 20166 | P: (248) 701-8148 | Email: </a:t>
            </a:r>
            <a:r>
              <a:rPr lang="en-US" sz="1300" dirty="0" err="1">
                <a:solidFill>
                  <a:srgbClr val="080808"/>
                </a:solidFill>
                <a:latin typeface="Arial" panose="020B0604020202020204" pitchFamily="34" charset="0"/>
                <a:cs typeface="Arial" panose="020B0604020202020204" pitchFamily="34" charset="0"/>
              </a:rPr>
              <a:t>spaka@mindboard.com</a:t>
            </a:r>
            <a:endParaRPr lang="en-US" sz="1300" dirty="0">
              <a:solidFill>
                <a:srgbClr val="080808"/>
              </a:solidFill>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nvGraphicFramePr>
        <p:xfrm>
          <a:off x="1903412" y="6216484"/>
          <a:ext cx="8506148" cy="457073"/>
        </p:xfrm>
        <a:graphic>
          <a:graphicData uri="http://schemas.openxmlformats.org/drawingml/2006/table">
            <a:tbl>
              <a:tblPr firstRow="1" bandRow="1">
                <a:tableStyleId>{5C22544A-7EE6-4342-B048-85BDC9FD1C3A}</a:tableStyleId>
              </a:tblPr>
              <a:tblGrid>
                <a:gridCol w="2126537">
                  <a:extLst>
                    <a:ext uri="{9D8B030D-6E8A-4147-A177-3AD203B41FA5}">
                      <a16:colId xmlns:a16="http://schemas.microsoft.com/office/drawing/2014/main" val="20000"/>
                    </a:ext>
                  </a:extLst>
                </a:gridCol>
                <a:gridCol w="2126537">
                  <a:extLst>
                    <a:ext uri="{9D8B030D-6E8A-4147-A177-3AD203B41FA5}">
                      <a16:colId xmlns:a16="http://schemas.microsoft.com/office/drawing/2014/main" val="20001"/>
                    </a:ext>
                  </a:extLst>
                </a:gridCol>
                <a:gridCol w="2126537">
                  <a:extLst>
                    <a:ext uri="{9D8B030D-6E8A-4147-A177-3AD203B41FA5}">
                      <a16:colId xmlns:a16="http://schemas.microsoft.com/office/drawing/2014/main" val="20002"/>
                    </a:ext>
                  </a:extLst>
                </a:gridCol>
                <a:gridCol w="2126537">
                  <a:extLst>
                    <a:ext uri="{9D8B030D-6E8A-4147-A177-3AD203B41FA5}">
                      <a16:colId xmlns:a16="http://schemas.microsoft.com/office/drawing/2014/main" val="20003"/>
                    </a:ext>
                  </a:extLst>
                </a:gridCol>
              </a:tblGrid>
              <a:tr h="384255">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90000"/>
                        <a:lumOff val="10000"/>
                      </a:schemeClr>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8612" y="3858989"/>
            <a:ext cx="1471774" cy="940300"/>
          </a:xfrm>
          <a:prstGeom prst="rect">
            <a:avLst/>
          </a:prstGeom>
        </p:spPr>
      </p:pic>
    </p:spTree>
    <p:extLst>
      <p:ext uri="{BB962C8B-B14F-4D97-AF65-F5344CB8AC3E}">
        <p14:creationId xmlns:p14="http://schemas.microsoft.com/office/powerpoint/2010/main" val="117380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52FDCC-9EE5-4FB4-8D6B-55115A2C9EAA}"/>
              </a:ext>
            </a:extLst>
          </p:cNvPr>
          <p:cNvSpPr>
            <a:spLocks noGrp="1"/>
          </p:cNvSpPr>
          <p:nvPr>
            <p:ph type="sldNum" sz="quarter" idx="12"/>
          </p:nvPr>
        </p:nvSpPr>
        <p:spPr>
          <a:xfrm>
            <a:off x="303212" y="6355912"/>
            <a:ext cx="973413" cy="274320"/>
          </a:xfrm>
        </p:spPr>
        <p:txBody>
          <a:bodyPr/>
          <a:lstStyle/>
          <a:p>
            <a:pPr defTabSz="609402">
              <a:defRPr/>
            </a:pPr>
            <a:fld id="{D60D1EDE-7116-2443-9BDD-368CE5B37660}" type="slidenum">
              <a:rPr lang="en-US" sz="1600" smtClean="0">
                <a:solidFill>
                  <a:srgbClr val="000000">
                    <a:tint val="75000"/>
                  </a:srgbClr>
                </a:solidFill>
                <a:latin typeface="Calibri" panose="020F0502020204030204" pitchFamily="34" charset="0"/>
                <a:cs typeface="Calibri" panose="020F0502020204030204" pitchFamily="34" charset="0"/>
              </a:rPr>
              <a:pPr defTabSz="609402">
                <a:defRPr/>
              </a:pPr>
              <a:t>2</a:t>
            </a:fld>
            <a:endParaRPr lang="en-US" sz="1600" dirty="0">
              <a:solidFill>
                <a:srgbClr val="000000">
                  <a:tint val="75000"/>
                </a:srgbClr>
              </a:solidFill>
              <a:latin typeface="Calibri" panose="020F0502020204030204" pitchFamily="34" charset="0"/>
              <a:cs typeface="Calibri" panose="020F0502020204030204" pitchFamily="34" charset="0"/>
            </a:endParaRPr>
          </a:p>
        </p:txBody>
      </p:sp>
      <p:sp>
        <p:nvSpPr>
          <p:cNvPr id="16" name="Rectangle 2">
            <a:extLst>
              <a:ext uri="{FF2B5EF4-FFF2-40B4-BE49-F238E27FC236}">
                <a16:creationId xmlns:a16="http://schemas.microsoft.com/office/drawing/2014/main" id="{E25FABAC-1743-8847-9128-7AE5F3CB372B}"/>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 Mindboard Team</a:t>
            </a:r>
          </a:p>
        </p:txBody>
      </p:sp>
      <p:sp>
        <p:nvSpPr>
          <p:cNvPr id="24" name="Rectangle 22">
            <a:extLst>
              <a:ext uri="{FF2B5EF4-FFF2-40B4-BE49-F238E27FC236}">
                <a16:creationId xmlns:a16="http://schemas.microsoft.com/office/drawing/2014/main" id="{11639783-771A-8045-8AD7-DE546E7FA094}"/>
              </a:ext>
            </a:extLst>
          </p:cNvPr>
          <p:cNvSpPr>
            <a:spLocks noChangeArrowheads="1"/>
          </p:cNvSpPr>
          <p:nvPr/>
        </p:nvSpPr>
        <p:spPr bwMode="auto">
          <a:xfrm>
            <a:off x="6618525" y="1213949"/>
            <a:ext cx="4680000" cy="1671047"/>
          </a:xfrm>
          <a:prstGeom prst="rect">
            <a:avLst/>
          </a:prstGeom>
          <a:solidFill>
            <a:srgbClr val="FFFFFF"/>
          </a:solidFill>
          <a:ln w="25400" cap="flat" cmpd="sng" algn="ctr">
            <a:solidFill>
              <a:srgbClr val="00B0F0"/>
            </a:solidFill>
            <a:prstDash val="solid"/>
            <a:headEnd/>
            <a:tailEnd/>
          </a:ln>
          <a:effectLst/>
        </p:spPr>
        <p:txBody>
          <a:bodyPr/>
          <a:lstStyle/>
          <a:p>
            <a:pPr marL="114300" marR="0" lvl="1" algn="r" defTabSz="914400" rtl="0" eaLnBrk="1" fontAlgn="base" latinLnBrk="0" hangingPunct="1">
              <a:lnSpc>
                <a:spcPct val="100000"/>
              </a:lnSpc>
              <a:spcBef>
                <a:spcPct val="0"/>
              </a:spcBef>
              <a:spcAft>
                <a:spcPct val="0"/>
              </a:spcAft>
              <a:buClrTx/>
              <a:buSzTx/>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Srikanth Paka</a:t>
            </a:r>
          </a:p>
          <a:p>
            <a:pPr marL="114300" marR="0" lvl="1" algn="r" defTabSz="914400" rtl="0" eaLnBrk="1" fontAlgn="base" latinLnBrk="0" hangingPunct="1">
              <a:lnSpc>
                <a:spcPct val="100000"/>
              </a:lnSpc>
              <a:spcBef>
                <a:spcPct val="0"/>
              </a:spcBef>
              <a:spcAft>
                <a:spcPct val="0"/>
              </a:spcAft>
              <a:buClrTx/>
              <a:buSzTx/>
              <a:tabLst/>
              <a:defRPr/>
            </a:pPr>
            <a:r>
              <a:rPr lang="en-US" sz="1800" kern="0" dirty="0">
                <a:solidFill>
                  <a:srgbClr val="000000"/>
                </a:solidFill>
                <a:latin typeface="Calibri" panose="020F0502020204030204" pitchFamily="34" charset="0"/>
                <a:cs typeface="Calibri" panose="020F0502020204030204" pitchFamily="34" charset="0"/>
              </a:rPr>
              <a:t>(Data Engineer/Scientist)</a:t>
            </a:r>
          </a:p>
          <a:p>
            <a:pPr marL="114300" marR="0" lvl="1" algn="r" defTabSz="914400" rtl="0" eaLnBrk="1" fontAlgn="base" latinLnBrk="0" hangingPunct="1">
              <a:lnSpc>
                <a:spcPct val="100000"/>
              </a:lnSpc>
              <a:spcBef>
                <a:spcPct val="0"/>
              </a:spcBef>
              <a:spcAft>
                <a:spcPct val="0"/>
              </a:spcAft>
              <a:buClrTx/>
              <a:buSzTx/>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2238EA61-020F-D50A-30EE-A6D3BBF3C129}"/>
              </a:ext>
            </a:extLst>
          </p:cNvPr>
          <p:cNvGrpSpPr/>
          <p:nvPr/>
        </p:nvGrpSpPr>
        <p:grpSpPr>
          <a:xfrm>
            <a:off x="890300" y="1213950"/>
            <a:ext cx="4680000" cy="1671047"/>
            <a:chOff x="890300" y="951213"/>
            <a:chExt cx="4680000" cy="1671047"/>
          </a:xfrm>
        </p:grpSpPr>
        <p:sp>
          <p:nvSpPr>
            <p:cNvPr id="25" name="Rectangle 22">
              <a:extLst>
                <a:ext uri="{FF2B5EF4-FFF2-40B4-BE49-F238E27FC236}">
                  <a16:creationId xmlns:a16="http://schemas.microsoft.com/office/drawing/2014/main" id="{E2B12FA7-8DC8-3843-9559-DB0CB1B939AC}"/>
                </a:ext>
              </a:extLst>
            </p:cNvPr>
            <p:cNvSpPr>
              <a:spLocks noChangeArrowheads="1"/>
            </p:cNvSpPr>
            <p:nvPr/>
          </p:nvSpPr>
          <p:spPr bwMode="auto">
            <a:xfrm>
              <a:off x="890300" y="951213"/>
              <a:ext cx="4680000" cy="1671047"/>
            </a:xfrm>
            <a:prstGeom prst="rect">
              <a:avLst/>
            </a:prstGeom>
            <a:solidFill>
              <a:srgbClr val="FFFFFF"/>
            </a:solidFill>
            <a:ln w="25400" cap="flat" cmpd="sng" algn="ctr">
              <a:solidFill>
                <a:srgbClr val="00B0F0"/>
              </a:solidFill>
              <a:prstDash val="solid"/>
              <a:headEnd/>
              <a:tailEnd/>
            </a:ln>
            <a:effectLst/>
          </p:spPr>
          <p:txBody>
            <a:bodyPr/>
            <a:lstStyle/>
            <a:p>
              <a:pPr marL="114300" marR="0" lvl="1" algn="r" defTabSz="914400" rtl="0" eaLnBrk="1" fontAlgn="base" latinLnBrk="0" hangingPunct="1">
                <a:lnSpc>
                  <a:spcPct val="100000"/>
                </a:lnSpc>
                <a:spcBef>
                  <a:spcPct val="0"/>
                </a:spcBef>
                <a:spcAft>
                  <a:spcPct val="0"/>
                </a:spcAft>
                <a:buClrTx/>
                <a:buSzTx/>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Rishi Gupta</a:t>
              </a:r>
            </a:p>
            <a:p>
              <a:pPr marL="114300" marR="0" lvl="1" algn="r" defTabSz="914400" rtl="0" eaLnBrk="1" fontAlgn="base" latinLnBrk="0" hangingPunct="1">
                <a:lnSpc>
                  <a:spcPct val="100000"/>
                </a:lnSpc>
                <a:spcBef>
                  <a:spcPct val="0"/>
                </a:spcBef>
                <a:spcAft>
                  <a:spcPct val="0"/>
                </a:spcAft>
                <a:buClrTx/>
                <a:buSzTx/>
                <a:tabLst/>
                <a:defRPr/>
              </a:pPr>
              <a:r>
                <a:rPr lang="en-US" sz="1800" kern="0" dirty="0">
                  <a:solidFill>
                    <a:srgbClr val="000000"/>
                  </a:solidFill>
                  <a:latin typeface="Calibri" panose="020F0502020204030204" pitchFamily="34" charset="0"/>
                  <a:cs typeface="Calibri" panose="020F0502020204030204" pitchFamily="34" charset="0"/>
                </a:rPr>
                <a:t>(Data Engineer/Scientist)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pic>
          <p:nvPicPr>
            <p:cNvPr id="5" name="Picture 4" descr="A person in a suit smiling&#10;&#10;Description automatically generated">
              <a:extLst>
                <a:ext uri="{FF2B5EF4-FFF2-40B4-BE49-F238E27FC236}">
                  <a16:creationId xmlns:a16="http://schemas.microsoft.com/office/drawing/2014/main" id="{7A924D9D-43E5-D6F8-0AB5-2E7D8A5A29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88" y="1121993"/>
              <a:ext cx="1558370" cy="1336462"/>
            </a:xfrm>
            <a:prstGeom prst="rect">
              <a:avLst/>
            </a:prstGeom>
          </p:spPr>
        </p:pic>
      </p:grpSp>
      <p:sp>
        <p:nvSpPr>
          <p:cNvPr id="7" name="Rectangle 22">
            <a:extLst>
              <a:ext uri="{FF2B5EF4-FFF2-40B4-BE49-F238E27FC236}">
                <a16:creationId xmlns:a16="http://schemas.microsoft.com/office/drawing/2014/main" id="{DC37E64F-78BC-E403-B2D0-7BB1B6161FB3}"/>
              </a:ext>
            </a:extLst>
          </p:cNvPr>
          <p:cNvSpPr>
            <a:spLocks noChangeArrowheads="1"/>
          </p:cNvSpPr>
          <p:nvPr/>
        </p:nvSpPr>
        <p:spPr bwMode="auto">
          <a:xfrm>
            <a:off x="891561" y="3662953"/>
            <a:ext cx="4680000" cy="1671047"/>
          </a:xfrm>
          <a:prstGeom prst="rect">
            <a:avLst/>
          </a:prstGeom>
          <a:solidFill>
            <a:srgbClr val="FFFFFF"/>
          </a:solidFill>
          <a:ln w="25400" cap="flat" cmpd="sng" algn="ctr">
            <a:solidFill>
              <a:srgbClr val="00B0F0"/>
            </a:solidFill>
            <a:prstDash val="solid"/>
            <a:headEnd/>
            <a:tailEnd/>
          </a:ln>
          <a:effectLst/>
        </p:spPr>
        <p:txBody>
          <a:bodyPr/>
          <a:lstStyle/>
          <a:p>
            <a:pPr marL="114300" marR="0" lvl="1" algn="r" defTabSz="914400" rtl="0" eaLnBrk="1" fontAlgn="base" latinLnBrk="0" hangingPunct="1">
              <a:lnSpc>
                <a:spcPct val="100000"/>
              </a:lnSpc>
              <a:spcBef>
                <a:spcPct val="0"/>
              </a:spcBef>
              <a:spcAft>
                <a:spcPct val="0"/>
              </a:spcAft>
              <a:buClrTx/>
              <a:buSzTx/>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Zeyno Dodd</a:t>
            </a:r>
          </a:p>
          <a:p>
            <a:pPr marL="114300" marR="0" lvl="1" algn="r" defTabSz="914400" rtl="0" eaLnBrk="1" fontAlgn="base" latinLnBrk="0" hangingPunct="1">
              <a:lnSpc>
                <a:spcPct val="100000"/>
              </a:lnSpc>
              <a:spcBef>
                <a:spcPct val="0"/>
              </a:spcBef>
              <a:spcAft>
                <a:spcPct val="0"/>
              </a:spcAft>
              <a:buClrTx/>
              <a:buSzTx/>
              <a:tabLst/>
              <a:defRPr/>
            </a:pPr>
            <a:r>
              <a:rPr lang="en-US" sz="1800" kern="0" dirty="0">
                <a:solidFill>
                  <a:srgbClr val="000000"/>
                </a:solidFill>
                <a:latin typeface="Calibri" panose="020F0502020204030204" pitchFamily="34" charset="0"/>
                <a:cs typeface="Calibri" panose="020F0502020204030204" pitchFamily="34" charset="0"/>
              </a:rPr>
              <a:t>(Data Engineer/Scientist)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pic>
        <p:nvPicPr>
          <p:cNvPr id="12" name="Picture 11" descr="A person smiling for a picture&#10;&#10;Description automatically generated">
            <a:extLst>
              <a:ext uri="{FF2B5EF4-FFF2-40B4-BE49-F238E27FC236}">
                <a16:creationId xmlns:a16="http://schemas.microsoft.com/office/drawing/2014/main" id="{79E3F9E4-9BEA-3FB6-B082-8D98579F7C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0212" y="1364441"/>
            <a:ext cx="1336462" cy="1336462"/>
          </a:xfrm>
          <a:prstGeom prst="rect">
            <a:avLst/>
          </a:prstGeom>
        </p:spPr>
      </p:pic>
      <p:pic>
        <p:nvPicPr>
          <p:cNvPr id="14" name="Picture 13" descr="A person smiling for the camera&#10;&#10;Description automatically generated">
            <a:extLst>
              <a:ext uri="{FF2B5EF4-FFF2-40B4-BE49-F238E27FC236}">
                <a16:creationId xmlns:a16="http://schemas.microsoft.com/office/drawing/2014/main" id="{F71D5268-7A6F-DB16-6DF0-8FFCCBEFAE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212" y="3830245"/>
            <a:ext cx="1336462" cy="1336462"/>
          </a:xfrm>
          <a:prstGeom prst="rect">
            <a:avLst/>
          </a:prstGeom>
        </p:spPr>
      </p:pic>
      <p:pic>
        <p:nvPicPr>
          <p:cNvPr id="4" name="Picture 3">
            <a:extLst>
              <a:ext uri="{FF2B5EF4-FFF2-40B4-BE49-F238E27FC236}">
                <a16:creationId xmlns:a16="http://schemas.microsoft.com/office/drawing/2014/main" id="{FDABCB24-4B49-AF65-1170-E574E5611D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71211" y="6130092"/>
            <a:ext cx="880823" cy="524830"/>
          </a:xfrm>
          <a:prstGeom prst="rect">
            <a:avLst/>
          </a:prstGeom>
        </p:spPr>
      </p:pic>
    </p:spTree>
    <p:extLst>
      <p:ext uri="{BB962C8B-B14F-4D97-AF65-F5344CB8AC3E}">
        <p14:creationId xmlns:p14="http://schemas.microsoft.com/office/powerpoint/2010/main" val="424139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EEBEB9-5D4D-6830-83FC-4BA683FE6938}"/>
              </a:ext>
            </a:extLst>
          </p:cNvPr>
          <p:cNvCxnSpPr/>
          <p:nvPr/>
        </p:nvCxnSpPr>
        <p:spPr bwMode="auto">
          <a:xfrm>
            <a:off x="2583285" y="5105400"/>
            <a:ext cx="8990658"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grpSp>
        <p:nvGrpSpPr>
          <p:cNvPr id="9" name="Group 8">
            <a:extLst>
              <a:ext uri="{FF2B5EF4-FFF2-40B4-BE49-F238E27FC236}">
                <a16:creationId xmlns:a16="http://schemas.microsoft.com/office/drawing/2014/main" id="{FECC845E-2363-54E1-F187-70E0F909CDDA}"/>
              </a:ext>
            </a:extLst>
          </p:cNvPr>
          <p:cNvGrpSpPr/>
          <p:nvPr/>
        </p:nvGrpSpPr>
        <p:grpSpPr>
          <a:xfrm>
            <a:off x="1141412" y="4517114"/>
            <a:ext cx="1860221" cy="365666"/>
            <a:chOff x="1705199" y="3803035"/>
            <a:chExt cx="1860221" cy="365666"/>
          </a:xfrm>
        </p:grpSpPr>
        <p:sp>
          <p:nvSpPr>
            <p:cNvPr id="18" name="Rounded Rectangle 53">
              <a:extLst>
                <a:ext uri="{FF2B5EF4-FFF2-40B4-BE49-F238E27FC236}">
                  <a16:creationId xmlns:a16="http://schemas.microsoft.com/office/drawing/2014/main" id="{2C2AEF2B-0A8A-4F81-42A4-B7B803A4F2DD}"/>
                </a:ext>
              </a:extLst>
            </p:cNvPr>
            <p:cNvSpPr/>
            <p:nvPr/>
          </p:nvSpPr>
          <p:spPr bwMode="auto">
            <a:xfrm>
              <a:off x="1705199" y="3803035"/>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sp>
          <p:nvSpPr>
            <p:cNvPr id="19" name="Oval 18">
              <a:extLst>
                <a:ext uri="{FF2B5EF4-FFF2-40B4-BE49-F238E27FC236}">
                  <a16:creationId xmlns:a16="http://schemas.microsoft.com/office/drawing/2014/main" id="{E72D44A2-778A-0868-ADF0-9FCE8C9F71BD}"/>
                </a:ext>
              </a:extLst>
            </p:cNvPr>
            <p:cNvSpPr/>
            <p:nvPr/>
          </p:nvSpPr>
          <p:spPr bwMode="auto">
            <a:xfrm>
              <a:off x="3199755" y="3803036"/>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6</a:t>
              </a:r>
              <a:endParaRPr lang="en-US" sz="3599" b="1" dirty="0">
                <a:solidFill>
                  <a:prstClr val="white"/>
                </a:solidFill>
                <a:cs typeface="Calibri" panose="020F0502020204030204" pitchFamily="34" charset="0"/>
              </a:endParaRPr>
            </a:p>
          </p:txBody>
        </p:sp>
      </p:grpSp>
      <p:grpSp>
        <p:nvGrpSpPr>
          <p:cNvPr id="3" name="Group 2">
            <a:extLst>
              <a:ext uri="{FF2B5EF4-FFF2-40B4-BE49-F238E27FC236}">
                <a16:creationId xmlns:a16="http://schemas.microsoft.com/office/drawing/2014/main" id="{52BB8715-8950-0406-D6BD-91DDBA061F75}"/>
              </a:ext>
            </a:extLst>
          </p:cNvPr>
          <p:cNvGrpSpPr/>
          <p:nvPr/>
        </p:nvGrpSpPr>
        <p:grpSpPr>
          <a:xfrm>
            <a:off x="1705199" y="3810000"/>
            <a:ext cx="1860221" cy="365666"/>
            <a:chOff x="1705199" y="3803035"/>
            <a:chExt cx="1860221" cy="365666"/>
          </a:xfrm>
        </p:grpSpPr>
        <p:sp>
          <p:nvSpPr>
            <p:cNvPr id="8" name="Rounded Rectangle 53">
              <a:extLst>
                <a:ext uri="{FF2B5EF4-FFF2-40B4-BE49-F238E27FC236}">
                  <a16:creationId xmlns:a16="http://schemas.microsoft.com/office/drawing/2014/main" id="{082BDD76-0A2A-4577-B0CC-F1DA3C895460}"/>
                </a:ext>
              </a:extLst>
            </p:cNvPr>
            <p:cNvSpPr/>
            <p:nvPr/>
          </p:nvSpPr>
          <p:spPr bwMode="auto">
            <a:xfrm>
              <a:off x="1705199" y="3803035"/>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sp>
          <p:nvSpPr>
            <p:cNvPr id="16" name="Oval 15">
              <a:extLst>
                <a:ext uri="{FF2B5EF4-FFF2-40B4-BE49-F238E27FC236}">
                  <a16:creationId xmlns:a16="http://schemas.microsoft.com/office/drawing/2014/main" id="{C4DFBAEB-D785-43A4-B17E-B9BF2EDE7625}"/>
                </a:ext>
              </a:extLst>
            </p:cNvPr>
            <p:cNvSpPr/>
            <p:nvPr/>
          </p:nvSpPr>
          <p:spPr bwMode="auto">
            <a:xfrm>
              <a:off x="3199755" y="3803036"/>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5</a:t>
              </a:r>
              <a:endParaRPr lang="en-US" sz="3599" b="1" dirty="0">
                <a:solidFill>
                  <a:prstClr val="white"/>
                </a:solidFill>
                <a:cs typeface="Calibri" panose="020F0502020204030204" pitchFamily="34" charset="0"/>
              </a:endParaRPr>
            </a:p>
          </p:txBody>
        </p:sp>
      </p:grpSp>
      <p:sp>
        <p:nvSpPr>
          <p:cNvPr id="2" name="Slide Number Placeholder 1">
            <a:extLst>
              <a:ext uri="{FF2B5EF4-FFF2-40B4-BE49-F238E27FC236}">
                <a16:creationId xmlns:a16="http://schemas.microsoft.com/office/drawing/2014/main" id="{65669279-7C45-498C-B76C-68E11E1A79E6}"/>
              </a:ext>
            </a:extLst>
          </p:cNvPr>
          <p:cNvSpPr>
            <a:spLocks noGrp="1"/>
          </p:cNvSpPr>
          <p:nvPr>
            <p:ph type="sldNum" sz="quarter" idx="12"/>
          </p:nvPr>
        </p:nvSpPr>
        <p:spPr>
          <a:xfrm>
            <a:off x="0" y="6491744"/>
            <a:ext cx="2844059" cy="365125"/>
          </a:xfrm>
        </p:spPr>
        <p:txBody>
          <a:bodyPr/>
          <a:lstStyle/>
          <a:p>
            <a:pPr defTabSz="609402">
              <a:defRPr/>
            </a:pPr>
            <a:fld id="{D60D1EDE-7116-2443-9BDD-368CE5B37660}" type="slidenum">
              <a:rPr lang="en-US" smtClean="0">
                <a:solidFill>
                  <a:srgbClr val="000000">
                    <a:tint val="75000"/>
                  </a:srgbClr>
                </a:solidFill>
              </a:rPr>
              <a:pPr defTabSz="609402">
                <a:defRPr/>
              </a:pPr>
              <a:t>3</a:t>
            </a:fld>
            <a:endParaRPr lang="en-US" dirty="0">
              <a:solidFill>
                <a:srgbClr val="000000">
                  <a:tint val="75000"/>
                </a:srgbClr>
              </a:solidFill>
            </a:endParaRPr>
          </a:p>
        </p:txBody>
      </p:sp>
      <p:sp>
        <p:nvSpPr>
          <p:cNvPr id="4" name="Rounded Rectangle 51">
            <a:extLst>
              <a:ext uri="{FF2B5EF4-FFF2-40B4-BE49-F238E27FC236}">
                <a16:creationId xmlns:a16="http://schemas.microsoft.com/office/drawing/2014/main" id="{14920E09-2735-4F74-9A5F-5D005EA48106}"/>
              </a:ext>
            </a:extLst>
          </p:cNvPr>
          <p:cNvSpPr/>
          <p:nvPr/>
        </p:nvSpPr>
        <p:spPr bwMode="auto">
          <a:xfrm>
            <a:off x="3285108" y="2496680"/>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sp>
        <p:nvSpPr>
          <p:cNvPr id="5" name="Rounded Rectangle 18">
            <a:extLst>
              <a:ext uri="{FF2B5EF4-FFF2-40B4-BE49-F238E27FC236}">
                <a16:creationId xmlns:a16="http://schemas.microsoft.com/office/drawing/2014/main" id="{BFE54B56-D615-4B71-9AC1-0EDEBCD49497}"/>
              </a:ext>
            </a:extLst>
          </p:cNvPr>
          <p:cNvSpPr/>
          <p:nvPr/>
        </p:nvSpPr>
        <p:spPr bwMode="auto">
          <a:xfrm>
            <a:off x="4924638" y="1031748"/>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sp>
        <p:nvSpPr>
          <p:cNvPr id="6" name="Rounded Rectangle 50">
            <a:extLst>
              <a:ext uri="{FF2B5EF4-FFF2-40B4-BE49-F238E27FC236}">
                <a16:creationId xmlns:a16="http://schemas.microsoft.com/office/drawing/2014/main" id="{A5AB878F-1204-429A-8DA8-177243F2E64D}"/>
              </a:ext>
            </a:extLst>
          </p:cNvPr>
          <p:cNvSpPr/>
          <p:nvPr/>
        </p:nvSpPr>
        <p:spPr bwMode="auto">
          <a:xfrm>
            <a:off x="4159524" y="1764214"/>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sp>
        <p:nvSpPr>
          <p:cNvPr id="7" name="Rounded Rectangle 52">
            <a:extLst>
              <a:ext uri="{FF2B5EF4-FFF2-40B4-BE49-F238E27FC236}">
                <a16:creationId xmlns:a16="http://schemas.microsoft.com/office/drawing/2014/main" id="{A2970E77-05A3-4013-A36A-5BCE0682F2FA}"/>
              </a:ext>
            </a:extLst>
          </p:cNvPr>
          <p:cNvSpPr/>
          <p:nvPr/>
        </p:nvSpPr>
        <p:spPr bwMode="auto">
          <a:xfrm>
            <a:off x="2519995" y="3151344"/>
            <a:ext cx="1684751" cy="365665"/>
          </a:xfrm>
          <a:prstGeom prst="roundRect">
            <a:avLst/>
          </a:prstGeom>
          <a:solidFill>
            <a:srgbClr val="2F65AA"/>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dirty="0">
              <a:ln>
                <a:noFill/>
              </a:ln>
              <a:solidFill>
                <a:prstClr val="black"/>
              </a:solidFill>
              <a:effectLst/>
              <a:uLnTx/>
              <a:uFillTx/>
            </a:endParaRPr>
          </a:p>
        </p:txBody>
      </p:sp>
      <p:pic>
        <p:nvPicPr>
          <p:cNvPr id="10" name="Picture Placeholder 17">
            <a:extLst>
              <a:ext uri="{FF2B5EF4-FFF2-40B4-BE49-F238E27FC236}">
                <a16:creationId xmlns:a16="http://schemas.microsoft.com/office/drawing/2014/main" id="{CD47019F-8CA3-4442-90F8-78DD686358A3}"/>
              </a:ext>
            </a:extLst>
          </p:cNvPr>
          <p:cNvPicPr>
            <a:picLocks noChangeAspect="1"/>
          </p:cNvPicPr>
          <p:nvPr/>
        </p:nvPicPr>
        <p:blipFill>
          <a:blip r:embed="rId3" cstate="print">
            <a:extLst>
              <a:ext uri="{BEBA8EAE-BF5A-486C-A8C5-ECC9F3942E4B}">
                <a14:imgProps xmlns:a14="http://schemas.microsoft.com/office/drawing/2010/main">
                  <a14:imgLayer r:embed="rId4">
                    <a14:imgEffect>
                      <a14:sharpenSoften amount="7000"/>
                    </a14:imgEffect>
                    <a14:imgEffect>
                      <a14:brightnessContrast bright="-41000" contrast="26000"/>
                    </a14:imgEffect>
                  </a14:imgLayer>
                </a14:imgProps>
              </a:ext>
              <a:ext uri="{28A0092B-C50C-407E-A947-70E740481C1C}">
                <a14:useLocalDpi xmlns:a14="http://schemas.microsoft.com/office/drawing/2010/main" val="0"/>
              </a:ext>
            </a:extLst>
          </a:blip>
          <a:srcRect l="12150" r="12150"/>
          <a:stretch>
            <a:fillRect/>
          </a:stretch>
        </p:blipFill>
        <p:spPr bwMode="auto">
          <a:xfrm>
            <a:off x="1589" y="894"/>
            <a:ext cx="7118793" cy="6268230"/>
          </a:xfrm>
          <a:custGeom>
            <a:avLst/>
            <a:gdLst>
              <a:gd name="connsiteX0" fmla="*/ 0 w 6219825"/>
              <a:gd name="connsiteY0" fmla="*/ 0 h 5476672"/>
              <a:gd name="connsiteX1" fmla="*/ 13641 w 6219825"/>
              <a:gd name="connsiteY1" fmla="*/ 0 h 5476672"/>
              <a:gd name="connsiteX2" fmla="*/ 6219825 w 6219825"/>
              <a:gd name="connsiteY2" fmla="*/ 0 h 5476672"/>
              <a:gd name="connsiteX3" fmla="*/ 0 w 6219825"/>
              <a:gd name="connsiteY3" fmla="*/ 5476672 h 5476672"/>
            </a:gdLst>
            <a:ahLst/>
            <a:cxnLst>
              <a:cxn ang="0">
                <a:pos x="connsiteX0" y="connsiteY0"/>
              </a:cxn>
              <a:cxn ang="0">
                <a:pos x="connsiteX1" y="connsiteY1"/>
              </a:cxn>
              <a:cxn ang="0">
                <a:pos x="connsiteX2" y="connsiteY2"/>
              </a:cxn>
              <a:cxn ang="0">
                <a:pos x="connsiteX3" y="connsiteY3"/>
              </a:cxn>
            </a:cxnLst>
            <a:rect l="l" t="t" r="r" b="b"/>
            <a:pathLst>
              <a:path w="6219825" h="5476672">
                <a:moveTo>
                  <a:pt x="0" y="0"/>
                </a:moveTo>
                <a:lnTo>
                  <a:pt x="13641" y="0"/>
                </a:lnTo>
                <a:lnTo>
                  <a:pt x="6219825" y="0"/>
                </a:lnTo>
                <a:lnTo>
                  <a:pt x="0" y="5476672"/>
                </a:lnTo>
                <a:close/>
              </a:path>
            </a:pathLst>
          </a:custGeom>
          <a:noFill/>
          <a:ln>
            <a:noFill/>
          </a:ln>
          <a:effectLst>
            <a:glow>
              <a:sysClr val="window" lastClr="FFFFFF"/>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674CCC98-DA83-4B75-BE4B-A8063AEBF303}"/>
              </a:ext>
            </a:extLst>
          </p:cNvPr>
          <p:cNvSpPr/>
          <p:nvPr/>
        </p:nvSpPr>
        <p:spPr bwMode="auto">
          <a:xfrm>
            <a:off x="6408394" y="1031748"/>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1</a:t>
            </a:r>
            <a:endParaRPr lang="en-US" sz="3599" b="1" dirty="0">
              <a:solidFill>
                <a:prstClr val="white"/>
              </a:solidFill>
              <a:cs typeface="Calibri" panose="020F0502020204030204" pitchFamily="34" charset="0"/>
            </a:endParaRPr>
          </a:p>
        </p:txBody>
      </p:sp>
      <p:sp>
        <p:nvSpPr>
          <p:cNvPr id="12" name="Oval 11">
            <a:extLst>
              <a:ext uri="{FF2B5EF4-FFF2-40B4-BE49-F238E27FC236}">
                <a16:creationId xmlns:a16="http://schemas.microsoft.com/office/drawing/2014/main" id="{361F0B26-6950-4A02-9BD8-B6964944A085}"/>
              </a:ext>
            </a:extLst>
          </p:cNvPr>
          <p:cNvSpPr/>
          <p:nvPr/>
        </p:nvSpPr>
        <p:spPr bwMode="auto">
          <a:xfrm>
            <a:off x="5606232" y="1764215"/>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2</a:t>
            </a:r>
            <a:endParaRPr lang="en-US" sz="3599" b="1" dirty="0">
              <a:solidFill>
                <a:prstClr val="white"/>
              </a:solidFill>
              <a:cs typeface="Calibri" panose="020F0502020204030204" pitchFamily="34" charset="0"/>
            </a:endParaRPr>
          </a:p>
        </p:txBody>
      </p:sp>
      <p:sp>
        <p:nvSpPr>
          <p:cNvPr id="13" name="Oval 12">
            <a:extLst>
              <a:ext uri="{FF2B5EF4-FFF2-40B4-BE49-F238E27FC236}">
                <a16:creationId xmlns:a16="http://schemas.microsoft.com/office/drawing/2014/main" id="{000053D6-4089-490C-9395-0B999A0ACC2C}"/>
              </a:ext>
            </a:extLst>
          </p:cNvPr>
          <p:cNvSpPr/>
          <p:nvPr/>
        </p:nvSpPr>
        <p:spPr bwMode="auto">
          <a:xfrm>
            <a:off x="4804073" y="2496681"/>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3</a:t>
            </a:r>
            <a:endParaRPr lang="en-US" sz="3599" b="1" dirty="0">
              <a:solidFill>
                <a:prstClr val="white"/>
              </a:solidFill>
              <a:cs typeface="Calibri" panose="020F0502020204030204" pitchFamily="34" charset="0"/>
            </a:endParaRPr>
          </a:p>
        </p:txBody>
      </p:sp>
      <p:sp>
        <p:nvSpPr>
          <p:cNvPr id="14" name="Rectangle 13">
            <a:extLst>
              <a:ext uri="{FF2B5EF4-FFF2-40B4-BE49-F238E27FC236}">
                <a16:creationId xmlns:a16="http://schemas.microsoft.com/office/drawing/2014/main" id="{9A1331E4-F92C-4CD0-97AC-B8EDA1BB7F35}"/>
              </a:ext>
            </a:extLst>
          </p:cNvPr>
          <p:cNvSpPr/>
          <p:nvPr/>
        </p:nvSpPr>
        <p:spPr bwMode="auto">
          <a:xfrm>
            <a:off x="6175496" y="1808612"/>
            <a:ext cx="2039020"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799" b="1" i="0" u="none" strike="noStrike" kern="0" cap="none" spc="0" normalizeH="0" baseline="0" noProof="0" dirty="0">
                <a:ln>
                  <a:noFill/>
                </a:ln>
                <a:solidFill>
                  <a:prstClr val="black">
                    <a:hueOff val="0"/>
                    <a:satOff val="0"/>
                    <a:lumOff val="0"/>
                    <a:alphaOff val="0"/>
                  </a:prstClr>
                </a:solidFill>
                <a:effectLst/>
                <a:uLnTx/>
                <a:uFillTx/>
                <a:latin typeface="Calibri"/>
                <a:ea typeface="+mn-ea"/>
                <a:cs typeface="Calibri" panose="020F0502020204030204" pitchFamily="34" charset="0"/>
              </a:rPr>
              <a:t> </a:t>
            </a:r>
            <a:r>
              <a:rPr lang="en-IN" sz="1799" b="1" kern="0" dirty="0">
                <a:solidFill>
                  <a:srgbClr val="006A9E"/>
                </a:solidFill>
                <a:latin typeface="Calibri"/>
                <a:cs typeface="Calibri" panose="020F0502020204030204" pitchFamily="34" charset="0"/>
              </a:rPr>
              <a:t>Our Solution / Demo</a:t>
            </a:r>
            <a:endParaRPr kumimoji="0" lang="en-IN"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endParaRPr>
          </a:p>
        </p:txBody>
      </p:sp>
      <p:sp>
        <p:nvSpPr>
          <p:cNvPr id="15" name="Oval 14">
            <a:extLst>
              <a:ext uri="{FF2B5EF4-FFF2-40B4-BE49-F238E27FC236}">
                <a16:creationId xmlns:a16="http://schemas.microsoft.com/office/drawing/2014/main" id="{DFFC4B7E-2996-41F8-9CF9-DAEB162DD621}"/>
              </a:ext>
            </a:extLst>
          </p:cNvPr>
          <p:cNvSpPr/>
          <p:nvPr/>
        </p:nvSpPr>
        <p:spPr bwMode="auto">
          <a:xfrm>
            <a:off x="4001914" y="3151345"/>
            <a:ext cx="365665" cy="365665"/>
          </a:xfrm>
          <a:prstGeom prst="ellipse">
            <a:avLst/>
          </a:prstGeom>
          <a:solidFill>
            <a:srgbClr val="4D4D4F"/>
          </a:solidFill>
          <a:ln w="3175" cap="flat" cmpd="sng" algn="ctr">
            <a:noFill/>
            <a:prstDash val="solid"/>
            <a:miter lim="800000"/>
            <a:headEnd type="none" w="sm" len="sm"/>
            <a:tailEnd type="triangle" w="med" len="med"/>
          </a:ln>
          <a:effectLst>
            <a:outerShdw blurRad="50800" dist="38100" algn="l" rotWithShape="0">
              <a:prstClr val="black">
                <a:alpha val="40000"/>
              </a:prstClr>
            </a:outerShdw>
          </a:effectLst>
        </p:spPr>
        <p:txBody>
          <a:bodyPr vert="horz" wrap="none" lIns="91416" tIns="45708" rIns="91416" bIns="45708" numCol="1" rtlCol="0" anchor="ctr" anchorCtr="0" compatLnSpc="1">
            <a:prstTxWarp prst="textNoShape">
              <a:avLst/>
            </a:prstTxWarp>
          </a:bodyPr>
          <a:lstStyle/>
          <a:p>
            <a:pPr algn="ctr" defTabSz="914126"/>
            <a:r>
              <a:rPr lang="en-US" sz="1600" b="1" dirty="0">
                <a:solidFill>
                  <a:prstClr val="white"/>
                </a:solidFill>
                <a:cs typeface="Calibri" panose="020F0502020204030204" pitchFamily="34" charset="0"/>
              </a:rPr>
              <a:t>4</a:t>
            </a:r>
            <a:endParaRPr lang="en-US" sz="3599" b="1" dirty="0">
              <a:solidFill>
                <a:prstClr val="white"/>
              </a:solidFill>
              <a:cs typeface="Calibri" panose="020F0502020204030204" pitchFamily="34" charset="0"/>
            </a:endParaRPr>
          </a:p>
        </p:txBody>
      </p:sp>
      <p:sp>
        <p:nvSpPr>
          <p:cNvPr id="17" name="Rectangle 16">
            <a:extLst>
              <a:ext uri="{FF2B5EF4-FFF2-40B4-BE49-F238E27FC236}">
                <a16:creationId xmlns:a16="http://schemas.microsoft.com/office/drawing/2014/main" id="{23E4921F-A539-4B22-BAEC-A2AC3612E4C5}"/>
              </a:ext>
            </a:extLst>
          </p:cNvPr>
          <p:cNvSpPr/>
          <p:nvPr/>
        </p:nvSpPr>
        <p:spPr bwMode="auto">
          <a:xfrm>
            <a:off x="5360699" y="2541078"/>
            <a:ext cx="1837041"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799" b="1" i="0" u="none" strike="noStrike" kern="0" cap="none" spc="0" normalizeH="0" baseline="0" noProof="0" dirty="0">
                <a:ln>
                  <a:noFill/>
                </a:ln>
                <a:solidFill>
                  <a:prstClr val="black">
                    <a:hueOff val="0"/>
                    <a:satOff val="0"/>
                    <a:lumOff val="0"/>
                    <a:alphaOff val="0"/>
                  </a:prstClr>
                </a:solidFill>
                <a:effectLst/>
                <a:uLnTx/>
                <a:uFillTx/>
                <a:latin typeface="Calibri"/>
                <a:ea typeface="+mn-ea"/>
                <a:cs typeface="Calibri" panose="020F0502020204030204" pitchFamily="34" charset="0"/>
              </a:rPr>
              <a:t> </a:t>
            </a:r>
            <a:r>
              <a:rPr lang="en-IN" sz="1799" b="1" kern="0" dirty="0">
                <a:solidFill>
                  <a:srgbClr val="006A9E"/>
                </a:solidFill>
                <a:latin typeface="Calibri"/>
                <a:cs typeface="Calibri" panose="020F0502020204030204" pitchFamily="34" charset="0"/>
              </a:rPr>
              <a:t>Potential Impacts </a:t>
            </a:r>
            <a:r>
              <a:rPr kumimoji="0" lang="en-IN"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rPr>
              <a:t> </a:t>
            </a:r>
          </a:p>
        </p:txBody>
      </p:sp>
      <p:sp>
        <p:nvSpPr>
          <p:cNvPr id="22" name="Rectangle 21">
            <a:extLst>
              <a:ext uri="{FF2B5EF4-FFF2-40B4-BE49-F238E27FC236}">
                <a16:creationId xmlns:a16="http://schemas.microsoft.com/office/drawing/2014/main" id="{AD13B043-CCB2-4399-B847-2FDA0644D550}"/>
              </a:ext>
            </a:extLst>
          </p:cNvPr>
          <p:cNvSpPr/>
          <p:nvPr/>
        </p:nvSpPr>
        <p:spPr bwMode="auto">
          <a:xfrm>
            <a:off x="7020098" y="1076146"/>
            <a:ext cx="2146421"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rPr>
              <a:t>Problem Identification</a:t>
            </a:r>
          </a:p>
        </p:txBody>
      </p:sp>
      <p:cxnSp>
        <p:nvCxnSpPr>
          <p:cNvPr id="23" name="Straight Connector 22">
            <a:extLst>
              <a:ext uri="{FF2B5EF4-FFF2-40B4-BE49-F238E27FC236}">
                <a16:creationId xmlns:a16="http://schemas.microsoft.com/office/drawing/2014/main" id="{998D5586-1730-4495-8D18-E88DCA809528}"/>
              </a:ext>
            </a:extLst>
          </p:cNvPr>
          <p:cNvCxnSpPr/>
          <p:nvPr/>
        </p:nvCxnSpPr>
        <p:spPr bwMode="auto">
          <a:xfrm>
            <a:off x="6408393" y="1580812"/>
            <a:ext cx="5785332"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cxnSp>
        <p:nvCxnSpPr>
          <p:cNvPr id="24" name="Straight Connector 23">
            <a:extLst>
              <a:ext uri="{FF2B5EF4-FFF2-40B4-BE49-F238E27FC236}">
                <a16:creationId xmlns:a16="http://schemas.microsoft.com/office/drawing/2014/main" id="{603EBCF7-3D59-489E-AC4E-CF549C7B3034}"/>
              </a:ext>
            </a:extLst>
          </p:cNvPr>
          <p:cNvCxnSpPr/>
          <p:nvPr/>
        </p:nvCxnSpPr>
        <p:spPr bwMode="auto">
          <a:xfrm>
            <a:off x="5606233" y="2313279"/>
            <a:ext cx="6584181"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cxnSp>
        <p:nvCxnSpPr>
          <p:cNvPr id="25" name="Straight Connector 24">
            <a:extLst>
              <a:ext uri="{FF2B5EF4-FFF2-40B4-BE49-F238E27FC236}">
                <a16:creationId xmlns:a16="http://schemas.microsoft.com/office/drawing/2014/main" id="{272A32C2-3F32-4048-84DA-3ACC85DB21E7}"/>
              </a:ext>
            </a:extLst>
          </p:cNvPr>
          <p:cNvCxnSpPr/>
          <p:nvPr/>
        </p:nvCxnSpPr>
        <p:spPr bwMode="auto">
          <a:xfrm>
            <a:off x="4804073" y="3031890"/>
            <a:ext cx="7389652"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cxnSp>
        <p:nvCxnSpPr>
          <p:cNvPr id="26" name="Straight Connector 25">
            <a:extLst>
              <a:ext uri="{FF2B5EF4-FFF2-40B4-BE49-F238E27FC236}">
                <a16:creationId xmlns:a16="http://schemas.microsoft.com/office/drawing/2014/main" id="{A18FE1DE-39EE-4EB1-90B9-18A336AB626D}"/>
              </a:ext>
            </a:extLst>
          </p:cNvPr>
          <p:cNvCxnSpPr/>
          <p:nvPr/>
        </p:nvCxnSpPr>
        <p:spPr bwMode="auto">
          <a:xfrm>
            <a:off x="4001914" y="3688866"/>
            <a:ext cx="8188499"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cxnSp>
        <p:nvCxnSpPr>
          <p:cNvPr id="27" name="Straight Connector 26">
            <a:extLst>
              <a:ext uri="{FF2B5EF4-FFF2-40B4-BE49-F238E27FC236}">
                <a16:creationId xmlns:a16="http://schemas.microsoft.com/office/drawing/2014/main" id="{AB364652-8B72-4B23-B507-C8474FFD97DE}"/>
              </a:ext>
            </a:extLst>
          </p:cNvPr>
          <p:cNvCxnSpPr/>
          <p:nvPr/>
        </p:nvCxnSpPr>
        <p:spPr bwMode="auto">
          <a:xfrm>
            <a:off x="3199754" y="4352101"/>
            <a:ext cx="8990658" cy="0"/>
          </a:xfrm>
          <a:prstGeom prst="line">
            <a:avLst/>
          </a:prstGeom>
          <a:solidFill>
            <a:srgbClr val="0066B3"/>
          </a:solidFill>
          <a:ln w="3175" cap="flat" cmpd="sng" algn="ctr">
            <a:solidFill>
              <a:srgbClr val="A5A5A5"/>
            </a:solidFill>
            <a:prstDash val="sysDash"/>
            <a:miter lim="800000"/>
            <a:headEnd type="none" w="sm" len="sm"/>
            <a:tailEnd type="none" w="med" len="med"/>
          </a:ln>
          <a:effectLst/>
        </p:spPr>
      </p:cxnSp>
      <p:sp>
        <p:nvSpPr>
          <p:cNvPr id="29" name="Freeform 26">
            <a:extLst>
              <a:ext uri="{FF2B5EF4-FFF2-40B4-BE49-F238E27FC236}">
                <a16:creationId xmlns:a16="http://schemas.microsoft.com/office/drawing/2014/main" id="{EE1A209C-D173-4DCB-BB62-1EB106B6297C}"/>
              </a:ext>
            </a:extLst>
          </p:cNvPr>
          <p:cNvSpPr/>
          <p:nvPr/>
        </p:nvSpPr>
        <p:spPr bwMode="auto">
          <a:xfrm rot="10800000">
            <a:off x="8430806" y="2286298"/>
            <a:ext cx="3759607" cy="3200098"/>
          </a:xfrm>
          <a:custGeom>
            <a:avLst/>
            <a:gdLst>
              <a:gd name="connsiteX0" fmla="*/ 9728 w 4435813"/>
              <a:gd name="connsiteY0" fmla="*/ 0 h 5252936"/>
              <a:gd name="connsiteX1" fmla="*/ 4435813 w 4435813"/>
              <a:gd name="connsiteY1" fmla="*/ 0 h 5252936"/>
              <a:gd name="connsiteX2" fmla="*/ 0 w 4435813"/>
              <a:gd name="connsiteY2" fmla="*/ 5252936 h 5252936"/>
              <a:gd name="connsiteX3" fmla="*/ 0 w 4435813"/>
              <a:gd name="connsiteY3" fmla="*/ 0 h 5252936"/>
            </a:gdLst>
            <a:ahLst/>
            <a:cxnLst>
              <a:cxn ang="0">
                <a:pos x="connsiteX0" y="connsiteY0"/>
              </a:cxn>
              <a:cxn ang="0">
                <a:pos x="connsiteX1" y="connsiteY1"/>
              </a:cxn>
              <a:cxn ang="0">
                <a:pos x="connsiteX2" y="connsiteY2"/>
              </a:cxn>
              <a:cxn ang="0">
                <a:pos x="connsiteX3" y="connsiteY3"/>
              </a:cxn>
            </a:cxnLst>
            <a:rect l="l" t="t" r="r" b="b"/>
            <a:pathLst>
              <a:path w="4435813" h="5252936">
                <a:moveTo>
                  <a:pt x="9728" y="0"/>
                </a:moveTo>
                <a:lnTo>
                  <a:pt x="4435813" y="0"/>
                </a:lnTo>
                <a:lnTo>
                  <a:pt x="0" y="5252936"/>
                </a:lnTo>
                <a:lnTo>
                  <a:pt x="0" y="0"/>
                </a:lnTo>
              </a:path>
            </a:pathLst>
          </a:custGeom>
          <a:solidFill>
            <a:srgbClr val="4BBAB2"/>
          </a:solidFill>
          <a:ln w="3175" cap="flat" cmpd="sng" algn="ctr">
            <a:noFill/>
            <a:prstDash val="solid"/>
            <a:miter lim="800000"/>
            <a:headEnd type="none" w="sm" len="sm"/>
            <a:tailEnd type="triangle" w="med" len="med"/>
          </a:ln>
          <a:effectLst/>
        </p:spPr>
        <p:txBody>
          <a:bodyPr vert="horz" wrap="none" lIns="91416" tIns="45708" rIns="91416" bIns="45708" numCol="1" rtlCol="0"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IN" sz="3599" b="0" i="0" u="none" strike="noStrike" kern="0" cap="none" spc="0" normalizeH="0" baseline="0" noProof="0">
              <a:ln>
                <a:noFill/>
              </a:ln>
              <a:solidFill>
                <a:prstClr val="black"/>
              </a:solidFill>
              <a:effectLst/>
              <a:uLnTx/>
              <a:uFillTx/>
            </a:endParaRPr>
          </a:p>
        </p:txBody>
      </p:sp>
      <p:sp>
        <p:nvSpPr>
          <p:cNvPr id="30" name="Title 1">
            <a:extLst>
              <a:ext uri="{FF2B5EF4-FFF2-40B4-BE49-F238E27FC236}">
                <a16:creationId xmlns:a16="http://schemas.microsoft.com/office/drawing/2014/main" id="{94140AAB-1CDE-401B-A4A9-DD6EF9774294}"/>
              </a:ext>
            </a:extLst>
          </p:cNvPr>
          <p:cNvSpPr txBox="1">
            <a:spLocks/>
          </p:cNvSpPr>
          <p:nvPr/>
        </p:nvSpPr>
        <p:spPr>
          <a:xfrm>
            <a:off x="7121672" y="155433"/>
            <a:ext cx="4764021" cy="607262"/>
          </a:xfrm>
          <a:prstGeom prst="rect">
            <a:avLst/>
          </a:prstGeom>
        </p:spPr>
        <p:txBody>
          <a:bodyPr/>
          <a:lstStyle>
            <a:lvl1pPr algn="l" rtl="0" eaLnBrk="0" fontAlgn="base" hangingPunct="0">
              <a:spcBef>
                <a:spcPct val="0"/>
              </a:spcBef>
              <a:spcAft>
                <a:spcPct val="0"/>
              </a:spcAft>
              <a:defRPr lang="en-US" sz="2400" b="0" cap="none" baseline="0" dirty="0" smtClean="0">
                <a:solidFill>
                  <a:schemeClr val="tx1"/>
                </a:solidFill>
                <a:latin typeface="Calibri" panose="020F0502020204030204" pitchFamily="34" charset="0"/>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a:lstStyle>
          <a:p>
            <a:r>
              <a:rPr sz="2799" b="1" kern="0">
                <a:solidFill>
                  <a:prstClr val="black"/>
                </a:solidFill>
                <a:cs typeface="Calibri" panose="020F0502020204030204" pitchFamily="34" charset="0"/>
              </a:rPr>
              <a:t>Agenda</a:t>
            </a:r>
          </a:p>
        </p:txBody>
      </p:sp>
      <p:sp>
        <p:nvSpPr>
          <p:cNvPr id="28" name="Rectangle 27">
            <a:extLst>
              <a:ext uri="{FF2B5EF4-FFF2-40B4-BE49-F238E27FC236}">
                <a16:creationId xmlns:a16="http://schemas.microsoft.com/office/drawing/2014/main" id="{11758E0C-9FC6-014B-9FED-56F197A8F73C}"/>
              </a:ext>
            </a:extLst>
          </p:cNvPr>
          <p:cNvSpPr/>
          <p:nvPr/>
        </p:nvSpPr>
        <p:spPr bwMode="auto">
          <a:xfrm>
            <a:off x="4552140" y="3205951"/>
            <a:ext cx="3500958"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799" b="1" i="0" u="none" strike="noStrike" kern="0" cap="none" spc="0" normalizeH="0" baseline="0" noProof="0" dirty="0">
                <a:ln>
                  <a:noFill/>
                </a:ln>
                <a:solidFill>
                  <a:prstClr val="black">
                    <a:hueOff val="0"/>
                    <a:satOff val="0"/>
                    <a:lumOff val="0"/>
                    <a:alphaOff val="0"/>
                  </a:prstClr>
                </a:solidFill>
                <a:effectLst/>
                <a:uLnTx/>
                <a:uFillTx/>
                <a:latin typeface="Calibri"/>
                <a:ea typeface="+mn-ea"/>
                <a:cs typeface="Calibri" panose="020F0502020204030204" pitchFamily="34" charset="0"/>
              </a:rPr>
              <a:t> </a:t>
            </a:r>
            <a:r>
              <a:rPr lang="en-IN" sz="1799" b="1" kern="0" dirty="0">
                <a:solidFill>
                  <a:srgbClr val="006A9E"/>
                </a:solidFill>
                <a:latin typeface="Calibri"/>
                <a:cs typeface="Calibri" panose="020F0502020204030204" pitchFamily="34" charset="0"/>
              </a:rPr>
              <a:t>Differentiators from other Solutions</a:t>
            </a:r>
            <a:endParaRPr kumimoji="0" lang="en-IN"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endParaRPr>
          </a:p>
        </p:txBody>
      </p:sp>
      <p:sp>
        <p:nvSpPr>
          <p:cNvPr id="31" name="Rectangle 30">
            <a:extLst>
              <a:ext uri="{FF2B5EF4-FFF2-40B4-BE49-F238E27FC236}">
                <a16:creationId xmlns:a16="http://schemas.microsoft.com/office/drawing/2014/main" id="{EFC6FAFA-B164-9E4F-AF4F-848F25FBB459}"/>
              </a:ext>
            </a:extLst>
          </p:cNvPr>
          <p:cNvSpPr/>
          <p:nvPr/>
        </p:nvSpPr>
        <p:spPr bwMode="auto">
          <a:xfrm>
            <a:off x="3732212" y="3862926"/>
            <a:ext cx="1372171"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799" b="1" i="0" u="none" strike="noStrike" kern="0" cap="none" spc="0" normalizeH="0" baseline="0" noProof="0" dirty="0">
                <a:ln>
                  <a:noFill/>
                </a:ln>
                <a:solidFill>
                  <a:prstClr val="black">
                    <a:hueOff val="0"/>
                    <a:satOff val="0"/>
                    <a:lumOff val="0"/>
                    <a:alphaOff val="0"/>
                  </a:prstClr>
                </a:solidFill>
                <a:effectLst/>
                <a:uLnTx/>
                <a:uFillTx/>
                <a:latin typeface="Calibri"/>
                <a:ea typeface="+mn-ea"/>
                <a:cs typeface="Calibri" panose="020F0502020204030204" pitchFamily="34" charset="0"/>
              </a:rPr>
              <a:t> </a:t>
            </a:r>
            <a:r>
              <a:rPr kumimoji="0" lang="en-IN"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rPr>
              <a:t>Pricing Model</a:t>
            </a:r>
          </a:p>
        </p:txBody>
      </p:sp>
      <p:sp>
        <p:nvSpPr>
          <p:cNvPr id="21" name="Rectangle 20">
            <a:extLst>
              <a:ext uri="{FF2B5EF4-FFF2-40B4-BE49-F238E27FC236}">
                <a16:creationId xmlns:a16="http://schemas.microsoft.com/office/drawing/2014/main" id="{3F43BB48-ADBE-9C42-34C3-B639CAA11A89}"/>
              </a:ext>
            </a:extLst>
          </p:cNvPr>
          <p:cNvSpPr/>
          <p:nvPr/>
        </p:nvSpPr>
        <p:spPr bwMode="auto">
          <a:xfrm>
            <a:off x="3231796" y="4562028"/>
            <a:ext cx="1078821" cy="276871"/>
          </a:xfrm>
          <a:prstGeom prst="rect">
            <a:avLst/>
          </a:prstGeom>
          <a:noFill/>
          <a:ln w="12700" cap="flat" cmpd="sng" algn="ctr">
            <a:noFill/>
            <a:prstDash val="sysDot"/>
          </a:ln>
          <a:effectLst/>
        </p:spPr>
        <p:txBody>
          <a:bodyPr spcFirstLastPara="0" vert="horz" wrap="none" lIns="0" tIns="0" rIns="0" bIns="0" numCol="1" spcCol="127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799" b="1" i="0" u="none" strike="noStrike" kern="0" cap="none" spc="0" normalizeH="0" baseline="0" noProof="0" dirty="0">
                <a:ln>
                  <a:noFill/>
                </a:ln>
                <a:solidFill>
                  <a:prstClr val="black">
                    <a:hueOff val="0"/>
                    <a:satOff val="0"/>
                    <a:lumOff val="0"/>
                    <a:alphaOff val="0"/>
                  </a:prstClr>
                </a:solidFill>
                <a:effectLst/>
                <a:uLnTx/>
                <a:uFillTx/>
                <a:latin typeface="Calibri"/>
                <a:ea typeface="+mn-ea"/>
                <a:cs typeface="Calibri" panose="020F0502020204030204" pitchFamily="34" charset="0"/>
              </a:rPr>
              <a:t> </a:t>
            </a:r>
            <a:r>
              <a:rPr kumimoji="0" lang="en-IN" sz="1799" b="1" i="0" u="none" strike="noStrike" kern="0" cap="none" spc="0" normalizeH="0" baseline="0" noProof="0" dirty="0">
                <a:ln>
                  <a:noFill/>
                </a:ln>
                <a:solidFill>
                  <a:srgbClr val="006A9E"/>
                </a:solidFill>
                <a:effectLst/>
                <a:uLnTx/>
                <a:uFillTx/>
                <a:latin typeface="Calibri"/>
                <a:ea typeface="+mn-ea"/>
                <a:cs typeface="Calibri" panose="020F0502020204030204" pitchFamily="34" charset="0"/>
              </a:rPr>
              <a:t>Next Steps</a:t>
            </a:r>
          </a:p>
        </p:txBody>
      </p:sp>
      <p:pic>
        <p:nvPicPr>
          <p:cNvPr id="33" name="Picture 32">
            <a:extLst>
              <a:ext uri="{FF2B5EF4-FFF2-40B4-BE49-F238E27FC236}">
                <a16:creationId xmlns:a16="http://schemas.microsoft.com/office/drawing/2014/main" id="{0B57BB07-4669-A3D3-30A5-B584496A81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1211" y="6130092"/>
            <a:ext cx="880823" cy="524830"/>
          </a:xfrm>
          <a:prstGeom prst="rect">
            <a:avLst/>
          </a:prstGeom>
        </p:spPr>
      </p:pic>
    </p:spTree>
    <p:extLst>
      <p:ext uri="{BB962C8B-B14F-4D97-AF65-F5344CB8AC3E}">
        <p14:creationId xmlns:p14="http://schemas.microsoft.com/office/powerpoint/2010/main" val="135469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CFDC099B-D562-4B15-8A92-AE539828B716}"/>
              </a:ext>
            </a:extLst>
          </p:cNvPr>
          <p:cNvSpPr>
            <a:spLocks noGrp="1"/>
          </p:cNvSpPr>
          <p:nvPr>
            <p:ph type="sldNum" sz="quarter" idx="12"/>
          </p:nvPr>
        </p:nvSpPr>
        <p:spPr>
          <a:xfrm>
            <a:off x="197505" y="6428072"/>
            <a:ext cx="973413" cy="274320"/>
          </a:xfrm>
        </p:spPr>
        <p:txBody>
          <a:bodyPr/>
          <a:lstStyle/>
          <a:p>
            <a:pPr defTabSz="609402">
              <a:defRPr/>
            </a:pPr>
            <a:fld id="{D60D1EDE-7116-2443-9BDD-368CE5B37660}" type="slidenum">
              <a:rPr lang="en-US" sz="1400" smtClean="0">
                <a:solidFill>
                  <a:srgbClr val="000000">
                    <a:tint val="75000"/>
                  </a:srgbClr>
                </a:solidFill>
                <a:latin typeface="Calibri" panose="020F0502020204030204" pitchFamily="34" charset="0"/>
                <a:cs typeface="Calibri" panose="020F0502020204030204" pitchFamily="34" charset="0"/>
              </a:rPr>
              <a:pPr defTabSz="609402">
                <a:defRPr/>
              </a:pPr>
              <a:t>4</a:t>
            </a:fld>
            <a:endParaRPr lang="en-US" sz="1400" dirty="0">
              <a:solidFill>
                <a:srgbClr val="000000">
                  <a:tint val="75000"/>
                </a:srgbClr>
              </a:solidFill>
              <a:latin typeface="Calibri" panose="020F0502020204030204" pitchFamily="34" charset="0"/>
              <a:cs typeface="Calibri" panose="020F0502020204030204" pitchFamily="34" charset="0"/>
            </a:endParaRPr>
          </a:p>
        </p:txBody>
      </p:sp>
      <p:sp>
        <p:nvSpPr>
          <p:cNvPr id="40" name="Rectangle 2">
            <a:extLst>
              <a:ext uri="{FF2B5EF4-FFF2-40B4-BE49-F238E27FC236}">
                <a16:creationId xmlns:a16="http://schemas.microsoft.com/office/drawing/2014/main" id="{B7E77AF2-D4EF-F344-947B-8E7F092FDD4F}"/>
              </a:ext>
            </a:extLst>
          </p:cNvPr>
          <p:cNvSpPr txBox="1">
            <a:spLocks noChangeArrowheads="1"/>
          </p:cNvSpPr>
          <p:nvPr/>
        </p:nvSpPr>
        <p:spPr bwMode="gray">
          <a:xfrm>
            <a:off x="684212" y="921301"/>
            <a:ext cx="10744200" cy="50985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a:defRPr sz="1800" b="1"/>
            </a:pP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AI Models in Critical Applications</a:t>
            </a:r>
          </a:p>
          <a:p>
            <a:pPr lvl="1">
              <a:buClr>
                <a:schemeClr val="tx1"/>
              </a:buClr>
            </a:pPr>
            <a:r>
              <a:rPr lang="en-US">
                <a:latin typeface="Calibri" panose="020F0502020204030204" pitchFamily="34" charset="0"/>
                <a:cs typeface="Calibri" panose="020F0502020204030204" pitchFamily="34" charset="0"/>
              </a:rPr>
              <a:t>Increasing integration in DoD systems: autonomous, NLP, etc.</a:t>
            </a:r>
          </a:p>
          <a:p>
            <a:pPr lvl="1">
              <a:buClr>
                <a:schemeClr val="tx1"/>
              </a:buClr>
            </a:pPr>
            <a:r>
              <a:rPr lang="en-US">
                <a:latin typeface="Calibri" panose="020F0502020204030204" pitchFamily="34" charset="0"/>
                <a:cs typeface="Calibri" panose="020F0502020204030204" pitchFamily="34" charset="0"/>
              </a:rPr>
              <a:t>Need for AI model transparency and integrity</a:t>
            </a:r>
          </a:p>
          <a:p>
            <a:pPr lvl="1">
              <a:buClr>
                <a:schemeClr val="tx1"/>
              </a:buClr>
            </a:pPr>
            <a:r>
              <a:rPr lang="en-US">
                <a:latin typeface="Calibri" panose="020F0502020204030204" pitchFamily="34" charset="0"/>
                <a:cs typeface="Calibri" panose="020F0502020204030204" pitchFamily="34" charset="0"/>
              </a:rPr>
              <a:t>Risk: Sensitive data collection without visibility</a:t>
            </a:r>
          </a:p>
          <a:p>
            <a:pPr>
              <a:buClr>
                <a:schemeClr val="tx1"/>
              </a:buClr>
              <a:defRPr sz="1800" b="1"/>
            </a:pPr>
            <a:r>
              <a:rPr lang="en-US">
                <a:latin typeface="Calibri" panose="020F0502020204030204" pitchFamily="34" charset="0"/>
                <a:cs typeface="Calibri" panose="020F0502020204030204" pitchFamily="34" charset="0"/>
              </a:rPr>
              <a:t>Impact on Government &amp; Commercial Sectors</a:t>
            </a:r>
          </a:p>
          <a:p>
            <a:pPr lvl="1">
              <a:buClr>
                <a:schemeClr val="tx1"/>
              </a:buClr>
            </a:pPr>
            <a:r>
              <a:rPr lang="en-US">
                <a:latin typeface="Calibri" panose="020F0502020204030204" pitchFamily="34" charset="0"/>
                <a:cs typeface="Calibri" panose="020F0502020204030204" pitchFamily="34" charset="0"/>
              </a:rPr>
              <a:t>Limited control over AI model behavior</a:t>
            </a:r>
          </a:p>
          <a:p>
            <a:pPr lvl="1">
              <a:buClr>
                <a:schemeClr val="tx1"/>
              </a:buClr>
            </a:pPr>
            <a:r>
              <a:rPr lang="en-US">
                <a:latin typeface="Calibri" panose="020F0502020204030204" pitchFamily="34" charset="0"/>
                <a:cs typeface="Calibri" panose="020F0502020204030204" pitchFamily="34" charset="0"/>
              </a:rPr>
              <a:t>Security &amp; operational awareness concerns</a:t>
            </a:r>
          </a:p>
          <a:p>
            <a:pPr>
              <a:buClr>
                <a:schemeClr val="tx1"/>
              </a:buClr>
              <a:defRPr sz="1800" b="1"/>
            </a:pPr>
            <a:r>
              <a:rPr lang="en-US">
                <a:latin typeface="Calibri" panose="020F0502020204030204" pitchFamily="34" charset="0"/>
                <a:cs typeface="Calibri" panose="020F0502020204030204" pitchFamily="34" charset="0"/>
              </a:rPr>
              <a:t>Our Solution: Closing the Gap</a:t>
            </a:r>
          </a:p>
          <a:p>
            <a:pPr lvl="1">
              <a:buClr>
                <a:schemeClr val="tx1"/>
              </a:buClr>
            </a:pPr>
            <a:r>
              <a:rPr lang="en-US">
                <a:latin typeface="Calibri" panose="020F0502020204030204" pitchFamily="34" charset="0"/>
                <a:cs typeface="Calibri" panose="020F0502020204030204" pitchFamily="34" charset="0"/>
              </a:rPr>
              <a:t>Tools to detect, analyze, and safeguard AI models</a:t>
            </a:r>
          </a:p>
          <a:p>
            <a:pPr lvl="1">
              <a:buClr>
                <a:schemeClr val="tx1"/>
              </a:buClr>
            </a:pPr>
            <a:r>
              <a:rPr lang="en-US">
                <a:latin typeface="Calibri" panose="020F0502020204030204" pitchFamily="34" charset="0"/>
                <a:cs typeface="Calibri" panose="020F0502020204030204" pitchFamily="34" charset="0"/>
              </a:rPr>
              <a:t>Aligned with DoD’s focus on AI assurance, cybersecurity, and decision-making</a:t>
            </a:r>
            <a:endParaRPr lang="en-US" dirty="0">
              <a:latin typeface="Calibri" panose="020F0502020204030204" pitchFamily="34" charset="0"/>
              <a:cs typeface="Calibri" panose="020F0502020204030204" pitchFamily="34" charset="0"/>
            </a:endParaRPr>
          </a:p>
        </p:txBody>
      </p:sp>
      <p:sp>
        <p:nvSpPr>
          <p:cNvPr id="35" name="Rectangle 2">
            <a:extLst>
              <a:ext uri="{FF2B5EF4-FFF2-40B4-BE49-F238E27FC236}">
                <a16:creationId xmlns:a16="http://schemas.microsoft.com/office/drawing/2014/main" id="{8A58CBC7-F859-C54A-A452-AF376E5516EE}"/>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a:latin typeface="Arial" panose="020B0604020202020204" pitchFamily="34" charset="0"/>
                <a:cs typeface="Arial" panose="020B0604020202020204" pitchFamily="34" charset="0"/>
              </a:rPr>
              <a:t>Problem Identification</a:t>
            </a:r>
            <a:endParaRPr lang="en-US" sz="2800" dirty="0">
              <a:latin typeface="Arial" panose="020B0604020202020204" pitchFamily="34" charset="0"/>
              <a:cs typeface="Arial" panose="020B0604020202020204" pitchFamily="34" charset="0"/>
            </a:endParaRPr>
          </a:p>
        </p:txBody>
      </p:sp>
      <p:pic>
        <p:nvPicPr>
          <p:cNvPr id="3" name="Picture 2" descr="A person in a suit smiling&#10;&#10;Description automatically generated">
            <a:extLst>
              <a:ext uri="{FF2B5EF4-FFF2-40B4-BE49-F238E27FC236}">
                <a16:creationId xmlns:a16="http://schemas.microsoft.com/office/drawing/2014/main" id="{D2A32FE6-E143-07AE-47C0-726A65D211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173" y="152400"/>
            <a:ext cx="1253570" cy="1075065"/>
          </a:xfrm>
          <a:prstGeom prst="rect">
            <a:avLst/>
          </a:prstGeom>
        </p:spPr>
      </p:pic>
      <p:pic>
        <p:nvPicPr>
          <p:cNvPr id="4" name="Picture 3">
            <a:extLst>
              <a:ext uri="{FF2B5EF4-FFF2-40B4-BE49-F238E27FC236}">
                <a16:creationId xmlns:a16="http://schemas.microsoft.com/office/drawing/2014/main" id="{4AF32FE4-B1B4-B749-F768-8DF1DF2713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1211" y="6130092"/>
            <a:ext cx="880823" cy="524830"/>
          </a:xfrm>
          <a:prstGeom prst="rect">
            <a:avLst/>
          </a:prstGeom>
        </p:spPr>
      </p:pic>
    </p:spTree>
    <p:extLst>
      <p:ext uri="{BB962C8B-B14F-4D97-AF65-F5344CB8AC3E}">
        <p14:creationId xmlns:p14="http://schemas.microsoft.com/office/powerpoint/2010/main" val="284057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CFDC099B-D562-4B15-8A92-AE539828B716}"/>
              </a:ext>
            </a:extLst>
          </p:cNvPr>
          <p:cNvSpPr>
            <a:spLocks noGrp="1"/>
          </p:cNvSpPr>
          <p:nvPr>
            <p:ph type="sldNum" sz="quarter" idx="12"/>
          </p:nvPr>
        </p:nvSpPr>
        <p:spPr>
          <a:xfrm>
            <a:off x="379412" y="6412589"/>
            <a:ext cx="973413" cy="274320"/>
          </a:xfrm>
        </p:spPr>
        <p:txBody>
          <a:bodyPr/>
          <a:lstStyle/>
          <a:p>
            <a:pPr defTabSz="609402">
              <a:defRPr/>
            </a:pPr>
            <a:fld id="{D60D1EDE-7116-2443-9BDD-368CE5B37660}" type="slidenum">
              <a:rPr lang="en-US" sz="1600" smtClean="0">
                <a:solidFill>
                  <a:srgbClr val="000000">
                    <a:tint val="75000"/>
                  </a:srgbClr>
                </a:solidFill>
                <a:latin typeface="Calibri" panose="020F0502020204030204" pitchFamily="34" charset="0"/>
                <a:cs typeface="Calibri" panose="020F0502020204030204" pitchFamily="34" charset="0"/>
              </a:rPr>
              <a:pPr defTabSz="609402">
                <a:defRPr/>
              </a:pPr>
              <a:t>5</a:t>
            </a:fld>
            <a:endParaRPr lang="en-US" sz="1600" dirty="0">
              <a:solidFill>
                <a:srgbClr val="000000">
                  <a:tint val="75000"/>
                </a:srgbClr>
              </a:solidFill>
              <a:latin typeface="Calibri" panose="020F0502020204030204" pitchFamily="34" charset="0"/>
              <a:cs typeface="Calibri" panose="020F0502020204030204" pitchFamily="34" charset="0"/>
            </a:endParaRPr>
          </a:p>
        </p:txBody>
      </p:sp>
      <p:sp>
        <p:nvSpPr>
          <p:cNvPr id="35" name="Rectangle 2">
            <a:extLst>
              <a:ext uri="{FF2B5EF4-FFF2-40B4-BE49-F238E27FC236}">
                <a16:creationId xmlns:a16="http://schemas.microsoft.com/office/drawing/2014/main" id="{8A58CBC7-F859-C54A-A452-AF376E5516EE}"/>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Our Solution</a:t>
            </a:r>
          </a:p>
        </p:txBody>
      </p:sp>
      <p:pic>
        <p:nvPicPr>
          <p:cNvPr id="2" name="Picture 1" descr="A person smiling for a picture&#10;&#10;Description automatically generated">
            <a:extLst>
              <a:ext uri="{FF2B5EF4-FFF2-40B4-BE49-F238E27FC236}">
                <a16:creationId xmlns:a16="http://schemas.microsoft.com/office/drawing/2014/main" id="{316BA704-AA17-828F-7883-58B8C44AA0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7395" y="148632"/>
            <a:ext cx="1094436" cy="1094436"/>
          </a:xfrm>
          <a:prstGeom prst="rect">
            <a:avLst/>
          </a:prstGeom>
        </p:spPr>
      </p:pic>
      <p:sp>
        <p:nvSpPr>
          <p:cNvPr id="3" name="Rectangle 2">
            <a:extLst>
              <a:ext uri="{FF2B5EF4-FFF2-40B4-BE49-F238E27FC236}">
                <a16:creationId xmlns:a16="http://schemas.microsoft.com/office/drawing/2014/main" id="{223E45C9-AC39-6CBF-371A-B4C033E8FA6F}"/>
              </a:ext>
            </a:extLst>
          </p:cNvPr>
          <p:cNvSpPr txBox="1">
            <a:spLocks noChangeArrowheads="1"/>
          </p:cNvSpPr>
          <p:nvPr/>
        </p:nvSpPr>
        <p:spPr bwMode="gray">
          <a:xfrm>
            <a:off x="692563" y="879750"/>
            <a:ext cx="10744200" cy="5590954"/>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marL="0" lvl="1" indent="0">
              <a:spcBef>
                <a:spcPts val="1500"/>
              </a:spcBef>
              <a:buClr>
                <a:schemeClr val="tx1"/>
              </a:buClr>
              <a:buNone/>
              <a:defRPr sz="1800" b="1"/>
            </a:pPr>
            <a:r>
              <a:rPr lang="en-US" sz="1800" b="1" dirty="0">
                <a:latin typeface="Calibri" panose="020F0502020204030204" pitchFamily="34" charset="0"/>
                <a:cs typeface="Calibri" panose="020F0502020204030204" pitchFamily="34" charset="0"/>
              </a:rPr>
              <a:t>AI Model Analyzer Approach</a:t>
            </a:r>
          </a:p>
          <a:p>
            <a:pPr lvl="1">
              <a:buClr>
                <a:schemeClr val="tx1"/>
              </a:buClr>
            </a:pPr>
            <a:r>
              <a:rPr lang="en-US" sz="1800" dirty="0">
                <a:latin typeface="Calibri" panose="020F0502020204030204" pitchFamily="34" charset="0"/>
                <a:cs typeface="Calibri" panose="020F0502020204030204" pitchFamily="34" charset="0"/>
              </a:rPr>
              <a:t>A framework designed to analyze machine learning models across various formats.</a:t>
            </a:r>
          </a:p>
          <a:p>
            <a:pPr lvl="1">
              <a:buClr>
                <a:schemeClr val="tx1"/>
              </a:buClr>
            </a:pPr>
            <a:r>
              <a:rPr lang="en-US" sz="1800" dirty="0">
                <a:latin typeface="Calibri" panose="020F0502020204030204" pitchFamily="34" charset="0"/>
                <a:cs typeface="Calibri" panose="020F0502020204030204" pitchFamily="34" charset="0"/>
              </a:rPr>
              <a:t>Provides insights into model structure, performance, and behavior.</a:t>
            </a:r>
          </a:p>
          <a:p>
            <a:pPr marL="0" lvl="1" indent="0">
              <a:spcBef>
                <a:spcPts val="1500"/>
              </a:spcBef>
              <a:buClr>
                <a:schemeClr val="tx1"/>
              </a:buClr>
              <a:buNone/>
              <a:defRPr sz="1800" b="1"/>
            </a:pPr>
            <a:r>
              <a:rPr lang="en-US" sz="1800" b="1" dirty="0">
                <a:latin typeface="Calibri" panose="020F0502020204030204" pitchFamily="34" charset="0"/>
                <a:cs typeface="Calibri" panose="020F0502020204030204" pitchFamily="34" charset="0"/>
              </a:rPr>
              <a:t>Supported Model Types</a:t>
            </a:r>
          </a:p>
          <a:p>
            <a:pPr lvl="1">
              <a:buClr>
                <a:schemeClr val="tx1"/>
              </a:buClr>
            </a:pPr>
            <a:r>
              <a:rPr lang="en-US" sz="1800" dirty="0">
                <a:latin typeface="Calibri" panose="020F0502020204030204" pitchFamily="34" charset="0"/>
                <a:cs typeface="Calibri" panose="020F0502020204030204" pitchFamily="34" charset="0"/>
              </a:rPr>
              <a:t>Supports analysis of both HDF5 and PyTorch model files.</a:t>
            </a:r>
          </a:p>
          <a:p>
            <a:pPr marL="0" lvl="1" indent="0">
              <a:spcBef>
                <a:spcPts val="1500"/>
              </a:spcBef>
              <a:buClr>
                <a:schemeClr val="tx1"/>
              </a:buClr>
              <a:buNone/>
              <a:defRPr sz="1800" b="1"/>
            </a:pPr>
            <a:r>
              <a:rPr lang="en-US" sz="1800" b="1" dirty="0">
                <a:latin typeface="Calibri" panose="020F0502020204030204" pitchFamily="34" charset="0"/>
                <a:cs typeface="Calibri" panose="020F0502020204030204" pitchFamily="34" charset="0"/>
              </a:rPr>
              <a:t>Core Functionality</a:t>
            </a:r>
          </a:p>
          <a:p>
            <a:pPr lvl="1">
              <a:buClr>
                <a:schemeClr val="tx1"/>
              </a:buClr>
            </a:pPr>
            <a:r>
              <a:rPr lang="en-US" sz="1800" dirty="0">
                <a:latin typeface="Calibri" panose="020F0502020204030204" pitchFamily="34" charset="0"/>
                <a:cs typeface="Calibri" panose="020F0502020204030204" pitchFamily="34" charset="0"/>
              </a:rPr>
              <a:t>The analyze function detects file type and triggers the appropriate analysis.</a:t>
            </a:r>
          </a:p>
          <a:p>
            <a:pPr lvl="2">
              <a:buClr>
                <a:schemeClr val="tx1"/>
              </a:buClr>
            </a:pPr>
            <a:r>
              <a:rPr lang="en-US" sz="1800" dirty="0">
                <a:latin typeface="Calibri" panose="020F0502020204030204" pitchFamily="34" charset="0"/>
                <a:cs typeface="Calibri" panose="020F0502020204030204" pitchFamily="34" charset="0"/>
              </a:rPr>
              <a:t>For HDF5 models, the analyze h5 function extracts key details like file mode, library version, and structure of groups and datasets.</a:t>
            </a:r>
          </a:p>
          <a:p>
            <a:pPr lvl="2">
              <a:buClr>
                <a:schemeClr val="tx1"/>
              </a:buClr>
            </a:pPr>
            <a:r>
              <a:rPr lang="en-US" sz="1800" dirty="0">
                <a:latin typeface="Calibri" panose="020F0502020204030204" pitchFamily="34" charset="0"/>
                <a:cs typeface="Calibri" panose="020F0502020204030204" pitchFamily="34" charset="0"/>
              </a:rPr>
              <a:t>For PyTorch models, the analyze PyTorch function inspects layers, parameters, and model attributes.</a:t>
            </a:r>
          </a:p>
          <a:p>
            <a:pPr marL="0" lvl="1" indent="0">
              <a:spcBef>
                <a:spcPts val="1500"/>
              </a:spcBef>
              <a:buClr>
                <a:schemeClr val="tx1"/>
              </a:buClr>
              <a:buNone/>
              <a:defRPr sz="1800" b="1"/>
            </a:pPr>
            <a:r>
              <a:rPr lang="en-US" sz="1800" b="1" dirty="0">
                <a:latin typeface="Calibri" panose="020F0502020204030204" pitchFamily="34" charset="0"/>
                <a:cs typeface="Calibri" panose="020F0502020204030204" pitchFamily="34" charset="0"/>
              </a:rPr>
              <a:t>Comprehensive Analysis</a:t>
            </a:r>
          </a:p>
          <a:p>
            <a:pPr lvl="1">
              <a:buClr>
                <a:schemeClr val="tx1"/>
              </a:buClr>
            </a:pPr>
            <a:r>
              <a:rPr lang="en-US" sz="1800" dirty="0">
                <a:latin typeface="Calibri" panose="020F0502020204030204" pitchFamily="34" charset="0"/>
                <a:cs typeface="Calibri" panose="020F0502020204030204" pitchFamily="34" charset="0"/>
              </a:rPr>
              <a:t>Collects detailed information about model layers, types, and parameters for a complete view.</a:t>
            </a:r>
          </a:p>
          <a:p>
            <a:pPr lvl="1">
              <a:buClr>
                <a:schemeClr val="tx1"/>
              </a:buClr>
            </a:pPr>
            <a:r>
              <a:rPr lang="en-US" sz="1800" dirty="0">
                <a:latin typeface="Calibri" panose="020F0502020204030204" pitchFamily="34" charset="0"/>
                <a:cs typeface="Calibri" panose="020F0502020204030204" pitchFamily="34" charset="0"/>
              </a:rPr>
              <a:t>Generates visualizations for layer distribution, parameter statistics, and more, providing deeper insights into model performance.</a:t>
            </a:r>
          </a:p>
        </p:txBody>
      </p:sp>
      <p:pic>
        <p:nvPicPr>
          <p:cNvPr id="5" name="Picture 4">
            <a:extLst>
              <a:ext uri="{FF2B5EF4-FFF2-40B4-BE49-F238E27FC236}">
                <a16:creationId xmlns:a16="http://schemas.microsoft.com/office/drawing/2014/main" id="{675FFBC2-252F-AB85-084B-9203832C5F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1211" y="6130092"/>
            <a:ext cx="880823" cy="524830"/>
          </a:xfrm>
          <a:prstGeom prst="rect">
            <a:avLst/>
          </a:prstGeom>
        </p:spPr>
      </p:pic>
    </p:spTree>
    <p:extLst>
      <p:ext uri="{BB962C8B-B14F-4D97-AF65-F5344CB8AC3E}">
        <p14:creationId xmlns:p14="http://schemas.microsoft.com/office/powerpoint/2010/main" val="354730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dissolve">
                                      <p:cBhvr>
                                        <p:cTn id="39" dur="500"/>
                                        <p:tgtEl>
                                          <p:spTgt spid="3">
                                            <p:txEl>
                                              <p:pRg st="9" end="9"/>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dissolve">
                                      <p:cBhvr>
                                        <p:cTn id="42" dur="500"/>
                                        <p:tgtEl>
                                          <p:spTgt spid="3">
                                            <p:txEl>
                                              <p:pRg st="10" end="10"/>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dissolv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308EC6-83A6-43B0-8EA1-09F0F1DB0381}"/>
              </a:ext>
            </a:extLst>
          </p:cNvPr>
          <p:cNvSpPr txBox="1">
            <a:spLocks/>
          </p:cNvSpPr>
          <p:nvPr/>
        </p:nvSpPr>
        <p:spPr>
          <a:xfrm>
            <a:off x="633413" y="2834458"/>
            <a:ext cx="10261599" cy="1623243"/>
          </a:xfrm>
          <a:prstGeom prst="rect">
            <a:avLst/>
          </a:prstGeom>
          <a:solidFill>
            <a:sysClr val="window" lastClr="FFFFFF">
              <a:lumMod val="75000"/>
            </a:sysClr>
          </a:solidFill>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eaLnBrk="1" fontAlgn="auto" latinLnBrk="0" hangingPunct="1">
              <a:lnSpc>
                <a:spcPct val="100000"/>
              </a:lnSpc>
              <a:spcBef>
                <a:spcPts val="0"/>
              </a:spcBef>
              <a:spcAft>
                <a:spcPts val="0"/>
              </a:spcAft>
              <a:buClrTx/>
              <a:buSzTx/>
              <a:buFontTx/>
              <a:buNone/>
              <a:tabLst/>
              <a:defRPr/>
            </a:pPr>
            <a:r>
              <a:rPr lang="en-GB" sz="3600" dirty="0">
                <a:solidFill>
                  <a:sysClr val="windowText" lastClr="000000"/>
                </a:solidFill>
                <a:latin typeface="Calibri"/>
              </a:rPr>
              <a:t>   </a:t>
            </a:r>
          </a:p>
          <a:p>
            <a:pPr marL="0" marR="0" lvl="0" indent="0" defTabSz="914400" eaLnBrk="1" fontAlgn="auto" latinLnBrk="0" hangingPunct="1">
              <a:lnSpc>
                <a:spcPct val="100000"/>
              </a:lnSpc>
              <a:spcBef>
                <a:spcPts val="0"/>
              </a:spcBef>
              <a:spcAft>
                <a:spcPts val="0"/>
              </a:spcAft>
              <a:buClrTx/>
              <a:buSzTx/>
              <a:buFontTx/>
              <a:buNone/>
              <a:tabLst/>
              <a:defRPr/>
            </a:pPr>
            <a:r>
              <a:rPr lang="en-GB" sz="3600" dirty="0">
                <a:solidFill>
                  <a:sysClr val="windowText" lastClr="000000"/>
                </a:solidFill>
                <a:latin typeface="Calibri"/>
              </a:rPr>
              <a:t> Demo</a:t>
            </a:r>
          </a:p>
          <a:p>
            <a:pPr marL="0" marR="0" lvl="0" indent="0" defTabSz="914400" eaLnBrk="1" fontAlgn="auto" latinLnBrk="0" hangingPunct="1">
              <a:lnSpc>
                <a:spcPct val="100000"/>
              </a:lnSpc>
              <a:spcBef>
                <a:spcPts val="0"/>
              </a:spcBef>
              <a:spcAft>
                <a:spcPts val="0"/>
              </a:spcAft>
              <a:buClrTx/>
              <a:buSzTx/>
              <a:buFontTx/>
              <a:buNone/>
              <a:tabLst/>
              <a:defRPr/>
            </a:pPr>
            <a:endParaRPr lang="en-GB" sz="3600" dirty="0">
              <a:solidFill>
                <a:sysClr val="windowText" lastClr="000000"/>
              </a:solidFill>
              <a:latin typeface="Calibri"/>
            </a:endParaRPr>
          </a:p>
          <a:p>
            <a:pPr marL="0" marR="0" lvl="0" indent="0" algn="l" defTabSz="914400" eaLnBrk="1" fontAlgn="auto" latinLnBrk="0" hangingPunct="1">
              <a:lnSpc>
                <a:spcPct val="100000"/>
              </a:lnSpc>
              <a:spcBef>
                <a:spcPts val="0"/>
              </a:spcBef>
              <a:spcAft>
                <a:spcPts val="0"/>
              </a:spcAft>
              <a:buClrTx/>
              <a:buSzTx/>
              <a:buFontTx/>
              <a:buNone/>
              <a:tabLst/>
              <a:defRPr/>
            </a:pPr>
            <a:r>
              <a:rPr lang="en-GB" sz="3600" dirty="0">
                <a:solidFill>
                  <a:sysClr val="windowText" lastClr="000000"/>
                </a:solidFill>
                <a:latin typeface="Calibri"/>
                <a:hlinkClick r:id="rId3"/>
              </a:rPr>
              <a:t>https://github.com/mindboard-inc/tradewinds-model-analyzer</a:t>
            </a:r>
            <a:endParaRPr lang="en-GB" sz="3600" dirty="0">
              <a:solidFill>
                <a:sysClr val="windowText" lastClr="000000"/>
              </a:solidFill>
              <a:latin typeface="Calibri"/>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GB" sz="3600" dirty="0">
              <a:solidFill>
                <a:sysClr val="windowText" lastClr="000000"/>
              </a:solidFill>
              <a:latin typeface="Calibri"/>
            </a:endParaRPr>
          </a:p>
        </p:txBody>
      </p:sp>
      <p:pic>
        <p:nvPicPr>
          <p:cNvPr id="5" name="Picture 2">
            <a:extLst>
              <a:ext uri="{FF2B5EF4-FFF2-40B4-BE49-F238E27FC236}">
                <a16:creationId xmlns:a16="http://schemas.microsoft.com/office/drawing/2014/main" id="{06A28C71-1E29-4213-AD00-15BE1C5CD80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9008" b="10805"/>
          <a:stretch/>
        </p:blipFill>
        <p:spPr bwMode="auto">
          <a:xfrm>
            <a:off x="8304212" y="457200"/>
            <a:ext cx="3251200" cy="23772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3C0B8083-FC81-4758-AFEC-83341BBBBCED}"/>
              </a:ext>
            </a:extLst>
          </p:cNvPr>
          <p:cNvSpPr>
            <a:spLocks noGrp="1"/>
          </p:cNvSpPr>
          <p:nvPr>
            <p:ph type="sldNum" sz="quarter" idx="12"/>
          </p:nvPr>
        </p:nvSpPr>
        <p:spPr/>
        <p:txBody>
          <a:bodyPr/>
          <a:lstStyle/>
          <a:p>
            <a:pPr defTabSz="544093">
              <a:defRPr/>
            </a:pPr>
            <a:fld id="{D60D1EDE-7116-2443-9BDD-368CE5B37660}" type="slidenum">
              <a:rPr lang="en-US" smtClean="0">
                <a:solidFill>
                  <a:srgbClr val="000000">
                    <a:tint val="75000"/>
                  </a:srgbClr>
                </a:solidFill>
              </a:rPr>
              <a:pPr defTabSz="544093">
                <a:defRPr/>
              </a:pPr>
              <a:t>6</a:t>
            </a:fld>
            <a:endParaRPr lang="en-US" dirty="0">
              <a:solidFill>
                <a:srgbClr val="000000">
                  <a:tint val="75000"/>
                </a:srgbClr>
              </a:solidFill>
            </a:endParaRPr>
          </a:p>
        </p:txBody>
      </p:sp>
      <p:pic>
        <p:nvPicPr>
          <p:cNvPr id="2" name="Picture 1">
            <a:extLst>
              <a:ext uri="{FF2B5EF4-FFF2-40B4-BE49-F238E27FC236}">
                <a16:creationId xmlns:a16="http://schemas.microsoft.com/office/drawing/2014/main" id="{79BAF381-AC1E-FC31-F5BE-8769F0B373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1211" y="6180770"/>
            <a:ext cx="880823" cy="524830"/>
          </a:xfrm>
          <a:prstGeom prst="rect">
            <a:avLst/>
          </a:prstGeom>
        </p:spPr>
      </p:pic>
    </p:spTree>
    <p:extLst>
      <p:ext uri="{BB962C8B-B14F-4D97-AF65-F5344CB8AC3E}">
        <p14:creationId xmlns:p14="http://schemas.microsoft.com/office/powerpoint/2010/main" val="310589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CFDC099B-D562-4B15-8A92-AE539828B716}"/>
              </a:ext>
            </a:extLst>
          </p:cNvPr>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7</a:t>
            </a:fld>
            <a:endParaRPr lang="en-US" dirty="0">
              <a:solidFill>
                <a:srgbClr val="000000">
                  <a:tint val="75000"/>
                </a:srgbClr>
              </a:solidFill>
            </a:endParaRPr>
          </a:p>
        </p:txBody>
      </p:sp>
      <p:sp>
        <p:nvSpPr>
          <p:cNvPr id="40" name="Rectangle 2">
            <a:extLst>
              <a:ext uri="{FF2B5EF4-FFF2-40B4-BE49-F238E27FC236}">
                <a16:creationId xmlns:a16="http://schemas.microsoft.com/office/drawing/2014/main" id="{B7E77AF2-D4EF-F344-947B-8E7F092FDD4F}"/>
              </a:ext>
            </a:extLst>
          </p:cNvPr>
          <p:cNvSpPr txBox="1">
            <a:spLocks noChangeArrowheads="1"/>
          </p:cNvSpPr>
          <p:nvPr/>
        </p:nvSpPr>
        <p:spPr bwMode="gray">
          <a:xfrm>
            <a:off x="684212" y="921301"/>
            <a:ext cx="10744200" cy="50985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lvl="1" algn="just" defTabSz="914400">
              <a:lnSpc>
                <a:spcPct val="114000"/>
              </a:lnSpc>
              <a:spcBef>
                <a:spcPts val="0"/>
              </a:spcBef>
              <a:spcAft>
                <a:spcPts val="600"/>
              </a:spcAft>
              <a:buFont typeface="Wingdings" pitchFamily="2" charset="2"/>
              <a:buChar char="§"/>
            </a:pPr>
            <a:endParaRPr lang="en-US" sz="800" b="1" dirty="0">
              <a:solidFill>
                <a:srgbClr val="0070C0"/>
              </a:solidFill>
              <a:latin typeface="Arial" panose="020B0604020202020204" pitchFamily="34" charset="0"/>
              <a:cs typeface="Arial" panose="020B0604020202020204" pitchFamily="34" charset="0"/>
            </a:endParaRPr>
          </a:p>
          <a:p>
            <a:pPr marL="1587" lvl="1" indent="0" defTabSz="914400">
              <a:lnSpc>
                <a:spcPct val="114000"/>
              </a:lnSpc>
              <a:spcBef>
                <a:spcPts val="0"/>
              </a:spcBef>
              <a:spcAft>
                <a:spcPts val="600"/>
              </a:spcAft>
              <a:buClr>
                <a:schemeClr val="tx1"/>
              </a:buClr>
              <a:buNone/>
            </a:pPr>
            <a:r>
              <a:rPr lang="en-US" sz="1800" dirty="0">
                <a:solidFill>
                  <a:srgbClr val="012946"/>
                </a:solidFill>
                <a:cs typeface="Arial" panose="020B0604020202020204" pitchFamily="34" charset="0"/>
              </a:rPr>
              <a:t>Immediate and continuous value creation for the DoD:</a:t>
            </a:r>
          </a:p>
          <a:p>
            <a:pPr lvl="1" defTabSz="914400">
              <a:lnSpc>
                <a:spcPct val="114000"/>
              </a:lnSpc>
              <a:spcBef>
                <a:spcPts val="0"/>
              </a:spcBef>
              <a:spcAft>
                <a:spcPts val="600"/>
              </a:spcAft>
              <a:buClr>
                <a:schemeClr val="tx1"/>
              </a:buClr>
              <a:buFont typeface="Arial" panose="020B0604020202020204" pitchFamily="34" charset="0"/>
              <a:buChar char="•"/>
            </a:pPr>
            <a:r>
              <a:rPr lang="en-US" sz="1800" b="1" dirty="0">
                <a:solidFill>
                  <a:srgbClr val="012946"/>
                </a:solidFill>
                <a:cs typeface="Arial" panose="020B0604020202020204" pitchFamily="34" charset="0"/>
              </a:rPr>
              <a:t>Time-Saving</a:t>
            </a:r>
            <a:r>
              <a:rPr lang="en-US" sz="1800" dirty="0">
                <a:solidFill>
                  <a:srgbClr val="012946"/>
                </a:solidFill>
                <a:cs typeface="Arial" panose="020B0604020202020204" pitchFamily="34" charset="0"/>
              </a:rPr>
              <a:t>: Automates the detection and analysis of embedded AI models, reducing the time required for manual inspections from weeks to hours.</a:t>
            </a:r>
          </a:p>
          <a:p>
            <a:pPr lvl="1" defTabSz="914400">
              <a:lnSpc>
                <a:spcPct val="114000"/>
              </a:lnSpc>
              <a:spcBef>
                <a:spcPts val="0"/>
              </a:spcBef>
              <a:spcAft>
                <a:spcPts val="600"/>
              </a:spcAft>
              <a:buClr>
                <a:schemeClr val="tx1"/>
              </a:buClr>
              <a:buFont typeface="Arial" panose="020B0604020202020204" pitchFamily="34" charset="0"/>
              <a:buChar char="•"/>
            </a:pPr>
            <a:r>
              <a:rPr lang="en-US" sz="1800" b="1" dirty="0">
                <a:solidFill>
                  <a:srgbClr val="012946"/>
                </a:solidFill>
                <a:cs typeface="Arial" panose="020B0604020202020204" pitchFamily="34" charset="0"/>
              </a:rPr>
              <a:t>Risk Reduction</a:t>
            </a:r>
            <a:r>
              <a:rPr lang="en-US" sz="1800" dirty="0">
                <a:solidFill>
                  <a:srgbClr val="012946"/>
                </a:solidFill>
                <a:cs typeface="Arial" panose="020B0604020202020204" pitchFamily="34" charset="0"/>
              </a:rPr>
              <a:t>: Enhances security posture by protecting AI models from adversarial attacks and reverse-engineering, ensuring safe deployment in defense systems </a:t>
            </a:r>
            <a:r>
              <a:rPr lang="en-US" sz="1800" dirty="0"/>
              <a:t>(via </a:t>
            </a:r>
            <a:r>
              <a:rPr lang="en-US" sz="1800" b="1" dirty="0"/>
              <a:t>watermarking</a:t>
            </a:r>
            <a:r>
              <a:rPr lang="en-US" sz="1800" dirty="0"/>
              <a:t>, </a:t>
            </a:r>
            <a:r>
              <a:rPr lang="en-US" sz="1800" b="1" dirty="0"/>
              <a:t>model obfuscation</a:t>
            </a:r>
            <a:r>
              <a:rPr lang="en-US" sz="1800" dirty="0"/>
              <a:t>, and </a:t>
            </a:r>
            <a:r>
              <a:rPr lang="en-US" sz="1800" b="1" dirty="0"/>
              <a:t>adversarial robustness </a:t>
            </a:r>
            <a:r>
              <a:rPr lang="en-US" sz="1800" dirty="0"/>
              <a:t>techniques)</a:t>
            </a:r>
            <a:endParaRPr lang="en-US" sz="1800" dirty="0">
              <a:solidFill>
                <a:srgbClr val="012946"/>
              </a:solidFill>
              <a:cs typeface="Arial" panose="020B0604020202020204" pitchFamily="34" charset="0"/>
            </a:endParaRPr>
          </a:p>
          <a:p>
            <a:pPr lvl="1" defTabSz="914400">
              <a:lnSpc>
                <a:spcPct val="114000"/>
              </a:lnSpc>
              <a:spcBef>
                <a:spcPts val="0"/>
              </a:spcBef>
              <a:spcAft>
                <a:spcPts val="600"/>
              </a:spcAft>
              <a:buClr>
                <a:schemeClr val="tx1"/>
              </a:buClr>
              <a:buFont typeface="Arial" panose="020B0604020202020204" pitchFamily="34" charset="0"/>
              <a:buChar char="•"/>
            </a:pPr>
            <a:r>
              <a:rPr lang="en-US" sz="1800" b="1" dirty="0">
                <a:solidFill>
                  <a:srgbClr val="012946"/>
                </a:solidFill>
                <a:cs typeface="Arial" panose="020B0604020202020204" pitchFamily="34" charset="0"/>
              </a:rPr>
              <a:t>Measurable Impact</a:t>
            </a:r>
            <a:r>
              <a:rPr lang="en-US" sz="1800" dirty="0">
                <a:solidFill>
                  <a:srgbClr val="012946"/>
                </a:solidFill>
                <a:cs typeface="Arial" panose="020B0604020202020204" pitchFamily="34" charset="0"/>
              </a:rPr>
              <a:t>: Provides quantifiable improvements in performance through benchmarking, ensuring model efficiency and optimization for DoD infrastructure - </a:t>
            </a:r>
            <a:r>
              <a:rPr lang="en-US" sz="1800" dirty="0"/>
              <a:t>aligned and compliant with ML Ops/Data Ops practices</a:t>
            </a:r>
            <a:r>
              <a:rPr lang="en-US" sz="1800" dirty="0">
                <a:solidFill>
                  <a:srgbClr val="012946"/>
                </a:solidFill>
                <a:cs typeface="Arial" panose="020B0604020202020204" pitchFamily="34" charset="0"/>
              </a:rPr>
              <a:t>.</a:t>
            </a:r>
          </a:p>
          <a:p>
            <a:pPr lvl="1" defTabSz="914400">
              <a:lnSpc>
                <a:spcPct val="114000"/>
              </a:lnSpc>
              <a:spcBef>
                <a:spcPts val="0"/>
              </a:spcBef>
              <a:spcAft>
                <a:spcPts val="600"/>
              </a:spcAft>
              <a:buClr>
                <a:schemeClr val="tx1"/>
              </a:buClr>
              <a:buFont typeface="Arial" panose="020B0604020202020204" pitchFamily="34" charset="0"/>
              <a:buChar char="•"/>
            </a:pPr>
            <a:r>
              <a:rPr lang="en-US" sz="1800" b="1" dirty="0">
                <a:solidFill>
                  <a:srgbClr val="012946"/>
                </a:solidFill>
                <a:cs typeface="Arial" panose="020B0604020202020204" pitchFamily="34" charset="0"/>
              </a:rPr>
              <a:t>Cost Efficiency</a:t>
            </a:r>
            <a:r>
              <a:rPr lang="en-US" sz="1800" dirty="0">
                <a:solidFill>
                  <a:srgbClr val="012946"/>
                </a:solidFill>
                <a:cs typeface="Arial" panose="020B0604020202020204" pitchFamily="34" charset="0"/>
              </a:rPr>
              <a:t>: Reduces operational costs by optimizing resource use and eliminating the need for external validation of AI models.</a:t>
            </a:r>
          </a:p>
          <a:p>
            <a:pPr lvl="1" defTabSz="914400">
              <a:lnSpc>
                <a:spcPct val="114000"/>
              </a:lnSpc>
              <a:spcBef>
                <a:spcPts val="0"/>
              </a:spcBef>
              <a:spcAft>
                <a:spcPts val="600"/>
              </a:spcAft>
              <a:buClr>
                <a:schemeClr val="tx1"/>
              </a:buClr>
              <a:buFont typeface="Arial" panose="020B0604020202020204" pitchFamily="34" charset="0"/>
              <a:buChar char="•"/>
            </a:pPr>
            <a:r>
              <a:rPr lang="en-US" sz="1800" b="1" dirty="0">
                <a:solidFill>
                  <a:srgbClr val="012946"/>
                </a:solidFill>
                <a:cs typeface="Arial" panose="020B0604020202020204" pitchFamily="34" charset="0"/>
              </a:rPr>
              <a:t>Strategic Alignment</a:t>
            </a:r>
            <a:r>
              <a:rPr lang="en-US" sz="1800" dirty="0">
                <a:solidFill>
                  <a:srgbClr val="012946"/>
                </a:solidFill>
                <a:cs typeface="Arial" panose="020B0604020202020204" pitchFamily="34" charset="0"/>
              </a:rPr>
              <a:t>: Supports the DoD’s AI objectives by enabling faster, more secure decision-making across mission-critical applications. </a:t>
            </a:r>
          </a:p>
        </p:txBody>
      </p:sp>
      <p:sp>
        <p:nvSpPr>
          <p:cNvPr id="35" name="Rectangle 2">
            <a:extLst>
              <a:ext uri="{FF2B5EF4-FFF2-40B4-BE49-F238E27FC236}">
                <a16:creationId xmlns:a16="http://schemas.microsoft.com/office/drawing/2014/main" id="{8A58CBC7-F859-C54A-A452-AF376E5516EE}"/>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Potential Impacts</a:t>
            </a:r>
          </a:p>
        </p:txBody>
      </p:sp>
      <p:pic>
        <p:nvPicPr>
          <p:cNvPr id="2" name="Picture 1" descr="A person smiling for the camera&#10;&#10;Description automatically generated">
            <a:extLst>
              <a:ext uri="{FF2B5EF4-FFF2-40B4-BE49-F238E27FC236}">
                <a16:creationId xmlns:a16="http://schemas.microsoft.com/office/drawing/2014/main" id="{03DE029E-49BF-15AF-B68C-AABA752E1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5012" y="152400"/>
            <a:ext cx="1107862" cy="1107862"/>
          </a:xfrm>
          <a:prstGeom prst="rect">
            <a:avLst/>
          </a:prstGeom>
        </p:spPr>
      </p:pic>
    </p:spTree>
    <p:extLst>
      <p:ext uri="{BB962C8B-B14F-4D97-AF65-F5344CB8AC3E}">
        <p14:creationId xmlns:p14="http://schemas.microsoft.com/office/powerpoint/2010/main" val="3032311120"/>
      </p:ext>
    </p:extLst>
  </p:cSld>
  <p:clrMapOvr>
    <a:masterClrMapping/>
  </p:clrMapOvr>
  <mc:AlternateContent xmlns:mc="http://schemas.openxmlformats.org/markup-compatibility/2006" xmlns:p14="http://schemas.microsoft.com/office/powerpoint/2010/main">
    <mc:Choice Requires="p14">
      <p:transition spd="slow" p14:dur="2000" advTm="41815"/>
    </mc:Choice>
    <mc:Fallback xmlns="">
      <p:transition spd="slow" advTm="418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0">
                                            <p:txEl>
                                              <p:pRg st="3" end="3"/>
                                            </p:txEl>
                                          </p:spTgt>
                                        </p:tgtEl>
                                        <p:attrNameLst>
                                          <p:attrName>style.visibility</p:attrName>
                                        </p:attrNameLst>
                                      </p:cBhvr>
                                      <p:to>
                                        <p:strVal val="visible"/>
                                      </p:to>
                                    </p:set>
                                    <p:animEffect transition="in" filter="blinds(horizontal)">
                                      <p:cBhvr>
                                        <p:cTn id="11" dur="500"/>
                                        <p:tgtEl>
                                          <p:spTgt spid="40">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40">
                                            <p:txEl>
                                              <p:pRg st="4" end="4"/>
                                            </p:txEl>
                                          </p:spTgt>
                                        </p:tgtEl>
                                        <p:attrNameLst>
                                          <p:attrName>style.visibility</p:attrName>
                                        </p:attrNameLst>
                                      </p:cBhvr>
                                      <p:to>
                                        <p:strVal val="visible"/>
                                      </p:to>
                                    </p:set>
                                    <p:animEffect transition="in" filter="checkerboard(across)">
                                      <p:cBhvr>
                                        <p:cTn id="16" dur="500"/>
                                        <p:tgtEl>
                                          <p:spTgt spid="4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0">
                                            <p:txEl>
                                              <p:pRg st="5" end="5"/>
                                            </p:txEl>
                                          </p:spTgt>
                                        </p:tgtEl>
                                        <p:attrNameLst>
                                          <p:attrName>style.visibility</p:attrName>
                                        </p:attrNameLst>
                                      </p:cBhvr>
                                      <p:to>
                                        <p:strVal val="visible"/>
                                      </p:to>
                                    </p:set>
                                    <p:animEffect transition="in" filter="dissolve">
                                      <p:cBhvr>
                                        <p:cTn id="21" dur="500"/>
                                        <p:tgtEl>
                                          <p:spTgt spid="4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0">
                                            <p:txEl>
                                              <p:pRg st="6" end="6"/>
                                            </p:txEl>
                                          </p:spTgt>
                                        </p:tgtEl>
                                        <p:attrNameLst>
                                          <p:attrName>style.visibility</p:attrName>
                                        </p:attrNameLst>
                                      </p:cBhvr>
                                      <p:to>
                                        <p:strVal val="visible"/>
                                      </p:to>
                                    </p:set>
                                    <p:anim calcmode="lin" valueType="num">
                                      <p:cBhvr additive="base">
                                        <p:cTn id="26" dur="500" fill="hold"/>
                                        <p:tgtEl>
                                          <p:spTgt spid="40">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CFDC099B-D562-4B15-8A92-AE539828B716}"/>
              </a:ext>
            </a:extLst>
          </p:cNvPr>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8</a:t>
            </a:fld>
            <a:endParaRPr lang="en-US" dirty="0">
              <a:solidFill>
                <a:srgbClr val="000000">
                  <a:tint val="75000"/>
                </a:srgbClr>
              </a:solidFill>
            </a:endParaRPr>
          </a:p>
        </p:txBody>
      </p:sp>
      <p:sp>
        <p:nvSpPr>
          <p:cNvPr id="40" name="Rectangle 2">
            <a:extLst>
              <a:ext uri="{FF2B5EF4-FFF2-40B4-BE49-F238E27FC236}">
                <a16:creationId xmlns:a16="http://schemas.microsoft.com/office/drawing/2014/main" id="{B7E77AF2-D4EF-F344-947B-8E7F092FDD4F}"/>
              </a:ext>
            </a:extLst>
          </p:cNvPr>
          <p:cNvSpPr txBox="1">
            <a:spLocks noChangeArrowheads="1"/>
          </p:cNvSpPr>
          <p:nvPr/>
        </p:nvSpPr>
        <p:spPr bwMode="gray">
          <a:xfrm>
            <a:off x="692563" y="879750"/>
            <a:ext cx="10744200" cy="50985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marL="0" lvl="1" indent="0">
              <a:spcBef>
                <a:spcPts val="1500"/>
              </a:spcBef>
              <a:buNone/>
              <a:defRPr sz="1800" b="1"/>
            </a:pPr>
            <a:endParaRPr lang="en-US" sz="1800" b="1" dirty="0"/>
          </a:p>
          <a:p>
            <a:pPr marL="0" lvl="1" indent="0">
              <a:spcBef>
                <a:spcPts val="1500"/>
              </a:spcBef>
              <a:buNone/>
              <a:defRPr sz="1800" b="1"/>
            </a:pPr>
            <a:r>
              <a:rPr lang="en-US" sz="1800" b="1" dirty="0"/>
              <a:t>Comprehensive AI Model Protection</a:t>
            </a:r>
          </a:p>
          <a:p>
            <a:pPr lvl="1">
              <a:buClr>
                <a:schemeClr val="tx1"/>
              </a:buClr>
            </a:pPr>
            <a:r>
              <a:rPr lang="en-US" sz="1800" dirty="0"/>
              <a:t>Fully automated, end-to-end platform designed to analyze and protect AI models embedded in applications.</a:t>
            </a:r>
          </a:p>
          <a:p>
            <a:pPr lvl="1">
              <a:buClr>
                <a:schemeClr val="tx1"/>
              </a:buClr>
            </a:pPr>
            <a:r>
              <a:rPr lang="en-US" sz="1800" dirty="0"/>
              <a:t>Comprehensive solution that detects, characterizes, and verifies AI models—unlike other tools that focus only on AI explainability or security.</a:t>
            </a:r>
          </a:p>
          <a:p>
            <a:pPr marL="0" lvl="1" indent="0">
              <a:spcBef>
                <a:spcPts val="1500"/>
              </a:spcBef>
              <a:buClr>
                <a:schemeClr val="tx1"/>
              </a:buClr>
              <a:buNone/>
              <a:defRPr sz="1800" b="1"/>
            </a:pPr>
            <a:r>
              <a:rPr lang="en-US" sz="1800" b="1" dirty="0"/>
              <a:t>Privacy and Security Assurance</a:t>
            </a:r>
          </a:p>
          <a:p>
            <a:pPr lvl="1">
              <a:buClr>
                <a:schemeClr val="tx1"/>
              </a:buClr>
            </a:pPr>
            <a:r>
              <a:rPr lang="en-US" sz="1800" dirty="0"/>
              <a:t>Ensures privacy and security across DoD systems, with a focus on safeguarding critical defense applications.</a:t>
            </a:r>
          </a:p>
          <a:p>
            <a:pPr marL="0" lvl="1" indent="0">
              <a:spcBef>
                <a:spcPts val="1500"/>
              </a:spcBef>
              <a:buClr>
                <a:schemeClr val="tx1"/>
              </a:buClr>
              <a:buNone/>
              <a:defRPr sz="1800" b="1"/>
            </a:pPr>
            <a:r>
              <a:rPr lang="en-US" sz="1800" b="1" dirty="0"/>
              <a:t>Deployment Flexibility</a:t>
            </a:r>
          </a:p>
          <a:p>
            <a:pPr lvl="1">
              <a:buClr>
                <a:schemeClr val="tx1"/>
              </a:buClr>
            </a:pPr>
            <a:r>
              <a:rPr lang="en-US" sz="1800" dirty="0"/>
              <a:t>Processor-agnostic and deployable on-premises, eliminating the need for cloud dependencies.</a:t>
            </a:r>
          </a:p>
          <a:p>
            <a:pPr marL="0" lvl="1" indent="0">
              <a:spcBef>
                <a:spcPts val="1500"/>
              </a:spcBef>
              <a:buClr>
                <a:schemeClr val="tx1"/>
              </a:buClr>
              <a:buNone/>
              <a:defRPr sz="1800" b="1"/>
            </a:pPr>
            <a:r>
              <a:rPr lang="en-US" sz="1800" b="1" dirty="0"/>
              <a:t>Tailored for DoD Needs</a:t>
            </a:r>
          </a:p>
          <a:p>
            <a:pPr lvl="1">
              <a:buClr>
                <a:schemeClr val="tx1"/>
              </a:buClr>
            </a:pPr>
            <a:r>
              <a:rPr lang="en-US" sz="1800" dirty="0"/>
              <a:t>Tailored to meet the DoD's unique operational and security requirements, providing unmatched control and insight into AI.</a:t>
            </a:r>
          </a:p>
        </p:txBody>
      </p:sp>
      <p:sp>
        <p:nvSpPr>
          <p:cNvPr id="35" name="Rectangle 2">
            <a:extLst>
              <a:ext uri="{FF2B5EF4-FFF2-40B4-BE49-F238E27FC236}">
                <a16:creationId xmlns:a16="http://schemas.microsoft.com/office/drawing/2014/main" id="{8A58CBC7-F859-C54A-A452-AF376E5516EE}"/>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Differentiators from other Solutions</a:t>
            </a:r>
          </a:p>
        </p:txBody>
      </p:sp>
      <p:pic>
        <p:nvPicPr>
          <p:cNvPr id="3" name="Picture 2" descr="A person smiling for a picture&#10;&#10;Description automatically generated">
            <a:extLst>
              <a:ext uri="{FF2B5EF4-FFF2-40B4-BE49-F238E27FC236}">
                <a16:creationId xmlns:a16="http://schemas.microsoft.com/office/drawing/2014/main" id="{5CB7D4CE-2736-3293-0F96-D530D1C553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57395" y="148632"/>
            <a:ext cx="1094436" cy="1094436"/>
          </a:xfrm>
          <a:prstGeom prst="rect">
            <a:avLst/>
          </a:prstGeom>
        </p:spPr>
      </p:pic>
    </p:spTree>
    <p:extLst>
      <p:ext uri="{BB962C8B-B14F-4D97-AF65-F5344CB8AC3E}">
        <p14:creationId xmlns:p14="http://schemas.microsoft.com/office/powerpoint/2010/main" val="332369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CFDC099B-D562-4B15-8A92-AE539828B716}"/>
              </a:ext>
            </a:extLst>
          </p:cNvPr>
          <p:cNvSpPr>
            <a:spLocks noGrp="1"/>
          </p:cNvSpPr>
          <p:nvPr>
            <p:ph type="sldNum" sz="quarter" idx="12"/>
          </p:nvPr>
        </p:nvSpPr>
        <p:spPr/>
        <p:txBody>
          <a:bodyPr/>
          <a:lstStyle/>
          <a:p>
            <a:pPr defTabSz="609402">
              <a:defRPr/>
            </a:pPr>
            <a:fld id="{D60D1EDE-7116-2443-9BDD-368CE5B37660}" type="slidenum">
              <a:rPr lang="en-US" smtClean="0">
                <a:solidFill>
                  <a:srgbClr val="000000">
                    <a:tint val="75000"/>
                  </a:srgbClr>
                </a:solidFill>
              </a:rPr>
              <a:pPr defTabSz="609402">
                <a:defRPr/>
              </a:pPr>
              <a:t>9</a:t>
            </a:fld>
            <a:endParaRPr lang="en-US" dirty="0">
              <a:solidFill>
                <a:srgbClr val="000000">
                  <a:tint val="75000"/>
                </a:srgbClr>
              </a:solidFill>
            </a:endParaRPr>
          </a:p>
        </p:txBody>
      </p:sp>
      <p:sp>
        <p:nvSpPr>
          <p:cNvPr id="40" name="Rectangle 2">
            <a:extLst>
              <a:ext uri="{FF2B5EF4-FFF2-40B4-BE49-F238E27FC236}">
                <a16:creationId xmlns:a16="http://schemas.microsoft.com/office/drawing/2014/main" id="{B7E77AF2-D4EF-F344-947B-8E7F092FDD4F}"/>
              </a:ext>
            </a:extLst>
          </p:cNvPr>
          <p:cNvSpPr txBox="1">
            <a:spLocks noChangeArrowheads="1"/>
          </p:cNvSpPr>
          <p:nvPr/>
        </p:nvSpPr>
        <p:spPr bwMode="gray">
          <a:xfrm>
            <a:off x="684212" y="879750"/>
            <a:ext cx="10744200" cy="5098500"/>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rtl="0" fontAlgn="base">
              <a:lnSpc>
                <a:spcPct val="95000"/>
              </a:lnSpc>
              <a:spcBef>
                <a:spcPts val="1500"/>
              </a:spcBef>
              <a:spcAft>
                <a:spcPct val="0"/>
              </a:spcAft>
              <a:defRPr sz="2000">
                <a:solidFill>
                  <a:schemeClr val="tx1"/>
                </a:solidFill>
                <a:latin typeface="+mn-lt"/>
                <a:ea typeface="+mn-ea"/>
                <a:cs typeface="+mn-cs"/>
              </a:defRPr>
            </a:lvl1pPr>
            <a:lvl2pPr marL="276225" indent="-274638" algn="l" rtl="0" fontAlgn="base">
              <a:lnSpc>
                <a:spcPct val="95000"/>
              </a:lnSpc>
              <a:spcBef>
                <a:spcPts val="1200"/>
              </a:spcBef>
              <a:spcAft>
                <a:spcPct val="0"/>
              </a:spcAft>
              <a:buClr>
                <a:srgbClr val="11BEE6"/>
              </a:buClr>
              <a:buFont typeface="Vodafone Rg" pitchFamily="34" charset="0"/>
              <a:buChar char="•"/>
              <a:defRPr sz="2000">
                <a:solidFill>
                  <a:schemeClr val="tx1"/>
                </a:solidFill>
                <a:latin typeface="+mn-lt"/>
                <a:cs typeface="+mn-cs"/>
              </a:defRPr>
            </a:lvl2pPr>
            <a:lvl3pPr marL="539750" indent="-261938" algn="l" rtl="0" fontAlgn="base">
              <a:lnSpc>
                <a:spcPct val="95000"/>
              </a:lnSpc>
              <a:spcBef>
                <a:spcPts val="900"/>
              </a:spcBef>
              <a:spcAft>
                <a:spcPct val="0"/>
              </a:spcAft>
              <a:buClr>
                <a:srgbClr val="11BEE6"/>
              </a:buClr>
              <a:buFont typeface="Calibri" pitchFamily="34" charset="0"/>
              <a:buChar char="–"/>
              <a:defRPr>
                <a:solidFill>
                  <a:schemeClr val="tx1"/>
                </a:solidFill>
                <a:latin typeface="+mn-lt"/>
                <a:cs typeface="+mn-cs"/>
              </a:defRPr>
            </a:lvl3pPr>
            <a:lvl4pPr marL="806450" indent="-265113" algn="l" rtl="0" fontAlgn="base">
              <a:lnSpc>
                <a:spcPct val="95000"/>
              </a:lnSpc>
              <a:spcBef>
                <a:spcPts val="600"/>
              </a:spcBef>
              <a:spcAft>
                <a:spcPct val="0"/>
              </a:spcAft>
              <a:buClr>
                <a:srgbClr val="11BEE6"/>
              </a:buClr>
              <a:buFont typeface="Calibri" pitchFamily="34" charset="0"/>
              <a:buChar char="•"/>
              <a:defRPr sz="1600">
                <a:solidFill>
                  <a:schemeClr val="tx1"/>
                </a:solidFill>
                <a:latin typeface="+mn-lt"/>
                <a:cs typeface="+mn-cs"/>
              </a:defRPr>
            </a:lvl4pPr>
            <a:lvl5pPr marL="10731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5pPr>
            <a:lvl6pPr marL="15303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6pPr>
            <a:lvl7pPr marL="19875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7pPr>
            <a:lvl8pPr marL="24447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8pPr>
            <a:lvl9pPr marL="2901950" indent="-265113" algn="l" rtl="0" fontAlgn="base">
              <a:lnSpc>
                <a:spcPct val="95000"/>
              </a:lnSpc>
              <a:spcBef>
                <a:spcPts val="600"/>
              </a:spcBef>
              <a:spcAft>
                <a:spcPct val="0"/>
              </a:spcAft>
              <a:buClr>
                <a:srgbClr val="11BEE6"/>
              </a:buClr>
              <a:buChar char="»"/>
              <a:defRPr sz="1600">
                <a:solidFill>
                  <a:schemeClr val="tx1"/>
                </a:solidFill>
                <a:latin typeface="+mn-lt"/>
                <a:cs typeface="+mn-cs"/>
              </a:defRPr>
            </a:lvl9pPr>
          </a:lstStyle>
          <a:p>
            <a:pPr>
              <a:defRPr sz="1800" b="1"/>
            </a:pPr>
            <a:endParaRPr lang="en-US" dirty="0"/>
          </a:p>
          <a:p>
            <a:pPr>
              <a:defRPr sz="1800" b="1"/>
            </a:pPr>
            <a:r>
              <a:rPr lang="en-US" dirty="0"/>
              <a:t>Transparency and Flexibility</a:t>
            </a:r>
          </a:p>
          <a:p>
            <a:pPr lvl="1">
              <a:buClr>
                <a:schemeClr val="tx1"/>
              </a:buClr>
            </a:pPr>
            <a:r>
              <a:rPr lang="en-US" dirty="0"/>
              <a:t>Covers base costs of development, deployment, and support.</a:t>
            </a:r>
          </a:p>
          <a:p>
            <a:pPr>
              <a:buClr>
                <a:schemeClr val="tx1"/>
              </a:buClr>
              <a:defRPr sz="1800" b="1"/>
            </a:pPr>
            <a:r>
              <a:rPr lang="en-US" b="1" dirty="0"/>
              <a:t>Fixed Profit Margin</a:t>
            </a:r>
          </a:p>
          <a:p>
            <a:pPr lvl="1">
              <a:buClr>
                <a:schemeClr val="tx1"/>
              </a:buClr>
            </a:pPr>
            <a:r>
              <a:rPr lang="en-US" dirty="0"/>
              <a:t>Added fixed percentage ensures clear profit calculation.</a:t>
            </a:r>
          </a:p>
          <a:p>
            <a:pPr>
              <a:buClr>
                <a:schemeClr val="tx1"/>
              </a:buClr>
              <a:defRPr sz="1800" b="1"/>
            </a:pPr>
            <a:r>
              <a:rPr lang="en-US" dirty="0"/>
              <a:t>Minimizes Financial Risk</a:t>
            </a:r>
            <a:endParaRPr lang="en-US" sz="1900" dirty="0">
              <a:solidFill>
                <a:srgbClr val="012946"/>
              </a:solidFill>
              <a:latin typeface="Arial" panose="020B0604020202020204" pitchFamily="34" charset="0"/>
              <a:cs typeface="Arial" panose="020B0604020202020204" pitchFamily="34" charset="0"/>
            </a:endParaRPr>
          </a:p>
          <a:p>
            <a:pPr lvl="1">
              <a:buClr>
                <a:schemeClr val="tx1"/>
              </a:buClr>
            </a:pPr>
            <a:r>
              <a:rPr lang="en-US" dirty="0"/>
              <a:t>Added fixed percentage ensures clear profit calculation.</a:t>
            </a:r>
          </a:p>
          <a:p>
            <a:pPr>
              <a:buClr>
                <a:schemeClr val="tx1"/>
              </a:buClr>
              <a:defRPr sz="1800" b="1"/>
            </a:pPr>
            <a:r>
              <a:rPr lang="en-US" dirty="0"/>
              <a:t>Adaptable to Evolving Requirements</a:t>
            </a:r>
            <a:endParaRPr lang="en-US" sz="1900" dirty="0">
              <a:solidFill>
                <a:srgbClr val="012946"/>
              </a:solidFill>
              <a:latin typeface="Arial" panose="020B0604020202020204" pitchFamily="34" charset="0"/>
              <a:cs typeface="Arial" panose="020B0604020202020204" pitchFamily="34" charset="0"/>
            </a:endParaRPr>
          </a:p>
          <a:p>
            <a:pPr lvl="1">
              <a:buClr>
                <a:schemeClr val="tx1"/>
              </a:buClr>
            </a:pPr>
            <a:r>
              <a:rPr lang="en-US" dirty="0"/>
              <a:t>Allows adjustments as project needs change.</a:t>
            </a:r>
          </a:p>
          <a:p>
            <a:pPr>
              <a:buClr>
                <a:schemeClr val="tx1"/>
              </a:buClr>
              <a:defRPr sz="1800" b="1"/>
            </a:pPr>
            <a:r>
              <a:rPr lang="en-US" dirty="0"/>
              <a:t>Ensures Budget Predictability</a:t>
            </a:r>
            <a:endParaRPr lang="en-US" sz="1900" dirty="0">
              <a:solidFill>
                <a:srgbClr val="012946"/>
              </a:solidFill>
              <a:latin typeface="Arial" panose="020B0604020202020204" pitchFamily="34" charset="0"/>
              <a:cs typeface="Arial" panose="020B0604020202020204" pitchFamily="34" charset="0"/>
            </a:endParaRPr>
          </a:p>
          <a:p>
            <a:pPr lvl="1">
              <a:buClr>
                <a:schemeClr val="tx1"/>
              </a:buClr>
            </a:pPr>
            <a:r>
              <a:rPr lang="en-US" dirty="0"/>
              <a:t>Maintains high-quality, responsive service tailored to DoD's needs.</a:t>
            </a:r>
          </a:p>
          <a:p>
            <a:pPr marL="1587" lvl="1" indent="0">
              <a:buNone/>
            </a:pPr>
            <a:endParaRPr lang="en-US" dirty="0"/>
          </a:p>
          <a:p>
            <a:pPr marL="1587" lvl="1" indent="0">
              <a:buNone/>
            </a:pPr>
            <a:endParaRPr lang="en-US" dirty="0"/>
          </a:p>
          <a:p>
            <a:pPr marL="1587" lvl="1" indent="0">
              <a:buNone/>
            </a:pPr>
            <a:endParaRPr lang="en-US" dirty="0"/>
          </a:p>
          <a:p>
            <a:pPr marL="1587" lvl="1" indent="0">
              <a:buNone/>
            </a:pPr>
            <a:endParaRPr lang="en-US" dirty="0"/>
          </a:p>
          <a:p>
            <a:pPr>
              <a:defRPr sz="1800" b="1"/>
            </a:pPr>
            <a:endParaRPr lang="en-US" dirty="0"/>
          </a:p>
        </p:txBody>
      </p:sp>
      <p:sp>
        <p:nvSpPr>
          <p:cNvPr id="35" name="Rectangle 2">
            <a:extLst>
              <a:ext uri="{FF2B5EF4-FFF2-40B4-BE49-F238E27FC236}">
                <a16:creationId xmlns:a16="http://schemas.microsoft.com/office/drawing/2014/main" id="{8A58CBC7-F859-C54A-A452-AF376E5516EE}"/>
              </a:ext>
            </a:extLst>
          </p:cNvPr>
          <p:cNvSpPr txBox="1">
            <a:spLocks noChangeArrowheads="1"/>
          </p:cNvSpPr>
          <p:nvPr/>
        </p:nvSpPr>
        <p:spPr>
          <a:xfrm>
            <a:off x="684212" y="152400"/>
            <a:ext cx="6354762" cy="755649"/>
          </a:xfrm>
          <a:prstGeom prst="rect">
            <a:avLst/>
          </a:prstGeom>
        </p:spPr>
        <p:txBody>
          <a:bodyPr vert="horz" lIns="0" tIns="0" rIns="0" bIns="0" rtlCol="0" anchor="ctr">
            <a:normAutofit/>
          </a:bodyPr>
          <a:lstStyle>
            <a:lvl1pPr algn="l" defTabSz="609402" rtl="0" eaLnBrk="1" latinLnBrk="0" hangingPunct="1">
              <a:spcBef>
                <a:spcPct val="0"/>
              </a:spcBef>
              <a:buNone/>
              <a:defRPr sz="1866" b="1" kern="1200">
                <a:solidFill>
                  <a:schemeClr val="tx1"/>
                </a:solidFill>
                <a:latin typeface="Raleway"/>
                <a:ea typeface="+mj-ea"/>
                <a:cs typeface="Raleway"/>
              </a:defRPr>
            </a:lvl1pPr>
          </a:lstStyle>
          <a:p>
            <a:r>
              <a:rPr lang="en-US" sz="2800" dirty="0">
                <a:latin typeface="Arial" panose="020B0604020202020204" pitchFamily="34" charset="0"/>
                <a:cs typeface="Arial" panose="020B0604020202020204" pitchFamily="34" charset="0"/>
              </a:rPr>
              <a:t>Pricing Model</a:t>
            </a:r>
          </a:p>
        </p:txBody>
      </p:sp>
      <p:pic>
        <p:nvPicPr>
          <p:cNvPr id="2" name="Picture 1" descr="A person in a suit smiling&#10;&#10;Description automatically generated">
            <a:extLst>
              <a:ext uri="{FF2B5EF4-FFF2-40B4-BE49-F238E27FC236}">
                <a16:creationId xmlns:a16="http://schemas.microsoft.com/office/drawing/2014/main" id="{AAC32597-8F70-E88D-D48D-FF531EDBD4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173" y="152400"/>
            <a:ext cx="1253570" cy="1075065"/>
          </a:xfrm>
          <a:prstGeom prst="rect">
            <a:avLst/>
          </a:prstGeom>
        </p:spPr>
      </p:pic>
    </p:spTree>
    <p:extLst>
      <p:ext uri="{BB962C8B-B14F-4D97-AF65-F5344CB8AC3E}">
        <p14:creationId xmlns:p14="http://schemas.microsoft.com/office/powerpoint/2010/main" val="335260266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Office Theme">
  <a:themeElements>
    <a:clrScheme name="Custom TEST">
      <a:dk1>
        <a:srgbClr val="000000"/>
      </a:dk1>
      <a:lt1>
        <a:srgbClr val="FFFFFF"/>
      </a:lt1>
      <a:dk2>
        <a:srgbClr val="0D47A1"/>
      </a:dk2>
      <a:lt2>
        <a:srgbClr val="E3F2FD"/>
      </a:lt2>
      <a:accent1>
        <a:srgbClr val="1565C0"/>
      </a:accent1>
      <a:accent2>
        <a:srgbClr val="1976D2"/>
      </a:accent2>
      <a:accent3>
        <a:srgbClr val="1E88E5"/>
      </a:accent3>
      <a:accent4>
        <a:srgbClr val="2196F3"/>
      </a:accent4>
      <a:accent5>
        <a:srgbClr val="42A5F5"/>
      </a:accent5>
      <a:accent6>
        <a:srgbClr val="64B5F6"/>
      </a:accent6>
      <a:hlink>
        <a:srgbClr val="1E88E5"/>
      </a:hlink>
      <a:folHlink>
        <a:srgbClr val="1565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lIns="92075" tIns="46038" rIns="92075" bIns="46038"/>
      <a:lstStyle>
        <a:defPPr eaLnBrk="0" hangingPunct="0">
          <a:spcBef>
            <a:spcPct val="40000"/>
          </a:spcBef>
          <a:defRPr sz="1200" dirty="0" smtClean="0">
            <a:solidFill>
              <a:prstClr val="black"/>
            </a:solidFill>
          </a:defRPr>
        </a:defPPr>
      </a:lstStyle>
      <a:style>
        <a:lnRef idx="1">
          <a:schemeClr val="accent6"/>
        </a:lnRef>
        <a:fillRef idx="2">
          <a:schemeClr val="accent6"/>
        </a:fillRef>
        <a:effectRef idx="1">
          <a:schemeClr val="accent6"/>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5.xml><?xml version="1.0" encoding="utf-8"?>
<a:theme xmlns:a="http://schemas.openxmlformats.org/drawingml/2006/main" name="PPT_Vorlage_Poseidon_121031">
  <a:themeElements>
    <a:clrScheme name="PPT_Vorlage_Poseidon_121031 15">
      <a:dk1>
        <a:srgbClr val="012946"/>
      </a:dk1>
      <a:lt1>
        <a:srgbClr val="FFFFFF"/>
      </a:lt1>
      <a:dk2>
        <a:srgbClr val="46BED5"/>
      </a:dk2>
      <a:lt2>
        <a:srgbClr val="004678"/>
      </a:lt2>
      <a:accent1>
        <a:srgbClr val="90999E"/>
      </a:accent1>
      <a:accent2>
        <a:srgbClr val="C8D3D9"/>
      </a:accent2>
      <a:accent3>
        <a:srgbClr val="FFFFFF"/>
      </a:accent3>
      <a:accent4>
        <a:srgbClr val="01213A"/>
      </a:accent4>
      <a:accent5>
        <a:srgbClr val="C6CACC"/>
      </a:accent5>
      <a:accent6>
        <a:srgbClr val="B5BFC4"/>
      </a:accent6>
      <a:hlink>
        <a:srgbClr val="D7DB1B"/>
      </a:hlink>
      <a:folHlink>
        <a:srgbClr val="90999E"/>
      </a:folHlink>
    </a:clrScheme>
    <a:fontScheme name="PPT_Vorlage_Poseidon_12103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_Vorlage_Poseidon_1210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Vorlage_Poseidon_1210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Vorlage_Poseidon_1210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Vorlage_Poseidon_1210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Vorlage_Poseidon_1210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Vorlage_Poseidon_1210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Vorlage_Poseidon_1210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Vorlage_Poseidon_1210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Vorlage_Poseidon_1210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Vorlage_Poseidon_1210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Vorlage_Poseidon_1210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Vorlage_Poseidon_1210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Vorlage_Poseidon_121031 13">
        <a:dk1>
          <a:srgbClr val="012946"/>
        </a:dk1>
        <a:lt1>
          <a:srgbClr val="FFFFFF"/>
        </a:lt1>
        <a:dk2>
          <a:srgbClr val="000000"/>
        </a:dk2>
        <a:lt2>
          <a:srgbClr val="004678"/>
        </a:lt2>
        <a:accent1>
          <a:srgbClr val="BBE0E3"/>
        </a:accent1>
        <a:accent2>
          <a:srgbClr val="333399"/>
        </a:accent2>
        <a:accent3>
          <a:srgbClr val="FFFFFF"/>
        </a:accent3>
        <a:accent4>
          <a:srgbClr val="01213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Vorlage_Poseidon_121031 14">
        <a:dk1>
          <a:srgbClr val="012946"/>
        </a:dk1>
        <a:lt1>
          <a:srgbClr val="FFFFFF"/>
        </a:lt1>
        <a:dk2>
          <a:srgbClr val="46BED5"/>
        </a:dk2>
        <a:lt2>
          <a:srgbClr val="004678"/>
        </a:lt2>
        <a:accent1>
          <a:srgbClr val="D7DB1B"/>
        </a:accent1>
        <a:accent2>
          <a:srgbClr val="90999E"/>
        </a:accent2>
        <a:accent3>
          <a:srgbClr val="FFFFFF"/>
        </a:accent3>
        <a:accent4>
          <a:srgbClr val="01213A"/>
        </a:accent4>
        <a:accent5>
          <a:srgbClr val="E8EAAB"/>
        </a:accent5>
        <a:accent6>
          <a:srgbClr val="828A8F"/>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Vorlage_Poseidon_121031 15">
        <a:dk1>
          <a:srgbClr val="012946"/>
        </a:dk1>
        <a:lt1>
          <a:srgbClr val="FFFFFF"/>
        </a:lt1>
        <a:dk2>
          <a:srgbClr val="46BED5"/>
        </a:dk2>
        <a:lt2>
          <a:srgbClr val="004678"/>
        </a:lt2>
        <a:accent1>
          <a:srgbClr val="90999E"/>
        </a:accent1>
        <a:accent2>
          <a:srgbClr val="C8D3D9"/>
        </a:accent2>
        <a:accent3>
          <a:srgbClr val="FFFFFF"/>
        </a:accent3>
        <a:accent4>
          <a:srgbClr val="01213A"/>
        </a:accent4>
        <a:accent5>
          <a:srgbClr val="C6CACC"/>
        </a:accent5>
        <a:accent6>
          <a:srgbClr val="B5BFC4"/>
        </a:accent6>
        <a:hlink>
          <a:srgbClr val="D7DB1B"/>
        </a:hlink>
        <a:folHlink>
          <a:srgbClr val="90999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20065</TotalTime>
  <Words>1212</Words>
  <Application>Microsoft Macintosh PowerPoint</Application>
  <PresentationFormat>Custom</PresentationFormat>
  <Paragraphs>128</Paragraphs>
  <Slides>11</Slides>
  <Notes>11</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11</vt:i4>
      </vt:variant>
    </vt:vector>
  </HeadingPairs>
  <TitlesOfParts>
    <vt:vector size="26" baseType="lpstr">
      <vt:lpstr>Aptos</vt:lpstr>
      <vt:lpstr>Arial</vt:lpstr>
      <vt:lpstr>Calibri</vt:lpstr>
      <vt:lpstr>Calibri Light</vt:lpstr>
      <vt:lpstr>Raleway</vt:lpstr>
      <vt:lpstr>Tw Cen MT</vt:lpstr>
      <vt:lpstr>Tw Cen MT Condensed</vt:lpstr>
      <vt:lpstr>Vodafone Rg</vt:lpstr>
      <vt:lpstr>Wingdings</vt:lpstr>
      <vt:lpstr>Wingdings 3</vt:lpstr>
      <vt:lpstr>1_Office Theme</vt:lpstr>
      <vt:lpstr>Custom Design</vt:lpstr>
      <vt:lpstr>1_Custom Design</vt:lpstr>
      <vt:lpstr>Integral</vt:lpstr>
      <vt:lpstr>PPT_Vorlage_Poseidon_121031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M(Telecom BAG) , Chennai</dc:creator>
  <cp:lastModifiedBy>Vinay Pande</cp:lastModifiedBy>
  <cp:revision>1148</cp:revision>
  <cp:lastPrinted>2016-07-08T12:23:08Z</cp:lastPrinted>
  <dcterms:created xsi:type="dcterms:W3CDTF">2015-06-30T06:14:36Z</dcterms:created>
  <dcterms:modified xsi:type="dcterms:W3CDTF">2024-10-14T22:28:36Z</dcterms:modified>
</cp:coreProperties>
</file>