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31" r:id="rId2"/>
    <p:sldId id="259" r:id="rId3"/>
    <p:sldId id="272" r:id="rId4"/>
    <p:sldId id="278" r:id="rId5"/>
    <p:sldId id="279" r:id="rId6"/>
    <p:sldId id="281" r:id="rId7"/>
    <p:sldId id="282" r:id="rId8"/>
    <p:sldId id="283" r:id="rId9"/>
    <p:sldId id="284" r:id="rId10"/>
    <p:sldId id="337" r:id="rId11"/>
    <p:sldId id="329" r:id="rId12"/>
    <p:sldId id="285" r:id="rId13"/>
    <p:sldId id="334" r:id="rId14"/>
    <p:sldId id="332" r:id="rId15"/>
    <p:sldId id="333" r:id="rId16"/>
    <p:sldId id="335" r:id="rId17"/>
    <p:sldId id="3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E7ED"/>
    <a:srgbClr val="A2F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/>
    <p:restoredTop sz="60462"/>
  </p:normalViewPr>
  <p:slideViewPr>
    <p:cSldViewPr snapToGrid="0" snapToObjects="1">
      <p:cViewPr varScale="1">
        <p:scale>
          <a:sx n="65" d="100"/>
          <a:sy n="65" d="100"/>
        </p:scale>
        <p:origin x="2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4134-0770-A14B-91D3-DA1E4CCA9CA4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23F65-6EA1-384C-9C56-7A1375C6F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4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D82ED-A7FA-AD4B-A74E-777A4398E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4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3F65-6EA1-384C-9C56-7A1375C6F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6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3F65-6EA1-384C-9C56-7A1375C6F6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22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3F65-6EA1-384C-9C56-7A1375C6F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9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3F65-6EA1-384C-9C56-7A1375C6F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81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3F65-6EA1-384C-9C56-7A1375C6F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04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3F65-6EA1-384C-9C56-7A1375C6F6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77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3F65-6EA1-384C-9C56-7A1375C6F6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26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3F65-6EA1-384C-9C56-7A1375C6F6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0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147F7-E0DE-174A-83D3-40065EDA77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D82ED-A7FA-AD4B-A74E-777A4398E0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4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3F65-6EA1-384C-9C56-7A1375C6F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3F65-6EA1-384C-9C56-7A1375C6F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9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3F65-6EA1-384C-9C56-7A1375C6F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2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3F65-6EA1-384C-9C56-7A1375C6F6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4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3F65-6EA1-384C-9C56-7A1375C6F6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85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3F65-6EA1-384C-9C56-7A1375C6F6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FC03-5876-F745-998D-3A8F09FFA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B5A73-6324-4F42-ADD8-F99032EA0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58CCB-88A3-1246-8E0A-66A46E1E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EE56-9A8D-C846-AC7B-79169AE6F0FC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E09D1-929F-2249-B0B8-24E61FB4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186E9-3F0B-9E44-8276-B1346B81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7CEC-CBFB-5649-A6D4-046FD76B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4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52F3-9ED4-B247-AEF9-858347CF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CAC92-C559-5248-8269-A987699D9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BF71D-907A-4D42-853D-7DC8A67C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EE56-9A8D-C846-AC7B-79169AE6F0FC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B3EAE-1DB6-764B-BEFB-1863A8A6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D301F-38AA-E54D-9964-4FFD0B83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7CEC-CBFB-5649-A6D4-046FD76B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6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4C0E6-4D92-5B4F-A55E-7597782D0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F4AFA-84F9-7C43-88BF-59B3445A8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4180A-452A-C844-9421-8A6A45D9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EE56-9A8D-C846-AC7B-79169AE6F0FC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E0ECB-B249-5D42-9FEB-2B54A747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41B9-2A75-8440-A948-C578FDF4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7CEC-CBFB-5649-A6D4-046FD76B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B497-8E6D-9043-AB69-6ED1D5DF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ADEC-DB17-964F-9E35-3137A15B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CDBE-76BD-B841-AA9B-9C3D1EEF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EE56-9A8D-C846-AC7B-79169AE6F0FC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627BC-CA64-5A4D-95BF-CE09B42F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2E405-D667-E048-8921-8862DF84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7CEC-CBFB-5649-A6D4-046FD76B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6CE7-90F3-6240-A203-6C18CF6B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8EC0C-92AE-A440-B578-9DF703EB9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56D0F-B2BB-334E-A375-FCD9EC13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EE56-9A8D-C846-AC7B-79169AE6F0FC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3C73-1A39-A44B-9C4C-662680EB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1F4E-74F9-954E-BBED-6F3573A6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7CEC-CBFB-5649-A6D4-046FD76B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5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3DC3-40F6-8145-98D7-44EE870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C4A2-28A0-B947-B1AF-D7128512E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1F36D-1C0F-3649-82DF-BD6B7CFA6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DD17B-6D9F-8B45-82DE-492688E9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EE56-9A8D-C846-AC7B-79169AE6F0FC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74519-5B7F-F149-8784-16B9E827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52FDA-6341-2343-88F3-BB9C20AB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7CEC-CBFB-5649-A6D4-046FD76B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ABBB-365D-954A-96BB-12F4A88E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1484B-9340-6F4C-A7C3-E23933604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D3684-5133-2647-95C1-12B5892B1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91A45-4AE5-5541-B9EE-8EF360CD6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2B865-BDFA-594C-85D9-8CAFCBA31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8059A-86B5-794F-A314-E6A9337B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EE56-9A8D-C846-AC7B-79169AE6F0FC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1C125-F7F0-5049-BB1F-7955CB42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A3652-19B4-5242-BAA7-EE1D581D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7CEC-CBFB-5649-A6D4-046FD76B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9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F7EF-07D4-1548-8322-896B51DF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E26F8-9C29-CB43-A1A9-4932659B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EE56-9A8D-C846-AC7B-79169AE6F0FC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5B76A-89C1-CD47-BF03-651FF9AE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CA3E7-3258-1F46-875A-0FDC1DC2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7CEC-CBFB-5649-A6D4-046FD76B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0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2AD63-B46A-774C-9374-C69D5717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EE56-9A8D-C846-AC7B-79169AE6F0FC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31787-2635-CA41-BED5-2BA21E92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97893-B59D-AF4E-9773-9CE413B5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7CEC-CBFB-5649-A6D4-046FD76B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8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BD01-E259-4F42-9CF1-0C626E46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50CB-A12D-574D-8BDE-8AA3493B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94597-7506-CF4E-854E-74647402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C75C8-D836-7044-80E1-9DAFE658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EE56-9A8D-C846-AC7B-79169AE6F0FC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24F10-9618-8F48-BE4D-AF97A291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2EEA-9750-E348-8961-0F180123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7CEC-CBFB-5649-A6D4-046FD76B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84C0-4082-EB46-B633-75A82D83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C28E6-54E2-7F44-B9C9-7C86CA54B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5C5EC-4E6F-B048-A99B-A7B6135E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DF1DF-C0CC-514E-8E61-7029739C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EE56-9A8D-C846-AC7B-79169AE6F0FC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BCF4-301C-2645-9F8D-6470898C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B61EE-8CCC-464F-9F17-14C8102C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7CEC-CBFB-5649-A6D4-046FD76B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BED43-50A6-FA44-81B0-EAFD5CB1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0E73A-4A16-264C-AD2C-F7D2732F1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4747-ADD6-B14F-BC12-1ADEF90A5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9EE56-9A8D-C846-AC7B-79169AE6F0FC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2FD6C-E25E-0E4C-912A-B5B3C71B3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10EFF-605D-0A46-878E-107DE3638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7CEC-CBFB-5649-A6D4-046FD76B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2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DD1A-1194-8549-894F-2511FC61B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MathTools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Lab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485BD-8C50-1C49-A6E0-5EDABDB95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3071" y="3693478"/>
            <a:ext cx="8365858" cy="16557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Bootstrapping, overfitting, cross-validation, model comparison, AIC/BIC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F3D34-D2D6-9A4F-9F39-21E70D686ED6}"/>
              </a:ext>
            </a:extLst>
          </p:cNvPr>
          <p:cNvSpPr txBox="1"/>
          <p:nvPr/>
        </p:nvSpPr>
        <p:spPr>
          <a:xfrm>
            <a:off x="10212946" y="629776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Fangfang Hong</a:t>
            </a:r>
          </a:p>
        </p:txBody>
      </p:sp>
    </p:spTree>
    <p:extLst>
      <p:ext uri="{BB962C8B-B14F-4D97-AF65-F5344CB8AC3E}">
        <p14:creationId xmlns:p14="http://schemas.microsoft.com/office/powerpoint/2010/main" val="51832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B8F5F64-803D-F047-A89B-54ACD8350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6234" y="1391368"/>
            <a:ext cx="4913732" cy="441253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F3A424F-2904-CE4D-9838-C8FAF0B3AE87}"/>
              </a:ext>
            </a:extLst>
          </p:cNvPr>
          <p:cNvSpPr txBox="1">
            <a:spLocks/>
          </p:cNvSpPr>
          <p:nvPr/>
        </p:nvSpPr>
        <p:spPr>
          <a:xfrm>
            <a:off x="753947" y="467139"/>
            <a:ext cx="10515600" cy="628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Cross validation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3B42391-E46D-4945-ADC6-F0666B4D9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329" y="1683658"/>
            <a:ext cx="6474759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8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86689D2-D8E7-0544-8823-AB8BF735B0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27" t="4900" r="10110" b="55821"/>
          <a:stretch/>
        </p:blipFill>
        <p:spPr>
          <a:xfrm>
            <a:off x="2779907" y="1166501"/>
            <a:ext cx="6463680" cy="1783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43C34-D06B-E84F-8779-8F7EBAE98FFC}"/>
              </a:ext>
            </a:extLst>
          </p:cNvPr>
          <p:cNvSpPr txBox="1"/>
          <p:nvPr/>
        </p:nvSpPr>
        <p:spPr>
          <a:xfrm>
            <a:off x="321922" y="286759"/>
            <a:ext cx="11548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Euphemia" panose="020B0503040102020104" pitchFamily="34" charset="0"/>
              </a:rPr>
              <a:t>Cross Validation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ABED4-1B9D-7B4E-A9C9-23E1A73732A8}"/>
              </a:ext>
            </a:extLst>
          </p:cNvPr>
          <p:cNvSpPr txBox="1">
            <a:spLocks/>
          </p:cNvSpPr>
          <p:nvPr/>
        </p:nvSpPr>
        <p:spPr>
          <a:xfrm>
            <a:off x="753947" y="467139"/>
            <a:ext cx="10515600" cy="628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Cross validation (K-folds)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F1DFEB-7426-B046-BEB2-F115292D6A0D}"/>
              </a:ext>
            </a:extLst>
          </p:cNvPr>
          <p:cNvGrpSpPr/>
          <p:nvPr/>
        </p:nvGrpSpPr>
        <p:grpSpPr>
          <a:xfrm>
            <a:off x="1266594" y="3021064"/>
            <a:ext cx="10099906" cy="3467208"/>
            <a:chOff x="1266594" y="3021064"/>
            <a:chExt cx="10099906" cy="3467208"/>
          </a:xfrm>
        </p:grpSpPr>
        <p:pic>
          <p:nvPicPr>
            <p:cNvPr id="7" name="Picture 6" descr="Graphical user interface, table&#10;&#10;Description automatically generated">
              <a:extLst>
                <a:ext uri="{FF2B5EF4-FFF2-40B4-BE49-F238E27FC236}">
                  <a16:creationId xmlns:a16="http://schemas.microsoft.com/office/drawing/2014/main" id="{1244C510-B300-864E-B30F-C8BA1F4A64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768" b="20132"/>
            <a:stretch/>
          </p:blipFill>
          <p:spPr>
            <a:xfrm>
              <a:off x="1266594" y="3021064"/>
              <a:ext cx="10002953" cy="3467207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ABBDE02-30A2-CA4A-8703-1234F508E29D}"/>
                </a:ext>
              </a:extLst>
            </p:cNvPr>
            <p:cNvSpPr/>
            <p:nvPr/>
          </p:nvSpPr>
          <p:spPr>
            <a:xfrm>
              <a:off x="7924800" y="3300414"/>
              <a:ext cx="3441700" cy="3187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0C016CA-5A51-BA48-B552-29A5A75880B6}"/>
              </a:ext>
            </a:extLst>
          </p:cNvPr>
          <p:cNvSpPr/>
          <p:nvPr/>
        </p:nvSpPr>
        <p:spPr>
          <a:xfrm>
            <a:off x="8356600" y="3429000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E685B-1DFF-9443-B981-1E5802ED9957}"/>
              </a:ext>
            </a:extLst>
          </p:cNvPr>
          <p:cNvSpPr/>
          <p:nvPr/>
        </p:nvSpPr>
        <p:spPr>
          <a:xfrm>
            <a:off x="8356600" y="3510678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3C344E-0A0D-B240-8A1D-937E39986E4D}"/>
              </a:ext>
            </a:extLst>
          </p:cNvPr>
          <p:cNvSpPr/>
          <p:nvPr/>
        </p:nvSpPr>
        <p:spPr>
          <a:xfrm>
            <a:off x="8356600" y="3592356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A8E50-0D6A-5F49-B9AD-EFA29801F4BC}"/>
              </a:ext>
            </a:extLst>
          </p:cNvPr>
          <p:cNvSpPr/>
          <p:nvPr/>
        </p:nvSpPr>
        <p:spPr>
          <a:xfrm>
            <a:off x="8356600" y="3674034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84241-CA32-0041-9310-B99D86CA53C6}"/>
              </a:ext>
            </a:extLst>
          </p:cNvPr>
          <p:cNvSpPr/>
          <p:nvPr/>
        </p:nvSpPr>
        <p:spPr>
          <a:xfrm>
            <a:off x="8356600" y="3755712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8B419-0C2E-5A4F-A61E-7C7B5AE42110}"/>
              </a:ext>
            </a:extLst>
          </p:cNvPr>
          <p:cNvSpPr/>
          <p:nvPr/>
        </p:nvSpPr>
        <p:spPr>
          <a:xfrm>
            <a:off x="8356600" y="3837390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1AEB5E-EF8D-F741-8725-8A85FA3CB18E}"/>
              </a:ext>
            </a:extLst>
          </p:cNvPr>
          <p:cNvSpPr/>
          <p:nvPr/>
        </p:nvSpPr>
        <p:spPr>
          <a:xfrm>
            <a:off x="8356600" y="3919068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A87013-0822-1445-BF6D-6F261CB95923}"/>
              </a:ext>
            </a:extLst>
          </p:cNvPr>
          <p:cNvSpPr/>
          <p:nvPr/>
        </p:nvSpPr>
        <p:spPr>
          <a:xfrm>
            <a:off x="8356600" y="4000746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4E952E-F0A7-A547-B8CB-7356E3607A27}"/>
              </a:ext>
            </a:extLst>
          </p:cNvPr>
          <p:cNvSpPr/>
          <p:nvPr/>
        </p:nvSpPr>
        <p:spPr>
          <a:xfrm>
            <a:off x="8356600" y="4082424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8A7B9-171E-5A44-A90E-C62B93F60FCD}"/>
              </a:ext>
            </a:extLst>
          </p:cNvPr>
          <p:cNvSpPr/>
          <p:nvPr/>
        </p:nvSpPr>
        <p:spPr>
          <a:xfrm>
            <a:off x="8356600" y="4164102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7A967D-F275-6A4E-9151-9C5F5B8F5A85}"/>
              </a:ext>
            </a:extLst>
          </p:cNvPr>
          <p:cNvSpPr/>
          <p:nvPr/>
        </p:nvSpPr>
        <p:spPr>
          <a:xfrm>
            <a:off x="8356600" y="4245780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91DEB3-DC1F-524F-940B-0021D960920A}"/>
              </a:ext>
            </a:extLst>
          </p:cNvPr>
          <p:cNvSpPr/>
          <p:nvPr/>
        </p:nvSpPr>
        <p:spPr>
          <a:xfrm>
            <a:off x="8356600" y="4327458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30B8B4-E6EB-AE4A-9437-EA0B90CFD675}"/>
              </a:ext>
            </a:extLst>
          </p:cNvPr>
          <p:cNvSpPr/>
          <p:nvPr/>
        </p:nvSpPr>
        <p:spPr>
          <a:xfrm>
            <a:off x="8356600" y="4409136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C2ED2B-50D0-C043-90DB-582EF9E0CBF3}"/>
              </a:ext>
            </a:extLst>
          </p:cNvPr>
          <p:cNvSpPr/>
          <p:nvPr/>
        </p:nvSpPr>
        <p:spPr>
          <a:xfrm>
            <a:off x="8356600" y="4490814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D251A3-F15F-3F49-BC41-E3CEB02C456D}"/>
              </a:ext>
            </a:extLst>
          </p:cNvPr>
          <p:cNvSpPr/>
          <p:nvPr/>
        </p:nvSpPr>
        <p:spPr>
          <a:xfrm>
            <a:off x="8356600" y="4572492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589458-C7BD-254E-9D69-1E8492365565}"/>
              </a:ext>
            </a:extLst>
          </p:cNvPr>
          <p:cNvSpPr/>
          <p:nvPr/>
        </p:nvSpPr>
        <p:spPr>
          <a:xfrm>
            <a:off x="8356600" y="4654170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0A5E0E-4146-1F4E-ABA5-65C4165AF385}"/>
              </a:ext>
            </a:extLst>
          </p:cNvPr>
          <p:cNvSpPr/>
          <p:nvPr/>
        </p:nvSpPr>
        <p:spPr>
          <a:xfrm>
            <a:off x="8356600" y="4735848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9110E9-353B-C844-B0D4-793003896075}"/>
              </a:ext>
            </a:extLst>
          </p:cNvPr>
          <p:cNvSpPr/>
          <p:nvPr/>
        </p:nvSpPr>
        <p:spPr>
          <a:xfrm>
            <a:off x="8356600" y="4817526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B3EF31-1F86-D04C-B408-12804C675EB8}"/>
              </a:ext>
            </a:extLst>
          </p:cNvPr>
          <p:cNvSpPr/>
          <p:nvPr/>
        </p:nvSpPr>
        <p:spPr>
          <a:xfrm>
            <a:off x="8356600" y="4899204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1F5AE2-A401-C34B-AAB8-06091BC7EDCB}"/>
              </a:ext>
            </a:extLst>
          </p:cNvPr>
          <p:cNvSpPr/>
          <p:nvPr/>
        </p:nvSpPr>
        <p:spPr>
          <a:xfrm>
            <a:off x="8356600" y="4980882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87E3E7-20CB-2C42-9E8F-A1FD9E15922E}"/>
              </a:ext>
            </a:extLst>
          </p:cNvPr>
          <p:cNvSpPr/>
          <p:nvPr/>
        </p:nvSpPr>
        <p:spPr>
          <a:xfrm>
            <a:off x="8356600" y="5062560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EE3F83-2206-4B41-BFFB-B16C399C8948}"/>
              </a:ext>
            </a:extLst>
          </p:cNvPr>
          <p:cNvSpPr/>
          <p:nvPr/>
        </p:nvSpPr>
        <p:spPr>
          <a:xfrm>
            <a:off x="8356600" y="5144238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EC5F3-CC7E-2645-BDE5-CE33ABF636A5}"/>
              </a:ext>
            </a:extLst>
          </p:cNvPr>
          <p:cNvSpPr/>
          <p:nvPr/>
        </p:nvSpPr>
        <p:spPr>
          <a:xfrm>
            <a:off x="8356600" y="5225916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7381B7-1EA9-0C47-8CE9-3B31C39F0C90}"/>
              </a:ext>
            </a:extLst>
          </p:cNvPr>
          <p:cNvSpPr/>
          <p:nvPr/>
        </p:nvSpPr>
        <p:spPr>
          <a:xfrm>
            <a:off x="8356600" y="5307594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82616C-1F2F-B84D-876D-F9F97F48FC0F}"/>
              </a:ext>
            </a:extLst>
          </p:cNvPr>
          <p:cNvSpPr/>
          <p:nvPr/>
        </p:nvSpPr>
        <p:spPr>
          <a:xfrm>
            <a:off x="8356600" y="5389272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5D421F-7326-5549-910C-1EDA49AC0D97}"/>
              </a:ext>
            </a:extLst>
          </p:cNvPr>
          <p:cNvSpPr/>
          <p:nvPr/>
        </p:nvSpPr>
        <p:spPr>
          <a:xfrm>
            <a:off x="8356600" y="5470950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C1CC46-D3A8-9843-B1A8-CA18C8C9F388}"/>
              </a:ext>
            </a:extLst>
          </p:cNvPr>
          <p:cNvSpPr/>
          <p:nvPr/>
        </p:nvSpPr>
        <p:spPr>
          <a:xfrm>
            <a:off x="8356600" y="5552628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FB8226-E455-884D-8E56-A19D1A500A7C}"/>
              </a:ext>
            </a:extLst>
          </p:cNvPr>
          <p:cNvSpPr/>
          <p:nvPr/>
        </p:nvSpPr>
        <p:spPr>
          <a:xfrm>
            <a:off x="8356600" y="5634306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D8FD9-FC13-EC4E-BBF1-C238065B6D46}"/>
              </a:ext>
            </a:extLst>
          </p:cNvPr>
          <p:cNvSpPr/>
          <p:nvPr/>
        </p:nvSpPr>
        <p:spPr>
          <a:xfrm>
            <a:off x="8356600" y="5715984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BA6E97-E1FB-A345-B084-7C86888854D2}"/>
              </a:ext>
            </a:extLst>
          </p:cNvPr>
          <p:cNvSpPr/>
          <p:nvPr/>
        </p:nvSpPr>
        <p:spPr>
          <a:xfrm>
            <a:off x="8356600" y="5797662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FBB9DC-A739-114F-92C2-74B776B16AD8}"/>
              </a:ext>
            </a:extLst>
          </p:cNvPr>
          <p:cNvSpPr/>
          <p:nvPr/>
        </p:nvSpPr>
        <p:spPr>
          <a:xfrm>
            <a:off x="8356600" y="5879340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52ADCA-9C20-6845-B5F9-8DCC869EEFB6}"/>
              </a:ext>
            </a:extLst>
          </p:cNvPr>
          <p:cNvSpPr/>
          <p:nvPr/>
        </p:nvSpPr>
        <p:spPr>
          <a:xfrm>
            <a:off x="8356600" y="5961018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25CE80-0E20-8745-900D-ECE52DC5A26F}"/>
              </a:ext>
            </a:extLst>
          </p:cNvPr>
          <p:cNvSpPr/>
          <p:nvPr/>
        </p:nvSpPr>
        <p:spPr>
          <a:xfrm>
            <a:off x="8356600" y="6042696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02F6AB-51D9-574C-A6C7-7681233F8208}"/>
              </a:ext>
            </a:extLst>
          </p:cNvPr>
          <p:cNvSpPr/>
          <p:nvPr/>
        </p:nvSpPr>
        <p:spPr>
          <a:xfrm>
            <a:off x="8356600" y="6124374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E9E8A5-28DE-8F46-9F67-661AA9A3C736}"/>
              </a:ext>
            </a:extLst>
          </p:cNvPr>
          <p:cNvSpPr/>
          <p:nvPr/>
        </p:nvSpPr>
        <p:spPr>
          <a:xfrm>
            <a:off x="8356600" y="6206052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01A83E-A8D3-9241-BC75-77EE88CA1F7F}"/>
              </a:ext>
            </a:extLst>
          </p:cNvPr>
          <p:cNvSpPr/>
          <p:nvPr/>
        </p:nvSpPr>
        <p:spPr>
          <a:xfrm>
            <a:off x="8356600" y="6287744"/>
            <a:ext cx="2806700" cy="45719"/>
          </a:xfrm>
          <a:prstGeom prst="rect">
            <a:avLst/>
          </a:prstGeom>
          <a:solidFill>
            <a:srgbClr val="A2F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4FA51F-13E1-9049-9159-A84CE257E8BD}"/>
              </a:ext>
            </a:extLst>
          </p:cNvPr>
          <p:cNvSpPr/>
          <p:nvPr/>
        </p:nvSpPr>
        <p:spPr>
          <a:xfrm>
            <a:off x="8356600" y="3429000"/>
            <a:ext cx="47171" cy="45719"/>
          </a:xfrm>
          <a:prstGeom prst="rect">
            <a:avLst/>
          </a:prstGeom>
          <a:solidFill>
            <a:srgbClr val="9AE7E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634CDDF-96B2-0A46-A9DD-C9F7067EFEE6}"/>
              </a:ext>
            </a:extLst>
          </p:cNvPr>
          <p:cNvSpPr/>
          <p:nvPr/>
        </p:nvSpPr>
        <p:spPr>
          <a:xfrm>
            <a:off x="8429236" y="3510678"/>
            <a:ext cx="47171" cy="45719"/>
          </a:xfrm>
          <a:prstGeom prst="rect">
            <a:avLst/>
          </a:prstGeom>
          <a:solidFill>
            <a:srgbClr val="9AE7E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6D93B9-1D28-4D46-9018-BAEB1A6C352E}"/>
              </a:ext>
            </a:extLst>
          </p:cNvPr>
          <p:cNvSpPr/>
          <p:nvPr/>
        </p:nvSpPr>
        <p:spPr>
          <a:xfrm>
            <a:off x="8501872" y="3592356"/>
            <a:ext cx="47171" cy="45719"/>
          </a:xfrm>
          <a:prstGeom prst="rect">
            <a:avLst/>
          </a:prstGeom>
          <a:solidFill>
            <a:srgbClr val="9AE7E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69E10E-9D2C-9540-8A6B-F49C12A95B2F}"/>
              </a:ext>
            </a:extLst>
          </p:cNvPr>
          <p:cNvSpPr/>
          <p:nvPr/>
        </p:nvSpPr>
        <p:spPr>
          <a:xfrm>
            <a:off x="8574508" y="3674034"/>
            <a:ext cx="47171" cy="45719"/>
          </a:xfrm>
          <a:prstGeom prst="rect">
            <a:avLst/>
          </a:prstGeom>
          <a:solidFill>
            <a:srgbClr val="9AE7E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33C7D77-DDCE-E14C-B4DD-39E071A9548A}"/>
              </a:ext>
            </a:extLst>
          </p:cNvPr>
          <p:cNvSpPr/>
          <p:nvPr/>
        </p:nvSpPr>
        <p:spPr>
          <a:xfrm>
            <a:off x="8647144" y="3755712"/>
            <a:ext cx="47171" cy="45719"/>
          </a:xfrm>
          <a:prstGeom prst="rect">
            <a:avLst/>
          </a:prstGeom>
          <a:solidFill>
            <a:srgbClr val="9AE7E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5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78075D81-763D-5744-A83A-739BBD7F10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70" b="49966"/>
          <a:stretch/>
        </p:blipFill>
        <p:spPr>
          <a:xfrm>
            <a:off x="923099" y="2076544"/>
            <a:ext cx="2949397" cy="96110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4EF0AA0-DACC-3F42-92B8-0A4DB98E6318}"/>
              </a:ext>
            </a:extLst>
          </p:cNvPr>
          <p:cNvSpPr txBox="1">
            <a:spLocks/>
          </p:cNvSpPr>
          <p:nvPr/>
        </p:nvSpPr>
        <p:spPr>
          <a:xfrm>
            <a:off x="753947" y="467139"/>
            <a:ext cx="10515600" cy="628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Cross validation (leave-one-out)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11C862-0B8B-F94B-8D71-025C70D068C1}"/>
              </a:ext>
            </a:extLst>
          </p:cNvPr>
          <p:cNvSpPr txBox="1"/>
          <p:nvPr/>
        </p:nvSpPr>
        <p:spPr>
          <a:xfrm rot="5400000">
            <a:off x="1876259" y="306562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4D462-2E96-024E-9999-68E530E7F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1" t="19467" r="4223" b="21991"/>
          <a:stretch/>
        </p:blipFill>
        <p:spPr>
          <a:xfrm>
            <a:off x="4172003" y="1399188"/>
            <a:ext cx="7554098" cy="4965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795CE5-E018-FB40-8562-35CB6F927C9C}"/>
              </a:ext>
            </a:extLst>
          </p:cNvPr>
          <p:cNvSpPr txBox="1"/>
          <p:nvPr/>
        </p:nvSpPr>
        <p:spPr>
          <a:xfrm>
            <a:off x="804722" y="1168356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Exercise 2:</a:t>
            </a:r>
          </a:p>
        </p:txBody>
      </p:sp>
    </p:spTree>
    <p:extLst>
      <p:ext uri="{BB962C8B-B14F-4D97-AF65-F5344CB8AC3E}">
        <p14:creationId xmlns:p14="http://schemas.microsoft.com/office/powerpoint/2010/main" val="128942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037262-263A-9D49-930F-4E6DC622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910" t="14082" r="14309" b="12076"/>
          <a:stretch/>
        </p:blipFill>
        <p:spPr>
          <a:xfrm>
            <a:off x="465899" y="1670416"/>
            <a:ext cx="3859121" cy="469402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16B0770-505B-3C4C-BF52-C9589D48763F}"/>
              </a:ext>
            </a:extLst>
          </p:cNvPr>
          <p:cNvSpPr txBox="1">
            <a:spLocks/>
          </p:cNvSpPr>
          <p:nvPr/>
        </p:nvSpPr>
        <p:spPr>
          <a:xfrm>
            <a:off x="753947" y="467139"/>
            <a:ext cx="10515600" cy="628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Cross validation (leave-one-out)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E6BE9-0147-DC46-A5F8-83FCD069A53B}"/>
              </a:ext>
            </a:extLst>
          </p:cNvPr>
          <p:cNvSpPr txBox="1"/>
          <p:nvPr/>
        </p:nvSpPr>
        <p:spPr>
          <a:xfrm>
            <a:off x="804722" y="1168356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Exercise 2: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91CB0C-F24A-3A4E-99CE-6EDD7E7B96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1" t="19467" r="4223" b="21991"/>
          <a:stretch/>
        </p:blipFill>
        <p:spPr>
          <a:xfrm>
            <a:off x="4172003" y="1399188"/>
            <a:ext cx="7554098" cy="49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0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142E5B-6558-654B-8A24-1A3C7D386FBD}"/>
              </a:ext>
            </a:extLst>
          </p:cNvPr>
          <p:cNvSpPr txBox="1">
            <a:spLocks/>
          </p:cNvSpPr>
          <p:nvPr/>
        </p:nvSpPr>
        <p:spPr>
          <a:xfrm>
            <a:off x="753947" y="467139"/>
            <a:ext cx="10515600" cy="628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 comparison (AIC, BIC)</a:t>
            </a: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57C417E1-1B4A-A947-8135-0C0DE4A2C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55" y="1611826"/>
            <a:ext cx="8239252" cy="39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3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EA00E7-B701-654A-8F19-58CCC9614D4C}"/>
              </a:ext>
            </a:extLst>
          </p:cNvPr>
          <p:cNvSpPr txBox="1"/>
          <p:nvPr/>
        </p:nvSpPr>
        <p:spPr>
          <a:xfrm>
            <a:off x="838200" y="195236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Stimulus: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9C0A69E-988A-DD4C-951E-1109A8EFA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054" y="2262486"/>
            <a:ext cx="581958" cy="581958"/>
          </a:xfrm>
          <a:prstGeom prst="rect">
            <a:avLst/>
          </a:prstGeom>
        </p:spPr>
      </p:pic>
      <p:pic>
        <p:nvPicPr>
          <p:cNvPr id="8" name="Picture 7" descr="A picture containing silhouette, light, vector graphics&#10;&#10;Description automatically generated">
            <a:extLst>
              <a:ext uri="{FF2B5EF4-FFF2-40B4-BE49-F238E27FC236}">
                <a16:creationId xmlns:a16="http://schemas.microsoft.com/office/drawing/2014/main" id="{8CC2FFE0-0D67-344A-BBC0-234193522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962" y="2220525"/>
            <a:ext cx="516791" cy="545586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AD40612D-9199-7242-9361-4635E5CE57B5}"/>
              </a:ext>
            </a:extLst>
          </p:cNvPr>
          <p:cNvSpPr/>
          <p:nvPr/>
        </p:nvSpPr>
        <p:spPr>
          <a:xfrm rot="16200000">
            <a:off x="2718571" y="2124978"/>
            <a:ext cx="196762" cy="1610811"/>
          </a:xfrm>
          <a:prstGeom prst="leftBrace">
            <a:avLst>
              <a:gd name="adj1" fmla="val 2511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D85A7-CADD-C942-AF52-C839F09EDD23}"/>
              </a:ext>
            </a:extLst>
          </p:cNvPr>
          <p:cNvSpPr txBox="1"/>
          <p:nvPr/>
        </p:nvSpPr>
        <p:spPr>
          <a:xfrm>
            <a:off x="1254441" y="3062700"/>
            <a:ext cx="3264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Stimulus onset asynchrony (SOA)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B5319-0799-964B-8DF4-C4AA89E6F5B9}"/>
              </a:ext>
            </a:extLst>
          </p:cNvPr>
          <p:cNvSpPr txBox="1"/>
          <p:nvPr/>
        </p:nvSpPr>
        <p:spPr>
          <a:xfrm>
            <a:off x="838200" y="3594110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192BF-E7E8-824D-9527-EDDE520FDBB6}"/>
              </a:ext>
            </a:extLst>
          </p:cNvPr>
          <p:cNvSpPr txBox="1"/>
          <p:nvPr/>
        </p:nvSpPr>
        <p:spPr>
          <a:xfrm>
            <a:off x="838200" y="4032247"/>
            <a:ext cx="429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Report whether V comes first or A comes first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91BFFF-ADAA-E942-9AAD-585C7A04B533}"/>
              </a:ext>
            </a:extLst>
          </p:cNvPr>
          <p:cNvSpPr txBox="1"/>
          <p:nvPr/>
        </p:nvSpPr>
        <p:spPr>
          <a:xfrm>
            <a:off x="838200" y="4332903"/>
            <a:ext cx="3211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‘V-first’ responses are coded as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65983F-1DCF-CA4F-A115-86AACB31B39F}"/>
              </a:ext>
            </a:extLst>
          </p:cNvPr>
          <p:cNvSpPr txBox="1"/>
          <p:nvPr/>
        </p:nvSpPr>
        <p:spPr>
          <a:xfrm>
            <a:off x="838200" y="4633559"/>
            <a:ext cx="3222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‘A-first’ responses are coded as 0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A8D2990-471E-BD42-AD55-B32C561FD03A}"/>
              </a:ext>
            </a:extLst>
          </p:cNvPr>
          <p:cNvSpPr txBox="1">
            <a:spLocks/>
          </p:cNvSpPr>
          <p:nvPr/>
        </p:nvSpPr>
        <p:spPr>
          <a:xfrm>
            <a:off x="753947" y="467139"/>
            <a:ext cx="10515600" cy="628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 comparison (AIC, BIC)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CD0B8F-8307-0A4A-9AA9-14BC09980712}"/>
              </a:ext>
            </a:extLst>
          </p:cNvPr>
          <p:cNvSpPr txBox="1"/>
          <p:nvPr/>
        </p:nvSpPr>
        <p:spPr>
          <a:xfrm>
            <a:off x="804722" y="1168356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Exercise 3: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D6AB17-8204-614E-9E3C-BBF3070D9B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78" t="19445" r="15985" b="17037"/>
          <a:stretch/>
        </p:blipFill>
        <p:spPr>
          <a:xfrm>
            <a:off x="5519045" y="1719504"/>
            <a:ext cx="5892743" cy="388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7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FA1AE-7024-574F-887B-358183A8A11D}"/>
              </a:ext>
            </a:extLst>
          </p:cNvPr>
          <p:cNvSpPr txBox="1">
            <a:spLocks/>
          </p:cNvSpPr>
          <p:nvPr/>
        </p:nvSpPr>
        <p:spPr>
          <a:xfrm>
            <a:off x="753947" y="467139"/>
            <a:ext cx="10515600" cy="628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 comparison (AIC, BIC)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0F458-F285-284A-8CE0-C8943EADC490}"/>
              </a:ext>
            </a:extLst>
          </p:cNvPr>
          <p:cNvSpPr txBox="1"/>
          <p:nvPr/>
        </p:nvSpPr>
        <p:spPr>
          <a:xfrm>
            <a:off x="804722" y="1168356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Exercise 3: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B16BC-53A5-0B48-8F1D-CB12E2911BAB}"/>
              </a:ext>
            </a:extLst>
          </p:cNvPr>
          <p:cNvSpPr txBox="1"/>
          <p:nvPr/>
        </p:nvSpPr>
        <p:spPr>
          <a:xfrm>
            <a:off x="804722" y="204598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1: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8C0174-80B4-E94D-A5C6-28A0C979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09" y="2592347"/>
            <a:ext cx="2540062" cy="216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810F38-F0AE-F344-AD33-ACBEDF05B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109" y="3870161"/>
            <a:ext cx="2692142" cy="228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9D1FBA-E45D-7C4E-BE70-B9B5197E0C7A}"/>
              </a:ext>
            </a:extLst>
          </p:cNvPr>
          <p:cNvSpPr txBox="1"/>
          <p:nvPr/>
        </p:nvSpPr>
        <p:spPr>
          <a:xfrm>
            <a:off x="804722" y="32864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2: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108720-8433-8F40-B9F7-99881DED5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09" y="4878058"/>
            <a:ext cx="3792575" cy="4104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74E3C6-3BA4-C74A-9BC4-D2A7F5BDFA96}"/>
              </a:ext>
            </a:extLst>
          </p:cNvPr>
          <p:cNvSpPr txBox="1"/>
          <p:nvPr/>
        </p:nvSpPr>
        <p:spPr>
          <a:xfrm>
            <a:off x="804722" y="443566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3: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C6A3C5-293F-8D41-BA46-D81F9DE76A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82" t="19259" r="16779" b="16296"/>
          <a:stretch/>
        </p:blipFill>
        <p:spPr>
          <a:xfrm>
            <a:off x="4733684" y="1715789"/>
            <a:ext cx="6787989" cy="45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4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242F9C-5DAD-C948-BF80-99FF147D99C5}"/>
              </a:ext>
            </a:extLst>
          </p:cNvPr>
          <p:cNvSpPr txBox="1">
            <a:spLocks/>
          </p:cNvSpPr>
          <p:nvPr/>
        </p:nvSpPr>
        <p:spPr>
          <a:xfrm>
            <a:off x="753947" y="467139"/>
            <a:ext cx="10515600" cy="628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 comparison (AIC, BIC)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C2238-AC09-A348-BB13-F0D757EC96D9}"/>
              </a:ext>
            </a:extLst>
          </p:cNvPr>
          <p:cNvSpPr txBox="1"/>
          <p:nvPr/>
        </p:nvSpPr>
        <p:spPr>
          <a:xfrm>
            <a:off x="804722" y="1168356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Exercise 3 &amp; 4: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4E0CC5-EBC8-AA4C-9ED7-5CB7DCC75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79" t="20680" r="18102" b="17222"/>
          <a:stretch/>
        </p:blipFill>
        <p:spPr>
          <a:xfrm>
            <a:off x="639647" y="2277809"/>
            <a:ext cx="5005934" cy="3411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C8A910-20D8-9F45-80E8-D29E9570AA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74" t="4629" r="3889" b="6812"/>
          <a:stretch/>
        </p:blipFill>
        <p:spPr>
          <a:xfrm>
            <a:off x="6011747" y="1095340"/>
            <a:ext cx="5823544" cy="560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7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497511-D083-2F4B-A808-CFD89552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4E146-BE1B-434E-86E1-28DD3623EAF0}"/>
              </a:ext>
            </a:extLst>
          </p:cNvPr>
          <p:cNvSpPr txBox="1"/>
          <p:nvPr/>
        </p:nvSpPr>
        <p:spPr>
          <a:xfrm>
            <a:off x="838200" y="1673238"/>
            <a:ext cx="8401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Part 1: Bootstrapping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1: Computing a confidence interval Given empirical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3B43A-53C7-EB4B-A393-1986C324439D}"/>
              </a:ext>
            </a:extLst>
          </p:cNvPr>
          <p:cNvSpPr txBox="1"/>
          <p:nvPr/>
        </p:nvSpPr>
        <p:spPr>
          <a:xfrm>
            <a:off x="838200" y="2627599"/>
            <a:ext cx="10280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Part 2: Overfitting and cross-validation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2: Fitting polynomial linear models and use cross-validation to find the ‘best’ model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CD2D94-A8B2-9C44-B8A4-757ED9B39D98}"/>
              </a:ext>
            </a:extLst>
          </p:cNvPr>
          <p:cNvSpPr txBox="1"/>
          <p:nvPr/>
        </p:nvSpPr>
        <p:spPr>
          <a:xfrm>
            <a:off x="838200" y="3889737"/>
            <a:ext cx="8475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Part 3: Model comparison (AIC, BIC)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3: Computing AIC and BIC given log likelihood of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F753C-9C04-E54B-A1F3-F76DAEEC9C19}"/>
              </a:ext>
            </a:extLst>
          </p:cNvPr>
          <p:cNvSpPr txBox="1"/>
          <p:nvPr/>
        </p:nvSpPr>
        <p:spPr>
          <a:xfrm>
            <a:off x="838200" y="4844097"/>
            <a:ext cx="10280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Part 4: Cross-validation vs. AIC, BIC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4: Fitting a psychometric function, computing the likelihood ratio, and comparing the model comparison result obtained from these methods</a:t>
            </a:r>
          </a:p>
        </p:txBody>
      </p:sp>
    </p:spTree>
    <p:extLst>
      <p:ext uri="{BB962C8B-B14F-4D97-AF65-F5344CB8AC3E}">
        <p14:creationId xmlns:p14="http://schemas.microsoft.com/office/powerpoint/2010/main" val="274951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vessel, jar&#10;&#10;Description automatically generated">
            <a:extLst>
              <a:ext uri="{FF2B5EF4-FFF2-40B4-BE49-F238E27FC236}">
                <a16:creationId xmlns:a16="http://schemas.microsoft.com/office/drawing/2014/main" id="{58EC8158-8CB1-2E49-9A75-156BFD36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655" y="2489711"/>
            <a:ext cx="2120900" cy="260619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212E899-20ED-3948-A9FB-94BDCC3C2476}"/>
              </a:ext>
            </a:extLst>
          </p:cNvPr>
          <p:cNvSpPr/>
          <p:nvPr/>
        </p:nvSpPr>
        <p:spPr>
          <a:xfrm>
            <a:off x="1549400" y="5495004"/>
            <a:ext cx="304960" cy="3049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280D10-5AC5-FD4F-8F6F-0EE4DD6B556E}"/>
              </a:ext>
            </a:extLst>
          </p:cNvPr>
          <p:cNvSpPr/>
          <p:nvPr/>
        </p:nvSpPr>
        <p:spPr>
          <a:xfrm>
            <a:off x="2054225" y="5495004"/>
            <a:ext cx="304960" cy="3049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C46199-856A-8A4D-A699-5B2FC7D4DFF1}"/>
              </a:ext>
            </a:extLst>
          </p:cNvPr>
          <p:cNvSpPr/>
          <p:nvPr/>
        </p:nvSpPr>
        <p:spPr>
          <a:xfrm>
            <a:off x="2559050" y="5495004"/>
            <a:ext cx="304960" cy="3049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AC8D58-38FD-AC4B-9669-6CE3611CA9E3}"/>
              </a:ext>
            </a:extLst>
          </p:cNvPr>
          <p:cNvSpPr/>
          <p:nvPr/>
        </p:nvSpPr>
        <p:spPr>
          <a:xfrm>
            <a:off x="3063875" y="5495004"/>
            <a:ext cx="304960" cy="3049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23D5DF-90E4-4F46-9B7C-1B9283B433A3}"/>
              </a:ext>
            </a:extLst>
          </p:cNvPr>
          <p:cNvSpPr/>
          <p:nvPr/>
        </p:nvSpPr>
        <p:spPr>
          <a:xfrm>
            <a:off x="3568700" y="5495004"/>
            <a:ext cx="304960" cy="3049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218148-4A25-504C-B090-0E7038510893}"/>
              </a:ext>
            </a:extLst>
          </p:cNvPr>
          <p:cNvSpPr txBox="1"/>
          <p:nvPr/>
        </p:nvSpPr>
        <p:spPr>
          <a:xfrm>
            <a:off x="725638" y="1207648"/>
            <a:ext cx="455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Draw samples with replacement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B01DF2-5CFB-FC40-84B4-8976C018C4FE}"/>
              </a:ext>
            </a:extLst>
          </p:cNvPr>
          <p:cNvSpPr txBox="1"/>
          <p:nvPr/>
        </p:nvSpPr>
        <p:spPr>
          <a:xfrm>
            <a:off x="4152900" y="299448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Sampled dataset1: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BC099B-4884-C742-B1DF-82B840859F9C}"/>
              </a:ext>
            </a:extLst>
          </p:cNvPr>
          <p:cNvSpPr/>
          <p:nvPr/>
        </p:nvSpPr>
        <p:spPr>
          <a:xfrm>
            <a:off x="7112229" y="3058854"/>
            <a:ext cx="304960" cy="3049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7CB6F8-19E7-1446-A60D-CF9FF7449613}"/>
              </a:ext>
            </a:extLst>
          </p:cNvPr>
          <p:cNvSpPr/>
          <p:nvPr/>
        </p:nvSpPr>
        <p:spPr>
          <a:xfrm>
            <a:off x="8121879" y="3058854"/>
            <a:ext cx="304960" cy="3049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E9753E-21F1-F24D-8C99-3508E54AC4A8}"/>
              </a:ext>
            </a:extLst>
          </p:cNvPr>
          <p:cNvSpPr/>
          <p:nvPr/>
        </p:nvSpPr>
        <p:spPr>
          <a:xfrm>
            <a:off x="8626704" y="3058854"/>
            <a:ext cx="304960" cy="3049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5654738-2974-5D4C-ACF4-D09DC3EAB6D6}"/>
              </a:ext>
            </a:extLst>
          </p:cNvPr>
          <p:cNvSpPr/>
          <p:nvPr/>
        </p:nvSpPr>
        <p:spPr>
          <a:xfrm>
            <a:off x="6607404" y="3058854"/>
            <a:ext cx="304960" cy="3049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3287F3-F404-3141-BEA9-815DFA8BF867}"/>
              </a:ext>
            </a:extLst>
          </p:cNvPr>
          <p:cNvSpPr/>
          <p:nvPr/>
        </p:nvSpPr>
        <p:spPr>
          <a:xfrm>
            <a:off x="7617054" y="3063002"/>
            <a:ext cx="304960" cy="3049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093991-F91D-0B42-B31A-AB41B2425CD5}"/>
              </a:ext>
            </a:extLst>
          </p:cNvPr>
          <p:cNvSpPr txBox="1"/>
          <p:nvPr/>
        </p:nvSpPr>
        <p:spPr>
          <a:xfrm>
            <a:off x="4152900" y="386914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Sampled dataset2: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9E3C65-4661-1C40-BBC0-2FDB790D0B5C}"/>
              </a:ext>
            </a:extLst>
          </p:cNvPr>
          <p:cNvSpPr/>
          <p:nvPr/>
        </p:nvSpPr>
        <p:spPr>
          <a:xfrm>
            <a:off x="8677504" y="3907245"/>
            <a:ext cx="304960" cy="3049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D87FFD4-A50E-7249-B884-C019B1D8FF4D}"/>
              </a:ext>
            </a:extLst>
          </p:cNvPr>
          <p:cNvSpPr/>
          <p:nvPr/>
        </p:nvSpPr>
        <p:spPr>
          <a:xfrm>
            <a:off x="7650546" y="3907245"/>
            <a:ext cx="304960" cy="3049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72EE7BB-116A-2845-BF01-AF543FFA9979}"/>
              </a:ext>
            </a:extLst>
          </p:cNvPr>
          <p:cNvSpPr/>
          <p:nvPr/>
        </p:nvSpPr>
        <p:spPr>
          <a:xfrm>
            <a:off x="8164025" y="3907245"/>
            <a:ext cx="304960" cy="3049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64CC92-077F-8445-AE22-17A110359CB2}"/>
              </a:ext>
            </a:extLst>
          </p:cNvPr>
          <p:cNvSpPr/>
          <p:nvPr/>
        </p:nvSpPr>
        <p:spPr>
          <a:xfrm>
            <a:off x="6623588" y="3907245"/>
            <a:ext cx="304960" cy="3049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A8798A-9755-184F-9B6D-735DF569AAF8}"/>
              </a:ext>
            </a:extLst>
          </p:cNvPr>
          <p:cNvSpPr/>
          <p:nvPr/>
        </p:nvSpPr>
        <p:spPr>
          <a:xfrm>
            <a:off x="7137067" y="3907245"/>
            <a:ext cx="304960" cy="3049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771669-3C16-AC4A-9C3C-D7272558BEA2}"/>
              </a:ext>
            </a:extLst>
          </p:cNvPr>
          <p:cNvSpPr txBox="1"/>
          <p:nvPr/>
        </p:nvSpPr>
        <p:spPr>
          <a:xfrm>
            <a:off x="5105050" y="45591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CE2B7D7-62D6-5B48-AC3E-32FDFAD2F18D}"/>
              </a:ext>
            </a:extLst>
          </p:cNvPr>
          <p:cNvSpPr txBox="1">
            <a:spLocks/>
          </p:cNvSpPr>
          <p:nvPr/>
        </p:nvSpPr>
        <p:spPr>
          <a:xfrm>
            <a:off x="753947" y="467139"/>
            <a:ext cx="10515600" cy="628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17765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AE03FC8-A8CB-804F-8061-52D5B9424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5" r="3536" b="55452"/>
          <a:stretch/>
        </p:blipFill>
        <p:spPr>
          <a:xfrm>
            <a:off x="2179176" y="1558966"/>
            <a:ext cx="6715845" cy="184037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076167B-C346-3848-B520-8F59E20FF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5" t="55452" r="3536"/>
          <a:stretch/>
        </p:blipFill>
        <p:spPr>
          <a:xfrm>
            <a:off x="2179176" y="3328733"/>
            <a:ext cx="6715845" cy="1840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086C2E-A28A-8740-918B-A9EEC23983D9}"/>
              </a:ext>
            </a:extLst>
          </p:cNvPr>
          <p:cNvSpPr txBox="1"/>
          <p:nvPr/>
        </p:nvSpPr>
        <p:spPr>
          <a:xfrm>
            <a:off x="2179176" y="5169107"/>
            <a:ext cx="8396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Euphemia" panose="020B0503040102020104" pitchFamily="34" charset="0"/>
              </a:rPr>
              <a:t>Aspirin group had 55% the number of heart attacks compared to the placebo 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E51DC-D573-4447-BC3F-8F82E9DB04CF}"/>
              </a:ext>
            </a:extLst>
          </p:cNvPr>
          <p:cNvSpPr txBox="1"/>
          <p:nvPr/>
        </p:nvSpPr>
        <p:spPr>
          <a:xfrm>
            <a:off x="1283174" y="5192216"/>
            <a:ext cx="9625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sure are we of this estimate? – Does the 95% confidence interval include 1?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54FEC-CBCA-0A42-84FB-1F736F80F13F}"/>
              </a:ext>
            </a:extLst>
          </p:cNvPr>
          <p:cNvSpPr txBox="1"/>
          <p:nvPr/>
        </p:nvSpPr>
        <p:spPr>
          <a:xfrm>
            <a:off x="321922" y="286759"/>
            <a:ext cx="11548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Euphemia" panose="020B0503040102020104" pitchFamily="34" charset="0"/>
              </a:rPr>
              <a:t>Bootstrapping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C2D5DF-3D7A-C24F-90EC-84DACAF56C5F}"/>
              </a:ext>
            </a:extLst>
          </p:cNvPr>
          <p:cNvSpPr txBox="1">
            <a:spLocks/>
          </p:cNvSpPr>
          <p:nvPr/>
        </p:nvSpPr>
        <p:spPr>
          <a:xfrm>
            <a:off x="753947" y="467139"/>
            <a:ext cx="10515600" cy="628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CD97E-FB7E-7249-B641-D9C007D7A651}"/>
              </a:ext>
            </a:extLst>
          </p:cNvPr>
          <p:cNvSpPr txBox="1"/>
          <p:nvPr/>
        </p:nvSpPr>
        <p:spPr>
          <a:xfrm>
            <a:off x="804722" y="1168356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Exercise 1:</a:t>
            </a:r>
          </a:p>
        </p:txBody>
      </p:sp>
    </p:spTree>
    <p:extLst>
      <p:ext uri="{BB962C8B-B14F-4D97-AF65-F5344CB8AC3E}">
        <p14:creationId xmlns:p14="http://schemas.microsoft.com/office/powerpoint/2010/main" val="284723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timeline, box and whisker chart&#10;&#10;Description automatically generated">
            <a:extLst>
              <a:ext uri="{FF2B5EF4-FFF2-40B4-BE49-F238E27FC236}">
                <a16:creationId xmlns:a16="http://schemas.microsoft.com/office/drawing/2014/main" id="{90CC1BF8-E637-214D-A62D-E53C22502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29"/>
          <a:stretch/>
        </p:blipFill>
        <p:spPr>
          <a:xfrm>
            <a:off x="753947" y="1168356"/>
            <a:ext cx="9979211" cy="4846109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7331570-690F-674D-987D-43B0FC7672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85" r="3536" b="55452"/>
          <a:stretch/>
        </p:blipFill>
        <p:spPr>
          <a:xfrm>
            <a:off x="958635" y="4500383"/>
            <a:ext cx="5525149" cy="15140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4F45F5-8863-C64C-903B-B43AA3683DEC}"/>
              </a:ext>
            </a:extLst>
          </p:cNvPr>
          <p:cNvSpPr txBox="1">
            <a:spLocks/>
          </p:cNvSpPr>
          <p:nvPr/>
        </p:nvSpPr>
        <p:spPr>
          <a:xfrm>
            <a:off x="753947" y="467139"/>
            <a:ext cx="10515600" cy="628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5983D-6AC2-E740-9D97-DDE8E1A09083}"/>
              </a:ext>
            </a:extLst>
          </p:cNvPr>
          <p:cNvSpPr txBox="1"/>
          <p:nvPr/>
        </p:nvSpPr>
        <p:spPr>
          <a:xfrm>
            <a:off x="804722" y="1168356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Exercise 1:</a:t>
            </a:r>
          </a:p>
        </p:txBody>
      </p:sp>
    </p:spTree>
    <p:extLst>
      <p:ext uri="{BB962C8B-B14F-4D97-AF65-F5344CB8AC3E}">
        <p14:creationId xmlns:p14="http://schemas.microsoft.com/office/powerpoint/2010/main" val="75213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9868A6-301D-A44B-AF46-E0DAA69FE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" y="0"/>
            <a:ext cx="12084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707C64C-0B0E-B544-9634-A8952C7E8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" y="0"/>
            <a:ext cx="12084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1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49A136D-E647-6040-B129-D0D601900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" y="0"/>
            <a:ext cx="12084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2B16A7-AEAE-324A-870C-8CC1B60175B7}"/>
              </a:ext>
            </a:extLst>
          </p:cNvPr>
          <p:cNvSpPr txBox="1">
            <a:spLocks/>
          </p:cNvSpPr>
          <p:nvPr/>
        </p:nvSpPr>
        <p:spPr>
          <a:xfrm>
            <a:off x="753947" y="467139"/>
            <a:ext cx="10515600" cy="628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667309-7650-0348-9207-C15F81D545DA}"/>
              </a:ext>
            </a:extLst>
          </p:cNvPr>
          <p:cNvSpPr txBox="1"/>
          <p:nvPr/>
        </p:nvSpPr>
        <p:spPr>
          <a:xfrm>
            <a:off x="753947" y="1226268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Exercise 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E5B29-09A3-DD46-A9B9-AF8746A4F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3" t="11551" r="3686" b="6566"/>
          <a:stretch/>
        </p:blipFill>
        <p:spPr>
          <a:xfrm>
            <a:off x="1943099" y="1971260"/>
            <a:ext cx="8547101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6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293</Words>
  <Application>Microsoft Macintosh PowerPoint</Application>
  <PresentationFormat>Widescreen</PresentationFormat>
  <Paragraphs>67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Euphemia</vt:lpstr>
      <vt:lpstr>Office Theme</vt:lpstr>
      <vt:lpstr>MathTools Lab 9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fangfang hong</dc:creator>
  <cp:lastModifiedBy>fangfang hong</cp:lastModifiedBy>
  <cp:revision>32</cp:revision>
  <cp:lastPrinted>2021-12-03T12:05:36Z</cp:lastPrinted>
  <dcterms:created xsi:type="dcterms:W3CDTF">2021-12-02T02:12:17Z</dcterms:created>
  <dcterms:modified xsi:type="dcterms:W3CDTF">2021-12-03T16:57:11Z</dcterms:modified>
</cp:coreProperties>
</file>