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56" r:id="rId3"/>
    <p:sldId id="338" r:id="rId4"/>
    <p:sldId id="339" r:id="rId5"/>
    <p:sldId id="340" r:id="rId6"/>
    <p:sldId id="342" r:id="rId7"/>
    <p:sldId id="343" r:id="rId8"/>
    <p:sldId id="344" r:id="rId9"/>
    <p:sldId id="346" r:id="rId10"/>
    <p:sldId id="355" r:id="rId11"/>
    <p:sldId id="347" r:id="rId12"/>
    <p:sldId id="360" r:id="rId13"/>
    <p:sldId id="358" r:id="rId14"/>
    <p:sldId id="359" r:id="rId15"/>
  </p:sldIdLst>
  <p:sldSz cx="10287000" cy="6858000" type="35mm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68" y="-102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016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91275" y="8750300"/>
            <a:ext cx="396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D86DFEBF-10D7-45D7-8B29-15B9066D76EC}" type="slidenum">
              <a:rPr lang="en-US" sz="1400"/>
              <a:pPr algn="r"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8838" y="687388"/>
            <a:ext cx="51403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3725" y="228600"/>
            <a:ext cx="2081213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6913" y="228600"/>
            <a:ext cx="6094412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6913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413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1428750"/>
            <a:ext cx="10274300" cy="152400"/>
            <a:chOff x="0" y="900"/>
            <a:chExt cx="6472" cy="96"/>
          </a:xfrm>
        </p:grpSpPr>
        <p:sp>
          <p:nvSpPr>
            <p:cNvPr id="1026" name="Rectangle 2"/>
            <p:cNvSpPr>
              <a:spLocks noChangeArrowheads="1"/>
            </p:cNvSpPr>
            <p:nvPr/>
          </p:nvSpPr>
          <p:spPr bwMode="auto">
            <a:xfrm>
              <a:off x="0" y="900"/>
              <a:ext cx="6472" cy="47"/>
            </a:xfrm>
            <a:prstGeom prst="rect">
              <a:avLst/>
            </a:prstGeom>
            <a:gradFill rotWithShape="0">
              <a:gsLst>
                <a:gs pos="0">
                  <a:srgbClr val="FAFD00">
                    <a:gamma/>
                    <a:shade val="49804"/>
                    <a:invGamma/>
                  </a:srgbClr>
                </a:gs>
                <a:gs pos="50000">
                  <a:srgbClr val="FAFD00"/>
                </a:gs>
                <a:gs pos="100000">
                  <a:srgbClr val="FAFD00">
                    <a:gamma/>
                    <a:shade val="4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0" y="972"/>
              <a:ext cx="6472" cy="24"/>
            </a:xfrm>
            <a:prstGeom prst="rect">
              <a:avLst/>
            </a:prstGeom>
            <a:gradFill rotWithShape="0">
              <a:gsLst>
                <a:gs pos="0">
                  <a:srgbClr val="232323">
                    <a:gamma/>
                    <a:shade val="69804"/>
                    <a:invGamma/>
                  </a:srgbClr>
                </a:gs>
                <a:gs pos="50000">
                  <a:srgbClr val="232323"/>
                </a:gs>
                <a:gs pos="100000">
                  <a:srgbClr val="232323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6338" y="228600"/>
            <a:ext cx="78486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6913" y="1981200"/>
            <a:ext cx="78486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828800"/>
            <a:ext cx="9220200" cy="1143000"/>
          </a:xfrm>
          <a:noFill/>
          <a:ln/>
        </p:spPr>
        <p:txBody>
          <a:bodyPr anchor="ctr"/>
          <a:lstStyle/>
          <a:p>
            <a:r>
              <a:rPr lang="en-US" b="1"/>
              <a:t>Database Design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3a. Design the Tables </a:t>
            </a:r>
          </a:p>
        </p:txBody>
      </p:sp>
      <p:sp>
        <p:nvSpPr>
          <p:cNvPr id="1679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96913" y="1981200"/>
            <a:ext cx="8866187" cy="4114800"/>
          </a:xfrm>
        </p:spPr>
        <p:txBody>
          <a:bodyPr/>
          <a:lstStyle/>
          <a:p>
            <a:r>
              <a:rPr lang="en-US"/>
              <a:t>Draw a dependency diagram</a:t>
            </a:r>
          </a:p>
          <a:p>
            <a:r>
              <a:rPr lang="en-US"/>
              <a:t>Each dependency statement is a part of the diagram </a:t>
            </a:r>
          </a:p>
          <a:p>
            <a:r>
              <a:rPr lang="en-US"/>
              <a:t>Each statement is a single path through the diagram</a:t>
            </a:r>
          </a:p>
          <a:p>
            <a:r>
              <a:rPr lang="en-US"/>
              <a:t>Tables are formed by traversing the dependency diagram</a:t>
            </a:r>
          </a:p>
          <a:p>
            <a:pPr>
              <a:buFont typeface="Monotype Sort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9525000" cy="1066800"/>
          </a:xfrm>
        </p:spPr>
        <p:txBody>
          <a:bodyPr/>
          <a:lstStyle/>
          <a:p>
            <a:r>
              <a:rPr lang="en-US" sz="4000"/>
              <a:t>3b. Traversing the Dependency Diagram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579563"/>
            <a:ext cx="9210675" cy="4821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Choose an attribute at the end of a path</a:t>
            </a:r>
          </a:p>
          <a:p>
            <a:pPr>
              <a:lnSpc>
                <a:spcPct val="90000"/>
              </a:lnSpc>
            </a:pPr>
            <a:r>
              <a:rPr lang="en-US" sz="2800"/>
              <a:t>Follow the chain of arrows upwards</a:t>
            </a:r>
          </a:p>
          <a:p>
            <a:pPr lvl="1">
              <a:lnSpc>
                <a:spcPct val="90000"/>
              </a:lnSpc>
            </a:pPr>
            <a:r>
              <a:rPr lang="en-US" sz="2400" b="1"/>
              <a:t>each multi-valued dependency on the path becomes a primary key for the table</a:t>
            </a:r>
          </a:p>
          <a:p>
            <a:pPr lvl="1">
              <a:lnSpc>
                <a:spcPct val="90000"/>
              </a:lnSpc>
            </a:pPr>
            <a:r>
              <a:rPr lang="en-US" sz="2400" b="1"/>
              <a:t>combine all single-valued attributes at first level up into a single table</a:t>
            </a:r>
          </a:p>
          <a:p>
            <a:pPr lvl="1">
              <a:lnSpc>
                <a:spcPct val="90000"/>
              </a:lnSpc>
            </a:pPr>
            <a:r>
              <a:rPr lang="en-US" sz="2400" b="1"/>
              <a:t>all attributes on the path should be included in the table</a:t>
            </a:r>
          </a:p>
          <a:p>
            <a:pPr lvl="1">
              <a:lnSpc>
                <a:spcPct val="90000"/>
              </a:lnSpc>
            </a:pPr>
            <a:r>
              <a:rPr lang="en-US" sz="2400" b="1"/>
              <a:t>stop when you reach a bubble that has no arrows coming into it</a:t>
            </a:r>
          </a:p>
          <a:p>
            <a:pPr lvl="1">
              <a:lnSpc>
                <a:spcPct val="90000"/>
              </a:lnSpc>
            </a:pPr>
            <a:r>
              <a:rPr lang="en-US" sz="2400" b="1"/>
              <a:t>each path becomes a separate table</a:t>
            </a:r>
          </a:p>
          <a:p>
            <a:pPr>
              <a:lnSpc>
                <a:spcPct val="90000"/>
              </a:lnSpc>
            </a:pPr>
            <a:r>
              <a:rPr lang="en-US" sz="2800"/>
              <a:t>Mark off your traversed path</a:t>
            </a:r>
          </a:p>
          <a:p>
            <a:pPr>
              <a:lnSpc>
                <a:spcPct val="90000"/>
              </a:lnSpc>
            </a:pPr>
            <a:r>
              <a:rPr lang="en-US" sz="2800"/>
              <a:t>Repeat until all paths have been traversed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Verify the design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981200"/>
            <a:ext cx="8675687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Inspect your tables</a:t>
            </a:r>
          </a:p>
          <a:p>
            <a:pPr lvl="1">
              <a:lnSpc>
                <a:spcPct val="90000"/>
              </a:lnSpc>
            </a:pPr>
            <a:r>
              <a:rPr lang="en-US"/>
              <a:t>are all of the data included?</a:t>
            </a:r>
          </a:p>
          <a:p>
            <a:pPr>
              <a:lnSpc>
                <a:spcPct val="90000"/>
              </a:lnSpc>
            </a:pPr>
            <a:r>
              <a:rPr lang="en-US"/>
              <a:t>Do you have too many tables? too few?</a:t>
            </a:r>
          </a:p>
          <a:p>
            <a:pPr>
              <a:lnSpc>
                <a:spcPct val="90000"/>
              </a:lnSpc>
            </a:pPr>
            <a:r>
              <a:rPr lang="en-US"/>
              <a:t>If your design does not appear correct</a:t>
            </a:r>
          </a:p>
          <a:p>
            <a:pPr lvl="1">
              <a:lnSpc>
                <a:spcPct val="90000"/>
              </a:lnSpc>
            </a:pPr>
            <a:r>
              <a:rPr lang="en-US"/>
              <a:t>go back to step 1</a:t>
            </a:r>
          </a:p>
          <a:p>
            <a:pPr lvl="1">
              <a:lnSpc>
                <a:spcPct val="90000"/>
              </a:lnSpc>
            </a:pPr>
            <a:r>
              <a:rPr lang="en-US"/>
              <a:t>you must repeat all steps of process in order</a:t>
            </a:r>
          </a:p>
          <a:p>
            <a:pPr lvl="1">
              <a:lnSpc>
                <a:spcPct val="90000"/>
              </a:lnSpc>
            </a:pPr>
            <a:r>
              <a:rPr lang="en-US"/>
              <a:t>do not try to “rearrange” dependency diagram to give you the tables you think you should have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DB Design Mistakes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9677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Assuming the order of rows and columns is known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this is not a spreadsheet!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do not assume sorted order unless you explicitly sort</a:t>
            </a:r>
            <a:r>
              <a:rPr lang="en-US" sz="1800"/>
              <a:t> </a:t>
            </a:r>
          </a:p>
          <a:p>
            <a:pPr>
              <a:lnSpc>
                <a:spcPct val="90000"/>
              </a:lnSpc>
            </a:pPr>
            <a:r>
              <a:rPr lang="en-US" sz="2000"/>
              <a:t>Guessing the design, not following the process</a:t>
            </a:r>
            <a:r>
              <a:rPr lang="en-US" sz="2000" b="1"/>
              <a:t> </a:t>
            </a:r>
          </a:p>
          <a:p>
            <a:pPr>
              <a:lnSpc>
                <a:spcPct val="90000"/>
              </a:lnSpc>
            </a:pPr>
            <a:r>
              <a:rPr lang="en-US" sz="2000"/>
              <a:t>Storing what you can compute (when the value will change) – transitive dependency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e.g., do not store age if you are already storing birthdate</a:t>
            </a:r>
            <a:r>
              <a:rPr lang="en-US" sz="1600"/>
              <a:t> </a:t>
            </a:r>
          </a:p>
          <a:p>
            <a:pPr>
              <a:lnSpc>
                <a:spcPct val="90000"/>
              </a:lnSpc>
            </a:pPr>
            <a:r>
              <a:rPr lang="en-US" sz="2000"/>
              <a:t>Represent multivalued dependencies in fixed size sets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if you know that there are</a:t>
            </a:r>
            <a:r>
              <a:rPr lang="en-US" sz="2000">
                <a:solidFill>
                  <a:srgbClr val="99FF33"/>
                </a:solidFill>
              </a:rPr>
              <a:t> </a:t>
            </a:r>
            <a:r>
              <a:rPr lang="en-US" sz="2000">
                <a:solidFill>
                  <a:srgbClr val="FF3300"/>
                </a:solidFill>
              </a:rPr>
              <a:t>exactly</a:t>
            </a:r>
            <a:r>
              <a:rPr lang="en-US" sz="2000"/>
              <a:t> X number of something, create X single-valued dependencies, otherwise use multivalued dependency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sz="2000"/>
              <a:t>Adding a key when a unique value exists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adding an ID number for each person when you are already storing their social security number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981200"/>
            <a:ext cx="8675687" cy="4114800"/>
          </a:xfrm>
        </p:spPr>
        <p:txBody>
          <a:bodyPr/>
          <a:lstStyle/>
          <a:p>
            <a:r>
              <a:rPr lang="en-US"/>
              <a:t>If you follow the process correctly</a:t>
            </a:r>
          </a:p>
          <a:p>
            <a:pPr lvl="1"/>
            <a:r>
              <a:rPr lang="en-US"/>
              <a:t>you will not have redundant data</a:t>
            </a:r>
          </a:p>
          <a:p>
            <a:pPr lvl="1"/>
            <a:r>
              <a:rPr lang="en-US"/>
              <a:t>you will not lose unrelated data when you delete values</a:t>
            </a:r>
          </a:p>
          <a:p>
            <a:pPr lvl="1"/>
            <a:r>
              <a:rPr lang="en-US"/>
              <a:t>you will not lose data in project and join operations</a:t>
            </a:r>
          </a:p>
          <a:p>
            <a:r>
              <a:rPr lang="en-US"/>
              <a:t>Databases with these characteristics are called </a:t>
            </a:r>
            <a:r>
              <a:rPr lang="en-US">
                <a:solidFill>
                  <a:srgbClr val="FF3300"/>
                </a:solidFill>
              </a:rPr>
              <a:t>3NF</a:t>
            </a:r>
            <a:r>
              <a:rPr lang="en-US">
                <a:solidFill>
                  <a:srgbClr val="99FF33"/>
                </a:solidFill>
              </a:rPr>
              <a:t> </a:t>
            </a:r>
            <a:r>
              <a:rPr lang="en-US"/>
              <a:t>databases</a:t>
            </a:r>
            <a:endParaRPr lang="en-US">
              <a:solidFill>
                <a:srgbClr val="99FF3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Design Process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991600" cy="45720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800"/>
              <a:t>Identify all the objects, entities, and attributes</a:t>
            </a:r>
          </a:p>
          <a:p>
            <a:pPr marL="609600" indent="-609600">
              <a:buFontTx/>
              <a:buAutoNum type="arabicPeriod"/>
            </a:pPr>
            <a:r>
              <a:rPr lang="en-US" sz="2800"/>
              <a:t>Identify all the dependencies, draw a dependency diagram </a:t>
            </a:r>
          </a:p>
          <a:p>
            <a:pPr marL="609600" indent="-609600">
              <a:buFontTx/>
              <a:buAutoNum type="arabicPeriod"/>
            </a:pPr>
            <a:r>
              <a:rPr lang="en-US" sz="2800"/>
              <a:t>Design tables to represent the stated data items and dependencies </a:t>
            </a:r>
          </a:p>
          <a:p>
            <a:pPr marL="609600" indent="-609600">
              <a:buFontTx/>
              <a:buAutoNum type="arabicPeriod"/>
            </a:pPr>
            <a:r>
              <a:rPr lang="en-US" sz="2800"/>
              <a:t>Verify the design </a:t>
            </a:r>
          </a:p>
          <a:p>
            <a:pPr marL="609600" indent="-609600">
              <a:buFontTx/>
              <a:buAutoNum type="arabicPeriod"/>
            </a:pPr>
            <a:r>
              <a:rPr lang="en-US" sz="2800"/>
              <a:t>Implement the database </a:t>
            </a:r>
          </a:p>
          <a:p>
            <a:pPr marL="609600" indent="-609600">
              <a:buFontTx/>
              <a:buAutoNum type="arabicPeriod"/>
            </a:pPr>
            <a:r>
              <a:rPr lang="en-US" sz="2800"/>
              <a:t>Design the queries </a:t>
            </a:r>
          </a:p>
          <a:p>
            <a:pPr marL="609600" indent="-609600">
              <a:buFontTx/>
              <a:buAutoNum type="arabicPeriod"/>
            </a:pPr>
            <a:r>
              <a:rPr lang="en-US" sz="2800"/>
              <a:t>Test and revise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9906000" cy="1143000"/>
          </a:xfrm>
        </p:spPr>
        <p:txBody>
          <a:bodyPr/>
          <a:lstStyle/>
          <a:p>
            <a:r>
              <a:rPr lang="en-US"/>
              <a:t>1a. Identify All Objects and Entities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95250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Determine the objects of your DB</a:t>
            </a:r>
          </a:p>
          <a:p>
            <a:pPr>
              <a:lnSpc>
                <a:spcPct val="90000"/>
              </a:lnSpc>
            </a:pPr>
            <a:r>
              <a:rPr lang="en-US" sz="2800"/>
              <a:t>For each object, describe each entity to be stored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items should be primitives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example: better to store first name and last name separately</a:t>
            </a:r>
          </a:p>
          <a:p>
            <a:pPr>
              <a:lnSpc>
                <a:spcPct val="90000"/>
              </a:lnSpc>
            </a:pPr>
            <a:r>
              <a:rPr lang="en-US" sz="2800"/>
              <a:t>Determine the data type for each item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text, currency, date, etc.</a:t>
            </a:r>
          </a:p>
          <a:p>
            <a:pPr>
              <a:lnSpc>
                <a:spcPct val="90000"/>
              </a:lnSpc>
            </a:pPr>
            <a:r>
              <a:rPr lang="en-US" sz="2800"/>
              <a:t>Determine the range of allowable values for each item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non-negative?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greater than zero?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decimal points?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any of the 50 state abbreviations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zip code between 00000 and 99999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phone number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9448800" cy="1143000"/>
          </a:xfrm>
        </p:spPr>
        <p:txBody>
          <a:bodyPr/>
          <a:lstStyle/>
          <a:p>
            <a:r>
              <a:rPr lang="en-US"/>
              <a:t>1b. Turn Data Items into Attributes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2047875"/>
            <a:ext cx="7848600" cy="4048125"/>
          </a:xfrm>
          <a:ln/>
        </p:spPr>
        <p:txBody>
          <a:bodyPr/>
          <a:lstStyle/>
          <a:p>
            <a:r>
              <a:rPr lang="en-US"/>
              <a:t>Each attribute should have:</a:t>
            </a:r>
          </a:p>
          <a:p>
            <a:pPr lvl="1"/>
            <a:r>
              <a:rPr lang="en-US"/>
              <a:t>a meaningful </a:t>
            </a:r>
            <a:r>
              <a:rPr lang="en-US">
                <a:solidFill>
                  <a:srgbClr val="FF3300"/>
                </a:solidFill>
              </a:rPr>
              <a:t>name</a:t>
            </a:r>
          </a:p>
          <a:p>
            <a:pPr lvl="1"/>
            <a:r>
              <a:rPr lang="en-US"/>
              <a:t>a </a:t>
            </a:r>
            <a:r>
              <a:rPr lang="en-US">
                <a:solidFill>
                  <a:srgbClr val="FF3300"/>
                </a:solidFill>
              </a:rPr>
              <a:t>description</a:t>
            </a:r>
            <a:r>
              <a:rPr lang="en-US"/>
              <a:t> of what the attribute means or what kind of data make up the attribute</a:t>
            </a:r>
          </a:p>
          <a:p>
            <a:pPr lvl="1"/>
            <a:r>
              <a:rPr lang="en-US"/>
              <a:t>a </a:t>
            </a:r>
            <a:r>
              <a:rPr lang="en-US">
                <a:solidFill>
                  <a:srgbClr val="FF3300"/>
                </a:solidFill>
              </a:rPr>
              <a:t>domain</a:t>
            </a:r>
          </a:p>
          <a:p>
            <a:pPr lvl="2"/>
            <a:r>
              <a:rPr lang="en-US"/>
              <a:t>the </a:t>
            </a:r>
            <a:r>
              <a:rPr lang="en-US">
                <a:solidFill>
                  <a:srgbClr val="FF3300"/>
                </a:solidFill>
              </a:rPr>
              <a:t>data type</a:t>
            </a:r>
            <a:r>
              <a:rPr lang="en-US"/>
              <a:t> of the attribute</a:t>
            </a:r>
          </a:p>
          <a:p>
            <a:pPr lvl="2"/>
            <a:r>
              <a:rPr lang="en-US"/>
              <a:t>the range or a list of </a:t>
            </a:r>
            <a:r>
              <a:rPr lang="en-US">
                <a:solidFill>
                  <a:srgbClr val="FF3300"/>
                </a:solidFill>
              </a:rPr>
              <a:t>allowable values</a:t>
            </a:r>
            <a:r>
              <a:rPr lang="en-US"/>
              <a:t> of the attribute 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9372600" cy="1143000"/>
          </a:xfrm>
        </p:spPr>
        <p:txBody>
          <a:bodyPr/>
          <a:lstStyle/>
          <a:p>
            <a:r>
              <a:rPr lang="en-US"/>
              <a:t>2. Identify All the Dependencies</a:t>
            </a:r>
          </a:p>
        </p:txBody>
      </p:sp>
      <p:sp>
        <p:nvSpPr>
          <p:cNvPr id="150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9753600" cy="4800600"/>
          </a:xfrm>
        </p:spPr>
        <p:txBody>
          <a:bodyPr/>
          <a:lstStyle/>
          <a:p>
            <a:r>
              <a:rPr lang="en-US" sz="2400"/>
              <a:t>Assume a set of relationships between data items</a:t>
            </a:r>
          </a:p>
          <a:p>
            <a:pPr lvl="1"/>
            <a:r>
              <a:rPr lang="en-US" sz="2000"/>
              <a:t>a model of the world</a:t>
            </a:r>
          </a:p>
          <a:p>
            <a:pPr lvl="1"/>
            <a:r>
              <a:rPr lang="en-US" sz="2000"/>
              <a:t>may have to make assumptions</a:t>
            </a:r>
          </a:p>
          <a:p>
            <a:pPr lvl="1"/>
            <a:r>
              <a:rPr lang="en-US" sz="2000"/>
              <a:t>these assumptions should be listed clearly</a:t>
            </a:r>
          </a:p>
          <a:p>
            <a:r>
              <a:rPr lang="en-US" sz="2400"/>
              <a:t>Turn these relationships into dependencies</a:t>
            </a:r>
          </a:p>
          <a:p>
            <a:pPr lvl="1"/>
            <a:r>
              <a:rPr lang="en-US" sz="2000"/>
              <a:t>single-valued : there is one and only one value of ‘x’ for every value of ‘y’</a:t>
            </a:r>
          </a:p>
          <a:p>
            <a:pPr lvl="2"/>
            <a:r>
              <a:rPr lang="en-US" sz="2000"/>
              <a:t>a person Y receives a grade X for a course in a semester</a:t>
            </a:r>
          </a:p>
          <a:p>
            <a:pPr lvl="2"/>
            <a:r>
              <a:rPr lang="en-US" sz="2000"/>
              <a:t>a person Y has a birth date X</a:t>
            </a:r>
          </a:p>
          <a:p>
            <a:pPr lvl="1"/>
            <a:r>
              <a:rPr lang="en-US" sz="2000"/>
              <a:t>multi-valued : there are zero (or one) or more values of ‘x’ for every value of ‘y’</a:t>
            </a:r>
          </a:p>
          <a:p>
            <a:pPr lvl="2"/>
            <a:r>
              <a:rPr lang="en-US" sz="2000"/>
              <a:t>a student Y enrolls in one or more classes (X) each semester</a:t>
            </a:r>
          </a:p>
          <a:p>
            <a:pPr lvl="2"/>
            <a:r>
              <a:rPr lang="en-US" sz="2000"/>
              <a:t>a person Y has zero or more sisters</a:t>
            </a:r>
          </a:p>
          <a:p>
            <a:r>
              <a:rPr lang="en-US" sz="2800"/>
              <a:t>Draw a dependency diagram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9601200" cy="1143000"/>
          </a:xfrm>
        </p:spPr>
        <p:txBody>
          <a:bodyPr/>
          <a:lstStyle/>
          <a:p>
            <a:r>
              <a:rPr lang="en-US" sz="3600"/>
              <a:t>Single-Valued (One-to-One) Dependencies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981200"/>
            <a:ext cx="7848600" cy="1146175"/>
          </a:xfrm>
        </p:spPr>
        <p:txBody>
          <a:bodyPr/>
          <a:lstStyle/>
          <a:p>
            <a:r>
              <a:rPr lang="en-US"/>
              <a:t>Draw a single-headed arrow for single-valued dependencies</a:t>
            </a:r>
          </a:p>
          <a:p>
            <a:endParaRPr lang="en-US"/>
          </a:p>
        </p:txBody>
      </p:sp>
      <p:sp>
        <p:nvSpPr>
          <p:cNvPr id="152580" name="Oval 4"/>
          <p:cNvSpPr>
            <a:spLocks noChangeArrowheads="1"/>
          </p:cNvSpPr>
          <p:nvPr/>
        </p:nvSpPr>
        <p:spPr bwMode="auto">
          <a:xfrm>
            <a:off x="1457325" y="3124200"/>
            <a:ext cx="1885950" cy="1066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/>
              <a:t>PERSON</a:t>
            </a:r>
          </a:p>
        </p:txBody>
      </p:sp>
      <p:sp>
        <p:nvSpPr>
          <p:cNvPr id="152581" name="Oval 5"/>
          <p:cNvSpPr>
            <a:spLocks noChangeArrowheads="1"/>
          </p:cNvSpPr>
          <p:nvPr/>
        </p:nvSpPr>
        <p:spPr bwMode="auto">
          <a:xfrm>
            <a:off x="4800600" y="3352800"/>
            <a:ext cx="2314575" cy="1143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/>
              <a:t>BIRTHDATE</a:t>
            </a:r>
          </a:p>
        </p:txBody>
      </p:sp>
      <p:sp>
        <p:nvSpPr>
          <p:cNvPr id="152582" name="Oval 6"/>
          <p:cNvSpPr>
            <a:spLocks noChangeArrowheads="1"/>
          </p:cNvSpPr>
          <p:nvPr/>
        </p:nvSpPr>
        <p:spPr bwMode="auto">
          <a:xfrm>
            <a:off x="942975" y="5029200"/>
            <a:ext cx="2228850" cy="1295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/>
              <a:t>STUDENT</a:t>
            </a:r>
          </a:p>
        </p:txBody>
      </p:sp>
      <p:sp>
        <p:nvSpPr>
          <p:cNvPr id="152583" name="Oval 7"/>
          <p:cNvSpPr>
            <a:spLocks noChangeArrowheads="1"/>
          </p:cNvSpPr>
          <p:nvPr/>
        </p:nvSpPr>
        <p:spPr bwMode="auto">
          <a:xfrm>
            <a:off x="5143500" y="4953000"/>
            <a:ext cx="2914650" cy="1447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/>
              <a:t>FINAL</a:t>
            </a:r>
          </a:p>
          <a:p>
            <a:pPr algn="ctr" eaLnBrk="1" hangingPunct="1"/>
            <a:r>
              <a:rPr lang="en-US" b="1"/>
              <a:t>COURSE </a:t>
            </a:r>
          </a:p>
          <a:p>
            <a:pPr algn="ctr" eaLnBrk="1" hangingPunct="1"/>
            <a:r>
              <a:rPr lang="en-US" b="1"/>
              <a:t>GRADE</a:t>
            </a:r>
          </a:p>
        </p:txBody>
      </p:sp>
      <p:sp>
        <p:nvSpPr>
          <p:cNvPr id="152584" name="Line 8"/>
          <p:cNvSpPr>
            <a:spLocks noChangeShapeType="1"/>
          </p:cNvSpPr>
          <p:nvPr/>
        </p:nvSpPr>
        <p:spPr bwMode="auto">
          <a:xfrm>
            <a:off x="3343275" y="3657600"/>
            <a:ext cx="1457325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585" name="Line 9"/>
          <p:cNvSpPr>
            <a:spLocks noChangeShapeType="1"/>
          </p:cNvSpPr>
          <p:nvPr/>
        </p:nvSpPr>
        <p:spPr bwMode="auto">
          <a:xfrm>
            <a:off x="3171825" y="5715000"/>
            <a:ext cx="1971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586" name="Text Box 10"/>
          <p:cNvSpPr txBox="1">
            <a:spLocks noChangeArrowheads="1"/>
          </p:cNvSpPr>
          <p:nvPr/>
        </p:nvSpPr>
        <p:spPr bwMode="auto">
          <a:xfrm>
            <a:off x="2914650" y="2895600"/>
            <a:ext cx="5135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b="1"/>
              <a:t>a person has one and only one birth date</a:t>
            </a:r>
          </a:p>
        </p:txBody>
      </p:sp>
      <p:sp>
        <p:nvSpPr>
          <p:cNvPr id="152587" name="Text Box 11"/>
          <p:cNvSpPr txBox="1">
            <a:spLocks noChangeArrowheads="1"/>
          </p:cNvSpPr>
          <p:nvPr/>
        </p:nvSpPr>
        <p:spPr bwMode="auto">
          <a:xfrm>
            <a:off x="2057400" y="4572000"/>
            <a:ext cx="6854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b="1"/>
              <a:t>a student has one and only one final grade for a course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9906000" cy="1143000"/>
          </a:xfrm>
        </p:spPr>
        <p:txBody>
          <a:bodyPr/>
          <a:lstStyle/>
          <a:p>
            <a:r>
              <a:rPr lang="en-US" sz="3600"/>
              <a:t>Multi-Valued (One-to-Many) Dependencies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Draw a double-headed arrow between multi-valued dependencies</a:t>
            </a:r>
          </a:p>
        </p:txBody>
      </p:sp>
      <p:sp>
        <p:nvSpPr>
          <p:cNvPr id="153604" name="Oval 4"/>
          <p:cNvSpPr>
            <a:spLocks noChangeArrowheads="1"/>
          </p:cNvSpPr>
          <p:nvPr/>
        </p:nvSpPr>
        <p:spPr bwMode="auto">
          <a:xfrm>
            <a:off x="1457325" y="3124200"/>
            <a:ext cx="1885950" cy="1066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/>
              <a:t>STUDENT</a:t>
            </a:r>
          </a:p>
        </p:txBody>
      </p:sp>
      <p:sp>
        <p:nvSpPr>
          <p:cNvPr id="153605" name="Oval 5"/>
          <p:cNvSpPr>
            <a:spLocks noChangeArrowheads="1"/>
          </p:cNvSpPr>
          <p:nvPr/>
        </p:nvSpPr>
        <p:spPr bwMode="auto">
          <a:xfrm>
            <a:off x="4800600" y="3352800"/>
            <a:ext cx="2314575" cy="1143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/>
              <a:t>CLASSES</a:t>
            </a:r>
          </a:p>
        </p:txBody>
      </p:sp>
      <p:sp>
        <p:nvSpPr>
          <p:cNvPr id="153606" name="Oval 6"/>
          <p:cNvSpPr>
            <a:spLocks noChangeArrowheads="1"/>
          </p:cNvSpPr>
          <p:nvPr/>
        </p:nvSpPr>
        <p:spPr bwMode="auto">
          <a:xfrm>
            <a:off x="942975" y="5029200"/>
            <a:ext cx="2228850" cy="1295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/>
              <a:t>PERSON</a:t>
            </a:r>
          </a:p>
        </p:txBody>
      </p:sp>
      <p:sp>
        <p:nvSpPr>
          <p:cNvPr id="153607" name="Oval 7"/>
          <p:cNvSpPr>
            <a:spLocks noChangeArrowheads="1"/>
          </p:cNvSpPr>
          <p:nvPr/>
        </p:nvSpPr>
        <p:spPr bwMode="auto">
          <a:xfrm>
            <a:off x="5143500" y="4953000"/>
            <a:ext cx="2914650" cy="1447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/>
              <a:t>SISTERS</a:t>
            </a:r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3343275" y="3657600"/>
            <a:ext cx="1457325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>
            <a:off x="3171825" y="5715000"/>
            <a:ext cx="1971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2914650" y="2895600"/>
            <a:ext cx="6075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b="1"/>
              <a:t>a student can enroll in one or more classes</a:t>
            </a:r>
          </a:p>
        </p:txBody>
      </p:sp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2057400" y="4572000"/>
            <a:ext cx="477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b="1"/>
              <a:t>a person has zero or more sisters</a:t>
            </a:r>
          </a:p>
        </p:txBody>
      </p:sp>
      <p:sp>
        <p:nvSpPr>
          <p:cNvPr id="153612" name="Line 12"/>
          <p:cNvSpPr>
            <a:spLocks noChangeShapeType="1"/>
          </p:cNvSpPr>
          <p:nvPr/>
        </p:nvSpPr>
        <p:spPr bwMode="auto">
          <a:xfrm>
            <a:off x="3343275" y="3657600"/>
            <a:ext cx="1296988" cy="2079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13" name="Line 13"/>
          <p:cNvSpPr>
            <a:spLocks noChangeShapeType="1"/>
          </p:cNvSpPr>
          <p:nvPr/>
        </p:nvSpPr>
        <p:spPr bwMode="auto">
          <a:xfrm>
            <a:off x="3148013" y="5703888"/>
            <a:ext cx="18097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228600"/>
            <a:ext cx="9906000" cy="1143000"/>
          </a:xfrm>
        </p:spPr>
        <p:txBody>
          <a:bodyPr/>
          <a:lstStyle/>
          <a:p>
            <a:r>
              <a:rPr lang="en-US"/>
              <a:t>Independent vs. Dependent Attributes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752600"/>
            <a:ext cx="8789987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Some attributes are independent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E.g., in a business – client relationship, your client’s phone number does not depend on when you are scheduled to meet him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your client still exists whether or not you have an appointment with him</a:t>
            </a:r>
          </a:p>
          <a:p>
            <a:pPr>
              <a:lnSpc>
                <a:spcPct val="90000"/>
              </a:lnSpc>
            </a:pPr>
            <a:r>
              <a:rPr lang="en-US" sz="2800"/>
              <a:t>Some attributes are dependent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length of a superstructure span on a bridge is dependent on the structure of the bridge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superstructure of a bridge would not exist if the bridge itself was not there </a:t>
            </a:r>
          </a:p>
          <a:p>
            <a:pPr lvl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Dependent vs. Independent Attribute Representation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938" y="1627188"/>
            <a:ext cx="8743950" cy="2270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Start a new bubble around an independent attribute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properties of that attribute are attached to the new bubble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properties that are dependent on other attributes are attached to the old bubble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Each appointment is with one or more clients.  Each appointment with one or more clients has a time.  Each client has a single phone number.</a:t>
            </a:r>
          </a:p>
        </p:txBody>
      </p:sp>
      <p:sp>
        <p:nvSpPr>
          <p:cNvPr id="158724" name="Oval 4"/>
          <p:cNvSpPr>
            <a:spLocks noChangeArrowheads="1"/>
          </p:cNvSpPr>
          <p:nvPr/>
        </p:nvSpPr>
        <p:spPr bwMode="auto">
          <a:xfrm>
            <a:off x="4048125" y="4060825"/>
            <a:ext cx="1819275" cy="11064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 b="1"/>
              <a:t>CLIENT</a:t>
            </a:r>
          </a:p>
        </p:txBody>
      </p:sp>
      <p:sp>
        <p:nvSpPr>
          <p:cNvPr id="158725" name="Oval 5"/>
          <p:cNvSpPr>
            <a:spLocks noChangeArrowheads="1"/>
          </p:cNvSpPr>
          <p:nvPr/>
        </p:nvSpPr>
        <p:spPr bwMode="auto">
          <a:xfrm>
            <a:off x="6724650" y="3965575"/>
            <a:ext cx="1949450" cy="13763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 b="1"/>
              <a:t>PHONE </a:t>
            </a:r>
          </a:p>
          <a:p>
            <a:pPr algn="ctr" eaLnBrk="1" hangingPunct="1"/>
            <a:r>
              <a:rPr lang="en-US" sz="2000" b="1"/>
              <a:t>NUMBER</a:t>
            </a:r>
          </a:p>
        </p:txBody>
      </p:sp>
      <p:sp>
        <p:nvSpPr>
          <p:cNvPr id="158726" name="Oval 6"/>
          <p:cNvSpPr>
            <a:spLocks noChangeArrowheads="1"/>
          </p:cNvSpPr>
          <p:nvPr/>
        </p:nvSpPr>
        <p:spPr bwMode="auto">
          <a:xfrm>
            <a:off x="485775" y="4159250"/>
            <a:ext cx="2641600" cy="127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 b="1"/>
              <a:t>APPOINTMENT</a:t>
            </a:r>
          </a:p>
        </p:txBody>
      </p:sp>
      <p:sp>
        <p:nvSpPr>
          <p:cNvPr id="158727" name="Oval 7"/>
          <p:cNvSpPr>
            <a:spLocks noChangeArrowheads="1"/>
          </p:cNvSpPr>
          <p:nvPr/>
        </p:nvSpPr>
        <p:spPr bwMode="auto">
          <a:xfrm>
            <a:off x="6280150" y="5448300"/>
            <a:ext cx="10287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 b="1"/>
              <a:t>TIME</a:t>
            </a:r>
          </a:p>
        </p:txBody>
      </p:sp>
      <p:sp>
        <p:nvSpPr>
          <p:cNvPr id="158728" name="Oval 8"/>
          <p:cNvSpPr>
            <a:spLocks noChangeArrowheads="1"/>
          </p:cNvSpPr>
          <p:nvPr/>
        </p:nvSpPr>
        <p:spPr bwMode="auto">
          <a:xfrm>
            <a:off x="3789363" y="3917950"/>
            <a:ext cx="2316162" cy="1404938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9" name="Line 9"/>
          <p:cNvSpPr>
            <a:spLocks noChangeShapeType="1"/>
          </p:cNvSpPr>
          <p:nvPr/>
        </p:nvSpPr>
        <p:spPr bwMode="auto">
          <a:xfrm flipV="1">
            <a:off x="3117850" y="4697413"/>
            <a:ext cx="6397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>
            <a:off x="5510213" y="5214938"/>
            <a:ext cx="736600" cy="5397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8731" name="Line 11"/>
          <p:cNvSpPr>
            <a:spLocks noChangeShapeType="1"/>
          </p:cNvSpPr>
          <p:nvPr/>
        </p:nvSpPr>
        <p:spPr bwMode="auto">
          <a:xfrm flipV="1">
            <a:off x="3095625" y="4695825"/>
            <a:ext cx="45561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8732" name="Line 12"/>
          <p:cNvSpPr>
            <a:spLocks noChangeShapeType="1"/>
          </p:cNvSpPr>
          <p:nvPr/>
        </p:nvSpPr>
        <p:spPr bwMode="auto">
          <a:xfrm flipV="1">
            <a:off x="5876925" y="4627563"/>
            <a:ext cx="8350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bllines">
  <a:themeElements>
    <a:clrScheme name="dbllin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bllines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d:\msapps\powerpnt\template\sldshow\dbllines.ppt</Template>
  <TotalTime>3463</TotalTime>
  <Pages>6</Pages>
  <Words>872</Words>
  <Application>Microsoft PowerPoint 4.0</Application>
  <PresentationFormat>35mm Slides</PresentationFormat>
  <Paragraphs>118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dbllines</vt:lpstr>
      <vt:lpstr>Database Design</vt:lpstr>
      <vt:lpstr>Database Design Process</vt:lpstr>
      <vt:lpstr>1a. Identify All Objects and Entities</vt:lpstr>
      <vt:lpstr>1b. Turn Data Items into Attributes</vt:lpstr>
      <vt:lpstr>2. Identify All the Dependencies</vt:lpstr>
      <vt:lpstr>Single-Valued (One-to-One) Dependencies</vt:lpstr>
      <vt:lpstr>Multi-Valued (One-to-Many) Dependencies</vt:lpstr>
      <vt:lpstr>Independent vs. Dependent Attributes</vt:lpstr>
      <vt:lpstr>Dependent vs. Independent Attribute Representation</vt:lpstr>
      <vt:lpstr>3a. Design the Tables </vt:lpstr>
      <vt:lpstr>3b. Traversing the Dependency Diagram</vt:lpstr>
      <vt:lpstr>4. Verify the design</vt:lpstr>
      <vt:lpstr>Common DB Design Mistakes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Control</dc:title>
  <dc:subject/>
  <dc:creator>Civil &amp; Environmental Engineering</dc:creator>
  <cp:keywords/>
  <dc:description/>
  <cp:lastModifiedBy>JMD</cp:lastModifiedBy>
  <cp:revision>204</cp:revision>
  <cp:lastPrinted>1601-01-01T00:00:00Z</cp:lastPrinted>
  <dcterms:created xsi:type="dcterms:W3CDTF">1996-11-21T10:23:44Z</dcterms:created>
  <dcterms:modified xsi:type="dcterms:W3CDTF">2008-12-25T10:13:48Z</dcterms:modified>
</cp:coreProperties>
</file>