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7" r:id="rId3"/>
    <p:sldId id="299" r:id="rId4"/>
    <p:sldId id="257" r:id="rId5"/>
    <p:sldId id="258" r:id="rId6"/>
    <p:sldId id="259" r:id="rId7"/>
    <p:sldId id="281" r:id="rId8"/>
    <p:sldId id="261" r:id="rId9"/>
    <p:sldId id="263" r:id="rId10"/>
    <p:sldId id="265" r:id="rId11"/>
    <p:sldId id="274" r:id="rId12"/>
    <p:sldId id="276" r:id="rId13"/>
    <p:sldId id="302" r:id="rId14"/>
    <p:sldId id="303" r:id="rId15"/>
    <p:sldId id="306" r:id="rId16"/>
    <p:sldId id="307" r:id="rId17"/>
    <p:sldId id="308" r:id="rId18"/>
    <p:sldId id="309" r:id="rId19"/>
    <p:sldId id="310" r:id="rId20"/>
    <p:sldId id="300" r:id="rId21"/>
    <p:sldId id="315" r:id="rId22"/>
    <p:sldId id="316" r:id="rId23"/>
    <p:sldId id="325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12" r:id="rId33"/>
    <p:sldId id="313" r:id="rId34"/>
    <p:sldId id="314" r:id="rId35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CF0E30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CF0E30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CF0E30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CF0E30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CF0E30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rgbClr val="CF0E30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rgbClr val="CF0E30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rgbClr val="CF0E30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rgbClr val="CF0E30"/>
        </a:solidFill>
        <a:latin typeface="Book Antiqu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0000"/>
    <a:srgbClr val="434FD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90" autoAdjust="0"/>
    <p:restoredTop sz="90929"/>
  </p:normalViewPr>
  <p:slideViewPr>
    <p:cSldViewPr snapToGrid="0">
      <p:cViewPr varScale="1">
        <p:scale>
          <a:sx n="71" d="100"/>
          <a:sy n="71" d="100"/>
        </p:scale>
        <p:origin x="-8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6" tIns="44552" rIns="90696" bIns="44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693738"/>
            <a:ext cx="4564062" cy="3422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4" tIns="0" rIns="19094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4" tIns="0" rIns="19094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4" tIns="0" rIns="19094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4" tIns="0" rIns="19094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4" tIns="0" rIns="19094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499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693738"/>
            <a:ext cx="4564062" cy="34226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52925"/>
            <a:ext cx="5041900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96" tIns="44552" rIns="90696" bIns="4455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4" tIns="0" rIns="19094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1142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96" tIns="44552" rIns="90696" bIns="4455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4" tIns="0" rIns="19094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3190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9319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96" tIns="44552" rIns="90696" bIns="4455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96" tIns="44552" rIns="90696" bIns="4455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4" tIns="0" rIns="19094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7286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9728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96" tIns="44552" rIns="90696" bIns="4455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4" tIns="0" rIns="19094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9334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9933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96" tIns="44552" rIns="90696" bIns="4455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2" tIns="0" rIns="19092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0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43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43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84" tIns="44546" rIns="90684" bIns="44546"/>
          <a:lstStyle/>
          <a:p>
            <a:r>
              <a:rPr lang="en-US"/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covers Lectures 1 and 2  (of 6) in Module (5). </a:t>
            </a:r>
          </a:p>
          <a:p>
            <a:endParaRPr lang="en-US"/>
          </a:p>
          <a:p>
            <a:r>
              <a:rPr lang="en-US"/>
              <a:t>Module (1):  Introduction (DBMS, Relational Model)</a:t>
            </a:r>
          </a:p>
          <a:p>
            <a:r>
              <a:rPr lang="en-US"/>
              <a:t>Module (2):  Storage and File Organizations (Disks, Buffering, Indexes)</a:t>
            </a:r>
          </a:p>
          <a:p>
            <a:r>
              <a:rPr lang="en-US"/>
              <a:t>Module (3):  Database Concepts (Relational Queries, DDL/ICs, Views and Security)</a:t>
            </a:r>
          </a:p>
          <a:p>
            <a:r>
              <a:rPr lang="en-US"/>
              <a:t>Module (4):  Relational Implementation (Query Evaluation, Optimization)</a:t>
            </a:r>
          </a:p>
          <a:p>
            <a:r>
              <a:rPr lang="en-US"/>
              <a:t>Module (5): Database Design (ER Model, Normalization, Physical Design, Tuning)</a:t>
            </a:r>
          </a:p>
          <a:p>
            <a:r>
              <a:rPr lang="en-US"/>
              <a:t>Module (6): Transaction Processing (Concurrency Control, Recovery)</a:t>
            </a:r>
          </a:p>
          <a:p>
            <a:r>
              <a:rPr lang="en-US"/>
              <a:t>Module (7): Advanced Topics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2" tIns="0" rIns="19092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0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6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63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84" tIns="44546" rIns="90684" bIns="445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2" tIns="0" rIns="19092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0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84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842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84" tIns="44546" rIns="90684" bIns="445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2" tIns="0" rIns="19092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0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0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904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84" tIns="44546" rIns="90684" bIns="445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2" tIns="0" rIns="19092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0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2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925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84" tIns="44546" rIns="90684" bIns="445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2" tIns="0" rIns="19092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0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5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945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84" tIns="44546" rIns="90684" bIns="445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2" tIns="0" rIns="19092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0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66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9661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84" tIns="44546" rIns="90684" bIns="445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2" tIns="0" rIns="19092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0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86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986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84" tIns="44546" rIns="90684" bIns="445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4" tIns="0" rIns="19094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406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0240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96" tIns="44552" rIns="90696" bIns="4455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4" tIns="0" rIns="19094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4454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044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96" tIns="44552" rIns="90696" bIns="4455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4" tIns="0" rIns="19094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6502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065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96" tIns="44552" rIns="90696" bIns="4455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4" tIns="0" rIns="19094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4" tIns="0" rIns="19094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covers Lectures 1 and 2  (of 6) in Module (5). </a:t>
            </a:r>
          </a:p>
          <a:p>
            <a:endParaRPr lang="en-US"/>
          </a:p>
          <a:p>
            <a:r>
              <a:rPr lang="en-US"/>
              <a:t>Module (1):  Introduction (DBMS, Relational Model)</a:t>
            </a:r>
          </a:p>
          <a:p>
            <a:r>
              <a:rPr lang="en-US"/>
              <a:t>Module (2):  Storage and File Organizations (Disks, Buffering, Indexes)</a:t>
            </a:r>
          </a:p>
          <a:p>
            <a:r>
              <a:rPr lang="en-US"/>
              <a:t>Module (3):  Database Concepts (Relational Queries, DDL/ICs, Views and Security)</a:t>
            </a:r>
          </a:p>
          <a:p>
            <a:r>
              <a:rPr lang="en-US"/>
              <a:t>Module (4):  Relational Implementation (Query Evaluation, Optimization)</a:t>
            </a:r>
          </a:p>
          <a:p>
            <a:r>
              <a:rPr lang="en-US"/>
              <a:t>Module (5): Database Design (ER Model, Normalization, Physical Design, Tuning)</a:t>
            </a:r>
          </a:p>
          <a:p>
            <a:r>
              <a:rPr lang="en-US"/>
              <a:t>Module (6): Transaction Processing (Concurrency Control, Recovery)</a:t>
            </a:r>
          </a:p>
          <a:p>
            <a:r>
              <a:rPr lang="en-US"/>
              <a:t>Module (7): Advanced Topics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4" tIns="0" rIns="19094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4" tIns="0" rIns="19094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4" tIns="0" rIns="19094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97313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4" tIns="0" rIns="19094" bIns="0" anchor="b"/>
          <a:lstStyle/>
          <a:p>
            <a:pPr algn="r" defTabSz="915988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5181600" cy="1143000"/>
          </a:xfrm>
        </p:spPr>
        <p:txBody>
          <a:bodyPr/>
          <a:lstStyle>
            <a:lvl1pPr algn="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581400"/>
            <a:ext cx="48768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00A0DDE-DAB0-4B2F-8B6B-D513461B43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873125" y="600075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8856" name="Group 8"/>
          <p:cNvGrpSpPr>
            <a:grpSpLocks/>
          </p:cNvGrpSpPr>
          <p:nvPr/>
        </p:nvGrpSpPr>
        <p:grpSpPr bwMode="auto">
          <a:xfrm>
            <a:off x="6022975" y="4038600"/>
            <a:ext cx="3121025" cy="2708275"/>
            <a:chOff x="3794" y="2614"/>
            <a:chExt cx="1966" cy="1706"/>
          </a:xfrm>
        </p:grpSpPr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58" name="Rectangle 10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78859" name="Object 11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p:oleObj spid="_x0000_s78859" name="Clip" r:id="rId3" imgW="1663920" imgH="1666440" progId="">
                <p:embed/>
              </p:oleObj>
            </a:graphicData>
          </a:graphic>
        </p:graphicFrame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E48F2B-A70D-4650-BD9A-7BEB629185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BF569E-7681-49F6-8E2E-8E9A474D61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0A62F3-ED3A-4EF3-8068-C287B6439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2C4DFD-5BF8-4A0B-A9FE-B209AD3157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1D1E17-64F3-45D4-907C-4F57FB129C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D7E820-1FA3-4CCA-9CD0-93A31009CA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45DB35-44ED-4141-A242-947B78905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ECD3C8-AA70-4417-B3FD-91810B8478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13E8D4-4CA7-4AE8-9167-1D0AD299B5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DB11D0-5B42-4212-BB32-B66EEDF4BA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6937A6-D06D-4460-A696-B64B9A759E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5A41362-D5F8-44A4-8CD0-E12A39A0D9E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7830" name="Group 6"/>
          <p:cNvGrpSpPr>
            <a:grpSpLocks/>
          </p:cNvGrpSpPr>
          <p:nvPr/>
        </p:nvGrpSpPr>
        <p:grpSpPr bwMode="auto">
          <a:xfrm>
            <a:off x="152400" y="152400"/>
            <a:ext cx="838200" cy="762000"/>
            <a:chOff x="3794" y="2614"/>
            <a:chExt cx="1966" cy="1706"/>
          </a:xfrm>
        </p:grpSpPr>
        <p:sp>
          <p:nvSpPr>
            <p:cNvPr id="77831" name="Oval 7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77833" name="Object 9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p:oleObj spid="_x0000_s77833" name="Clip" r:id="rId15" imgW="1663920" imgH="1666440" progId="">
                <p:embed/>
              </p:oleObj>
            </a:graphicData>
          </a:graphic>
        </p:graphicFrame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838200"/>
            <a:ext cx="5181600" cy="1143000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US"/>
              <a:t>The Entity-Relationship Model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Weak Entities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763000" cy="2286000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sz="2800"/>
              <a:t>A </a:t>
            </a:r>
            <a:r>
              <a:rPr lang="en-US" sz="2800" i="1">
                <a:solidFill>
                  <a:schemeClr val="accent2"/>
                </a:solidFill>
              </a:rPr>
              <a:t>weak entity </a:t>
            </a:r>
            <a:r>
              <a:rPr lang="en-US" sz="2800"/>
              <a:t>can be identified uniquely only by considering the primary key of another (</a:t>
            </a:r>
            <a:r>
              <a:rPr lang="en-US" sz="2800" i="1"/>
              <a:t>owner</a:t>
            </a:r>
            <a:r>
              <a:rPr lang="en-US" sz="2800"/>
              <a:t>) entity.</a:t>
            </a:r>
          </a:p>
          <a:p>
            <a:pPr lvl="1"/>
            <a:r>
              <a:rPr lang="en-US" sz="2800"/>
              <a:t>Owner entity set and weak entity set must participate in a one-to-many relationship set (one owner, many weak entities).</a:t>
            </a:r>
          </a:p>
          <a:p>
            <a:pPr lvl="1"/>
            <a:r>
              <a:rPr lang="en-US" sz="2800"/>
              <a:t>Weak entity set must have total participation in this </a:t>
            </a:r>
            <a:r>
              <a:rPr lang="en-US" sz="2800" i="1">
                <a:solidFill>
                  <a:schemeClr val="accent2"/>
                </a:solidFill>
              </a:rPr>
              <a:t>identifying </a:t>
            </a:r>
            <a:r>
              <a:rPr lang="en-US" sz="2800"/>
              <a:t>relationship set. </a:t>
            </a:r>
            <a:r>
              <a:rPr lang="en-US" sz="2000"/>
              <a:t> </a:t>
            </a:r>
          </a:p>
        </p:txBody>
      </p:sp>
      <p:grpSp>
        <p:nvGrpSpPr>
          <p:cNvPr id="16418" name="Group 34"/>
          <p:cNvGrpSpPr>
            <a:grpSpLocks/>
          </p:cNvGrpSpPr>
          <p:nvPr/>
        </p:nvGrpSpPr>
        <p:grpSpPr bwMode="auto">
          <a:xfrm>
            <a:off x="496888" y="4522788"/>
            <a:ext cx="8135937" cy="1801812"/>
            <a:chOff x="313" y="2849"/>
            <a:chExt cx="5125" cy="1135"/>
          </a:xfrm>
        </p:grpSpPr>
        <p:sp>
          <p:nvSpPr>
            <p:cNvPr id="16390" name="Freeform 6"/>
            <p:cNvSpPr>
              <a:spLocks/>
            </p:cNvSpPr>
            <p:nvPr/>
          </p:nvSpPr>
          <p:spPr bwMode="auto">
            <a:xfrm>
              <a:off x="3682" y="3073"/>
              <a:ext cx="790" cy="334"/>
            </a:xfrm>
            <a:custGeom>
              <a:avLst/>
              <a:gdLst/>
              <a:ahLst/>
              <a:cxnLst>
                <a:cxn ang="0">
                  <a:pos x="788" y="153"/>
                </a:cxn>
                <a:cxn ang="0">
                  <a:pos x="775" y="124"/>
                </a:cxn>
                <a:cxn ang="0">
                  <a:pos x="752" y="97"/>
                </a:cxn>
                <a:cxn ang="0">
                  <a:pos x="718" y="71"/>
                </a:cxn>
                <a:cxn ang="0">
                  <a:pos x="674" y="50"/>
                </a:cxn>
                <a:cxn ang="0">
                  <a:pos x="621" y="30"/>
                </a:cxn>
                <a:cxn ang="0">
                  <a:pos x="561" y="17"/>
                </a:cxn>
                <a:cxn ang="0">
                  <a:pos x="497" y="6"/>
                </a:cxn>
                <a:cxn ang="0">
                  <a:pos x="429" y="1"/>
                </a:cxn>
                <a:cxn ang="0">
                  <a:pos x="360" y="1"/>
                </a:cxn>
                <a:cxn ang="0">
                  <a:pos x="293" y="6"/>
                </a:cxn>
                <a:cxn ang="0">
                  <a:pos x="228" y="17"/>
                </a:cxn>
                <a:cxn ang="0">
                  <a:pos x="169" y="30"/>
                </a:cxn>
                <a:cxn ang="0">
                  <a:pos x="116" y="50"/>
                </a:cxn>
                <a:cxn ang="0">
                  <a:pos x="72" y="71"/>
                </a:cxn>
                <a:cxn ang="0">
                  <a:pos x="38" y="97"/>
                </a:cxn>
                <a:cxn ang="0">
                  <a:pos x="14" y="124"/>
                </a:cxn>
                <a:cxn ang="0">
                  <a:pos x="2" y="153"/>
                </a:cxn>
                <a:cxn ang="0">
                  <a:pos x="2" y="181"/>
                </a:cxn>
                <a:cxn ang="0">
                  <a:pos x="14" y="210"/>
                </a:cxn>
                <a:cxn ang="0">
                  <a:pos x="38" y="237"/>
                </a:cxn>
                <a:cxn ang="0">
                  <a:pos x="72" y="262"/>
                </a:cxn>
                <a:cxn ang="0">
                  <a:pos x="116" y="284"/>
                </a:cxn>
                <a:cxn ang="0">
                  <a:pos x="169" y="303"/>
                </a:cxn>
                <a:cxn ang="0">
                  <a:pos x="228" y="317"/>
                </a:cxn>
                <a:cxn ang="0">
                  <a:pos x="293" y="327"/>
                </a:cxn>
                <a:cxn ang="0">
                  <a:pos x="360" y="332"/>
                </a:cxn>
                <a:cxn ang="0">
                  <a:pos x="429" y="332"/>
                </a:cxn>
                <a:cxn ang="0">
                  <a:pos x="497" y="327"/>
                </a:cxn>
                <a:cxn ang="0">
                  <a:pos x="561" y="317"/>
                </a:cxn>
                <a:cxn ang="0">
                  <a:pos x="621" y="303"/>
                </a:cxn>
                <a:cxn ang="0">
                  <a:pos x="674" y="284"/>
                </a:cxn>
                <a:cxn ang="0">
                  <a:pos x="718" y="262"/>
                </a:cxn>
                <a:cxn ang="0">
                  <a:pos x="752" y="237"/>
                </a:cxn>
                <a:cxn ang="0">
                  <a:pos x="775" y="210"/>
                </a:cxn>
                <a:cxn ang="0">
                  <a:pos x="788" y="181"/>
                </a:cxn>
              </a:cxnLst>
              <a:rect l="0" t="0" r="r" b="b"/>
              <a:pathLst>
                <a:path w="790" h="334">
                  <a:moveTo>
                    <a:pt x="789" y="167"/>
                  </a:moveTo>
                  <a:lnTo>
                    <a:pt x="788" y="153"/>
                  </a:lnTo>
                  <a:lnTo>
                    <a:pt x="783" y="138"/>
                  </a:lnTo>
                  <a:lnTo>
                    <a:pt x="775" y="124"/>
                  </a:lnTo>
                  <a:lnTo>
                    <a:pt x="765" y="110"/>
                  </a:lnTo>
                  <a:lnTo>
                    <a:pt x="752" y="97"/>
                  </a:lnTo>
                  <a:lnTo>
                    <a:pt x="736" y="83"/>
                  </a:lnTo>
                  <a:lnTo>
                    <a:pt x="718" y="71"/>
                  </a:lnTo>
                  <a:lnTo>
                    <a:pt x="697" y="60"/>
                  </a:lnTo>
                  <a:lnTo>
                    <a:pt x="674" y="50"/>
                  </a:lnTo>
                  <a:lnTo>
                    <a:pt x="648" y="40"/>
                  </a:lnTo>
                  <a:lnTo>
                    <a:pt x="621" y="30"/>
                  </a:lnTo>
                  <a:lnTo>
                    <a:pt x="592" y="23"/>
                  </a:lnTo>
                  <a:lnTo>
                    <a:pt x="561" y="17"/>
                  </a:lnTo>
                  <a:lnTo>
                    <a:pt x="529" y="10"/>
                  </a:lnTo>
                  <a:lnTo>
                    <a:pt x="497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6"/>
                  </a:lnTo>
                  <a:lnTo>
                    <a:pt x="260" y="10"/>
                  </a:lnTo>
                  <a:lnTo>
                    <a:pt x="228" y="17"/>
                  </a:lnTo>
                  <a:lnTo>
                    <a:pt x="197" y="23"/>
                  </a:lnTo>
                  <a:lnTo>
                    <a:pt x="169" y="30"/>
                  </a:lnTo>
                  <a:lnTo>
                    <a:pt x="142" y="40"/>
                  </a:lnTo>
                  <a:lnTo>
                    <a:pt x="116" y="50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4" y="83"/>
                  </a:lnTo>
                  <a:lnTo>
                    <a:pt x="38" y="97"/>
                  </a:lnTo>
                  <a:lnTo>
                    <a:pt x="24" y="110"/>
                  </a:lnTo>
                  <a:lnTo>
                    <a:pt x="14" y="124"/>
                  </a:lnTo>
                  <a:lnTo>
                    <a:pt x="7" y="138"/>
                  </a:lnTo>
                  <a:lnTo>
                    <a:pt x="2" y="153"/>
                  </a:lnTo>
                  <a:lnTo>
                    <a:pt x="0" y="167"/>
                  </a:lnTo>
                  <a:lnTo>
                    <a:pt x="2" y="181"/>
                  </a:lnTo>
                  <a:lnTo>
                    <a:pt x="7" y="196"/>
                  </a:lnTo>
                  <a:lnTo>
                    <a:pt x="14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4" y="250"/>
                  </a:lnTo>
                  <a:lnTo>
                    <a:pt x="72" y="262"/>
                  </a:lnTo>
                  <a:lnTo>
                    <a:pt x="93" y="274"/>
                  </a:lnTo>
                  <a:lnTo>
                    <a:pt x="116" y="284"/>
                  </a:lnTo>
                  <a:lnTo>
                    <a:pt x="142" y="294"/>
                  </a:lnTo>
                  <a:lnTo>
                    <a:pt x="169" y="303"/>
                  </a:lnTo>
                  <a:lnTo>
                    <a:pt x="197" y="311"/>
                  </a:lnTo>
                  <a:lnTo>
                    <a:pt x="228" y="317"/>
                  </a:lnTo>
                  <a:lnTo>
                    <a:pt x="260" y="323"/>
                  </a:lnTo>
                  <a:lnTo>
                    <a:pt x="293" y="327"/>
                  </a:lnTo>
                  <a:lnTo>
                    <a:pt x="326" y="331"/>
                  </a:lnTo>
                  <a:lnTo>
                    <a:pt x="360" y="332"/>
                  </a:lnTo>
                  <a:lnTo>
                    <a:pt x="394" y="333"/>
                  </a:lnTo>
                  <a:lnTo>
                    <a:pt x="429" y="332"/>
                  </a:lnTo>
                  <a:lnTo>
                    <a:pt x="463" y="331"/>
                  </a:lnTo>
                  <a:lnTo>
                    <a:pt x="497" y="327"/>
                  </a:lnTo>
                  <a:lnTo>
                    <a:pt x="529" y="323"/>
                  </a:lnTo>
                  <a:lnTo>
                    <a:pt x="561" y="317"/>
                  </a:lnTo>
                  <a:lnTo>
                    <a:pt x="592" y="311"/>
                  </a:lnTo>
                  <a:lnTo>
                    <a:pt x="621" y="303"/>
                  </a:lnTo>
                  <a:lnTo>
                    <a:pt x="648" y="294"/>
                  </a:lnTo>
                  <a:lnTo>
                    <a:pt x="674" y="284"/>
                  </a:lnTo>
                  <a:lnTo>
                    <a:pt x="697" y="274"/>
                  </a:lnTo>
                  <a:lnTo>
                    <a:pt x="718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5" y="210"/>
                  </a:lnTo>
                  <a:lnTo>
                    <a:pt x="783" y="196"/>
                  </a:lnTo>
                  <a:lnTo>
                    <a:pt x="788" y="181"/>
                  </a:lnTo>
                  <a:lnTo>
                    <a:pt x="789" y="16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391" name="Freeform 7"/>
            <p:cNvSpPr>
              <a:spLocks/>
            </p:cNvSpPr>
            <p:nvPr/>
          </p:nvSpPr>
          <p:spPr bwMode="auto">
            <a:xfrm>
              <a:off x="4648" y="3083"/>
              <a:ext cx="790" cy="334"/>
            </a:xfrm>
            <a:custGeom>
              <a:avLst/>
              <a:gdLst/>
              <a:ahLst/>
              <a:cxnLst>
                <a:cxn ang="0">
                  <a:pos x="2" y="181"/>
                </a:cxn>
                <a:cxn ang="0">
                  <a:pos x="13" y="210"/>
                </a:cxn>
                <a:cxn ang="0">
                  <a:pos x="38" y="237"/>
                </a:cxn>
                <a:cxn ang="0">
                  <a:pos x="72" y="262"/>
                </a:cxn>
                <a:cxn ang="0">
                  <a:pos x="116" y="284"/>
                </a:cxn>
                <a:cxn ang="0">
                  <a:pos x="169" y="303"/>
                </a:cxn>
                <a:cxn ang="0">
                  <a:pos x="228" y="317"/>
                </a:cxn>
                <a:cxn ang="0">
                  <a:pos x="293" y="327"/>
                </a:cxn>
                <a:cxn ang="0">
                  <a:pos x="360" y="332"/>
                </a:cxn>
                <a:cxn ang="0">
                  <a:pos x="429" y="332"/>
                </a:cxn>
                <a:cxn ang="0">
                  <a:pos x="497" y="327"/>
                </a:cxn>
                <a:cxn ang="0">
                  <a:pos x="561" y="317"/>
                </a:cxn>
                <a:cxn ang="0">
                  <a:pos x="621" y="303"/>
                </a:cxn>
                <a:cxn ang="0">
                  <a:pos x="673" y="284"/>
                </a:cxn>
                <a:cxn ang="0">
                  <a:pos x="717" y="262"/>
                </a:cxn>
                <a:cxn ang="0">
                  <a:pos x="752" y="237"/>
                </a:cxn>
                <a:cxn ang="0">
                  <a:pos x="775" y="210"/>
                </a:cxn>
                <a:cxn ang="0">
                  <a:pos x="787" y="181"/>
                </a:cxn>
                <a:cxn ang="0">
                  <a:pos x="787" y="152"/>
                </a:cxn>
                <a:cxn ang="0">
                  <a:pos x="775" y="124"/>
                </a:cxn>
                <a:cxn ang="0">
                  <a:pos x="751" y="97"/>
                </a:cxn>
                <a:cxn ang="0">
                  <a:pos x="717" y="71"/>
                </a:cxn>
                <a:cxn ang="0">
                  <a:pos x="673" y="49"/>
                </a:cxn>
                <a:cxn ang="0">
                  <a:pos x="620" y="30"/>
                </a:cxn>
                <a:cxn ang="0">
                  <a:pos x="561" y="16"/>
                </a:cxn>
                <a:cxn ang="0">
                  <a:pos x="496" y="6"/>
                </a:cxn>
                <a:cxn ang="0">
                  <a:pos x="429" y="1"/>
                </a:cxn>
                <a:cxn ang="0">
                  <a:pos x="360" y="1"/>
                </a:cxn>
                <a:cxn ang="0">
                  <a:pos x="293" y="7"/>
                </a:cxn>
                <a:cxn ang="0">
                  <a:pos x="228" y="16"/>
                </a:cxn>
                <a:cxn ang="0">
                  <a:pos x="169" y="30"/>
                </a:cxn>
                <a:cxn ang="0">
                  <a:pos x="116" y="50"/>
                </a:cxn>
                <a:cxn ang="0">
                  <a:pos x="72" y="71"/>
                </a:cxn>
                <a:cxn ang="0">
                  <a:pos x="38" y="97"/>
                </a:cxn>
                <a:cxn ang="0">
                  <a:pos x="13" y="124"/>
                </a:cxn>
                <a:cxn ang="0">
                  <a:pos x="2" y="152"/>
                </a:cxn>
              </a:cxnLst>
              <a:rect l="0" t="0" r="r" b="b"/>
              <a:pathLst>
                <a:path w="790" h="334">
                  <a:moveTo>
                    <a:pt x="0" y="167"/>
                  </a:moveTo>
                  <a:lnTo>
                    <a:pt x="2" y="181"/>
                  </a:lnTo>
                  <a:lnTo>
                    <a:pt x="6" y="196"/>
                  </a:lnTo>
                  <a:lnTo>
                    <a:pt x="13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3" y="250"/>
                  </a:lnTo>
                  <a:lnTo>
                    <a:pt x="72" y="262"/>
                  </a:lnTo>
                  <a:lnTo>
                    <a:pt x="93" y="274"/>
                  </a:lnTo>
                  <a:lnTo>
                    <a:pt x="116" y="284"/>
                  </a:lnTo>
                  <a:lnTo>
                    <a:pt x="141" y="294"/>
                  </a:lnTo>
                  <a:lnTo>
                    <a:pt x="169" y="303"/>
                  </a:lnTo>
                  <a:lnTo>
                    <a:pt x="197" y="311"/>
                  </a:lnTo>
                  <a:lnTo>
                    <a:pt x="228" y="317"/>
                  </a:lnTo>
                  <a:lnTo>
                    <a:pt x="259" y="323"/>
                  </a:lnTo>
                  <a:lnTo>
                    <a:pt x="293" y="327"/>
                  </a:lnTo>
                  <a:lnTo>
                    <a:pt x="326" y="331"/>
                  </a:lnTo>
                  <a:lnTo>
                    <a:pt x="360" y="332"/>
                  </a:lnTo>
                  <a:lnTo>
                    <a:pt x="394" y="333"/>
                  </a:lnTo>
                  <a:lnTo>
                    <a:pt x="429" y="332"/>
                  </a:lnTo>
                  <a:lnTo>
                    <a:pt x="463" y="331"/>
                  </a:lnTo>
                  <a:lnTo>
                    <a:pt x="497" y="327"/>
                  </a:lnTo>
                  <a:lnTo>
                    <a:pt x="529" y="323"/>
                  </a:lnTo>
                  <a:lnTo>
                    <a:pt x="561" y="317"/>
                  </a:lnTo>
                  <a:lnTo>
                    <a:pt x="591" y="311"/>
                  </a:lnTo>
                  <a:lnTo>
                    <a:pt x="621" y="303"/>
                  </a:lnTo>
                  <a:lnTo>
                    <a:pt x="648" y="294"/>
                  </a:lnTo>
                  <a:lnTo>
                    <a:pt x="673" y="284"/>
                  </a:lnTo>
                  <a:lnTo>
                    <a:pt x="696" y="274"/>
                  </a:lnTo>
                  <a:lnTo>
                    <a:pt x="717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5" y="210"/>
                  </a:lnTo>
                  <a:lnTo>
                    <a:pt x="782" y="195"/>
                  </a:lnTo>
                  <a:lnTo>
                    <a:pt x="787" y="181"/>
                  </a:lnTo>
                  <a:lnTo>
                    <a:pt x="789" y="167"/>
                  </a:lnTo>
                  <a:lnTo>
                    <a:pt x="787" y="152"/>
                  </a:lnTo>
                  <a:lnTo>
                    <a:pt x="782" y="137"/>
                  </a:lnTo>
                  <a:lnTo>
                    <a:pt x="775" y="124"/>
                  </a:lnTo>
                  <a:lnTo>
                    <a:pt x="765" y="110"/>
                  </a:lnTo>
                  <a:lnTo>
                    <a:pt x="751" y="97"/>
                  </a:lnTo>
                  <a:lnTo>
                    <a:pt x="736" y="83"/>
                  </a:lnTo>
                  <a:lnTo>
                    <a:pt x="717" y="71"/>
                  </a:lnTo>
                  <a:lnTo>
                    <a:pt x="696" y="60"/>
                  </a:lnTo>
                  <a:lnTo>
                    <a:pt x="673" y="49"/>
                  </a:lnTo>
                  <a:lnTo>
                    <a:pt x="648" y="40"/>
                  </a:lnTo>
                  <a:lnTo>
                    <a:pt x="620" y="30"/>
                  </a:lnTo>
                  <a:lnTo>
                    <a:pt x="591" y="23"/>
                  </a:lnTo>
                  <a:lnTo>
                    <a:pt x="561" y="16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7"/>
                  </a:lnTo>
                  <a:lnTo>
                    <a:pt x="259" y="10"/>
                  </a:lnTo>
                  <a:lnTo>
                    <a:pt x="228" y="16"/>
                  </a:lnTo>
                  <a:lnTo>
                    <a:pt x="197" y="23"/>
                  </a:lnTo>
                  <a:lnTo>
                    <a:pt x="169" y="30"/>
                  </a:lnTo>
                  <a:lnTo>
                    <a:pt x="141" y="40"/>
                  </a:lnTo>
                  <a:lnTo>
                    <a:pt x="116" y="50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7"/>
                  </a:lnTo>
                  <a:lnTo>
                    <a:pt x="24" y="110"/>
                  </a:lnTo>
                  <a:lnTo>
                    <a:pt x="13" y="124"/>
                  </a:lnTo>
                  <a:lnTo>
                    <a:pt x="6" y="138"/>
                  </a:lnTo>
                  <a:lnTo>
                    <a:pt x="2" y="152"/>
                  </a:lnTo>
                  <a:lnTo>
                    <a:pt x="0" y="16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392" name="Freeform 8"/>
            <p:cNvSpPr>
              <a:spLocks/>
            </p:cNvSpPr>
            <p:nvPr/>
          </p:nvSpPr>
          <p:spPr bwMode="auto">
            <a:xfrm>
              <a:off x="313" y="3093"/>
              <a:ext cx="790" cy="334"/>
            </a:xfrm>
            <a:custGeom>
              <a:avLst/>
              <a:gdLst/>
              <a:ahLst/>
              <a:cxnLst>
                <a:cxn ang="0">
                  <a:pos x="787" y="152"/>
                </a:cxn>
                <a:cxn ang="0">
                  <a:pos x="776" y="124"/>
                </a:cxn>
                <a:cxn ang="0">
                  <a:pos x="752" y="96"/>
                </a:cxn>
                <a:cxn ang="0">
                  <a:pos x="717" y="71"/>
                </a:cxn>
                <a:cxn ang="0">
                  <a:pos x="673" y="49"/>
                </a:cxn>
                <a:cxn ang="0">
                  <a:pos x="620" y="30"/>
                </a:cxn>
                <a:cxn ang="0">
                  <a:pos x="561" y="16"/>
                </a:cxn>
                <a:cxn ang="0">
                  <a:pos x="497" y="6"/>
                </a:cxn>
                <a:cxn ang="0">
                  <a:pos x="429" y="1"/>
                </a:cxn>
                <a:cxn ang="0">
                  <a:pos x="360" y="1"/>
                </a:cxn>
                <a:cxn ang="0">
                  <a:pos x="293" y="6"/>
                </a:cxn>
                <a:cxn ang="0">
                  <a:pos x="228" y="16"/>
                </a:cxn>
                <a:cxn ang="0">
                  <a:pos x="169" y="30"/>
                </a:cxn>
                <a:cxn ang="0">
                  <a:pos x="116" y="49"/>
                </a:cxn>
                <a:cxn ang="0">
                  <a:pos x="72" y="71"/>
                </a:cxn>
                <a:cxn ang="0">
                  <a:pos x="38" y="96"/>
                </a:cxn>
                <a:cxn ang="0">
                  <a:pos x="14" y="124"/>
                </a:cxn>
                <a:cxn ang="0">
                  <a:pos x="2" y="152"/>
                </a:cxn>
                <a:cxn ang="0">
                  <a:pos x="2" y="181"/>
                </a:cxn>
                <a:cxn ang="0">
                  <a:pos x="14" y="210"/>
                </a:cxn>
                <a:cxn ang="0">
                  <a:pos x="38" y="237"/>
                </a:cxn>
                <a:cxn ang="0">
                  <a:pos x="72" y="262"/>
                </a:cxn>
                <a:cxn ang="0">
                  <a:pos x="116" y="284"/>
                </a:cxn>
                <a:cxn ang="0">
                  <a:pos x="169" y="303"/>
                </a:cxn>
                <a:cxn ang="0">
                  <a:pos x="228" y="317"/>
                </a:cxn>
                <a:cxn ang="0">
                  <a:pos x="293" y="327"/>
                </a:cxn>
                <a:cxn ang="0">
                  <a:pos x="360" y="332"/>
                </a:cxn>
                <a:cxn ang="0">
                  <a:pos x="429" y="332"/>
                </a:cxn>
                <a:cxn ang="0">
                  <a:pos x="497" y="327"/>
                </a:cxn>
                <a:cxn ang="0">
                  <a:pos x="561" y="317"/>
                </a:cxn>
                <a:cxn ang="0">
                  <a:pos x="620" y="303"/>
                </a:cxn>
                <a:cxn ang="0">
                  <a:pos x="673" y="284"/>
                </a:cxn>
                <a:cxn ang="0">
                  <a:pos x="717" y="262"/>
                </a:cxn>
                <a:cxn ang="0">
                  <a:pos x="752" y="237"/>
                </a:cxn>
                <a:cxn ang="0">
                  <a:pos x="776" y="210"/>
                </a:cxn>
                <a:cxn ang="0">
                  <a:pos x="787" y="181"/>
                </a:cxn>
              </a:cxnLst>
              <a:rect l="0" t="0" r="r" b="b"/>
              <a:pathLst>
                <a:path w="790" h="334">
                  <a:moveTo>
                    <a:pt x="789" y="167"/>
                  </a:moveTo>
                  <a:lnTo>
                    <a:pt x="787" y="152"/>
                  </a:lnTo>
                  <a:lnTo>
                    <a:pt x="783" y="137"/>
                  </a:lnTo>
                  <a:lnTo>
                    <a:pt x="776" y="124"/>
                  </a:lnTo>
                  <a:lnTo>
                    <a:pt x="765" y="110"/>
                  </a:lnTo>
                  <a:lnTo>
                    <a:pt x="752" y="96"/>
                  </a:lnTo>
                  <a:lnTo>
                    <a:pt x="736" y="83"/>
                  </a:lnTo>
                  <a:lnTo>
                    <a:pt x="717" y="71"/>
                  </a:lnTo>
                  <a:lnTo>
                    <a:pt x="696" y="60"/>
                  </a:lnTo>
                  <a:lnTo>
                    <a:pt x="673" y="49"/>
                  </a:lnTo>
                  <a:lnTo>
                    <a:pt x="648" y="39"/>
                  </a:lnTo>
                  <a:lnTo>
                    <a:pt x="620" y="30"/>
                  </a:lnTo>
                  <a:lnTo>
                    <a:pt x="592" y="23"/>
                  </a:lnTo>
                  <a:lnTo>
                    <a:pt x="561" y="16"/>
                  </a:lnTo>
                  <a:lnTo>
                    <a:pt x="530" y="10"/>
                  </a:lnTo>
                  <a:lnTo>
                    <a:pt x="497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5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6"/>
                  </a:lnTo>
                  <a:lnTo>
                    <a:pt x="260" y="10"/>
                  </a:lnTo>
                  <a:lnTo>
                    <a:pt x="228" y="16"/>
                  </a:lnTo>
                  <a:lnTo>
                    <a:pt x="198" y="23"/>
                  </a:lnTo>
                  <a:lnTo>
                    <a:pt x="169" y="30"/>
                  </a:lnTo>
                  <a:lnTo>
                    <a:pt x="142" y="39"/>
                  </a:lnTo>
                  <a:lnTo>
                    <a:pt x="116" y="49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6"/>
                  </a:lnTo>
                  <a:lnTo>
                    <a:pt x="24" y="110"/>
                  </a:lnTo>
                  <a:lnTo>
                    <a:pt x="14" y="124"/>
                  </a:lnTo>
                  <a:lnTo>
                    <a:pt x="7" y="137"/>
                  </a:lnTo>
                  <a:lnTo>
                    <a:pt x="2" y="152"/>
                  </a:lnTo>
                  <a:lnTo>
                    <a:pt x="0" y="167"/>
                  </a:lnTo>
                  <a:lnTo>
                    <a:pt x="2" y="181"/>
                  </a:lnTo>
                  <a:lnTo>
                    <a:pt x="7" y="195"/>
                  </a:lnTo>
                  <a:lnTo>
                    <a:pt x="14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3" y="250"/>
                  </a:lnTo>
                  <a:lnTo>
                    <a:pt x="72" y="262"/>
                  </a:lnTo>
                  <a:lnTo>
                    <a:pt x="93" y="273"/>
                  </a:lnTo>
                  <a:lnTo>
                    <a:pt x="116" y="284"/>
                  </a:lnTo>
                  <a:lnTo>
                    <a:pt x="142" y="294"/>
                  </a:lnTo>
                  <a:lnTo>
                    <a:pt x="169" y="303"/>
                  </a:lnTo>
                  <a:lnTo>
                    <a:pt x="198" y="311"/>
                  </a:lnTo>
                  <a:lnTo>
                    <a:pt x="228" y="317"/>
                  </a:lnTo>
                  <a:lnTo>
                    <a:pt x="260" y="323"/>
                  </a:lnTo>
                  <a:lnTo>
                    <a:pt x="293" y="327"/>
                  </a:lnTo>
                  <a:lnTo>
                    <a:pt x="326" y="330"/>
                  </a:lnTo>
                  <a:lnTo>
                    <a:pt x="360" y="332"/>
                  </a:lnTo>
                  <a:lnTo>
                    <a:pt x="395" y="333"/>
                  </a:lnTo>
                  <a:lnTo>
                    <a:pt x="429" y="332"/>
                  </a:lnTo>
                  <a:lnTo>
                    <a:pt x="463" y="330"/>
                  </a:lnTo>
                  <a:lnTo>
                    <a:pt x="497" y="327"/>
                  </a:lnTo>
                  <a:lnTo>
                    <a:pt x="530" y="323"/>
                  </a:lnTo>
                  <a:lnTo>
                    <a:pt x="561" y="317"/>
                  </a:lnTo>
                  <a:lnTo>
                    <a:pt x="592" y="311"/>
                  </a:lnTo>
                  <a:lnTo>
                    <a:pt x="620" y="303"/>
                  </a:lnTo>
                  <a:lnTo>
                    <a:pt x="648" y="294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7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6" y="210"/>
                  </a:lnTo>
                  <a:lnTo>
                    <a:pt x="783" y="195"/>
                  </a:lnTo>
                  <a:lnTo>
                    <a:pt x="787" y="181"/>
                  </a:lnTo>
                  <a:lnTo>
                    <a:pt x="789" y="16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393" name="Freeform 9"/>
            <p:cNvSpPr>
              <a:spLocks/>
            </p:cNvSpPr>
            <p:nvPr/>
          </p:nvSpPr>
          <p:spPr bwMode="auto">
            <a:xfrm>
              <a:off x="1762" y="3093"/>
              <a:ext cx="789" cy="334"/>
            </a:xfrm>
            <a:custGeom>
              <a:avLst/>
              <a:gdLst/>
              <a:ahLst/>
              <a:cxnLst>
                <a:cxn ang="0">
                  <a:pos x="2" y="181"/>
                </a:cxn>
                <a:cxn ang="0">
                  <a:pos x="13" y="210"/>
                </a:cxn>
                <a:cxn ang="0">
                  <a:pos x="37" y="237"/>
                </a:cxn>
                <a:cxn ang="0">
                  <a:pos x="71" y="262"/>
                </a:cxn>
                <a:cxn ang="0">
                  <a:pos x="116" y="284"/>
                </a:cxn>
                <a:cxn ang="0">
                  <a:pos x="168" y="303"/>
                </a:cxn>
                <a:cxn ang="0">
                  <a:pos x="227" y="317"/>
                </a:cxn>
                <a:cxn ang="0">
                  <a:pos x="293" y="327"/>
                </a:cxn>
                <a:cxn ang="0">
                  <a:pos x="360" y="332"/>
                </a:cxn>
                <a:cxn ang="0">
                  <a:pos x="428" y="332"/>
                </a:cxn>
                <a:cxn ang="0">
                  <a:pos x="497" y="327"/>
                </a:cxn>
                <a:cxn ang="0">
                  <a:pos x="561" y="317"/>
                </a:cxn>
                <a:cxn ang="0">
                  <a:pos x="620" y="302"/>
                </a:cxn>
                <a:cxn ang="0">
                  <a:pos x="673" y="284"/>
                </a:cxn>
                <a:cxn ang="0">
                  <a:pos x="717" y="261"/>
                </a:cxn>
                <a:cxn ang="0">
                  <a:pos x="751" y="237"/>
                </a:cxn>
                <a:cxn ang="0">
                  <a:pos x="775" y="209"/>
                </a:cxn>
                <a:cxn ang="0">
                  <a:pos x="787" y="180"/>
                </a:cxn>
                <a:cxn ang="0">
                  <a:pos x="787" y="152"/>
                </a:cxn>
                <a:cxn ang="0">
                  <a:pos x="775" y="124"/>
                </a:cxn>
                <a:cxn ang="0">
                  <a:pos x="751" y="96"/>
                </a:cxn>
                <a:cxn ang="0">
                  <a:pos x="717" y="71"/>
                </a:cxn>
                <a:cxn ang="0">
                  <a:pos x="673" y="49"/>
                </a:cxn>
                <a:cxn ang="0">
                  <a:pos x="620" y="30"/>
                </a:cxn>
                <a:cxn ang="0">
                  <a:pos x="561" y="16"/>
                </a:cxn>
                <a:cxn ang="0">
                  <a:pos x="496" y="6"/>
                </a:cxn>
                <a:cxn ang="0">
                  <a:pos x="428" y="1"/>
                </a:cxn>
                <a:cxn ang="0">
                  <a:pos x="360" y="1"/>
                </a:cxn>
                <a:cxn ang="0">
                  <a:pos x="292" y="6"/>
                </a:cxn>
                <a:cxn ang="0">
                  <a:pos x="227" y="16"/>
                </a:cxn>
                <a:cxn ang="0">
                  <a:pos x="168" y="30"/>
                </a:cxn>
                <a:cxn ang="0">
                  <a:pos x="116" y="49"/>
                </a:cxn>
                <a:cxn ang="0">
                  <a:pos x="71" y="71"/>
                </a:cxn>
                <a:cxn ang="0">
                  <a:pos x="37" y="97"/>
                </a:cxn>
                <a:cxn ang="0">
                  <a:pos x="13" y="124"/>
                </a:cxn>
                <a:cxn ang="0">
                  <a:pos x="2" y="152"/>
                </a:cxn>
              </a:cxnLst>
              <a:rect l="0" t="0" r="r" b="b"/>
              <a:pathLst>
                <a:path w="789" h="334">
                  <a:moveTo>
                    <a:pt x="0" y="167"/>
                  </a:moveTo>
                  <a:lnTo>
                    <a:pt x="2" y="181"/>
                  </a:lnTo>
                  <a:lnTo>
                    <a:pt x="6" y="195"/>
                  </a:lnTo>
                  <a:lnTo>
                    <a:pt x="13" y="210"/>
                  </a:lnTo>
                  <a:lnTo>
                    <a:pt x="24" y="224"/>
                  </a:lnTo>
                  <a:lnTo>
                    <a:pt x="37" y="237"/>
                  </a:lnTo>
                  <a:lnTo>
                    <a:pt x="53" y="250"/>
                  </a:lnTo>
                  <a:lnTo>
                    <a:pt x="71" y="262"/>
                  </a:lnTo>
                  <a:lnTo>
                    <a:pt x="92" y="274"/>
                  </a:lnTo>
                  <a:lnTo>
                    <a:pt x="116" y="284"/>
                  </a:lnTo>
                  <a:lnTo>
                    <a:pt x="141" y="294"/>
                  </a:lnTo>
                  <a:lnTo>
                    <a:pt x="168" y="303"/>
                  </a:lnTo>
                  <a:lnTo>
                    <a:pt x="197" y="311"/>
                  </a:lnTo>
                  <a:lnTo>
                    <a:pt x="227" y="317"/>
                  </a:lnTo>
                  <a:lnTo>
                    <a:pt x="259" y="323"/>
                  </a:lnTo>
                  <a:lnTo>
                    <a:pt x="293" y="327"/>
                  </a:lnTo>
                  <a:lnTo>
                    <a:pt x="326" y="330"/>
                  </a:lnTo>
                  <a:lnTo>
                    <a:pt x="360" y="332"/>
                  </a:lnTo>
                  <a:lnTo>
                    <a:pt x="394" y="333"/>
                  </a:lnTo>
                  <a:lnTo>
                    <a:pt x="428" y="332"/>
                  </a:lnTo>
                  <a:lnTo>
                    <a:pt x="462" y="330"/>
                  </a:lnTo>
                  <a:lnTo>
                    <a:pt x="497" y="327"/>
                  </a:lnTo>
                  <a:lnTo>
                    <a:pt x="529" y="323"/>
                  </a:lnTo>
                  <a:lnTo>
                    <a:pt x="561" y="317"/>
                  </a:lnTo>
                  <a:lnTo>
                    <a:pt x="591" y="311"/>
                  </a:lnTo>
                  <a:lnTo>
                    <a:pt x="620" y="302"/>
                  </a:lnTo>
                  <a:lnTo>
                    <a:pt x="648" y="294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7" y="261"/>
                  </a:lnTo>
                  <a:lnTo>
                    <a:pt x="736" y="250"/>
                  </a:lnTo>
                  <a:lnTo>
                    <a:pt x="751" y="237"/>
                  </a:lnTo>
                  <a:lnTo>
                    <a:pt x="764" y="223"/>
                  </a:lnTo>
                  <a:lnTo>
                    <a:pt x="775" y="209"/>
                  </a:lnTo>
                  <a:lnTo>
                    <a:pt x="782" y="195"/>
                  </a:lnTo>
                  <a:lnTo>
                    <a:pt x="787" y="180"/>
                  </a:lnTo>
                  <a:lnTo>
                    <a:pt x="788" y="167"/>
                  </a:lnTo>
                  <a:lnTo>
                    <a:pt x="787" y="152"/>
                  </a:lnTo>
                  <a:lnTo>
                    <a:pt x="782" y="137"/>
                  </a:lnTo>
                  <a:lnTo>
                    <a:pt x="775" y="124"/>
                  </a:lnTo>
                  <a:lnTo>
                    <a:pt x="764" y="110"/>
                  </a:lnTo>
                  <a:lnTo>
                    <a:pt x="751" y="96"/>
                  </a:lnTo>
                  <a:lnTo>
                    <a:pt x="736" y="83"/>
                  </a:lnTo>
                  <a:lnTo>
                    <a:pt x="717" y="71"/>
                  </a:lnTo>
                  <a:lnTo>
                    <a:pt x="696" y="60"/>
                  </a:lnTo>
                  <a:lnTo>
                    <a:pt x="673" y="49"/>
                  </a:lnTo>
                  <a:lnTo>
                    <a:pt x="647" y="39"/>
                  </a:lnTo>
                  <a:lnTo>
                    <a:pt x="620" y="30"/>
                  </a:lnTo>
                  <a:lnTo>
                    <a:pt x="591" y="23"/>
                  </a:lnTo>
                  <a:lnTo>
                    <a:pt x="561" y="16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2" y="3"/>
                  </a:lnTo>
                  <a:lnTo>
                    <a:pt x="428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2" y="6"/>
                  </a:lnTo>
                  <a:lnTo>
                    <a:pt x="259" y="10"/>
                  </a:lnTo>
                  <a:lnTo>
                    <a:pt x="227" y="16"/>
                  </a:lnTo>
                  <a:lnTo>
                    <a:pt x="197" y="23"/>
                  </a:lnTo>
                  <a:lnTo>
                    <a:pt x="168" y="30"/>
                  </a:lnTo>
                  <a:lnTo>
                    <a:pt x="140" y="39"/>
                  </a:lnTo>
                  <a:lnTo>
                    <a:pt x="116" y="49"/>
                  </a:lnTo>
                  <a:lnTo>
                    <a:pt x="92" y="60"/>
                  </a:lnTo>
                  <a:lnTo>
                    <a:pt x="71" y="71"/>
                  </a:lnTo>
                  <a:lnTo>
                    <a:pt x="53" y="83"/>
                  </a:lnTo>
                  <a:lnTo>
                    <a:pt x="37" y="97"/>
                  </a:lnTo>
                  <a:lnTo>
                    <a:pt x="24" y="110"/>
                  </a:lnTo>
                  <a:lnTo>
                    <a:pt x="13" y="124"/>
                  </a:lnTo>
                  <a:lnTo>
                    <a:pt x="6" y="137"/>
                  </a:lnTo>
                  <a:lnTo>
                    <a:pt x="2" y="152"/>
                  </a:lnTo>
                  <a:lnTo>
                    <a:pt x="0" y="16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394" name="Freeform 10"/>
            <p:cNvSpPr>
              <a:spLocks/>
            </p:cNvSpPr>
            <p:nvPr/>
          </p:nvSpPr>
          <p:spPr bwMode="auto">
            <a:xfrm>
              <a:off x="2737" y="3015"/>
              <a:ext cx="789" cy="333"/>
            </a:xfrm>
            <a:custGeom>
              <a:avLst/>
              <a:gdLst/>
              <a:ahLst/>
              <a:cxnLst>
                <a:cxn ang="0">
                  <a:pos x="2" y="181"/>
                </a:cxn>
                <a:cxn ang="0">
                  <a:pos x="14" y="209"/>
                </a:cxn>
                <a:cxn ang="0">
                  <a:pos x="38" y="237"/>
                </a:cxn>
                <a:cxn ang="0">
                  <a:pos x="72" y="262"/>
                </a:cxn>
                <a:cxn ang="0">
                  <a:pos x="116" y="284"/>
                </a:cxn>
                <a:cxn ang="0">
                  <a:pos x="169" y="302"/>
                </a:cxn>
                <a:cxn ang="0">
                  <a:pos x="228" y="317"/>
                </a:cxn>
                <a:cxn ang="0">
                  <a:pos x="292" y="327"/>
                </a:cxn>
                <a:cxn ang="0">
                  <a:pos x="360" y="332"/>
                </a:cxn>
                <a:cxn ang="0">
                  <a:pos x="429" y="332"/>
                </a:cxn>
                <a:cxn ang="0">
                  <a:pos x="496" y="327"/>
                </a:cxn>
                <a:cxn ang="0">
                  <a:pos x="560" y="317"/>
                </a:cxn>
                <a:cxn ang="0">
                  <a:pos x="620" y="302"/>
                </a:cxn>
                <a:cxn ang="0">
                  <a:pos x="673" y="284"/>
                </a:cxn>
                <a:cxn ang="0">
                  <a:pos x="716" y="262"/>
                </a:cxn>
                <a:cxn ang="0">
                  <a:pos x="751" y="236"/>
                </a:cxn>
                <a:cxn ang="0">
                  <a:pos x="775" y="209"/>
                </a:cxn>
                <a:cxn ang="0">
                  <a:pos x="786" y="181"/>
                </a:cxn>
                <a:cxn ang="0">
                  <a:pos x="786" y="151"/>
                </a:cxn>
                <a:cxn ang="0">
                  <a:pos x="775" y="123"/>
                </a:cxn>
                <a:cxn ang="0">
                  <a:pos x="751" y="96"/>
                </a:cxn>
                <a:cxn ang="0">
                  <a:pos x="716" y="71"/>
                </a:cxn>
                <a:cxn ang="0">
                  <a:pos x="672" y="48"/>
                </a:cxn>
                <a:cxn ang="0">
                  <a:pos x="620" y="30"/>
                </a:cxn>
                <a:cxn ang="0">
                  <a:pos x="560" y="15"/>
                </a:cxn>
                <a:cxn ang="0">
                  <a:pos x="496" y="6"/>
                </a:cxn>
                <a:cxn ang="0">
                  <a:pos x="428" y="1"/>
                </a:cxn>
                <a:cxn ang="0">
                  <a:pos x="360" y="1"/>
                </a:cxn>
                <a:cxn ang="0">
                  <a:pos x="292" y="6"/>
                </a:cxn>
                <a:cxn ang="0">
                  <a:pos x="228" y="16"/>
                </a:cxn>
                <a:cxn ang="0">
                  <a:pos x="169" y="30"/>
                </a:cxn>
                <a:cxn ang="0">
                  <a:pos x="116" y="49"/>
                </a:cxn>
                <a:cxn ang="0">
                  <a:pos x="72" y="71"/>
                </a:cxn>
                <a:cxn ang="0">
                  <a:pos x="38" y="96"/>
                </a:cxn>
                <a:cxn ang="0">
                  <a:pos x="14" y="123"/>
                </a:cxn>
                <a:cxn ang="0">
                  <a:pos x="2" y="152"/>
                </a:cxn>
              </a:cxnLst>
              <a:rect l="0" t="0" r="r" b="b"/>
              <a:pathLst>
                <a:path w="789" h="333">
                  <a:moveTo>
                    <a:pt x="0" y="166"/>
                  </a:moveTo>
                  <a:lnTo>
                    <a:pt x="2" y="181"/>
                  </a:lnTo>
                  <a:lnTo>
                    <a:pt x="6" y="195"/>
                  </a:lnTo>
                  <a:lnTo>
                    <a:pt x="14" y="209"/>
                  </a:lnTo>
                  <a:lnTo>
                    <a:pt x="24" y="223"/>
                  </a:lnTo>
                  <a:lnTo>
                    <a:pt x="38" y="237"/>
                  </a:lnTo>
                  <a:lnTo>
                    <a:pt x="53" y="249"/>
                  </a:lnTo>
                  <a:lnTo>
                    <a:pt x="72" y="262"/>
                  </a:lnTo>
                  <a:lnTo>
                    <a:pt x="93" y="273"/>
                  </a:lnTo>
                  <a:lnTo>
                    <a:pt x="116" y="284"/>
                  </a:lnTo>
                  <a:lnTo>
                    <a:pt x="141" y="294"/>
                  </a:lnTo>
                  <a:lnTo>
                    <a:pt x="169" y="302"/>
                  </a:lnTo>
                  <a:lnTo>
                    <a:pt x="197" y="310"/>
                  </a:lnTo>
                  <a:lnTo>
                    <a:pt x="228" y="317"/>
                  </a:lnTo>
                  <a:lnTo>
                    <a:pt x="259" y="322"/>
                  </a:lnTo>
                  <a:lnTo>
                    <a:pt x="292" y="327"/>
                  </a:lnTo>
                  <a:lnTo>
                    <a:pt x="325" y="330"/>
                  </a:lnTo>
                  <a:lnTo>
                    <a:pt x="360" y="332"/>
                  </a:lnTo>
                  <a:lnTo>
                    <a:pt x="394" y="332"/>
                  </a:lnTo>
                  <a:lnTo>
                    <a:pt x="429" y="332"/>
                  </a:lnTo>
                  <a:lnTo>
                    <a:pt x="463" y="330"/>
                  </a:lnTo>
                  <a:lnTo>
                    <a:pt x="496" y="327"/>
                  </a:lnTo>
                  <a:lnTo>
                    <a:pt x="529" y="322"/>
                  </a:lnTo>
                  <a:lnTo>
                    <a:pt x="560" y="317"/>
                  </a:lnTo>
                  <a:lnTo>
                    <a:pt x="591" y="310"/>
                  </a:lnTo>
                  <a:lnTo>
                    <a:pt x="620" y="302"/>
                  </a:lnTo>
                  <a:lnTo>
                    <a:pt x="647" y="293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6" y="262"/>
                  </a:lnTo>
                  <a:lnTo>
                    <a:pt x="735" y="249"/>
                  </a:lnTo>
                  <a:lnTo>
                    <a:pt x="751" y="236"/>
                  </a:lnTo>
                  <a:lnTo>
                    <a:pt x="765" y="223"/>
                  </a:lnTo>
                  <a:lnTo>
                    <a:pt x="775" y="209"/>
                  </a:lnTo>
                  <a:lnTo>
                    <a:pt x="782" y="195"/>
                  </a:lnTo>
                  <a:lnTo>
                    <a:pt x="786" y="181"/>
                  </a:lnTo>
                  <a:lnTo>
                    <a:pt x="788" y="166"/>
                  </a:lnTo>
                  <a:lnTo>
                    <a:pt x="786" y="151"/>
                  </a:lnTo>
                  <a:lnTo>
                    <a:pt x="782" y="137"/>
                  </a:lnTo>
                  <a:lnTo>
                    <a:pt x="775" y="123"/>
                  </a:lnTo>
                  <a:lnTo>
                    <a:pt x="765" y="109"/>
                  </a:lnTo>
                  <a:lnTo>
                    <a:pt x="751" y="96"/>
                  </a:lnTo>
                  <a:lnTo>
                    <a:pt x="735" y="83"/>
                  </a:lnTo>
                  <a:lnTo>
                    <a:pt x="716" y="71"/>
                  </a:lnTo>
                  <a:lnTo>
                    <a:pt x="695" y="59"/>
                  </a:lnTo>
                  <a:lnTo>
                    <a:pt x="672" y="48"/>
                  </a:lnTo>
                  <a:lnTo>
                    <a:pt x="647" y="39"/>
                  </a:lnTo>
                  <a:lnTo>
                    <a:pt x="620" y="30"/>
                  </a:lnTo>
                  <a:lnTo>
                    <a:pt x="591" y="22"/>
                  </a:lnTo>
                  <a:lnTo>
                    <a:pt x="560" y="15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2" y="2"/>
                  </a:lnTo>
                  <a:lnTo>
                    <a:pt x="428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5" y="3"/>
                  </a:lnTo>
                  <a:lnTo>
                    <a:pt x="292" y="6"/>
                  </a:lnTo>
                  <a:lnTo>
                    <a:pt x="259" y="10"/>
                  </a:lnTo>
                  <a:lnTo>
                    <a:pt x="228" y="16"/>
                  </a:lnTo>
                  <a:lnTo>
                    <a:pt x="197" y="22"/>
                  </a:lnTo>
                  <a:lnTo>
                    <a:pt x="169" y="30"/>
                  </a:lnTo>
                  <a:lnTo>
                    <a:pt x="141" y="39"/>
                  </a:lnTo>
                  <a:lnTo>
                    <a:pt x="116" y="49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6"/>
                  </a:lnTo>
                  <a:lnTo>
                    <a:pt x="24" y="109"/>
                  </a:lnTo>
                  <a:lnTo>
                    <a:pt x="14" y="123"/>
                  </a:lnTo>
                  <a:lnTo>
                    <a:pt x="6" y="138"/>
                  </a:lnTo>
                  <a:lnTo>
                    <a:pt x="2" y="152"/>
                  </a:lnTo>
                  <a:lnTo>
                    <a:pt x="0" y="1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395" name="Freeform 11"/>
            <p:cNvSpPr>
              <a:spLocks/>
            </p:cNvSpPr>
            <p:nvPr/>
          </p:nvSpPr>
          <p:spPr bwMode="auto">
            <a:xfrm>
              <a:off x="4175" y="3641"/>
              <a:ext cx="913" cy="343"/>
            </a:xfrm>
            <a:custGeom>
              <a:avLst/>
              <a:gdLst/>
              <a:ahLst/>
              <a:cxnLst>
                <a:cxn ang="0">
                  <a:pos x="912" y="342"/>
                </a:cxn>
                <a:cxn ang="0">
                  <a:pos x="912" y="0"/>
                </a:cxn>
                <a:cxn ang="0">
                  <a:pos x="0" y="0"/>
                </a:cxn>
                <a:cxn ang="0">
                  <a:pos x="0" y="342"/>
                </a:cxn>
                <a:cxn ang="0">
                  <a:pos x="912" y="342"/>
                </a:cxn>
              </a:cxnLst>
              <a:rect l="0" t="0" r="r" b="b"/>
              <a:pathLst>
                <a:path w="913" h="343">
                  <a:moveTo>
                    <a:pt x="912" y="342"/>
                  </a:moveTo>
                  <a:lnTo>
                    <a:pt x="912" y="0"/>
                  </a:lnTo>
                  <a:lnTo>
                    <a:pt x="0" y="0"/>
                  </a:lnTo>
                  <a:lnTo>
                    <a:pt x="0" y="342"/>
                  </a:lnTo>
                  <a:lnTo>
                    <a:pt x="912" y="342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396" name="Freeform 12"/>
            <p:cNvSpPr>
              <a:spLocks/>
            </p:cNvSpPr>
            <p:nvPr/>
          </p:nvSpPr>
          <p:spPr bwMode="auto">
            <a:xfrm>
              <a:off x="1023" y="3631"/>
              <a:ext cx="789" cy="343"/>
            </a:xfrm>
            <a:custGeom>
              <a:avLst/>
              <a:gdLst/>
              <a:ahLst/>
              <a:cxnLst>
                <a:cxn ang="0">
                  <a:pos x="788" y="342"/>
                </a:cxn>
                <a:cxn ang="0">
                  <a:pos x="788" y="0"/>
                </a:cxn>
                <a:cxn ang="0">
                  <a:pos x="0" y="0"/>
                </a:cxn>
                <a:cxn ang="0">
                  <a:pos x="0" y="342"/>
                </a:cxn>
                <a:cxn ang="0">
                  <a:pos x="788" y="342"/>
                </a:cxn>
              </a:cxnLst>
              <a:rect l="0" t="0" r="r" b="b"/>
              <a:pathLst>
                <a:path w="789" h="343">
                  <a:moveTo>
                    <a:pt x="788" y="342"/>
                  </a:moveTo>
                  <a:lnTo>
                    <a:pt x="788" y="0"/>
                  </a:lnTo>
                  <a:lnTo>
                    <a:pt x="0" y="0"/>
                  </a:lnTo>
                  <a:lnTo>
                    <a:pt x="0" y="342"/>
                  </a:lnTo>
                  <a:lnTo>
                    <a:pt x="788" y="34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397" name="Freeform 13"/>
            <p:cNvSpPr>
              <a:spLocks/>
            </p:cNvSpPr>
            <p:nvPr/>
          </p:nvSpPr>
          <p:spPr bwMode="auto">
            <a:xfrm>
              <a:off x="1023" y="2849"/>
              <a:ext cx="789" cy="333"/>
            </a:xfrm>
            <a:custGeom>
              <a:avLst/>
              <a:gdLst/>
              <a:ahLst/>
              <a:cxnLst>
                <a:cxn ang="0">
                  <a:pos x="787" y="151"/>
                </a:cxn>
                <a:cxn ang="0">
                  <a:pos x="775" y="123"/>
                </a:cxn>
                <a:cxn ang="0">
                  <a:pos x="751" y="96"/>
                </a:cxn>
                <a:cxn ang="0">
                  <a:pos x="717" y="70"/>
                </a:cxn>
                <a:cxn ang="0">
                  <a:pos x="673" y="49"/>
                </a:cxn>
                <a:cxn ang="0">
                  <a:pos x="620" y="30"/>
                </a:cxn>
                <a:cxn ang="0">
                  <a:pos x="561" y="16"/>
                </a:cxn>
                <a:cxn ang="0">
                  <a:pos x="496" y="6"/>
                </a:cxn>
                <a:cxn ang="0">
                  <a:pos x="429" y="0"/>
                </a:cxn>
                <a:cxn ang="0">
                  <a:pos x="360" y="0"/>
                </a:cxn>
                <a:cxn ang="0">
                  <a:pos x="292" y="6"/>
                </a:cxn>
                <a:cxn ang="0">
                  <a:pos x="228" y="16"/>
                </a:cxn>
                <a:cxn ang="0">
                  <a:pos x="168" y="30"/>
                </a:cxn>
                <a:cxn ang="0">
                  <a:pos x="115" y="49"/>
                </a:cxn>
                <a:cxn ang="0">
                  <a:pos x="71" y="70"/>
                </a:cxn>
                <a:cxn ang="0">
                  <a:pos x="37" y="96"/>
                </a:cxn>
                <a:cxn ang="0">
                  <a:pos x="14" y="123"/>
                </a:cxn>
                <a:cxn ang="0">
                  <a:pos x="1" y="151"/>
                </a:cxn>
                <a:cxn ang="0">
                  <a:pos x="1" y="180"/>
                </a:cxn>
                <a:cxn ang="0">
                  <a:pos x="14" y="209"/>
                </a:cxn>
                <a:cxn ang="0">
                  <a:pos x="37" y="236"/>
                </a:cxn>
                <a:cxn ang="0">
                  <a:pos x="71" y="261"/>
                </a:cxn>
                <a:cxn ang="0">
                  <a:pos x="115" y="284"/>
                </a:cxn>
                <a:cxn ang="0">
                  <a:pos x="168" y="302"/>
                </a:cxn>
                <a:cxn ang="0">
                  <a:pos x="228" y="317"/>
                </a:cxn>
                <a:cxn ang="0">
                  <a:pos x="292" y="327"/>
                </a:cxn>
                <a:cxn ang="0">
                  <a:pos x="360" y="331"/>
                </a:cxn>
                <a:cxn ang="0">
                  <a:pos x="429" y="331"/>
                </a:cxn>
                <a:cxn ang="0">
                  <a:pos x="496" y="327"/>
                </a:cxn>
                <a:cxn ang="0">
                  <a:pos x="561" y="317"/>
                </a:cxn>
                <a:cxn ang="0">
                  <a:pos x="620" y="302"/>
                </a:cxn>
                <a:cxn ang="0">
                  <a:pos x="673" y="284"/>
                </a:cxn>
                <a:cxn ang="0">
                  <a:pos x="717" y="261"/>
                </a:cxn>
                <a:cxn ang="0">
                  <a:pos x="751" y="236"/>
                </a:cxn>
                <a:cxn ang="0">
                  <a:pos x="775" y="209"/>
                </a:cxn>
                <a:cxn ang="0">
                  <a:pos x="787" y="180"/>
                </a:cxn>
              </a:cxnLst>
              <a:rect l="0" t="0" r="r" b="b"/>
              <a:pathLst>
                <a:path w="789" h="333">
                  <a:moveTo>
                    <a:pt x="788" y="166"/>
                  </a:moveTo>
                  <a:lnTo>
                    <a:pt x="787" y="151"/>
                  </a:lnTo>
                  <a:lnTo>
                    <a:pt x="782" y="137"/>
                  </a:lnTo>
                  <a:lnTo>
                    <a:pt x="775" y="123"/>
                  </a:lnTo>
                  <a:lnTo>
                    <a:pt x="765" y="109"/>
                  </a:lnTo>
                  <a:lnTo>
                    <a:pt x="751" y="96"/>
                  </a:lnTo>
                  <a:lnTo>
                    <a:pt x="735" y="83"/>
                  </a:lnTo>
                  <a:lnTo>
                    <a:pt x="717" y="70"/>
                  </a:lnTo>
                  <a:lnTo>
                    <a:pt x="696" y="59"/>
                  </a:lnTo>
                  <a:lnTo>
                    <a:pt x="673" y="49"/>
                  </a:lnTo>
                  <a:lnTo>
                    <a:pt x="647" y="39"/>
                  </a:lnTo>
                  <a:lnTo>
                    <a:pt x="620" y="30"/>
                  </a:lnTo>
                  <a:lnTo>
                    <a:pt x="591" y="22"/>
                  </a:lnTo>
                  <a:lnTo>
                    <a:pt x="561" y="16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3" y="3"/>
                  </a:lnTo>
                  <a:lnTo>
                    <a:pt x="429" y="0"/>
                  </a:lnTo>
                  <a:lnTo>
                    <a:pt x="394" y="0"/>
                  </a:lnTo>
                  <a:lnTo>
                    <a:pt x="360" y="0"/>
                  </a:lnTo>
                  <a:lnTo>
                    <a:pt x="325" y="3"/>
                  </a:lnTo>
                  <a:lnTo>
                    <a:pt x="292" y="6"/>
                  </a:lnTo>
                  <a:lnTo>
                    <a:pt x="260" y="10"/>
                  </a:lnTo>
                  <a:lnTo>
                    <a:pt x="228" y="16"/>
                  </a:lnTo>
                  <a:lnTo>
                    <a:pt x="197" y="22"/>
                  </a:lnTo>
                  <a:lnTo>
                    <a:pt x="168" y="30"/>
                  </a:lnTo>
                  <a:lnTo>
                    <a:pt x="141" y="39"/>
                  </a:lnTo>
                  <a:lnTo>
                    <a:pt x="115" y="49"/>
                  </a:lnTo>
                  <a:lnTo>
                    <a:pt x="92" y="59"/>
                  </a:lnTo>
                  <a:lnTo>
                    <a:pt x="71" y="70"/>
                  </a:lnTo>
                  <a:lnTo>
                    <a:pt x="53" y="83"/>
                  </a:lnTo>
                  <a:lnTo>
                    <a:pt x="37" y="96"/>
                  </a:lnTo>
                  <a:lnTo>
                    <a:pt x="24" y="109"/>
                  </a:lnTo>
                  <a:lnTo>
                    <a:pt x="14" y="123"/>
                  </a:lnTo>
                  <a:lnTo>
                    <a:pt x="6" y="137"/>
                  </a:lnTo>
                  <a:lnTo>
                    <a:pt x="1" y="151"/>
                  </a:lnTo>
                  <a:lnTo>
                    <a:pt x="0" y="166"/>
                  </a:lnTo>
                  <a:lnTo>
                    <a:pt x="1" y="180"/>
                  </a:lnTo>
                  <a:lnTo>
                    <a:pt x="6" y="195"/>
                  </a:lnTo>
                  <a:lnTo>
                    <a:pt x="14" y="209"/>
                  </a:lnTo>
                  <a:lnTo>
                    <a:pt x="24" y="223"/>
                  </a:lnTo>
                  <a:lnTo>
                    <a:pt x="37" y="236"/>
                  </a:lnTo>
                  <a:lnTo>
                    <a:pt x="53" y="249"/>
                  </a:lnTo>
                  <a:lnTo>
                    <a:pt x="71" y="261"/>
                  </a:lnTo>
                  <a:lnTo>
                    <a:pt x="92" y="273"/>
                  </a:lnTo>
                  <a:lnTo>
                    <a:pt x="115" y="284"/>
                  </a:lnTo>
                  <a:lnTo>
                    <a:pt x="141" y="294"/>
                  </a:lnTo>
                  <a:lnTo>
                    <a:pt x="168" y="302"/>
                  </a:lnTo>
                  <a:lnTo>
                    <a:pt x="197" y="310"/>
                  </a:lnTo>
                  <a:lnTo>
                    <a:pt x="228" y="317"/>
                  </a:lnTo>
                  <a:lnTo>
                    <a:pt x="260" y="322"/>
                  </a:lnTo>
                  <a:lnTo>
                    <a:pt x="292" y="327"/>
                  </a:lnTo>
                  <a:lnTo>
                    <a:pt x="325" y="330"/>
                  </a:lnTo>
                  <a:lnTo>
                    <a:pt x="360" y="331"/>
                  </a:lnTo>
                  <a:lnTo>
                    <a:pt x="394" y="332"/>
                  </a:lnTo>
                  <a:lnTo>
                    <a:pt x="429" y="331"/>
                  </a:lnTo>
                  <a:lnTo>
                    <a:pt x="463" y="330"/>
                  </a:lnTo>
                  <a:lnTo>
                    <a:pt x="496" y="327"/>
                  </a:lnTo>
                  <a:lnTo>
                    <a:pt x="529" y="322"/>
                  </a:lnTo>
                  <a:lnTo>
                    <a:pt x="561" y="317"/>
                  </a:lnTo>
                  <a:lnTo>
                    <a:pt x="591" y="310"/>
                  </a:lnTo>
                  <a:lnTo>
                    <a:pt x="620" y="302"/>
                  </a:lnTo>
                  <a:lnTo>
                    <a:pt x="647" y="294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7" y="261"/>
                  </a:lnTo>
                  <a:lnTo>
                    <a:pt x="735" y="249"/>
                  </a:lnTo>
                  <a:lnTo>
                    <a:pt x="751" y="236"/>
                  </a:lnTo>
                  <a:lnTo>
                    <a:pt x="765" y="223"/>
                  </a:lnTo>
                  <a:lnTo>
                    <a:pt x="775" y="209"/>
                  </a:lnTo>
                  <a:lnTo>
                    <a:pt x="782" y="195"/>
                  </a:lnTo>
                  <a:lnTo>
                    <a:pt x="787" y="180"/>
                  </a:lnTo>
                  <a:lnTo>
                    <a:pt x="788" y="1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2037" y="3160"/>
              <a:ext cx="27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lot</a:t>
              </a:r>
            </a:p>
          </p:txBody>
        </p:sp>
        <p:sp>
          <p:nvSpPr>
            <p:cNvPr id="16399" name="Freeform 15"/>
            <p:cNvSpPr>
              <a:spLocks/>
            </p:cNvSpPr>
            <p:nvPr/>
          </p:nvSpPr>
          <p:spPr bwMode="auto">
            <a:xfrm>
              <a:off x="2747" y="3592"/>
              <a:ext cx="789" cy="39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394" y="0"/>
                </a:cxn>
                <a:cxn ang="0">
                  <a:pos x="788" y="196"/>
                </a:cxn>
                <a:cxn ang="0">
                  <a:pos x="394" y="391"/>
                </a:cxn>
                <a:cxn ang="0">
                  <a:pos x="0" y="196"/>
                </a:cxn>
              </a:cxnLst>
              <a:rect l="0" t="0" r="r" b="b"/>
              <a:pathLst>
                <a:path w="789" h="392">
                  <a:moveTo>
                    <a:pt x="0" y="196"/>
                  </a:moveTo>
                  <a:lnTo>
                    <a:pt x="394" y="0"/>
                  </a:lnTo>
                  <a:lnTo>
                    <a:pt x="788" y="196"/>
                  </a:lnTo>
                  <a:lnTo>
                    <a:pt x="394" y="391"/>
                  </a:lnTo>
                  <a:lnTo>
                    <a:pt x="0" y="196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00" name="Rectangle 16"/>
            <p:cNvSpPr>
              <a:spLocks noChangeArrowheads="1"/>
            </p:cNvSpPr>
            <p:nvPr/>
          </p:nvSpPr>
          <p:spPr bwMode="auto">
            <a:xfrm>
              <a:off x="1239" y="2896"/>
              <a:ext cx="44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name</a:t>
              </a:r>
            </a:p>
          </p:txBody>
        </p:sp>
        <p:sp>
          <p:nvSpPr>
            <p:cNvPr id="16401" name="Rectangle 17"/>
            <p:cNvSpPr>
              <a:spLocks noChangeArrowheads="1"/>
            </p:cNvSpPr>
            <p:nvPr/>
          </p:nvSpPr>
          <p:spPr bwMode="auto">
            <a:xfrm>
              <a:off x="4912" y="3131"/>
              <a:ext cx="33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age</a:t>
              </a:r>
            </a:p>
          </p:txBody>
        </p:sp>
        <p:sp>
          <p:nvSpPr>
            <p:cNvPr id="16402" name="Rectangle 18"/>
            <p:cNvSpPr>
              <a:spLocks noChangeArrowheads="1"/>
            </p:cNvSpPr>
            <p:nvPr/>
          </p:nvSpPr>
          <p:spPr bwMode="auto">
            <a:xfrm>
              <a:off x="3868" y="3121"/>
              <a:ext cx="52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pname</a:t>
              </a:r>
            </a:p>
          </p:txBody>
        </p:sp>
        <p:sp>
          <p:nvSpPr>
            <p:cNvPr id="16403" name="Rectangle 19"/>
            <p:cNvSpPr>
              <a:spLocks noChangeArrowheads="1"/>
            </p:cNvSpPr>
            <p:nvPr/>
          </p:nvSpPr>
          <p:spPr bwMode="auto">
            <a:xfrm>
              <a:off x="4243" y="3688"/>
              <a:ext cx="84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Dependents</a:t>
              </a:r>
            </a:p>
          </p:txBody>
        </p:sp>
        <p:sp>
          <p:nvSpPr>
            <p:cNvPr id="16404" name="Rectangle 20"/>
            <p:cNvSpPr>
              <a:spLocks noChangeArrowheads="1"/>
            </p:cNvSpPr>
            <p:nvPr/>
          </p:nvSpPr>
          <p:spPr bwMode="auto">
            <a:xfrm>
              <a:off x="1016" y="3699"/>
              <a:ext cx="79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Employees</a:t>
              </a:r>
            </a:p>
          </p:txBody>
        </p:sp>
        <p:sp>
          <p:nvSpPr>
            <p:cNvPr id="16405" name="Rectangle 21"/>
            <p:cNvSpPr>
              <a:spLocks noChangeArrowheads="1"/>
            </p:cNvSpPr>
            <p:nvPr/>
          </p:nvSpPr>
          <p:spPr bwMode="auto">
            <a:xfrm>
              <a:off x="549" y="3151"/>
              <a:ext cx="33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ssn</a:t>
              </a:r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2890" y="3688"/>
              <a:ext cx="49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Policy</a:t>
              </a:r>
            </a:p>
          </p:txBody>
        </p:sp>
        <p:sp>
          <p:nvSpPr>
            <p:cNvPr id="16407" name="Rectangle 23"/>
            <p:cNvSpPr>
              <a:spLocks noChangeArrowheads="1"/>
            </p:cNvSpPr>
            <p:nvPr/>
          </p:nvSpPr>
          <p:spPr bwMode="auto">
            <a:xfrm>
              <a:off x="2962" y="3082"/>
              <a:ext cx="37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cost</a:t>
              </a:r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H="1">
              <a:off x="3929" y="3316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1427" y="3197"/>
              <a:ext cx="0" cy="4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698" y="3436"/>
              <a:ext cx="510" cy="19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flipH="1">
              <a:off x="1638" y="3424"/>
              <a:ext cx="513" cy="2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flipV="1">
              <a:off x="3133" y="3339"/>
              <a:ext cx="0" cy="26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>
              <a:off x="4084" y="3424"/>
              <a:ext cx="233" cy="21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H="1">
              <a:off x="4708" y="3424"/>
              <a:ext cx="324" cy="21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flipH="1">
              <a:off x="1815" y="3786"/>
              <a:ext cx="89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>
              <a:off x="3553" y="3786"/>
              <a:ext cx="587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742950" y="6324600"/>
            <a:ext cx="8015288" cy="460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Tahoma" pitchFamily="34" charset="0"/>
              </a:rPr>
              <a:t>Weak entities have only a “partial key” (dashed underline)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Binary vs. Ternary Relationships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2895600" cy="4876800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sz="2000"/>
              <a:t>If each policy is owned by just 1 employee:</a:t>
            </a:r>
          </a:p>
        </p:txBody>
      </p:sp>
      <p:sp>
        <p:nvSpPr>
          <p:cNvPr id="30800" name="Rectangle 80"/>
          <p:cNvSpPr>
            <a:spLocks noChangeArrowheads="1"/>
          </p:cNvSpPr>
          <p:nvPr/>
        </p:nvSpPr>
        <p:spPr bwMode="auto">
          <a:xfrm>
            <a:off x="3255963" y="2417763"/>
            <a:ext cx="16795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Bad design</a:t>
            </a:r>
          </a:p>
        </p:txBody>
      </p:sp>
      <p:grpSp>
        <p:nvGrpSpPr>
          <p:cNvPr id="30803" name="Group 83"/>
          <p:cNvGrpSpPr>
            <a:grpSpLocks/>
          </p:cNvGrpSpPr>
          <p:nvPr/>
        </p:nvGrpSpPr>
        <p:grpSpPr bwMode="auto">
          <a:xfrm>
            <a:off x="2714625" y="3541713"/>
            <a:ext cx="6303963" cy="3163887"/>
            <a:chOff x="1710" y="2231"/>
            <a:chExt cx="3971" cy="1993"/>
          </a:xfrm>
        </p:grpSpPr>
        <p:sp>
          <p:nvSpPr>
            <p:cNvPr id="30723" name="Rectangle 3"/>
            <p:cNvSpPr>
              <a:spLocks noChangeArrowheads="1"/>
            </p:cNvSpPr>
            <p:nvPr/>
          </p:nvSpPr>
          <p:spPr bwMode="auto">
            <a:xfrm>
              <a:off x="1968" y="3936"/>
              <a:ext cx="18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0761" name="Group 41"/>
            <p:cNvGrpSpPr>
              <a:grpSpLocks/>
            </p:cNvGrpSpPr>
            <p:nvPr/>
          </p:nvGrpSpPr>
          <p:grpSpPr bwMode="auto">
            <a:xfrm>
              <a:off x="4272" y="3072"/>
              <a:ext cx="981" cy="368"/>
              <a:chOff x="4272" y="3072"/>
              <a:chExt cx="981" cy="368"/>
            </a:xfrm>
          </p:grpSpPr>
          <p:sp>
            <p:nvSpPr>
              <p:cNvPr id="30759" name="Freeform 39"/>
              <p:cNvSpPr>
                <a:spLocks/>
              </p:cNvSpPr>
              <p:nvPr/>
            </p:nvSpPr>
            <p:spPr bwMode="auto">
              <a:xfrm>
                <a:off x="4272" y="3072"/>
                <a:ext cx="981" cy="368"/>
              </a:xfrm>
              <a:custGeom>
                <a:avLst/>
                <a:gdLst/>
                <a:ahLst/>
                <a:cxnLst>
                  <a:cxn ang="0">
                    <a:pos x="0" y="183"/>
                  </a:cxn>
                  <a:cxn ang="0">
                    <a:pos x="483" y="0"/>
                  </a:cxn>
                  <a:cxn ang="0">
                    <a:pos x="980" y="189"/>
                  </a:cxn>
                  <a:cxn ang="0">
                    <a:pos x="483" y="367"/>
                  </a:cxn>
                  <a:cxn ang="0">
                    <a:pos x="0" y="183"/>
                  </a:cxn>
                </a:cxnLst>
                <a:rect l="0" t="0" r="r" b="b"/>
                <a:pathLst>
                  <a:path w="981" h="368">
                    <a:moveTo>
                      <a:pt x="0" y="183"/>
                    </a:moveTo>
                    <a:lnTo>
                      <a:pt x="483" y="0"/>
                    </a:lnTo>
                    <a:lnTo>
                      <a:pt x="980" y="189"/>
                    </a:lnTo>
                    <a:lnTo>
                      <a:pt x="483" y="367"/>
                    </a:lnTo>
                    <a:lnTo>
                      <a:pt x="0" y="183"/>
                    </a:lnTo>
                  </a:path>
                </a:pathLst>
              </a:custGeom>
              <a:noFill/>
              <a:ln w="508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60" name="Rectangle 40"/>
              <p:cNvSpPr>
                <a:spLocks noChangeArrowheads="1"/>
              </p:cNvSpPr>
              <p:nvPr/>
            </p:nvSpPr>
            <p:spPr bwMode="auto">
              <a:xfrm>
                <a:off x="4367" y="3133"/>
                <a:ext cx="804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434FD6"/>
                    </a:solidFill>
                    <a:latin typeface="Arial" pitchFamily="34" charset="0"/>
                  </a:rPr>
                  <a:t>Beneficiary</a:t>
                </a:r>
              </a:p>
            </p:txBody>
          </p:sp>
        </p:grpSp>
        <p:sp>
          <p:nvSpPr>
            <p:cNvPr id="30762" name="Freeform 42"/>
            <p:cNvSpPr>
              <a:spLocks/>
            </p:cNvSpPr>
            <p:nvPr/>
          </p:nvSpPr>
          <p:spPr bwMode="auto">
            <a:xfrm>
              <a:off x="4416" y="2256"/>
              <a:ext cx="608" cy="241"/>
            </a:xfrm>
            <a:custGeom>
              <a:avLst/>
              <a:gdLst/>
              <a:ahLst/>
              <a:cxnLst>
                <a:cxn ang="0">
                  <a:pos x="606" y="110"/>
                </a:cxn>
                <a:cxn ang="0">
                  <a:pos x="596" y="89"/>
                </a:cxn>
                <a:cxn ang="0">
                  <a:pos x="579" y="69"/>
                </a:cxn>
                <a:cxn ang="0">
                  <a:pos x="552" y="51"/>
                </a:cxn>
                <a:cxn ang="0">
                  <a:pos x="519" y="36"/>
                </a:cxn>
                <a:cxn ang="0">
                  <a:pos x="477" y="22"/>
                </a:cxn>
                <a:cxn ang="0">
                  <a:pos x="431" y="11"/>
                </a:cxn>
                <a:cxn ang="0">
                  <a:pos x="382" y="5"/>
                </a:cxn>
                <a:cxn ang="0">
                  <a:pos x="331" y="1"/>
                </a:cxn>
                <a:cxn ang="0">
                  <a:pos x="277" y="1"/>
                </a:cxn>
                <a:cxn ang="0">
                  <a:pos x="225" y="5"/>
                </a:cxn>
                <a:cxn ang="0">
                  <a:pos x="176" y="11"/>
                </a:cxn>
                <a:cxn ang="0">
                  <a:pos x="130" y="22"/>
                </a:cxn>
                <a:cxn ang="0">
                  <a:pos x="88" y="36"/>
                </a:cxn>
                <a:cxn ang="0">
                  <a:pos x="55" y="51"/>
                </a:cxn>
                <a:cxn ang="0">
                  <a:pos x="29" y="69"/>
                </a:cxn>
                <a:cxn ang="0">
                  <a:pos x="11" y="89"/>
                </a:cxn>
                <a:cxn ang="0">
                  <a:pos x="1" y="110"/>
                </a:cxn>
                <a:cxn ang="0">
                  <a:pos x="1" y="130"/>
                </a:cxn>
                <a:cxn ang="0">
                  <a:pos x="11" y="151"/>
                </a:cxn>
                <a:cxn ang="0">
                  <a:pos x="29" y="171"/>
                </a:cxn>
                <a:cxn ang="0">
                  <a:pos x="55" y="189"/>
                </a:cxn>
                <a:cxn ang="0">
                  <a:pos x="88" y="206"/>
                </a:cxn>
                <a:cxn ang="0">
                  <a:pos x="130" y="218"/>
                </a:cxn>
                <a:cxn ang="0">
                  <a:pos x="176" y="229"/>
                </a:cxn>
                <a:cxn ang="0">
                  <a:pos x="225" y="236"/>
                </a:cxn>
                <a:cxn ang="0">
                  <a:pos x="277" y="240"/>
                </a:cxn>
                <a:cxn ang="0">
                  <a:pos x="331" y="240"/>
                </a:cxn>
                <a:cxn ang="0">
                  <a:pos x="382" y="236"/>
                </a:cxn>
                <a:cxn ang="0">
                  <a:pos x="431" y="229"/>
                </a:cxn>
                <a:cxn ang="0">
                  <a:pos x="477" y="218"/>
                </a:cxn>
                <a:cxn ang="0">
                  <a:pos x="519" y="206"/>
                </a:cxn>
                <a:cxn ang="0">
                  <a:pos x="552" y="189"/>
                </a:cxn>
                <a:cxn ang="0">
                  <a:pos x="579" y="171"/>
                </a:cxn>
                <a:cxn ang="0">
                  <a:pos x="596" y="151"/>
                </a:cxn>
                <a:cxn ang="0">
                  <a:pos x="606" y="130"/>
                </a:cxn>
              </a:cxnLst>
              <a:rect l="0" t="0" r="r" b="b"/>
              <a:pathLst>
                <a:path w="608" h="241">
                  <a:moveTo>
                    <a:pt x="607" y="120"/>
                  </a:moveTo>
                  <a:lnTo>
                    <a:pt x="606" y="110"/>
                  </a:lnTo>
                  <a:lnTo>
                    <a:pt x="602" y="100"/>
                  </a:lnTo>
                  <a:lnTo>
                    <a:pt x="596" y="89"/>
                  </a:lnTo>
                  <a:lnTo>
                    <a:pt x="589" y="79"/>
                  </a:lnTo>
                  <a:lnTo>
                    <a:pt x="579" y="69"/>
                  </a:lnTo>
                  <a:lnTo>
                    <a:pt x="566" y="60"/>
                  </a:lnTo>
                  <a:lnTo>
                    <a:pt x="552" y="51"/>
                  </a:lnTo>
                  <a:lnTo>
                    <a:pt x="537" y="43"/>
                  </a:lnTo>
                  <a:lnTo>
                    <a:pt x="519" y="36"/>
                  </a:lnTo>
                  <a:lnTo>
                    <a:pt x="499" y="28"/>
                  </a:lnTo>
                  <a:lnTo>
                    <a:pt x="477" y="22"/>
                  </a:lnTo>
                  <a:lnTo>
                    <a:pt x="456" y="17"/>
                  </a:lnTo>
                  <a:lnTo>
                    <a:pt x="431" y="11"/>
                  </a:lnTo>
                  <a:lnTo>
                    <a:pt x="407" y="8"/>
                  </a:lnTo>
                  <a:lnTo>
                    <a:pt x="382" y="5"/>
                  </a:lnTo>
                  <a:lnTo>
                    <a:pt x="356" y="3"/>
                  </a:lnTo>
                  <a:lnTo>
                    <a:pt x="331" y="1"/>
                  </a:lnTo>
                  <a:lnTo>
                    <a:pt x="303" y="0"/>
                  </a:lnTo>
                  <a:lnTo>
                    <a:pt x="277" y="1"/>
                  </a:lnTo>
                  <a:lnTo>
                    <a:pt x="251" y="3"/>
                  </a:lnTo>
                  <a:lnTo>
                    <a:pt x="225" y="5"/>
                  </a:lnTo>
                  <a:lnTo>
                    <a:pt x="200" y="8"/>
                  </a:lnTo>
                  <a:lnTo>
                    <a:pt x="176" y="11"/>
                  </a:lnTo>
                  <a:lnTo>
                    <a:pt x="151" y="17"/>
                  </a:lnTo>
                  <a:lnTo>
                    <a:pt x="130" y="22"/>
                  </a:lnTo>
                  <a:lnTo>
                    <a:pt x="109" y="28"/>
                  </a:lnTo>
                  <a:lnTo>
                    <a:pt x="88" y="36"/>
                  </a:lnTo>
                  <a:lnTo>
                    <a:pt x="71" y="43"/>
                  </a:lnTo>
                  <a:lnTo>
                    <a:pt x="55" y="51"/>
                  </a:lnTo>
                  <a:lnTo>
                    <a:pt x="41" y="60"/>
                  </a:lnTo>
                  <a:lnTo>
                    <a:pt x="29" y="69"/>
                  </a:lnTo>
                  <a:lnTo>
                    <a:pt x="18" y="79"/>
                  </a:lnTo>
                  <a:lnTo>
                    <a:pt x="11" y="89"/>
                  </a:lnTo>
                  <a:lnTo>
                    <a:pt x="5" y="100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0"/>
                  </a:lnTo>
                  <a:lnTo>
                    <a:pt x="5" y="142"/>
                  </a:lnTo>
                  <a:lnTo>
                    <a:pt x="11" y="151"/>
                  </a:lnTo>
                  <a:lnTo>
                    <a:pt x="18" y="161"/>
                  </a:lnTo>
                  <a:lnTo>
                    <a:pt x="29" y="171"/>
                  </a:lnTo>
                  <a:lnTo>
                    <a:pt x="41" y="180"/>
                  </a:lnTo>
                  <a:lnTo>
                    <a:pt x="55" y="189"/>
                  </a:lnTo>
                  <a:lnTo>
                    <a:pt x="71" y="198"/>
                  </a:lnTo>
                  <a:lnTo>
                    <a:pt x="88" y="206"/>
                  </a:lnTo>
                  <a:lnTo>
                    <a:pt x="109" y="212"/>
                  </a:lnTo>
                  <a:lnTo>
                    <a:pt x="130" y="218"/>
                  </a:lnTo>
                  <a:lnTo>
                    <a:pt x="151" y="223"/>
                  </a:lnTo>
                  <a:lnTo>
                    <a:pt x="176" y="229"/>
                  </a:lnTo>
                  <a:lnTo>
                    <a:pt x="200" y="232"/>
                  </a:lnTo>
                  <a:lnTo>
                    <a:pt x="225" y="236"/>
                  </a:lnTo>
                  <a:lnTo>
                    <a:pt x="251" y="239"/>
                  </a:lnTo>
                  <a:lnTo>
                    <a:pt x="277" y="240"/>
                  </a:lnTo>
                  <a:lnTo>
                    <a:pt x="303" y="240"/>
                  </a:lnTo>
                  <a:lnTo>
                    <a:pt x="331" y="240"/>
                  </a:lnTo>
                  <a:lnTo>
                    <a:pt x="356" y="239"/>
                  </a:lnTo>
                  <a:lnTo>
                    <a:pt x="382" y="236"/>
                  </a:lnTo>
                  <a:lnTo>
                    <a:pt x="407" y="232"/>
                  </a:lnTo>
                  <a:lnTo>
                    <a:pt x="431" y="229"/>
                  </a:lnTo>
                  <a:lnTo>
                    <a:pt x="456" y="223"/>
                  </a:lnTo>
                  <a:lnTo>
                    <a:pt x="477" y="218"/>
                  </a:lnTo>
                  <a:lnTo>
                    <a:pt x="499" y="212"/>
                  </a:lnTo>
                  <a:lnTo>
                    <a:pt x="519" y="206"/>
                  </a:lnTo>
                  <a:lnTo>
                    <a:pt x="537" y="198"/>
                  </a:lnTo>
                  <a:lnTo>
                    <a:pt x="552" y="189"/>
                  </a:lnTo>
                  <a:lnTo>
                    <a:pt x="566" y="180"/>
                  </a:lnTo>
                  <a:lnTo>
                    <a:pt x="579" y="171"/>
                  </a:lnTo>
                  <a:lnTo>
                    <a:pt x="589" y="161"/>
                  </a:lnTo>
                  <a:lnTo>
                    <a:pt x="596" y="151"/>
                  </a:lnTo>
                  <a:lnTo>
                    <a:pt x="602" y="142"/>
                  </a:lnTo>
                  <a:lnTo>
                    <a:pt x="606" y="130"/>
                  </a:lnTo>
                  <a:lnTo>
                    <a:pt x="607" y="1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763" name="Freeform 43"/>
            <p:cNvSpPr>
              <a:spLocks/>
            </p:cNvSpPr>
            <p:nvPr/>
          </p:nvSpPr>
          <p:spPr bwMode="auto">
            <a:xfrm>
              <a:off x="5136" y="2304"/>
              <a:ext cx="501" cy="189"/>
            </a:xfrm>
            <a:custGeom>
              <a:avLst/>
              <a:gdLst/>
              <a:ahLst/>
              <a:cxnLst>
                <a:cxn ang="0">
                  <a:pos x="1" y="102"/>
                </a:cxn>
                <a:cxn ang="0">
                  <a:pos x="8" y="118"/>
                </a:cxn>
                <a:cxn ang="0">
                  <a:pos x="23" y="133"/>
                </a:cxn>
                <a:cxn ang="0">
                  <a:pos x="45" y="148"/>
                </a:cxn>
                <a:cxn ang="0">
                  <a:pos x="73" y="160"/>
                </a:cxn>
                <a:cxn ang="0">
                  <a:pos x="107" y="171"/>
                </a:cxn>
                <a:cxn ang="0">
                  <a:pos x="145" y="179"/>
                </a:cxn>
                <a:cxn ang="0">
                  <a:pos x="185" y="185"/>
                </a:cxn>
                <a:cxn ang="0">
                  <a:pos x="228" y="187"/>
                </a:cxn>
                <a:cxn ang="0">
                  <a:pos x="272" y="187"/>
                </a:cxn>
                <a:cxn ang="0">
                  <a:pos x="315" y="184"/>
                </a:cxn>
                <a:cxn ang="0">
                  <a:pos x="356" y="179"/>
                </a:cxn>
                <a:cxn ang="0">
                  <a:pos x="394" y="171"/>
                </a:cxn>
                <a:cxn ang="0">
                  <a:pos x="427" y="160"/>
                </a:cxn>
                <a:cxn ang="0">
                  <a:pos x="455" y="148"/>
                </a:cxn>
                <a:cxn ang="0">
                  <a:pos x="477" y="133"/>
                </a:cxn>
                <a:cxn ang="0">
                  <a:pos x="492" y="118"/>
                </a:cxn>
                <a:cxn ang="0">
                  <a:pos x="499" y="102"/>
                </a:cxn>
                <a:cxn ang="0">
                  <a:pos x="499" y="85"/>
                </a:cxn>
                <a:cxn ang="0">
                  <a:pos x="492" y="69"/>
                </a:cxn>
                <a:cxn ang="0">
                  <a:pos x="477" y="54"/>
                </a:cxn>
                <a:cxn ang="0">
                  <a:pos x="455" y="40"/>
                </a:cxn>
                <a:cxn ang="0">
                  <a:pos x="427" y="27"/>
                </a:cxn>
                <a:cxn ang="0">
                  <a:pos x="393" y="17"/>
                </a:cxn>
                <a:cxn ang="0">
                  <a:pos x="356" y="8"/>
                </a:cxn>
                <a:cxn ang="0">
                  <a:pos x="315" y="3"/>
                </a:cxn>
                <a:cxn ang="0">
                  <a:pos x="272" y="0"/>
                </a:cxn>
                <a:cxn ang="0">
                  <a:pos x="228" y="0"/>
                </a:cxn>
                <a:cxn ang="0">
                  <a:pos x="185" y="3"/>
                </a:cxn>
                <a:cxn ang="0">
                  <a:pos x="144" y="8"/>
                </a:cxn>
                <a:cxn ang="0">
                  <a:pos x="107" y="17"/>
                </a:cxn>
                <a:cxn ang="0">
                  <a:pos x="73" y="28"/>
                </a:cxn>
                <a:cxn ang="0">
                  <a:pos x="45" y="40"/>
                </a:cxn>
                <a:cxn ang="0">
                  <a:pos x="23" y="54"/>
                </a:cxn>
                <a:cxn ang="0">
                  <a:pos x="8" y="69"/>
                </a:cxn>
                <a:cxn ang="0">
                  <a:pos x="1" y="85"/>
                </a:cxn>
              </a:cxnLst>
              <a:rect l="0" t="0" r="r" b="b"/>
              <a:pathLst>
                <a:path w="501" h="189">
                  <a:moveTo>
                    <a:pt x="0" y="94"/>
                  </a:moveTo>
                  <a:lnTo>
                    <a:pt x="1" y="102"/>
                  </a:lnTo>
                  <a:lnTo>
                    <a:pt x="4" y="110"/>
                  </a:lnTo>
                  <a:lnTo>
                    <a:pt x="8" y="118"/>
                  </a:lnTo>
                  <a:lnTo>
                    <a:pt x="15" y="126"/>
                  </a:lnTo>
                  <a:lnTo>
                    <a:pt x="23" y="133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8" y="154"/>
                  </a:lnTo>
                  <a:lnTo>
                    <a:pt x="73" y="160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5"/>
                  </a:lnTo>
                  <a:lnTo>
                    <a:pt x="145" y="179"/>
                  </a:lnTo>
                  <a:lnTo>
                    <a:pt x="164" y="182"/>
                  </a:lnTo>
                  <a:lnTo>
                    <a:pt x="185" y="185"/>
                  </a:lnTo>
                  <a:lnTo>
                    <a:pt x="207" y="186"/>
                  </a:lnTo>
                  <a:lnTo>
                    <a:pt x="228" y="187"/>
                  </a:lnTo>
                  <a:lnTo>
                    <a:pt x="250" y="188"/>
                  </a:lnTo>
                  <a:lnTo>
                    <a:pt x="272" y="187"/>
                  </a:lnTo>
                  <a:lnTo>
                    <a:pt x="293" y="186"/>
                  </a:lnTo>
                  <a:lnTo>
                    <a:pt x="315" y="184"/>
                  </a:lnTo>
                  <a:lnTo>
                    <a:pt x="336" y="182"/>
                  </a:lnTo>
                  <a:lnTo>
                    <a:pt x="356" y="179"/>
                  </a:lnTo>
                  <a:lnTo>
                    <a:pt x="375" y="175"/>
                  </a:lnTo>
                  <a:lnTo>
                    <a:pt x="394" y="171"/>
                  </a:lnTo>
                  <a:lnTo>
                    <a:pt x="411" y="165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3"/>
                  </a:lnTo>
                  <a:lnTo>
                    <a:pt x="486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499" y="102"/>
                  </a:lnTo>
                  <a:lnTo>
                    <a:pt x="500" y="94"/>
                  </a:lnTo>
                  <a:lnTo>
                    <a:pt x="499" y="85"/>
                  </a:lnTo>
                  <a:lnTo>
                    <a:pt x="497" y="77"/>
                  </a:lnTo>
                  <a:lnTo>
                    <a:pt x="492" y="69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3"/>
                  </a:lnTo>
                  <a:lnTo>
                    <a:pt x="427" y="27"/>
                  </a:lnTo>
                  <a:lnTo>
                    <a:pt x="411" y="22"/>
                  </a:lnTo>
                  <a:lnTo>
                    <a:pt x="393" y="17"/>
                  </a:lnTo>
                  <a:lnTo>
                    <a:pt x="375" y="12"/>
                  </a:lnTo>
                  <a:lnTo>
                    <a:pt x="356" y="8"/>
                  </a:lnTo>
                  <a:lnTo>
                    <a:pt x="336" y="5"/>
                  </a:lnTo>
                  <a:lnTo>
                    <a:pt x="315" y="3"/>
                  </a:lnTo>
                  <a:lnTo>
                    <a:pt x="293" y="1"/>
                  </a:lnTo>
                  <a:lnTo>
                    <a:pt x="272" y="0"/>
                  </a:lnTo>
                  <a:lnTo>
                    <a:pt x="250" y="0"/>
                  </a:lnTo>
                  <a:lnTo>
                    <a:pt x="228" y="0"/>
                  </a:lnTo>
                  <a:lnTo>
                    <a:pt x="207" y="1"/>
                  </a:lnTo>
                  <a:lnTo>
                    <a:pt x="185" y="3"/>
                  </a:lnTo>
                  <a:lnTo>
                    <a:pt x="164" y="5"/>
                  </a:lnTo>
                  <a:lnTo>
                    <a:pt x="144" y="8"/>
                  </a:lnTo>
                  <a:lnTo>
                    <a:pt x="125" y="12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3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3" y="54"/>
                  </a:lnTo>
                  <a:lnTo>
                    <a:pt x="15" y="62"/>
                  </a:lnTo>
                  <a:lnTo>
                    <a:pt x="8" y="69"/>
                  </a:lnTo>
                  <a:lnTo>
                    <a:pt x="4" y="78"/>
                  </a:lnTo>
                  <a:lnTo>
                    <a:pt x="1" y="85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764" name="Freeform 44"/>
            <p:cNvSpPr>
              <a:spLocks/>
            </p:cNvSpPr>
            <p:nvPr/>
          </p:nvSpPr>
          <p:spPr bwMode="auto">
            <a:xfrm>
              <a:off x="4835" y="2619"/>
              <a:ext cx="846" cy="176"/>
            </a:xfrm>
            <a:custGeom>
              <a:avLst/>
              <a:gdLst/>
              <a:ahLst/>
              <a:cxnLst>
                <a:cxn ang="0">
                  <a:pos x="845" y="175"/>
                </a:cxn>
                <a:cxn ang="0">
                  <a:pos x="845" y="0"/>
                </a:cxn>
                <a:cxn ang="0">
                  <a:pos x="0" y="0"/>
                </a:cxn>
                <a:cxn ang="0">
                  <a:pos x="0" y="175"/>
                </a:cxn>
                <a:cxn ang="0">
                  <a:pos x="845" y="175"/>
                </a:cxn>
              </a:cxnLst>
              <a:rect l="0" t="0" r="r" b="b"/>
              <a:pathLst>
                <a:path w="846" h="176">
                  <a:moveTo>
                    <a:pt x="845" y="175"/>
                  </a:moveTo>
                  <a:lnTo>
                    <a:pt x="845" y="0"/>
                  </a:lnTo>
                  <a:lnTo>
                    <a:pt x="0" y="0"/>
                  </a:lnTo>
                  <a:lnTo>
                    <a:pt x="0" y="175"/>
                  </a:lnTo>
                  <a:lnTo>
                    <a:pt x="845" y="175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765" name="Rectangle 45"/>
            <p:cNvSpPr>
              <a:spLocks noChangeArrowheads="1"/>
            </p:cNvSpPr>
            <p:nvPr/>
          </p:nvSpPr>
          <p:spPr bwMode="auto">
            <a:xfrm>
              <a:off x="5239" y="2272"/>
              <a:ext cx="33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434FD6"/>
                  </a:solidFill>
                  <a:latin typeface="Arial" pitchFamily="34" charset="0"/>
                </a:rPr>
                <a:t>age</a:t>
              </a:r>
            </a:p>
          </p:txBody>
        </p:sp>
        <p:sp>
          <p:nvSpPr>
            <p:cNvPr id="30766" name="Rectangle 46"/>
            <p:cNvSpPr>
              <a:spLocks noChangeArrowheads="1"/>
            </p:cNvSpPr>
            <p:nvPr/>
          </p:nvSpPr>
          <p:spPr bwMode="auto">
            <a:xfrm>
              <a:off x="4460" y="2239"/>
              <a:ext cx="52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434FD6"/>
                  </a:solidFill>
                  <a:latin typeface="Arial" pitchFamily="34" charset="0"/>
                </a:rPr>
                <a:t>pname</a:t>
              </a:r>
            </a:p>
          </p:txBody>
        </p:sp>
        <p:sp>
          <p:nvSpPr>
            <p:cNvPr id="30767" name="Rectangle 47"/>
            <p:cNvSpPr>
              <a:spLocks noChangeArrowheads="1"/>
            </p:cNvSpPr>
            <p:nvPr/>
          </p:nvSpPr>
          <p:spPr bwMode="auto">
            <a:xfrm>
              <a:off x="4829" y="2602"/>
              <a:ext cx="84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434FD6"/>
                  </a:solidFill>
                  <a:latin typeface="Arial" pitchFamily="34" charset="0"/>
                </a:rPr>
                <a:t>Dependents</a:t>
              </a:r>
            </a:p>
          </p:txBody>
        </p:sp>
        <p:sp>
          <p:nvSpPr>
            <p:cNvPr id="30768" name="Line 48"/>
            <p:cNvSpPr>
              <a:spLocks noChangeShapeType="1"/>
            </p:cNvSpPr>
            <p:nvPr/>
          </p:nvSpPr>
          <p:spPr bwMode="auto">
            <a:xfrm>
              <a:off x="4582" y="2402"/>
              <a:ext cx="37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69" name="Line 49"/>
            <p:cNvSpPr>
              <a:spLocks noChangeShapeType="1"/>
            </p:cNvSpPr>
            <p:nvPr/>
          </p:nvSpPr>
          <p:spPr bwMode="auto">
            <a:xfrm>
              <a:off x="4804" y="2490"/>
              <a:ext cx="184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70" name="Line 50"/>
            <p:cNvSpPr>
              <a:spLocks noChangeShapeType="1"/>
            </p:cNvSpPr>
            <p:nvPr/>
          </p:nvSpPr>
          <p:spPr bwMode="auto">
            <a:xfrm flipH="1">
              <a:off x="5324" y="2500"/>
              <a:ext cx="75" cy="1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0779" name="Group 59"/>
            <p:cNvGrpSpPr>
              <a:grpSpLocks/>
            </p:cNvGrpSpPr>
            <p:nvPr/>
          </p:nvGrpSpPr>
          <p:grpSpPr bwMode="auto">
            <a:xfrm>
              <a:off x="3600" y="3648"/>
              <a:ext cx="1427" cy="566"/>
              <a:chOff x="3600" y="3648"/>
              <a:chExt cx="1427" cy="566"/>
            </a:xfrm>
          </p:grpSpPr>
          <p:sp>
            <p:nvSpPr>
              <p:cNvPr id="30771" name="Freeform 51"/>
              <p:cNvSpPr>
                <a:spLocks/>
              </p:cNvSpPr>
              <p:nvPr/>
            </p:nvSpPr>
            <p:spPr bwMode="auto">
              <a:xfrm>
                <a:off x="3600" y="4000"/>
                <a:ext cx="713" cy="209"/>
              </a:xfrm>
              <a:custGeom>
                <a:avLst/>
                <a:gdLst/>
                <a:ahLst/>
                <a:cxnLst>
                  <a:cxn ang="0">
                    <a:pos x="710" y="94"/>
                  </a:cxn>
                  <a:cxn ang="0">
                    <a:pos x="700" y="76"/>
                  </a:cxn>
                  <a:cxn ang="0">
                    <a:pos x="679" y="59"/>
                  </a:cxn>
                  <a:cxn ang="0">
                    <a:pos x="648" y="44"/>
                  </a:cxn>
                  <a:cxn ang="0">
                    <a:pos x="608" y="29"/>
                  </a:cxn>
                  <a:cxn ang="0">
                    <a:pos x="561" y="18"/>
                  </a:cxn>
                  <a:cxn ang="0">
                    <a:pos x="507" y="8"/>
                  </a:cxn>
                  <a:cxn ang="0">
                    <a:pos x="449" y="3"/>
                  </a:cxn>
                  <a:cxn ang="0">
                    <a:pos x="387" y="0"/>
                  </a:cxn>
                  <a:cxn ang="0">
                    <a:pos x="325" y="0"/>
                  </a:cxn>
                  <a:cxn ang="0">
                    <a:pos x="264" y="3"/>
                  </a:cxn>
                  <a:cxn ang="0">
                    <a:pos x="206" y="8"/>
                  </a:cxn>
                  <a:cxn ang="0">
                    <a:pos x="152" y="18"/>
                  </a:cxn>
                  <a:cxn ang="0">
                    <a:pos x="105" y="29"/>
                  </a:cxn>
                  <a:cxn ang="0">
                    <a:pos x="65" y="44"/>
                  </a:cxn>
                  <a:cxn ang="0">
                    <a:pos x="34" y="59"/>
                  </a:cxn>
                  <a:cxn ang="0">
                    <a:pos x="12" y="76"/>
                  </a:cxn>
                  <a:cxn ang="0">
                    <a:pos x="1" y="94"/>
                  </a:cxn>
                  <a:cxn ang="0">
                    <a:pos x="1" y="112"/>
                  </a:cxn>
                  <a:cxn ang="0">
                    <a:pos x="12" y="130"/>
                  </a:cxn>
                  <a:cxn ang="0">
                    <a:pos x="34" y="147"/>
                  </a:cxn>
                  <a:cxn ang="0">
                    <a:pos x="65" y="163"/>
                  </a:cxn>
                  <a:cxn ang="0">
                    <a:pos x="105" y="177"/>
                  </a:cxn>
                  <a:cxn ang="0">
                    <a:pos x="152" y="189"/>
                  </a:cxn>
                  <a:cxn ang="0">
                    <a:pos x="206" y="198"/>
                  </a:cxn>
                  <a:cxn ang="0">
                    <a:pos x="264" y="204"/>
                  </a:cxn>
                  <a:cxn ang="0">
                    <a:pos x="325" y="206"/>
                  </a:cxn>
                  <a:cxn ang="0">
                    <a:pos x="387" y="206"/>
                  </a:cxn>
                  <a:cxn ang="0">
                    <a:pos x="449" y="204"/>
                  </a:cxn>
                  <a:cxn ang="0">
                    <a:pos x="507" y="198"/>
                  </a:cxn>
                  <a:cxn ang="0">
                    <a:pos x="561" y="189"/>
                  </a:cxn>
                  <a:cxn ang="0">
                    <a:pos x="608" y="177"/>
                  </a:cxn>
                  <a:cxn ang="0">
                    <a:pos x="648" y="163"/>
                  </a:cxn>
                  <a:cxn ang="0">
                    <a:pos x="679" y="147"/>
                  </a:cxn>
                  <a:cxn ang="0">
                    <a:pos x="700" y="130"/>
                  </a:cxn>
                  <a:cxn ang="0">
                    <a:pos x="710" y="112"/>
                  </a:cxn>
                </a:cxnLst>
                <a:rect l="0" t="0" r="r" b="b"/>
                <a:pathLst>
                  <a:path w="713" h="209">
                    <a:moveTo>
                      <a:pt x="712" y="104"/>
                    </a:moveTo>
                    <a:lnTo>
                      <a:pt x="710" y="94"/>
                    </a:lnTo>
                    <a:lnTo>
                      <a:pt x="707" y="86"/>
                    </a:lnTo>
                    <a:lnTo>
                      <a:pt x="700" y="76"/>
                    </a:lnTo>
                    <a:lnTo>
                      <a:pt x="690" y="68"/>
                    </a:lnTo>
                    <a:lnTo>
                      <a:pt x="679" y="59"/>
                    </a:lnTo>
                    <a:lnTo>
                      <a:pt x="665" y="52"/>
                    </a:lnTo>
                    <a:lnTo>
                      <a:pt x="648" y="44"/>
                    </a:lnTo>
                    <a:lnTo>
                      <a:pt x="629" y="36"/>
                    </a:lnTo>
                    <a:lnTo>
                      <a:pt x="608" y="29"/>
                    </a:lnTo>
                    <a:lnTo>
                      <a:pt x="585" y="24"/>
                    </a:lnTo>
                    <a:lnTo>
                      <a:pt x="561" y="18"/>
                    </a:lnTo>
                    <a:lnTo>
                      <a:pt x="534" y="13"/>
                    </a:lnTo>
                    <a:lnTo>
                      <a:pt x="507" y="8"/>
                    </a:lnTo>
                    <a:lnTo>
                      <a:pt x="478" y="5"/>
                    </a:lnTo>
                    <a:lnTo>
                      <a:pt x="449" y="3"/>
                    </a:lnTo>
                    <a:lnTo>
                      <a:pt x="419" y="1"/>
                    </a:lnTo>
                    <a:lnTo>
                      <a:pt x="387" y="0"/>
                    </a:lnTo>
                    <a:lnTo>
                      <a:pt x="356" y="0"/>
                    </a:lnTo>
                    <a:lnTo>
                      <a:pt x="325" y="0"/>
                    </a:lnTo>
                    <a:lnTo>
                      <a:pt x="294" y="1"/>
                    </a:lnTo>
                    <a:lnTo>
                      <a:pt x="264" y="3"/>
                    </a:lnTo>
                    <a:lnTo>
                      <a:pt x="235" y="5"/>
                    </a:lnTo>
                    <a:lnTo>
                      <a:pt x="206" y="8"/>
                    </a:lnTo>
                    <a:lnTo>
                      <a:pt x="179" y="13"/>
                    </a:lnTo>
                    <a:lnTo>
                      <a:pt x="152" y="18"/>
                    </a:lnTo>
                    <a:lnTo>
                      <a:pt x="127" y="24"/>
                    </a:lnTo>
                    <a:lnTo>
                      <a:pt x="105" y="29"/>
                    </a:lnTo>
                    <a:lnTo>
                      <a:pt x="83" y="36"/>
                    </a:lnTo>
                    <a:lnTo>
                      <a:pt x="65" y="44"/>
                    </a:lnTo>
                    <a:lnTo>
                      <a:pt x="48" y="52"/>
                    </a:lnTo>
                    <a:lnTo>
                      <a:pt x="34" y="59"/>
                    </a:lnTo>
                    <a:lnTo>
                      <a:pt x="22" y="68"/>
                    </a:lnTo>
                    <a:lnTo>
                      <a:pt x="12" y="76"/>
                    </a:lnTo>
                    <a:lnTo>
                      <a:pt x="5" y="86"/>
                    </a:lnTo>
                    <a:lnTo>
                      <a:pt x="1" y="94"/>
                    </a:lnTo>
                    <a:lnTo>
                      <a:pt x="0" y="104"/>
                    </a:lnTo>
                    <a:lnTo>
                      <a:pt x="1" y="112"/>
                    </a:lnTo>
                    <a:lnTo>
                      <a:pt x="5" y="121"/>
                    </a:lnTo>
                    <a:lnTo>
                      <a:pt x="12" y="130"/>
                    </a:lnTo>
                    <a:lnTo>
                      <a:pt x="22" y="139"/>
                    </a:lnTo>
                    <a:lnTo>
                      <a:pt x="34" y="147"/>
                    </a:lnTo>
                    <a:lnTo>
                      <a:pt x="48" y="156"/>
                    </a:lnTo>
                    <a:lnTo>
                      <a:pt x="65" y="163"/>
                    </a:lnTo>
                    <a:lnTo>
                      <a:pt x="83" y="170"/>
                    </a:lnTo>
                    <a:lnTo>
                      <a:pt x="105" y="177"/>
                    </a:lnTo>
                    <a:lnTo>
                      <a:pt x="127" y="182"/>
                    </a:lnTo>
                    <a:lnTo>
                      <a:pt x="152" y="189"/>
                    </a:lnTo>
                    <a:lnTo>
                      <a:pt x="179" y="193"/>
                    </a:lnTo>
                    <a:lnTo>
                      <a:pt x="206" y="198"/>
                    </a:lnTo>
                    <a:lnTo>
                      <a:pt x="235" y="201"/>
                    </a:lnTo>
                    <a:lnTo>
                      <a:pt x="264" y="204"/>
                    </a:lnTo>
                    <a:lnTo>
                      <a:pt x="294" y="205"/>
                    </a:lnTo>
                    <a:lnTo>
                      <a:pt x="325" y="206"/>
                    </a:lnTo>
                    <a:lnTo>
                      <a:pt x="356" y="208"/>
                    </a:lnTo>
                    <a:lnTo>
                      <a:pt x="387" y="206"/>
                    </a:lnTo>
                    <a:lnTo>
                      <a:pt x="419" y="205"/>
                    </a:lnTo>
                    <a:lnTo>
                      <a:pt x="449" y="204"/>
                    </a:lnTo>
                    <a:lnTo>
                      <a:pt x="478" y="201"/>
                    </a:lnTo>
                    <a:lnTo>
                      <a:pt x="507" y="198"/>
                    </a:lnTo>
                    <a:lnTo>
                      <a:pt x="534" y="193"/>
                    </a:lnTo>
                    <a:lnTo>
                      <a:pt x="561" y="189"/>
                    </a:lnTo>
                    <a:lnTo>
                      <a:pt x="585" y="182"/>
                    </a:lnTo>
                    <a:lnTo>
                      <a:pt x="608" y="177"/>
                    </a:lnTo>
                    <a:lnTo>
                      <a:pt x="629" y="170"/>
                    </a:lnTo>
                    <a:lnTo>
                      <a:pt x="648" y="163"/>
                    </a:lnTo>
                    <a:lnTo>
                      <a:pt x="665" y="156"/>
                    </a:lnTo>
                    <a:lnTo>
                      <a:pt x="679" y="147"/>
                    </a:lnTo>
                    <a:lnTo>
                      <a:pt x="690" y="139"/>
                    </a:lnTo>
                    <a:lnTo>
                      <a:pt x="700" y="130"/>
                    </a:lnTo>
                    <a:lnTo>
                      <a:pt x="707" y="121"/>
                    </a:lnTo>
                    <a:lnTo>
                      <a:pt x="710" y="112"/>
                    </a:lnTo>
                    <a:lnTo>
                      <a:pt x="712" y="1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72" name="Freeform 52"/>
              <p:cNvSpPr>
                <a:spLocks/>
              </p:cNvSpPr>
              <p:nvPr/>
            </p:nvSpPr>
            <p:spPr bwMode="auto">
              <a:xfrm>
                <a:off x="4525" y="4025"/>
                <a:ext cx="502" cy="189"/>
              </a:xfrm>
              <a:custGeom>
                <a:avLst/>
                <a:gdLst/>
                <a:ahLst/>
                <a:cxnLst>
                  <a:cxn ang="0">
                    <a:pos x="1" y="103"/>
                  </a:cxn>
                  <a:cxn ang="0">
                    <a:pos x="8" y="119"/>
                  </a:cxn>
                  <a:cxn ang="0">
                    <a:pos x="23" y="134"/>
                  </a:cxn>
                  <a:cxn ang="0">
                    <a:pos x="45" y="148"/>
                  </a:cxn>
                  <a:cxn ang="0">
                    <a:pos x="73" y="161"/>
                  </a:cxn>
                  <a:cxn ang="0">
                    <a:pos x="107" y="171"/>
                  </a:cxn>
                  <a:cxn ang="0">
                    <a:pos x="145" y="180"/>
                  </a:cxn>
                  <a:cxn ang="0">
                    <a:pos x="185" y="185"/>
                  </a:cxn>
                  <a:cxn ang="0">
                    <a:pos x="228" y="188"/>
                  </a:cxn>
                  <a:cxn ang="0">
                    <a:pos x="272" y="188"/>
                  </a:cxn>
                  <a:cxn ang="0">
                    <a:pos x="315" y="185"/>
                  </a:cxn>
                  <a:cxn ang="0">
                    <a:pos x="356" y="179"/>
                  </a:cxn>
                  <a:cxn ang="0">
                    <a:pos x="394" y="171"/>
                  </a:cxn>
                  <a:cxn ang="0">
                    <a:pos x="427" y="160"/>
                  </a:cxn>
                  <a:cxn ang="0">
                    <a:pos x="456" y="148"/>
                  </a:cxn>
                  <a:cxn ang="0">
                    <a:pos x="477" y="134"/>
                  </a:cxn>
                  <a:cxn ang="0">
                    <a:pos x="492" y="118"/>
                  </a:cxn>
                  <a:cxn ang="0">
                    <a:pos x="500" y="102"/>
                  </a:cxn>
                  <a:cxn ang="0">
                    <a:pos x="500" y="86"/>
                  </a:cxn>
                  <a:cxn ang="0">
                    <a:pos x="492" y="70"/>
                  </a:cxn>
                  <a:cxn ang="0">
                    <a:pos x="477" y="54"/>
                  </a:cxn>
                  <a:cxn ang="0">
                    <a:pos x="456" y="40"/>
                  </a:cxn>
                  <a:cxn ang="0">
                    <a:pos x="427" y="28"/>
                  </a:cxn>
                  <a:cxn ang="0">
                    <a:pos x="394" y="17"/>
                  </a:cxn>
                  <a:cxn ang="0">
                    <a:pos x="356" y="9"/>
                  </a:cxn>
                  <a:cxn ang="0">
                    <a:pos x="315" y="3"/>
                  </a:cxn>
                  <a:cxn ang="0">
                    <a:pos x="272" y="1"/>
                  </a:cxn>
                  <a:cxn ang="0">
                    <a:pos x="228" y="1"/>
                  </a:cxn>
                  <a:cxn ang="0">
                    <a:pos x="185" y="3"/>
                  </a:cxn>
                  <a:cxn ang="0">
                    <a:pos x="145" y="9"/>
                  </a:cxn>
                  <a:cxn ang="0">
                    <a:pos x="107" y="17"/>
                  </a:cxn>
                  <a:cxn ang="0">
                    <a:pos x="73" y="28"/>
                  </a:cxn>
                  <a:cxn ang="0">
                    <a:pos x="45" y="40"/>
                  </a:cxn>
                  <a:cxn ang="0">
                    <a:pos x="23" y="55"/>
                  </a:cxn>
                  <a:cxn ang="0">
                    <a:pos x="8" y="70"/>
                  </a:cxn>
                  <a:cxn ang="0">
                    <a:pos x="1" y="86"/>
                  </a:cxn>
                </a:cxnLst>
                <a:rect l="0" t="0" r="r" b="b"/>
                <a:pathLst>
                  <a:path w="502" h="189">
                    <a:moveTo>
                      <a:pt x="0" y="94"/>
                    </a:moveTo>
                    <a:lnTo>
                      <a:pt x="1" y="103"/>
                    </a:lnTo>
                    <a:lnTo>
                      <a:pt x="4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3" y="134"/>
                    </a:lnTo>
                    <a:lnTo>
                      <a:pt x="34" y="141"/>
                    </a:lnTo>
                    <a:lnTo>
                      <a:pt x="45" y="148"/>
                    </a:lnTo>
                    <a:lnTo>
                      <a:pt x="58" y="155"/>
                    </a:lnTo>
                    <a:lnTo>
                      <a:pt x="73" y="161"/>
                    </a:lnTo>
                    <a:lnTo>
                      <a:pt x="89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5" y="180"/>
                    </a:lnTo>
                    <a:lnTo>
                      <a:pt x="165" y="183"/>
                    </a:lnTo>
                    <a:lnTo>
                      <a:pt x="185" y="185"/>
                    </a:lnTo>
                    <a:lnTo>
                      <a:pt x="207" y="187"/>
                    </a:lnTo>
                    <a:lnTo>
                      <a:pt x="228" y="188"/>
                    </a:lnTo>
                    <a:lnTo>
                      <a:pt x="251" y="188"/>
                    </a:lnTo>
                    <a:lnTo>
                      <a:pt x="272" y="188"/>
                    </a:lnTo>
                    <a:lnTo>
                      <a:pt x="294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6" y="176"/>
                    </a:lnTo>
                    <a:lnTo>
                      <a:pt x="394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6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6" y="126"/>
                    </a:lnTo>
                    <a:lnTo>
                      <a:pt x="492" y="118"/>
                    </a:lnTo>
                    <a:lnTo>
                      <a:pt x="497" y="110"/>
                    </a:lnTo>
                    <a:lnTo>
                      <a:pt x="500" y="102"/>
                    </a:lnTo>
                    <a:lnTo>
                      <a:pt x="501" y="94"/>
                    </a:lnTo>
                    <a:lnTo>
                      <a:pt x="500" y="86"/>
                    </a:lnTo>
                    <a:lnTo>
                      <a:pt x="497" y="78"/>
                    </a:lnTo>
                    <a:lnTo>
                      <a:pt x="492" y="70"/>
                    </a:lnTo>
                    <a:lnTo>
                      <a:pt x="486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6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4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4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8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5" y="6"/>
                    </a:lnTo>
                    <a:lnTo>
                      <a:pt x="145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8" y="34"/>
                    </a:lnTo>
                    <a:lnTo>
                      <a:pt x="45" y="40"/>
                    </a:lnTo>
                    <a:lnTo>
                      <a:pt x="34" y="47"/>
                    </a:lnTo>
                    <a:lnTo>
                      <a:pt x="23" y="55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73" name="Freeform 53"/>
              <p:cNvSpPr>
                <a:spLocks/>
              </p:cNvSpPr>
              <p:nvPr/>
            </p:nvSpPr>
            <p:spPr bwMode="auto">
              <a:xfrm>
                <a:off x="4171" y="3688"/>
                <a:ext cx="624" cy="195"/>
              </a:xfrm>
              <a:custGeom>
                <a:avLst/>
                <a:gdLst/>
                <a:ahLst/>
                <a:cxnLst>
                  <a:cxn ang="0">
                    <a:pos x="623" y="194"/>
                  </a:cxn>
                  <a:cxn ang="0">
                    <a:pos x="623" y="0"/>
                  </a:cxn>
                  <a:cxn ang="0">
                    <a:pos x="0" y="0"/>
                  </a:cxn>
                  <a:cxn ang="0">
                    <a:pos x="0" y="194"/>
                  </a:cxn>
                  <a:cxn ang="0">
                    <a:pos x="623" y="194"/>
                  </a:cxn>
                </a:cxnLst>
                <a:rect l="0" t="0" r="r" b="b"/>
                <a:pathLst>
                  <a:path w="624" h="195">
                    <a:moveTo>
                      <a:pt x="623" y="194"/>
                    </a:moveTo>
                    <a:lnTo>
                      <a:pt x="623" y="0"/>
                    </a:lnTo>
                    <a:lnTo>
                      <a:pt x="0" y="0"/>
                    </a:lnTo>
                    <a:lnTo>
                      <a:pt x="0" y="194"/>
                    </a:lnTo>
                    <a:lnTo>
                      <a:pt x="623" y="1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74" name="Rectangle 54"/>
              <p:cNvSpPr>
                <a:spLocks noChangeArrowheads="1"/>
              </p:cNvSpPr>
              <p:nvPr/>
            </p:nvSpPr>
            <p:spPr bwMode="auto">
              <a:xfrm>
                <a:off x="3683" y="3988"/>
                <a:ext cx="598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u="sng">
                    <a:solidFill>
                      <a:srgbClr val="434FD6"/>
                    </a:solidFill>
                    <a:latin typeface="Arial" pitchFamily="34" charset="0"/>
                  </a:rPr>
                  <a:t>policyid</a:t>
                </a:r>
              </a:p>
            </p:txBody>
          </p:sp>
          <p:sp>
            <p:nvSpPr>
              <p:cNvPr id="30775" name="Rectangle 55"/>
              <p:cNvSpPr>
                <a:spLocks noChangeArrowheads="1"/>
              </p:cNvSpPr>
              <p:nvPr/>
            </p:nvSpPr>
            <p:spPr bwMode="auto">
              <a:xfrm>
                <a:off x="4571" y="3998"/>
                <a:ext cx="377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434FD6"/>
                    </a:solidFill>
                    <a:latin typeface="Arial" pitchFamily="34" charset="0"/>
                  </a:rPr>
                  <a:t>cost</a:t>
                </a:r>
              </a:p>
            </p:txBody>
          </p:sp>
          <p:sp>
            <p:nvSpPr>
              <p:cNvPr id="30776" name="Rectangle 56"/>
              <p:cNvSpPr>
                <a:spLocks noChangeArrowheads="1"/>
              </p:cNvSpPr>
              <p:nvPr/>
            </p:nvSpPr>
            <p:spPr bwMode="auto">
              <a:xfrm>
                <a:off x="4168" y="3648"/>
                <a:ext cx="598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434FD6"/>
                    </a:solidFill>
                    <a:latin typeface="Arial" pitchFamily="34" charset="0"/>
                  </a:rPr>
                  <a:t>Policies</a:t>
                </a:r>
              </a:p>
            </p:txBody>
          </p:sp>
          <p:sp>
            <p:nvSpPr>
              <p:cNvPr id="30777" name="Line 57"/>
              <p:cNvSpPr>
                <a:spLocks noChangeShapeType="1"/>
              </p:cNvSpPr>
              <p:nvPr/>
            </p:nvSpPr>
            <p:spPr bwMode="auto">
              <a:xfrm flipV="1">
                <a:off x="4036" y="3880"/>
                <a:ext cx="271" cy="12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78" name="Line 58"/>
              <p:cNvSpPr>
                <a:spLocks noChangeShapeType="1"/>
              </p:cNvSpPr>
              <p:nvPr/>
            </p:nvSpPr>
            <p:spPr bwMode="auto">
              <a:xfrm flipH="1" flipV="1">
                <a:off x="4499" y="3880"/>
                <a:ext cx="257" cy="15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0781" name="Rectangle 61"/>
            <p:cNvSpPr>
              <a:spLocks noChangeArrowheads="1"/>
            </p:cNvSpPr>
            <p:nvPr/>
          </p:nvSpPr>
          <p:spPr bwMode="auto">
            <a:xfrm>
              <a:off x="2863" y="3067"/>
              <a:ext cx="74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434FD6"/>
                  </a:solidFill>
                  <a:latin typeface="Arial" pitchFamily="34" charset="0"/>
                </a:rPr>
                <a:t>Purchaser</a:t>
              </a:r>
            </a:p>
          </p:txBody>
        </p:sp>
        <p:sp>
          <p:nvSpPr>
            <p:cNvPr id="30782" name="Freeform 62"/>
            <p:cNvSpPr>
              <a:spLocks/>
            </p:cNvSpPr>
            <p:nvPr/>
          </p:nvSpPr>
          <p:spPr bwMode="auto">
            <a:xfrm>
              <a:off x="2817" y="2992"/>
              <a:ext cx="815" cy="378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402" y="0"/>
                </a:cxn>
                <a:cxn ang="0">
                  <a:pos x="814" y="194"/>
                </a:cxn>
                <a:cxn ang="0">
                  <a:pos x="402" y="377"/>
                </a:cxn>
                <a:cxn ang="0">
                  <a:pos x="0" y="188"/>
                </a:cxn>
              </a:cxnLst>
              <a:rect l="0" t="0" r="r" b="b"/>
              <a:pathLst>
                <a:path w="815" h="378">
                  <a:moveTo>
                    <a:pt x="0" y="188"/>
                  </a:moveTo>
                  <a:lnTo>
                    <a:pt x="402" y="0"/>
                  </a:lnTo>
                  <a:lnTo>
                    <a:pt x="814" y="194"/>
                  </a:lnTo>
                  <a:lnTo>
                    <a:pt x="402" y="377"/>
                  </a:lnTo>
                  <a:lnTo>
                    <a:pt x="0" y="1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30794" name="Group 74"/>
            <p:cNvGrpSpPr>
              <a:grpSpLocks/>
            </p:cNvGrpSpPr>
            <p:nvPr/>
          </p:nvGrpSpPr>
          <p:grpSpPr bwMode="auto">
            <a:xfrm>
              <a:off x="1710" y="2231"/>
              <a:ext cx="1422" cy="678"/>
              <a:chOff x="1710" y="2231"/>
              <a:chExt cx="1422" cy="678"/>
            </a:xfrm>
          </p:grpSpPr>
          <p:sp>
            <p:nvSpPr>
              <p:cNvPr id="30783" name="Freeform 63"/>
              <p:cNvSpPr>
                <a:spLocks/>
              </p:cNvSpPr>
              <p:nvPr/>
            </p:nvSpPr>
            <p:spPr bwMode="auto">
              <a:xfrm>
                <a:off x="1710" y="2385"/>
                <a:ext cx="501" cy="189"/>
              </a:xfrm>
              <a:custGeom>
                <a:avLst/>
                <a:gdLst/>
                <a:ahLst/>
                <a:cxnLst>
                  <a:cxn ang="0">
                    <a:pos x="499" y="86"/>
                  </a:cxn>
                  <a:cxn ang="0">
                    <a:pos x="492" y="70"/>
                  </a:cxn>
                  <a:cxn ang="0">
                    <a:pos x="477" y="54"/>
                  </a:cxn>
                  <a:cxn ang="0">
                    <a:pos x="455" y="40"/>
                  </a:cxn>
                  <a:cxn ang="0">
                    <a:pos x="427" y="28"/>
                  </a:cxn>
                  <a:cxn ang="0">
                    <a:pos x="393" y="17"/>
                  </a:cxn>
                  <a:cxn ang="0">
                    <a:pos x="356" y="9"/>
                  </a:cxn>
                  <a:cxn ang="0">
                    <a:pos x="315" y="3"/>
                  </a:cxn>
                  <a:cxn ang="0">
                    <a:pos x="272" y="1"/>
                  </a:cxn>
                  <a:cxn ang="0">
                    <a:pos x="228" y="1"/>
                  </a:cxn>
                  <a:cxn ang="0">
                    <a:pos x="185" y="3"/>
                  </a:cxn>
                  <a:cxn ang="0">
                    <a:pos x="144" y="9"/>
                  </a:cxn>
                  <a:cxn ang="0">
                    <a:pos x="107" y="17"/>
                  </a:cxn>
                  <a:cxn ang="0">
                    <a:pos x="73" y="28"/>
                  </a:cxn>
                  <a:cxn ang="0">
                    <a:pos x="45" y="40"/>
                  </a:cxn>
                  <a:cxn ang="0">
                    <a:pos x="23" y="54"/>
                  </a:cxn>
                  <a:cxn ang="0">
                    <a:pos x="8" y="70"/>
                  </a:cxn>
                  <a:cxn ang="0">
                    <a:pos x="1" y="86"/>
                  </a:cxn>
                  <a:cxn ang="0">
                    <a:pos x="1" y="103"/>
                  </a:cxn>
                  <a:cxn ang="0">
                    <a:pos x="8" y="119"/>
                  </a:cxn>
                  <a:cxn ang="0">
                    <a:pos x="23" y="134"/>
                  </a:cxn>
                  <a:cxn ang="0">
                    <a:pos x="45" y="148"/>
                  </a:cxn>
                  <a:cxn ang="0">
                    <a:pos x="73" y="160"/>
                  </a:cxn>
                  <a:cxn ang="0">
                    <a:pos x="107" y="171"/>
                  </a:cxn>
                  <a:cxn ang="0">
                    <a:pos x="144" y="179"/>
                  </a:cxn>
                  <a:cxn ang="0">
                    <a:pos x="185" y="185"/>
                  </a:cxn>
                  <a:cxn ang="0">
                    <a:pos x="228" y="188"/>
                  </a:cxn>
                  <a:cxn ang="0">
                    <a:pos x="272" y="188"/>
                  </a:cxn>
                  <a:cxn ang="0">
                    <a:pos x="315" y="185"/>
                  </a:cxn>
                  <a:cxn ang="0">
                    <a:pos x="356" y="179"/>
                  </a:cxn>
                  <a:cxn ang="0">
                    <a:pos x="393" y="171"/>
                  </a:cxn>
                  <a:cxn ang="0">
                    <a:pos x="427" y="160"/>
                  </a:cxn>
                  <a:cxn ang="0">
                    <a:pos x="455" y="148"/>
                  </a:cxn>
                  <a:cxn ang="0">
                    <a:pos x="477" y="134"/>
                  </a:cxn>
                  <a:cxn ang="0">
                    <a:pos x="492" y="119"/>
                  </a:cxn>
                  <a:cxn ang="0">
                    <a:pos x="499" y="103"/>
                  </a:cxn>
                </a:cxnLst>
                <a:rect l="0" t="0" r="r" b="b"/>
                <a:pathLst>
                  <a:path w="501" h="189">
                    <a:moveTo>
                      <a:pt x="500" y="94"/>
                    </a:moveTo>
                    <a:lnTo>
                      <a:pt x="499" y="86"/>
                    </a:lnTo>
                    <a:lnTo>
                      <a:pt x="496" y="78"/>
                    </a:lnTo>
                    <a:lnTo>
                      <a:pt x="492" y="70"/>
                    </a:lnTo>
                    <a:lnTo>
                      <a:pt x="485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5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3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3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8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4" y="6"/>
                    </a:lnTo>
                    <a:lnTo>
                      <a:pt x="144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8" y="34"/>
                    </a:lnTo>
                    <a:lnTo>
                      <a:pt x="45" y="40"/>
                    </a:lnTo>
                    <a:lnTo>
                      <a:pt x="33" y="47"/>
                    </a:lnTo>
                    <a:lnTo>
                      <a:pt x="23" y="54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3" y="78"/>
                    </a:lnTo>
                    <a:lnTo>
                      <a:pt x="1" y="86"/>
                    </a:lnTo>
                    <a:lnTo>
                      <a:pt x="0" y="94"/>
                    </a:lnTo>
                    <a:lnTo>
                      <a:pt x="1" y="103"/>
                    </a:lnTo>
                    <a:lnTo>
                      <a:pt x="3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3" y="134"/>
                    </a:lnTo>
                    <a:lnTo>
                      <a:pt x="33" y="141"/>
                    </a:lnTo>
                    <a:lnTo>
                      <a:pt x="45" y="148"/>
                    </a:lnTo>
                    <a:lnTo>
                      <a:pt x="58" y="154"/>
                    </a:lnTo>
                    <a:lnTo>
                      <a:pt x="73" y="160"/>
                    </a:lnTo>
                    <a:lnTo>
                      <a:pt x="89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4" y="179"/>
                    </a:lnTo>
                    <a:lnTo>
                      <a:pt x="164" y="183"/>
                    </a:lnTo>
                    <a:lnTo>
                      <a:pt x="185" y="185"/>
                    </a:lnTo>
                    <a:lnTo>
                      <a:pt x="207" y="187"/>
                    </a:lnTo>
                    <a:lnTo>
                      <a:pt x="228" y="188"/>
                    </a:lnTo>
                    <a:lnTo>
                      <a:pt x="250" y="188"/>
                    </a:lnTo>
                    <a:lnTo>
                      <a:pt x="272" y="188"/>
                    </a:lnTo>
                    <a:lnTo>
                      <a:pt x="293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5" y="176"/>
                    </a:lnTo>
                    <a:lnTo>
                      <a:pt x="393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5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5" y="127"/>
                    </a:lnTo>
                    <a:lnTo>
                      <a:pt x="492" y="119"/>
                    </a:lnTo>
                    <a:lnTo>
                      <a:pt x="496" y="110"/>
                    </a:lnTo>
                    <a:lnTo>
                      <a:pt x="499" y="103"/>
                    </a:lnTo>
                    <a:lnTo>
                      <a:pt x="500" y="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84" name="Freeform 64"/>
              <p:cNvSpPr>
                <a:spLocks/>
              </p:cNvSpPr>
              <p:nvPr/>
            </p:nvSpPr>
            <p:spPr bwMode="auto">
              <a:xfrm>
                <a:off x="2630" y="2385"/>
                <a:ext cx="502" cy="189"/>
              </a:xfrm>
              <a:custGeom>
                <a:avLst/>
                <a:gdLst/>
                <a:ahLst/>
                <a:cxnLst>
                  <a:cxn ang="0">
                    <a:pos x="1" y="103"/>
                  </a:cxn>
                  <a:cxn ang="0">
                    <a:pos x="8" y="119"/>
                  </a:cxn>
                  <a:cxn ang="0">
                    <a:pos x="24" y="134"/>
                  </a:cxn>
                  <a:cxn ang="0">
                    <a:pos x="45" y="148"/>
                  </a:cxn>
                  <a:cxn ang="0">
                    <a:pos x="73" y="161"/>
                  </a:cxn>
                  <a:cxn ang="0">
                    <a:pos x="107" y="171"/>
                  </a:cxn>
                  <a:cxn ang="0">
                    <a:pos x="144" y="179"/>
                  </a:cxn>
                  <a:cxn ang="0">
                    <a:pos x="186" y="185"/>
                  </a:cxn>
                  <a:cxn ang="0">
                    <a:pos x="229" y="188"/>
                  </a:cxn>
                  <a:cxn ang="0">
                    <a:pos x="272" y="188"/>
                  </a:cxn>
                  <a:cxn ang="0">
                    <a:pos x="315" y="185"/>
                  </a:cxn>
                  <a:cxn ang="0">
                    <a:pos x="356" y="179"/>
                  </a:cxn>
                  <a:cxn ang="0">
                    <a:pos x="394" y="171"/>
                  </a:cxn>
                  <a:cxn ang="0">
                    <a:pos x="427" y="160"/>
                  </a:cxn>
                  <a:cxn ang="0">
                    <a:pos x="455" y="148"/>
                  </a:cxn>
                  <a:cxn ang="0">
                    <a:pos x="477" y="134"/>
                  </a:cxn>
                  <a:cxn ang="0">
                    <a:pos x="492" y="118"/>
                  </a:cxn>
                  <a:cxn ang="0">
                    <a:pos x="500" y="102"/>
                  </a:cxn>
                  <a:cxn ang="0">
                    <a:pos x="500" y="86"/>
                  </a:cxn>
                  <a:cxn ang="0">
                    <a:pos x="492" y="70"/>
                  </a:cxn>
                  <a:cxn ang="0">
                    <a:pos x="477" y="54"/>
                  </a:cxn>
                  <a:cxn ang="0">
                    <a:pos x="455" y="40"/>
                  </a:cxn>
                  <a:cxn ang="0">
                    <a:pos x="427" y="28"/>
                  </a:cxn>
                  <a:cxn ang="0">
                    <a:pos x="394" y="17"/>
                  </a:cxn>
                  <a:cxn ang="0">
                    <a:pos x="356" y="9"/>
                  </a:cxn>
                  <a:cxn ang="0">
                    <a:pos x="315" y="3"/>
                  </a:cxn>
                  <a:cxn ang="0">
                    <a:pos x="272" y="1"/>
                  </a:cxn>
                  <a:cxn ang="0">
                    <a:pos x="229" y="1"/>
                  </a:cxn>
                  <a:cxn ang="0">
                    <a:pos x="185" y="3"/>
                  </a:cxn>
                  <a:cxn ang="0">
                    <a:pos x="144" y="9"/>
                  </a:cxn>
                  <a:cxn ang="0">
                    <a:pos x="107" y="17"/>
                  </a:cxn>
                  <a:cxn ang="0">
                    <a:pos x="73" y="28"/>
                  </a:cxn>
                  <a:cxn ang="0">
                    <a:pos x="45" y="40"/>
                  </a:cxn>
                  <a:cxn ang="0">
                    <a:pos x="24" y="55"/>
                  </a:cxn>
                  <a:cxn ang="0">
                    <a:pos x="8" y="70"/>
                  </a:cxn>
                  <a:cxn ang="0">
                    <a:pos x="1" y="86"/>
                  </a:cxn>
                </a:cxnLst>
                <a:rect l="0" t="0" r="r" b="b"/>
                <a:pathLst>
                  <a:path w="502" h="189">
                    <a:moveTo>
                      <a:pt x="0" y="94"/>
                    </a:moveTo>
                    <a:lnTo>
                      <a:pt x="1" y="103"/>
                    </a:lnTo>
                    <a:lnTo>
                      <a:pt x="4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4" y="134"/>
                    </a:lnTo>
                    <a:lnTo>
                      <a:pt x="33" y="141"/>
                    </a:lnTo>
                    <a:lnTo>
                      <a:pt x="45" y="148"/>
                    </a:lnTo>
                    <a:lnTo>
                      <a:pt x="59" y="155"/>
                    </a:lnTo>
                    <a:lnTo>
                      <a:pt x="73" y="161"/>
                    </a:lnTo>
                    <a:lnTo>
                      <a:pt x="90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4" y="179"/>
                    </a:lnTo>
                    <a:lnTo>
                      <a:pt x="165" y="183"/>
                    </a:lnTo>
                    <a:lnTo>
                      <a:pt x="186" y="185"/>
                    </a:lnTo>
                    <a:lnTo>
                      <a:pt x="207" y="187"/>
                    </a:lnTo>
                    <a:lnTo>
                      <a:pt x="229" y="188"/>
                    </a:lnTo>
                    <a:lnTo>
                      <a:pt x="250" y="188"/>
                    </a:lnTo>
                    <a:lnTo>
                      <a:pt x="272" y="188"/>
                    </a:lnTo>
                    <a:lnTo>
                      <a:pt x="294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5" y="176"/>
                    </a:lnTo>
                    <a:lnTo>
                      <a:pt x="394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5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5" y="126"/>
                    </a:lnTo>
                    <a:lnTo>
                      <a:pt x="492" y="118"/>
                    </a:lnTo>
                    <a:lnTo>
                      <a:pt x="497" y="110"/>
                    </a:lnTo>
                    <a:lnTo>
                      <a:pt x="500" y="102"/>
                    </a:lnTo>
                    <a:lnTo>
                      <a:pt x="501" y="94"/>
                    </a:lnTo>
                    <a:lnTo>
                      <a:pt x="500" y="86"/>
                    </a:lnTo>
                    <a:lnTo>
                      <a:pt x="497" y="78"/>
                    </a:lnTo>
                    <a:lnTo>
                      <a:pt x="492" y="70"/>
                    </a:lnTo>
                    <a:lnTo>
                      <a:pt x="485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5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4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4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9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5" y="6"/>
                    </a:lnTo>
                    <a:lnTo>
                      <a:pt x="144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9" y="34"/>
                    </a:lnTo>
                    <a:lnTo>
                      <a:pt x="45" y="40"/>
                    </a:lnTo>
                    <a:lnTo>
                      <a:pt x="33" y="47"/>
                    </a:lnTo>
                    <a:lnTo>
                      <a:pt x="24" y="55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85" name="Freeform 65"/>
              <p:cNvSpPr>
                <a:spLocks/>
              </p:cNvSpPr>
              <p:nvPr/>
            </p:nvSpPr>
            <p:spPr bwMode="auto">
              <a:xfrm>
                <a:off x="2160" y="2247"/>
                <a:ext cx="502" cy="189"/>
              </a:xfrm>
              <a:custGeom>
                <a:avLst/>
                <a:gdLst/>
                <a:ahLst/>
                <a:cxnLst>
                  <a:cxn ang="0">
                    <a:pos x="500" y="86"/>
                  </a:cxn>
                  <a:cxn ang="0">
                    <a:pos x="493" y="70"/>
                  </a:cxn>
                  <a:cxn ang="0">
                    <a:pos x="478" y="54"/>
                  </a:cxn>
                  <a:cxn ang="0">
                    <a:pos x="456" y="40"/>
                  </a:cxn>
                  <a:cxn ang="0">
                    <a:pos x="428" y="28"/>
                  </a:cxn>
                  <a:cxn ang="0">
                    <a:pos x="394" y="17"/>
                  </a:cxn>
                  <a:cxn ang="0">
                    <a:pos x="356" y="9"/>
                  </a:cxn>
                  <a:cxn ang="0">
                    <a:pos x="316" y="4"/>
                  </a:cxn>
                  <a:cxn ang="0">
                    <a:pos x="273" y="1"/>
                  </a:cxn>
                  <a:cxn ang="0">
                    <a:pos x="229" y="1"/>
                  </a:cxn>
                  <a:cxn ang="0">
                    <a:pos x="186" y="4"/>
                  </a:cxn>
                  <a:cxn ang="0">
                    <a:pos x="145" y="9"/>
                  </a:cxn>
                  <a:cxn ang="0">
                    <a:pos x="107" y="17"/>
                  </a:cxn>
                  <a:cxn ang="0">
                    <a:pos x="74" y="28"/>
                  </a:cxn>
                  <a:cxn ang="0">
                    <a:pos x="45" y="40"/>
                  </a:cxn>
                  <a:cxn ang="0">
                    <a:pos x="24" y="54"/>
                  </a:cxn>
                  <a:cxn ang="0">
                    <a:pos x="9" y="70"/>
                  </a:cxn>
                  <a:cxn ang="0">
                    <a:pos x="1" y="86"/>
                  </a:cxn>
                  <a:cxn ang="0">
                    <a:pos x="1" y="102"/>
                  </a:cxn>
                  <a:cxn ang="0">
                    <a:pos x="9" y="118"/>
                  </a:cxn>
                  <a:cxn ang="0">
                    <a:pos x="24" y="134"/>
                  </a:cxn>
                  <a:cxn ang="0">
                    <a:pos x="45" y="148"/>
                  </a:cxn>
                  <a:cxn ang="0">
                    <a:pos x="74" y="161"/>
                  </a:cxn>
                  <a:cxn ang="0">
                    <a:pos x="107" y="171"/>
                  </a:cxn>
                  <a:cxn ang="0">
                    <a:pos x="145" y="179"/>
                  </a:cxn>
                  <a:cxn ang="0">
                    <a:pos x="186" y="185"/>
                  </a:cxn>
                  <a:cxn ang="0">
                    <a:pos x="229" y="188"/>
                  </a:cxn>
                  <a:cxn ang="0">
                    <a:pos x="273" y="188"/>
                  </a:cxn>
                  <a:cxn ang="0">
                    <a:pos x="316" y="185"/>
                  </a:cxn>
                  <a:cxn ang="0">
                    <a:pos x="356" y="179"/>
                  </a:cxn>
                  <a:cxn ang="0">
                    <a:pos x="394" y="171"/>
                  </a:cxn>
                  <a:cxn ang="0">
                    <a:pos x="428" y="161"/>
                  </a:cxn>
                  <a:cxn ang="0">
                    <a:pos x="456" y="148"/>
                  </a:cxn>
                  <a:cxn ang="0">
                    <a:pos x="478" y="134"/>
                  </a:cxn>
                  <a:cxn ang="0">
                    <a:pos x="493" y="118"/>
                  </a:cxn>
                  <a:cxn ang="0">
                    <a:pos x="500" y="102"/>
                  </a:cxn>
                </a:cxnLst>
                <a:rect l="0" t="0" r="r" b="b"/>
                <a:pathLst>
                  <a:path w="502" h="189">
                    <a:moveTo>
                      <a:pt x="501" y="94"/>
                    </a:moveTo>
                    <a:lnTo>
                      <a:pt x="500" y="86"/>
                    </a:lnTo>
                    <a:lnTo>
                      <a:pt x="497" y="78"/>
                    </a:lnTo>
                    <a:lnTo>
                      <a:pt x="493" y="70"/>
                    </a:lnTo>
                    <a:lnTo>
                      <a:pt x="486" y="62"/>
                    </a:lnTo>
                    <a:lnTo>
                      <a:pt x="478" y="54"/>
                    </a:lnTo>
                    <a:lnTo>
                      <a:pt x="467" y="47"/>
                    </a:lnTo>
                    <a:lnTo>
                      <a:pt x="456" y="40"/>
                    </a:lnTo>
                    <a:lnTo>
                      <a:pt x="443" y="34"/>
                    </a:lnTo>
                    <a:lnTo>
                      <a:pt x="428" y="28"/>
                    </a:lnTo>
                    <a:lnTo>
                      <a:pt x="412" y="22"/>
                    </a:lnTo>
                    <a:lnTo>
                      <a:pt x="394" y="17"/>
                    </a:lnTo>
                    <a:lnTo>
                      <a:pt x="376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6" y="4"/>
                    </a:lnTo>
                    <a:lnTo>
                      <a:pt x="294" y="2"/>
                    </a:lnTo>
                    <a:lnTo>
                      <a:pt x="273" y="1"/>
                    </a:lnTo>
                    <a:lnTo>
                      <a:pt x="251" y="0"/>
                    </a:lnTo>
                    <a:lnTo>
                      <a:pt x="229" y="1"/>
                    </a:lnTo>
                    <a:lnTo>
                      <a:pt x="207" y="2"/>
                    </a:lnTo>
                    <a:lnTo>
                      <a:pt x="186" y="4"/>
                    </a:lnTo>
                    <a:lnTo>
                      <a:pt x="165" y="6"/>
                    </a:lnTo>
                    <a:lnTo>
                      <a:pt x="145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90" y="22"/>
                    </a:lnTo>
                    <a:lnTo>
                      <a:pt x="74" y="28"/>
                    </a:lnTo>
                    <a:lnTo>
                      <a:pt x="59" y="34"/>
                    </a:lnTo>
                    <a:lnTo>
                      <a:pt x="45" y="40"/>
                    </a:lnTo>
                    <a:lnTo>
                      <a:pt x="34" y="47"/>
                    </a:lnTo>
                    <a:lnTo>
                      <a:pt x="24" y="54"/>
                    </a:lnTo>
                    <a:lnTo>
                      <a:pt x="15" y="62"/>
                    </a:lnTo>
                    <a:lnTo>
                      <a:pt x="9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  <a:lnTo>
                      <a:pt x="1" y="102"/>
                    </a:lnTo>
                    <a:lnTo>
                      <a:pt x="4" y="111"/>
                    </a:lnTo>
                    <a:lnTo>
                      <a:pt x="9" y="118"/>
                    </a:lnTo>
                    <a:lnTo>
                      <a:pt x="15" y="126"/>
                    </a:lnTo>
                    <a:lnTo>
                      <a:pt x="24" y="134"/>
                    </a:lnTo>
                    <a:lnTo>
                      <a:pt x="34" y="141"/>
                    </a:lnTo>
                    <a:lnTo>
                      <a:pt x="45" y="148"/>
                    </a:lnTo>
                    <a:lnTo>
                      <a:pt x="59" y="155"/>
                    </a:lnTo>
                    <a:lnTo>
                      <a:pt x="74" y="161"/>
                    </a:lnTo>
                    <a:lnTo>
                      <a:pt x="90" y="166"/>
                    </a:lnTo>
                    <a:lnTo>
                      <a:pt x="107" y="171"/>
                    </a:lnTo>
                    <a:lnTo>
                      <a:pt x="125" y="175"/>
                    </a:lnTo>
                    <a:lnTo>
                      <a:pt x="145" y="179"/>
                    </a:lnTo>
                    <a:lnTo>
                      <a:pt x="165" y="182"/>
                    </a:lnTo>
                    <a:lnTo>
                      <a:pt x="186" y="185"/>
                    </a:lnTo>
                    <a:lnTo>
                      <a:pt x="207" y="187"/>
                    </a:lnTo>
                    <a:lnTo>
                      <a:pt x="229" y="188"/>
                    </a:lnTo>
                    <a:lnTo>
                      <a:pt x="251" y="188"/>
                    </a:lnTo>
                    <a:lnTo>
                      <a:pt x="273" y="188"/>
                    </a:lnTo>
                    <a:lnTo>
                      <a:pt x="294" y="187"/>
                    </a:lnTo>
                    <a:lnTo>
                      <a:pt x="316" y="185"/>
                    </a:lnTo>
                    <a:lnTo>
                      <a:pt x="336" y="182"/>
                    </a:lnTo>
                    <a:lnTo>
                      <a:pt x="356" y="179"/>
                    </a:lnTo>
                    <a:lnTo>
                      <a:pt x="376" y="175"/>
                    </a:lnTo>
                    <a:lnTo>
                      <a:pt x="394" y="171"/>
                    </a:lnTo>
                    <a:lnTo>
                      <a:pt x="412" y="166"/>
                    </a:lnTo>
                    <a:lnTo>
                      <a:pt x="428" y="161"/>
                    </a:lnTo>
                    <a:lnTo>
                      <a:pt x="443" y="155"/>
                    </a:lnTo>
                    <a:lnTo>
                      <a:pt x="456" y="148"/>
                    </a:lnTo>
                    <a:lnTo>
                      <a:pt x="467" y="141"/>
                    </a:lnTo>
                    <a:lnTo>
                      <a:pt x="478" y="134"/>
                    </a:lnTo>
                    <a:lnTo>
                      <a:pt x="486" y="126"/>
                    </a:lnTo>
                    <a:lnTo>
                      <a:pt x="493" y="118"/>
                    </a:lnTo>
                    <a:lnTo>
                      <a:pt x="497" y="111"/>
                    </a:lnTo>
                    <a:lnTo>
                      <a:pt x="500" y="102"/>
                    </a:lnTo>
                    <a:lnTo>
                      <a:pt x="501" y="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86" name="Rectangle 66"/>
              <p:cNvSpPr>
                <a:spLocks noChangeArrowheads="1"/>
              </p:cNvSpPr>
              <p:nvPr/>
            </p:nvSpPr>
            <p:spPr bwMode="auto">
              <a:xfrm>
                <a:off x="2213" y="2231"/>
                <a:ext cx="448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434FD6"/>
                    </a:solidFill>
                    <a:latin typeface="Arial" pitchFamily="34" charset="0"/>
                  </a:rPr>
                  <a:t>name</a:t>
                </a:r>
                <a:endParaRPr lang="en-US" sz="1600" b="1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0787" name="Rectangle 67"/>
              <p:cNvSpPr>
                <a:spLocks noChangeArrowheads="1"/>
              </p:cNvSpPr>
              <p:nvPr/>
            </p:nvSpPr>
            <p:spPr bwMode="auto">
              <a:xfrm>
                <a:off x="2067" y="2699"/>
                <a:ext cx="845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434FD6"/>
                    </a:solidFill>
                    <a:latin typeface="Arial" pitchFamily="34" charset="0"/>
                  </a:rPr>
                  <a:t>Employees</a:t>
                </a:r>
                <a:endParaRPr lang="en-US" sz="1600" b="1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0788" name="Rectangle 68"/>
              <p:cNvSpPr>
                <a:spLocks noChangeArrowheads="1"/>
              </p:cNvSpPr>
              <p:nvPr/>
            </p:nvSpPr>
            <p:spPr bwMode="auto">
              <a:xfrm>
                <a:off x="1837" y="2354"/>
                <a:ext cx="335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u="sng">
                    <a:solidFill>
                      <a:srgbClr val="434FD6"/>
                    </a:solidFill>
                    <a:latin typeface="Arial" pitchFamily="34" charset="0"/>
                  </a:rPr>
                  <a:t>ssn</a:t>
                </a:r>
                <a:endParaRPr lang="en-US" sz="1600" b="1" u="sng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0789" name="Rectangle 69"/>
              <p:cNvSpPr>
                <a:spLocks noChangeArrowheads="1"/>
              </p:cNvSpPr>
              <p:nvPr/>
            </p:nvSpPr>
            <p:spPr bwMode="auto">
              <a:xfrm>
                <a:off x="2782" y="2359"/>
                <a:ext cx="27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434FD6"/>
                    </a:solidFill>
                    <a:latin typeface="Arial" pitchFamily="34" charset="0"/>
                  </a:rPr>
                  <a:t>lot</a:t>
                </a:r>
                <a:endParaRPr lang="en-US" sz="1600" b="1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0790" name="Freeform 70"/>
              <p:cNvSpPr>
                <a:spLocks/>
              </p:cNvSpPr>
              <p:nvPr/>
            </p:nvSpPr>
            <p:spPr bwMode="auto">
              <a:xfrm>
                <a:off x="2063" y="2692"/>
                <a:ext cx="751" cy="170"/>
              </a:xfrm>
              <a:custGeom>
                <a:avLst/>
                <a:gdLst/>
                <a:ahLst/>
                <a:cxnLst>
                  <a:cxn ang="0">
                    <a:pos x="750" y="169"/>
                  </a:cxn>
                  <a:cxn ang="0">
                    <a:pos x="750" y="0"/>
                  </a:cxn>
                  <a:cxn ang="0">
                    <a:pos x="0" y="0"/>
                  </a:cxn>
                  <a:cxn ang="0">
                    <a:pos x="0" y="169"/>
                  </a:cxn>
                  <a:cxn ang="0">
                    <a:pos x="750" y="169"/>
                  </a:cxn>
                </a:cxnLst>
                <a:rect l="0" t="0" r="r" b="b"/>
                <a:pathLst>
                  <a:path w="751" h="170">
                    <a:moveTo>
                      <a:pt x="750" y="169"/>
                    </a:moveTo>
                    <a:lnTo>
                      <a:pt x="750" y="0"/>
                    </a:lnTo>
                    <a:lnTo>
                      <a:pt x="0" y="0"/>
                    </a:lnTo>
                    <a:lnTo>
                      <a:pt x="0" y="169"/>
                    </a:lnTo>
                    <a:lnTo>
                      <a:pt x="750" y="16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91" name="Line 71"/>
              <p:cNvSpPr>
                <a:spLocks noChangeShapeType="1"/>
              </p:cNvSpPr>
              <p:nvPr/>
            </p:nvSpPr>
            <p:spPr bwMode="auto">
              <a:xfrm>
                <a:off x="1962" y="2577"/>
                <a:ext cx="338" cy="10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92" name="Line 72"/>
              <p:cNvSpPr>
                <a:spLocks noChangeShapeType="1"/>
              </p:cNvSpPr>
              <p:nvPr/>
            </p:nvSpPr>
            <p:spPr bwMode="auto">
              <a:xfrm>
                <a:off x="2423" y="2442"/>
                <a:ext cx="31" cy="24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93" name="Line 73"/>
              <p:cNvSpPr>
                <a:spLocks noChangeShapeType="1"/>
              </p:cNvSpPr>
              <p:nvPr/>
            </p:nvSpPr>
            <p:spPr bwMode="auto">
              <a:xfrm flipV="1">
                <a:off x="2548" y="2540"/>
                <a:ext cx="184" cy="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0795" name="Line 75"/>
            <p:cNvSpPr>
              <a:spLocks noChangeShapeType="1"/>
            </p:cNvSpPr>
            <p:nvPr/>
          </p:nvSpPr>
          <p:spPr bwMode="auto">
            <a:xfrm flipH="1" flipV="1">
              <a:off x="3408" y="3264"/>
              <a:ext cx="752" cy="416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96" name="Line 76"/>
            <p:cNvSpPr>
              <a:spLocks noChangeShapeType="1"/>
            </p:cNvSpPr>
            <p:nvPr/>
          </p:nvSpPr>
          <p:spPr bwMode="auto">
            <a:xfrm flipH="1">
              <a:off x="4752" y="2800"/>
              <a:ext cx="448" cy="27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97" name="Line 77"/>
            <p:cNvSpPr>
              <a:spLocks noChangeShapeType="1"/>
            </p:cNvSpPr>
            <p:nvPr/>
          </p:nvSpPr>
          <p:spPr bwMode="auto">
            <a:xfrm flipV="1">
              <a:off x="4464" y="3456"/>
              <a:ext cx="288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98" name="Line 78"/>
            <p:cNvSpPr>
              <a:spLocks noChangeShapeType="1"/>
            </p:cNvSpPr>
            <p:nvPr/>
          </p:nvSpPr>
          <p:spPr bwMode="auto">
            <a:xfrm>
              <a:off x="2500" y="2884"/>
              <a:ext cx="520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01" name="Rectangle 81"/>
            <p:cNvSpPr>
              <a:spLocks noChangeArrowheads="1"/>
            </p:cNvSpPr>
            <p:nvPr/>
          </p:nvSpPr>
          <p:spPr bwMode="auto">
            <a:xfrm>
              <a:off x="2640" y="3552"/>
              <a:ext cx="122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Better design</a:t>
              </a:r>
              <a:endParaRPr lang="en-US" sz="2400">
                <a:solidFill>
                  <a:srgbClr val="434FD6"/>
                </a:solidFill>
              </a:endParaRPr>
            </a:p>
          </p:txBody>
        </p:sp>
      </p:grpSp>
      <p:sp>
        <p:nvSpPr>
          <p:cNvPr id="30802" name="Line 82"/>
          <p:cNvSpPr>
            <a:spLocks noChangeShapeType="1"/>
          </p:cNvSpPr>
          <p:nvPr/>
        </p:nvSpPr>
        <p:spPr bwMode="auto">
          <a:xfrm flipV="1">
            <a:off x="6172200" y="2057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804" name="Text Box 84"/>
          <p:cNvSpPr txBox="1">
            <a:spLocks noChangeArrowheads="1"/>
          </p:cNvSpPr>
          <p:nvPr/>
        </p:nvSpPr>
        <p:spPr bwMode="auto">
          <a:xfrm>
            <a:off x="228600" y="4953000"/>
            <a:ext cx="2819400" cy="1196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 Think through </a:t>
            </a:r>
            <a:r>
              <a:rPr lang="en-US" sz="2000" b="1" i="1">
                <a:solidFill>
                  <a:schemeClr val="tx1"/>
                </a:solidFill>
                <a:latin typeface="Tahoma" pitchFamily="34" charset="0"/>
              </a:rPr>
              <a:t>all</a:t>
            </a: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 the constraints in the 2nd diagram!</a:t>
            </a:r>
          </a:p>
          <a:p>
            <a:endParaRPr lang="en-US"/>
          </a:p>
        </p:txBody>
      </p:sp>
      <p:grpSp>
        <p:nvGrpSpPr>
          <p:cNvPr id="30810" name="Group 90"/>
          <p:cNvGrpSpPr>
            <a:grpSpLocks/>
          </p:cNvGrpSpPr>
          <p:nvPr/>
        </p:nvGrpSpPr>
        <p:grpSpPr bwMode="auto">
          <a:xfrm>
            <a:off x="2900363" y="838200"/>
            <a:ext cx="6003925" cy="2643188"/>
            <a:chOff x="1827" y="528"/>
            <a:chExt cx="3782" cy="1665"/>
          </a:xfrm>
        </p:grpSpPr>
        <p:grpSp>
          <p:nvGrpSpPr>
            <p:cNvPr id="30758" name="Group 38"/>
            <p:cNvGrpSpPr>
              <a:grpSpLocks/>
            </p:cNvGrpSpPr>
            <p:nvPr/>
          </p:nvGrpSpPr>
          <p:grpSpPr bwMode="auto">
            <a:xfrm>
              <a:off x="3121" y="1657"/>
              <a:ext cx="1403" cy="536"/>
              <a:chOff x="3121" y="1657"/>
              <a:chExt cx="1403" cy="536"/>
            </a:xfrm>
          </p:grpSpPr>
          <p:sp>
            <p:nvSpPr>
              <p:cNvPr id="30750" name="Freeform 30"/>
              <p:cNvSpPr>
                <a:spLocks/>
              </p:cNvSpPr>
              <p:nvPr/>
            </p:nvSpPr>
            <p:spPr bwMode="auto">
              <a:xfrm>
                <a:off x="3121" y="1978"/>
                <a:ext cx="672" cy="209"/>
              </a:xfrm>
              <a:custGeom>
                <a:avLst/>
                <a:gdLst/>
                <a:ahLst/>
                <a:cxnLst>
                  <a:cxn ang="0">
                    <a:pos x="669" y="95"/>
                  </a:cxn>
                  <a:cxn ang="0">
                    <a:pos x="659" y="77"/>
                  </a:cxn>
                  <a:cxn ang="0">
                    <a:pos x="640" y="59"/>
                  </a:cxn>
                  <a:cxn ang="0">
                    <a:pos x="610" y="44"/>
                  </a:cxn>
                  <a:cxn ang="0">
                    <a:pos x="573" y="29"/>
                  </a:cxn>
                  <a:cxn ang="0">
                    <a:pos x="527" y="19"/>
                  </a:cxn>
                  <a:cxn ang="0">
                    <a:pos x="477" y="9"/>
                  </a:cxn>
                  <a:cxn ang="0">
                    <a:pos x="423" y="3"/>
                  </a:cxn>
                  <a:cxn ang="0">
                    <a:pos x="365" y="0"/>
                  </a:cxn>
                  <a:cxn ang="0">
                    <a:pos x="305" y="0"/>
                  </a:cxn>
                  <a:cxn ang="0">
                    <a:pos x="249" y="3"/>
                  </a:cxn>
                  <a:cxn ang="0">
                    <a:pos x="193" y="9"/>
                  </a:cxn>
                  <a:cxn ang="0">
                    <a:pos x="143" y="19"/>
                  </a:cxn>
                  <a:cxn ang="0">
                    <a:pos x="98" y="29"/>
                  </a:cxn>
                  <a:cxn ang="0">
                    <a:pos x="60" y="44"/>
                  </a:cxn>
                  <a:cxn ang="0">
                    <a:pos x="30" y="59"/>
                  </a:cxn>
                  <a:cxn ang="0">
                    <a:pos x="11" y="77"/>
                  </a:cxn>
                  <a:cxn ang="0">
                    <a:pos x="1" y="95"/>
                  </a:cxn>
                  <a:cxn ang="0">
                    <a:pos x="1" y="112"/>
                  </a:cxn>
                  <a:cxn ang="0">
                    <a:pos x="11" y="130"/>
                  </a:cxn>
                  <a:cxn ang="0">
                    <a:pos x="30" y="148"/>
                  </a:cxn>
                  <a:cxn ang="0">
                    <a:pos x="60" y="163"/>
                  </a:cxn>
                  <a:cxn ang="0">
                    <a:pos x="98" y="178"/>
                  </a:cxn>
                  <a:cxn ang="0">
                    <a:pos x="143" y="189"/>
                  </a:cxn>
                  <a:cxn ang="0">
                    <a:pos x="193" y="198"/>
                  </a:cxn>
                  <a:cxn ang="0">
                    <a:pos x="249" y="204"/>
                  </a:cxn>
                  <a:cxn ang="0">
                    <a:pos x="305" y="208"/>
                  </a:cxn>
                  <a:cxn ang="0">
                    <a:pos x="365" y="208"/>
                  </a:cxn>
                  <a:cxn ang="0">
                    <a:pos x="423" y="204"/>
                  </a:cxn>
                  <a:cxn ang="0">
                    <a:pos x="477" y="198"/>
                  </a:cxn>
                  <a:cxn ang="0">
                    <a:pos x="527" y="189"/>
                  </a:cxn>
                  <a:cxn ang="0">
                    <a:pos x="573" y="178"/>
                  </a:cxn>
                  <a:cxn ang="0">
                    <a:pos x="610" y="163"/>
                  </a:cxn>
                  <a:cxn ang="0">
                    <a:pos x="640" y="148"/>
                  </a:cxn>
                  <a:cxn ang="0">
                    <a:pos x="659" y="130"/>
                  </a:cxn>
                  <a:cxn ang="0">
                    <a:pos x="669" y="112"/>
                  </a:cxn>
                </a:cxnLst>
                <a:rect l="0" t="0" r="r" b="b"/>
                <a:pathLst>
                  <a:path w="672" h="209">
                    <a:moveTo>
                      <a:pt x="671" y="104"/>
                    </a:moveTo>
                    <a:lnTo>
                      <a:pt x="669" y="95"/>
                    </a:lnTo>
                    <a:lnTo>
                      <a:pt x="666" y="85"/>
                    </a:lnTo>
                    <a:lnTo>
                      <a:pt x="659" y="77"/>
                    </a:lnTo>
                    <a:lnTo>
                      <a:pt x="651" y="68"/>
                    </a:lnTo>
                    <a:lnTo>
                      <a:pt x="640" y="59"/>
                    </a:lnTo>
                    <a:lnTo>
                      <a:pt x="626" y="52"/>
                    </a:lnTo>
                    <a:lnTo>
                      <a:pt x="610" y="44"/>
                    </a:lnTo>
                    <a:lnTo>
                      <a:pt x="593" y="37"/>
                    </a:lnTo>
                    <a:lnTo>
                      <a:pt x="573" y="29"/>
                    </a:lnTo>
                    <a:lnTo>
                      <a:pt x="551" y="24"/>
                    </a:lnTo>
                    <a:lnTo>
                      <a:pt x="527" y="19"/>
                    </a:lnTo>
                    <a:lnTo>
                      <a:pt x="503" y="13"/>
                    </a:lnTo>
                    <a:lnTo>
                      <a:pt x="477" y="9"/>
                    </a:lnTo>
                    <a:lnTo>
                      <a:pt x="450" y="6"/>
                    </a:lnTo>
                    <a:lnTo>
                      <a:pt x="423" y="3"/>
                    </a:lnTo>
                    <a:lnTo>
                      <a:pt x="394" y="1"/>
                    </a:lnTo>
                    <a:lnTo>
                      <a:pt x="365" y="0"/>
                    </a:lnTo>
                    <a:lnTo>
                      <a:pt x="335" y="0"/>
                    </a:lnTo>
                    <a:lnTo>
                      <a:pt x="305" y="0"/>
                    </a:lnTo>
                    <a:lnTo>
                      <a:pt x="277" y="1"/>
                    </a:lnTo>
                    <a:lnTo>
                      <a:pt x="249" y="3"/>
                    </a:lnTo>
                    <a:lnTo>
                      <a:pt x="220" y="6"/>
                    </a:lnTo>
                    <a:lnTo>
                      <a:pt x="193" y="9"/>
                    </a:lnTo>
                    <a:lnTo>
                      <a:pt x="167" y="13"/>
                    </a:lnTo>
                    <a:lnTo>
                      <a:pt x="143" y="19"/>
                    </a:lnTo>
                    <a:lnTo>
                      <a:pt x="119" y="24"/>
                    </a:lnTo>
                    <a:lnTo>
                      <a:pt x="98" y="29"/>
                    </a:lnTo>
                    <a:lnTo>
                      <a:pt x="78" y="37"/>
                    </a:lnTo>
                    <a:lnTo>
                      <a:pt x="60" y="44"/>
                    </a:lnTo>
                    <a:lnTo>
                      <a:pt x="44" y="52"/>
                    </a:lnTo>
                    <a:lnTo>
                      <a:pt x="30" y="59"/>
                    </a:lnTo>
                    <a:lnTo>
                      <a:pt x="19" y="68"/>
                    </a:lnTo>
                    <a:lnTo>
                      <a:pt x="11" y="77"/>
                    </a:lnTo>
                    <a:lnTo>
                      <a:pt x="4" y="85"/>
                    </a:lnTo>
                    <a:lnTo>
                      <a:pt x="1" y="95"/>
                    </a:lnTo>
                    <a:lnTo>
                      <a:pt x="0" y="104"/>
                    </a:lnTo>
                    <a:lnTo>
                      <a:pt x="1" y="112"/>
                    </a:lnTo>
                    <a:lnTo>
                      <a:pt x="4" y="122"/>
                    </a:lnTo>
                    <a:lnTo>
                      <a:pt x="11" y="130"/>
                    </a:lnTo>
                    <a:lnTo>
                      <a:pt x="19" y="140"/>
                    </a:lnTo>
                    <a:lnTo>
                      <a:pt x="30" y="148"/>
                    </a:lnTo>
                    <a:lnTo>
                      <a:pt x="44" y="157"/>
                    </a:lnTo>
                    <a:lnTo>
                      <a:pt x="60" y="163"/>
                    </a:lnTo>
                    <a:lnTo>
                      <a:pt x="78" y="170"/>
                    </a:lnTo>
                    <a:lnTo>
                      <a:pt x="98" y="178"/>
                    </a:lnTo>
                    <a:lnTo>
                      <a:pt x="119" y="183"/>
                    </a:lnTo>
                    <a:lnTo>
                      <a:pt x="143" y="189"/>
                    </a:lnTo>
                    <a:lnTo>
                      <a:pt x="167" y="194"/>
                    </a:lnTo>
                    <a:lnTo>
                      <a:pt x="193" y="198"/>
                    </a:lnTo>
                    <a:lnTo>
                      <a:pt x="220" y="201"/>
                    </a:lnTo>
                    <a:lnTo>
                      <a:pt x="249" y="204"/>
                    </a:lnTo>
                    <a:lnTo>
                      <a:pt x="277" y="206"/>
                    </a:lnTo>
                    <a:lnTo>
                      <a:pt x="305" y="208"/>
                    </a:lnTo>
                    <a:lnTo>
                      <a:pt x="335" y="208"/>
                    </a:lnTo>
                    <a:lnTo>
                      <a:pt x="365" y="208"/>
                    </a:lnTo>
                    <a:lnTo>
                      <a:pt x="394" y="206"/>
                    </a:lnTo>
                    <a:lnTo>
                      <a:pt x="423" y="204"/>
                    </a:lnTo>
                    <a:lnTo>
                      <a:pt x="450" y="201"/>
                    </a:lnTo>
                    <a:lnTo>
                      <a:pt x="477" y="198"/>
                    </a:lnTo>
                    <a:lnTo>
                      <a:pt x="503" y="194"/>
                    </a:lnTo>
                    <a:lnTo>
                      <a:pt x="527" y="189"/>
                    </a:lnTo>
                    <a:lnTo>
                      <a:pt x="551" y="183"/>
                    </a:lnTo>
                    <a:lnTo>
                      <a:pt x="573" y="178"/>
                    </a:lnTo>
                    <a:lnTo>
                      <a:pt x="593" y="170"/>
                    </a:lnTo>
                    <a:lnTo>
                      <a:pt x="610" y="163"/>
                    </a:lnTo>
                    <a:lnTo>
                      <a:pt x="626" y="157"/>
                    </a:lnTo>
                    <a:lnTo>
                      <a:pt x="640" y="148"/>
                    </a:lnTo>
                    <a:lnTo>
                      <a:pt x="651" y="140"/>
                    </a:lnTo>
                    <a:lnTo>
                      <a:pt x="659" y="130"/>
                    </a:lnTo>
                    <a:lnTo>
                      <a:pt x="666" y="122"/>
                    </a:lnTo>
                    <a:lnTo>
                      <a:pt x="669" y="112"/>
                    </a:lnTo>
                    <a:lnTo>
                      <a:pt x="671" y="1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51" name="Freeform 31"/>
              <p:cNvSpPr>
                <a:spLocks/>
              </p:cNvSpPr>
              <p:nvPr/>
            </p:nvSpPr>
            <p:spPr bwMode="auto">
              <a:xfrm>
                <a:off x="3978" y="1995"/>
                <a:ext cx="546" cy="198"/>
              </a:xfrm>
              <a:custGeom>
                <a:avLst/>
                <a:gdLst/>
                <a:ahLst/>
                <a:cxnLst>
                  <a:cxn ang="0">
                    <a:pos x="1" y="107"/>
                  </a:cxn>
                  <a:cxn ang="0">
                    <a:pos x="9" y="124"/>
                  </a:cxn>
                  <a:cxn ang="0">
                    <a:pos x="25" y="141"/>
                  </a:cxn>
                  <a:cxn ang="0">
                    <a:pos x="50" y="155"/>
                  </a:cxn>
                  <a:cxn ang="0">
                    <a:pos x="80" y="168"/>
                  </a:cxn>
                  <a:cxn ang="0">
                    <a:pos x="116" y="179"/>
                  </a:cxn>
                  <a:cxn ang="0">
                    <a:pos x="157" y="188"/>
                  </a:cxn>
                  <a:cxn ang="0">
                    <a:pos x="202" y="194"/>
                  </a:cxn>
                  <a:cxn ang="0">
                    <a:pos x="248" y="197"/>
                  </a:cxn>
                  <a:cxn ang="0">
                    <a:pos x="296" y="197"/>
                  </a:cxn>
                  <a:cxn ang="0">
                    <a:pos x="343" y="194"/>
                  </a:cxn>
                  <a:cxn ang="0">
                    <a:pos x="387" y="188"/>
                  </a:cxn>
                  <a:cxn ang="0">
                    <a:pos x="428" y="179"/>
                  </a:cxn>
                  <a:cxn ang="0">
                    <a:pos x="465" y="168"/>
                  </a:cxn>
                  <a:cxn ang="0">
                    <a:pos x="495" y="155"/>
                  </a:cxn>
                  <a:cxn ang="0">
                    <a:pos x="519" y="140"/>
                  </a:cxn>
                  <a:cxn ang="0">
                    <a:pos x="535" y="124"/>
                  </a:cxn>
                  <a:cxn ang="0">
                    <a:pos x="544" y="107"/>
                  </a:cxn>
                  <a:cxn ang="0">
                    <a:pos x="544" y="90"/>
                  </a:cxn>
                  <a:cxn ang="0">
                    <a:pos x="535" y="73"/>
                  </a:cxn>
                  <a:cxn ang="0">
                    <a:pos x="519" y="57"/>
                  </a:cxn>
                  <a:cxn ang="0">
                    <a:pos x="495" y="42"/>
                  </a:cxn>
                  <a:cxn ang="0">
                    <a:pos x="465" y="29"/>
                  </a:cxn>
                  <a:cxn ang="0">
                    <a:pos x="428" y="18"/>
                  </a:cxn>
                  <a:cxn ang="0">
                    <a:pos x="387" y="9"/>
                  </a:cxn>
                  <a:cxn ang="0">
                    <a:pos x="343" y="4"/>
                  </a:cxn>
                  <a:cxn ang="0">
                    <a:pos x="296" y="1"/>
                  </a:cxn>
                  <a:cxn ang="0">
                    <a:pos x="248" y="1"/>
                  </a:cxn>
                  <a:cxn ang="0">
                    <a:pos x="202" y="4"/>
                  </a:cxn>
                  <a:cxn ang="0">
                    <a:pos x="157" y="10"/>
                  </a:cxn>
                  <a:cxn ang="0">
                    <a:pos x="116" y="18"/>
                  </a:cxn>
                  <a:cxn ang="0">
                    <a:pos x="80" y="29"/>
                  </a:cxn>
                  <a:cxn ang="0">
                    <a:pos x="49" y="43"/>
                  </a:cxn>
                  <a:cxn ang="0">
                    <a:pos x="25" y="57"/>
                  </a:cxn>
                  <a:cxn ang="0">
                    <a:pos x="9" y="74"/>
                  </a:cxn>
                  <a:cxn ang="0">
                    <a:pos x="1" y="91"/>
                  </a:cxn>
                </a:cxnLst>
                <a:rect l="0" t="0" r="r" b="b"/>
                <a:pathLst>
                  <a:path w="546" h="198">
                    <a:moveTo>
                      <a:pt x="0" y="99"/>
                    </a:moveTo>
                    <a:lnTo>
                      <a:pt x="1" y="107"/>
                    </a:lnTo>
                    <a:lnTo>
                      <a:pt x="4" y="116"/>
                    </a:lnTo>
                    <a:lnTo>
                      <a:pt x="9" y="124"/>
                    </a:lnTo>
                    <a:lnTo>
                      <a:pt x="16" y="132"/>
                    </a:lnTo>
                    <a:lnTo>
                      <a:pt x="25" y="141"/>
                    </a:lnTo>
                    <a:lnTo>
                      <a:pt x="37" y="148"/>
                    </a:lnTo>
                    <a:lnTo>
                      <a:pt x="50" y="155"/>
                    </a:lnTo>
                    <a:lnTo>
                      <a:pt x="63" y="162"/>
                    </a:lnTo>
                    <a:lnTo>
                      <a:pt x="80" y="168"/>
                    </a:lnTo>
                    <a:lnTo>
                      <a:pt x="97" y="174"/>
                    </a:lnTo>
                    <a:lnTo>
                      <a:pt x="116" y="179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6"/>
                    </a:lnTo>
                    <a:lnTo>
                      <a:pt x="248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20" y="196"/>
                    </a:lnTo>
                    <a:lnTo>
                      <a:pt x="343" y="194"/>
                    </a:lnTo>
                    <a:lnTo>
                      <a:pt x="365" y="191"/>
                    </a:lnTo>
                    <a:lnTo>
                      <a:pt x="387" y="188"/>
                    </a:lnTo>
                    <a:lnTo>
                      <a:pt x="409" y="184"/>
                    </a:lnTo>
                    <a:lnTo>
                      <a:pt x="428" y="179"/>
                    </a:lnTo>
                    <a:lnTo>
                      <a:pt x="447" y="174"/>
                    </a:lnTo>
                    <a:lnTo>
                      <a:pt x="465" y="168"/>
                    </a:lnTo>
                    <a:lnTo>
                      <a:pt x="481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0"/>
                    </a:lnTo>
                    <a:lnTo>
                      <a:pt x="528" y="132"/>
                    </a:lnTo>
                    <a:lnTo>
                      <a:pt x="535" y="124"/>
                    </a:lnTo>
                    <a:lnTo>
                      <a:pt x="540" y="116"/>
                    </a:lnTo>
                    <a:lnTo>
                      <a:pt x="544" y="107"/>
                    </a:lnTo>
                    <a:lnTo>
                      <a:pt x="545" y="99"/>
                    </a:lnTo>
                    <a:lnTo>
                      <a:pt x="544" y="90"/>
                    </a:lnTo>
                    <a:lnTo>
                      <a:pt x="540" y="82"/>
                    </a:lnTo>
                    <a:lnTo>
                      <a:pt x="535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49"/>
                    </a:lnTo>
                    <a:lnTo>
                      <a:pt x="495" y="42"/>
                    </a:lnTo>
                    <a:lnTo>
                      <a:pt x="481" y="35"/>
                    </a:lnTo>
                    <a:lnTo>
                      <a:pt x="465" y="29"/>
                    </a:lnTo>
                    <a:lnTo>
                      <a:pt x="447" y="23"/>
                    </a:lnTo>
                    <a:lnTo>
                      <a:pt x="428" y="18"/>
                    </a:lnTo>
                    <a:lnTo>
                      <a:pt x="408" y="13"/>
                    </a:lnTo>
                    <a:lnTo>
                      <a:pt x="387" y="9"/>
                    </a:lnTo>
                    <a:lnTo>
                      <a:pt x="365" y="6"/>
                    </a:lnTo>
                    <a:lnTo>
                      <a:pt x="343" y="4"/>
                    </a:lnTo>
                    <a:lnTo>
                      <a:pt x="320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8" y="1"/>
                    </a:lnTo>
                    <a:lnTo>
                      <a:pt x="225" y="2"/>
                    </a:lnTo>
                    <a:lnTo>
                      <a:pt x="202" y="4"/>
                    </a:lnTo>
                    <a:lnTo>
                      <a:pt x="179" y="6"/>
                    </a:lnTo>
                    <a:lnTo>
                      <a:pt x="157" y="10"/>
                    </a:lnTo>
                    <a:lnTo>
                      <a:pt x="136" y="13"/>
                    </a:lnTo>
                    <a:lnTo>
                      <a:pt x="116" y="18"/>
                    </a:lnTo>
                    <a:lnTo>
                      <a:pt x="97" y="23"/>
                    </a:lnTo>
                    <a:lnTo>
                      <a:pt x="80" y="29"/>
                    </a:lnTo>
                    <a:lnTo>
                      <a:pt x="63" y="36"/>
                    </a:lnTo>
                    <a:lnTo>
                      <a:pt x="49" y="43"/>
                    </a:lnTo>
                    <a:lnTo>
                      <a:pt x="37" y="49"/>
                    </a:lnTo>
                    <a:lnTo>
                      <a:pt x="25" y="57"/>
                    </a:lnTo>
                    <a:lnTo>
                      <a:pt x="16" y="65"/>
                    </a:lnTo>
                    <a:lnTo>
                      <a:pt x="9" y="74"/>
                    </a:lnTo>
                    <a:lnTo>
                      <a:pt x="4" y="82"/>
                    </a:lnTo>
                    <a:lnTo>
                      <a:pt x="1" y="91"/>
                    </a:lnTo>
                    <a:lnTo>
                      <a:pt x="0" y="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52" name="Freeform 32"/>
              <p:cNvSpPr>
                <a:spLocks/>
              </p:cNvSpPr>
              <p:nvPr/>
            </p:nvSpPr>
            <p:spPr bwMode="auto">
              <a:xfrm>
                <a:off x="3597" y="1677"/>
                <a:ext cx="711" cy="203"/>
              </a:xfrm>
              <a:custGeom>
                <a:avLst/>
                <a:gdLst/>
                <a:ahLst/>
                <a:cxnLst>
                  <a:cxn ang="0">
                    <a:pos x="710" y="202"/>
                  </a:cxn>
                  <a:cxn ang="0">
                    <a:pos x="710" y="0"/>
                  </a:cxn>
                  <a:cxn ang="0">
                    <a:pos x="0" y="0"/>
                  </a:cxn>
                  <a:cxn ang="0">
                    <a:pos x="0" y="202"/>
                  </a:cxn>
                  <a:cxn ang="0">
                    <a:pos x="710" y="202"/>
                  </a:cxn>
                </a:cxnLst>
                <a:rect l="0" t="0" r="r" b="b"/>
                <a:pathLst>
                  <a:path w="711" h="203">
                    <a:moveTo>
                      <a:pt x="710" y="202"/>
                    </a:moveTo>
                    <a:lnTo>
                      <a:pt x="710" y="0"/>
                    </a:lnTo>
                    <a:lnTo>
                      <a:pt x="0" y="0"/>
                    </a:lnTo>
                    <a:lnTo>
                      <a:pt x="0" y="202"/>
                    </a:lnTo>
                    <a:lnTo>
                      <a:pt x="710" y="20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53" name="Rectangle 33"/>
              <p:cNvSpPr>
                <a:spLocks noChangeArrowheads="1"/>
              </p:cNvSpPr>
              <p:nvPr/>
            </p:nvSpPr>
            <p:spPr bwMode="auto">
              <a:xfrm>
                <a:off x="3666" y="1657"/>
                <a:ext cx="598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Policies</a:t>
                </a:r>
              </a:p>
            </p:txBody>
          </p:sp>
          <p:sp>
            <p:nvSpPr>
              <p:cNvPr id="30754" name="Rectangle 34"/>
              <p:cNvSpPr>
                <a:spLocks noChangeArrowheads="1"/>
              </p:cNvSpPr>
              <p:nvPr/>
            </p:nvSpPr>
            <p:spPr bwMode="auto">
              <a:xfrm>
                <a:off x="3126" y="1963"/>
                <a:ext cx="598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u="sng">
                    <a:solidFill>
                      <a:srgbClr val="000000"/>
                    </a:solidFill>
                    <a:latin typeface="Arial" pitchFamily="34" charset="0"/>
                  </a:rPr>
                  <a:t>policyid</a:t>
                </a:r>
              </a:p>
            </p:txBody>
          </p:sp>
          <p:sp>
            <p:nvSpPr>
              <p:cNvPr id="30755" name="Rectangle 35"/>
              <p:cNvSpPr>
                <a:spLocks noChangeArrowheads="1"/>
              </p:cNvSpPr>
              <p:nvPr/>
            </p:nvSpPr>
            <p:spPr bwMode="auto">
              <a:xfrm>
                <a:off x="4114" y="1976"/>
                <a:ext cx="377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cost</a:t>
                </a:r>
              </a:p>
            </p:txBody>
          </p:sp>
          <p:sp>
            <p:nvSpPr>
              <p:cNvPr id="30756" name="Line 36"/>
              <p:cNvSpPr>
                <a:spLocks noChangeShapeType="1"/>
              </p:cNvSpPr>
              <p:nvPr/>
            </p:nvSpPr>
            <p:spPr bwMode="auto">
              <a:xfrm flipV="1">
                <a:off x="3459" y="1877"/>
                <a:ext cx="299" cy="11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57" name="Line 37"/>
              <p:cNvSpPr>
                <a:spLocks noChangeShapeType="1"/>
              </p:cNvSpPr>
              <p:nvPr/>
            </p:nvSpPr>
            <p:spPr bwMode="auto">
              <a:xfrm flipH="1" flipV="1">
                <a:off x="4009" y="1887"/>
                <a:ext cx="248" cy="10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0809" name="Group 89"/>
            <p:cNvGrpSpPr>
              <a:grpSpLocks/>
            </p:cNvGrpSpPr>
            <p:nvPr/>
          </p:nvGrpSpPr>
          <p:grpSpPr bwMode="auto">
            <a:xfrm>
              <a:off x="1827" y="528"/>
              <a:ext cx="3782" cy="816"/>
              <a:chOff x="1827" y="528"/>
              <a:chExt cx="3782" cy="816"/>
            </a:xfrm>
          </p:grpSpPr>
          <p:sp>
            <p:nvSpPr>
              <p:cNvPr id="30726" name="Freeform 6"/>
              <p:cNvSpPr>
                <a:spLocks/>
              </p:cNvSpPr>
              <p:nvPr/>
            </p:nvSpPr>
            <p:spPr bwMode="auto">
              <a:xfrm>
                <a:off x="4394" y="672"/>
                <a:ext cx="545" cy="198"/>
              </a:xfrm>
              <a:custGeom>
                <a:avLst/>
                <a:gdLst/>
                <a:ahLst/>
                <a:cxnLst>
                  <a:cxn ang="0">
                    <a:pos x="544" y="91"/>
                  </a:cxn>
                  <a:cxn ang="0">
                    <a:pos x="535" y="73"/>
                  </a:cxn>
                  <a:cxn ang="0">
                    <a:pos x="519" y="57"/>
                  </a:cxn>
                  <a:cxn ang="0">
                    <a:pos x="495" y="42"/>
                  </a:cxn>
                  <a:cxn ang="0">
                    <a:pos x="465" y="30"/>
                  </a:cxn>
                  <a:cxn ang="0">
                    <a:pos x="428" y="18"/>
                  </a:cxn>
                  <a:cxn ang="0">
                    <a:pos x="387" y="10"/>
                  </a:cxn>
                  <a:cxn ang="0">
                    <a:pos x="343" y="4"/>
                  </a:cxn>
                  <a:cxn ang="0">
                    <a:pos x="296" y="1"/>
                  </a:cxn>
                  <a:cxn ang="0">
                    <a:pos x="248" y="1"/>
                  </a:cxn>
                  <a:cxn ang="0">
                    <a:pos x="202" y="4"/>
                  </a:cxn>
                  <a:cxn ang="0">
                    <a:pos x="157" y="10"/>
                  </a:cxn>
                  <a:cxn ang="0">
                    <a:pos x="116" y="18"/>
                  </a:cxn>
                  <a:cxn ang="0">
                    <a:pos x="79" y="30"/>
                  </a:cxn>
                  <a:cxn ang="0">
                    <a:pos x="49" y="42"/>
                  </a:cxn>
                  <a:cxn ang="0">
                    <a:pos x="25" y="57"/>
                  </a:cxn>
                  <a:cxn ang="0">
                    <a:pos x="9" y="73"/>
                  </a:cxn>
                  <a:cxn ang="0">
                    <a:pos x="1" y="91"/>
                  </a:cxn>
                  <a:cxn ang="0">
                    <a:pos x="1" y="108"/>
                  </a:cxn>
                  <a:cxn ang="0">
                    <a:pos x="9" y="124"/>
                  </a:cxn>
                  <a:cxn ang="0">
                    <a:pos x="25" y="141"/>
                  </a:cxn>
                  <a:cxn ang="0">
                    <a:pos x="49" y="155"/>
                  </a:cxn>
                  <a:cxn ang="0">
                    <a:pos x="79" y="169"/>
                  </a:cxn>
                  <a:cxn ang="0">
                    <a:pos x="116" y="180"/>
                  </a:cxn>
                  <a:cxn ang="0">
                    <a:pos x="157" y="188"/>
                  </a:cxn>
                  <a:cxn ang="0">
                    <a:pos x="202" y="194"/>
                  </a:cxn>
                  <a:cxn ang="0">
                    <a:pos x="248" y="197"/>
                  </a:cxn>
                  <a:cxn ang="0">
                    <a:pos x="296" y="197"/>
                  </a:cxn>
                  <a:cxn ang="0">
                    <a:pos x="343" y="194"/>
                  </a:cxn>
                  <a:cxn ang="0">
                    <a:pos x="387" y="188"/>
                  </a:cxn>
                  <a:cxn ang="0">
                    <a:pos x="428" y="180"/>
                  </a:cxn>
                  <a:cxn ang="0">
                    <a:pos x="465" y="169"/>
                  </a:cxn>
                  <a:cxn ang="0">
                    <a:pos x="495" y="155"/>
                  </a:cxn>
                  <a:cxn ang="0">
                    <a:pos x="519" y="141"/>
                  </a:cxn>
                  <a:cxn ang="0">
                    <a:pos x="535" y="124"/>
                  </a:cxn>
                  <a:cxn ang="0">
                    <a:pos x="544" y="108"/>
                  </a:cxn>
                </a:cxnLst>
                <a:rect l="0" t="0" r="r" b="b"/>
                <a:pathLst>
                  <a:path w="545" h="198">
                    <a:moveTo>
                      <a:pt x="544" y="99"/>
                    </a:moveTo>
                    <a:lnTo>
                      <a:pt x="544" y="91"/>
                    </a:lnTo>
                    <a:lnTo>
                      <a:pt x="540" y="82"/>
                    </a:lnTo>
                    <a:lnTo>
                      <a:pt x="535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50"/>
                    </a:lnTo>
                    <a:lnTo>
                      <a:pt x="495" y="42"/>
                    </a:lnTo>
                    <a:lnTo>
                      <a:pt x="481" y="36"/>
                    </a:lnTo>
                    <a:lnTo>
                      <a:pt x="465" y="30"/>
                    </a:lnTo>
                    <a:lnTo>
                      <a:pt x="447" y="24"/>
                    </a:lnTo>
                    <a:lnTo>
                      <a:pt x="428" y="18"/>
                    </a:lnTo>
                    <a:lnTo>
                      <a:pt x="408" y="14"/>
                    </a:lnTo>
                    <a:lnTo>
                      <a:pt x="387" y="10"/>
                    </a:lnTo>
                    <a:lnTo>
                      <a:pt x="365" y="6"/>
                    </a:lnTo>
                    <a:lnTo>
                      <a:pt x="343" y="4"/>
                    </a:lnTo>
                    <a:lnTo>
                      <a:pt x="320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8" y="1"/>
                    </a:lnTo>
                    <a:lnTo>
                      <a:pt x="225" y="2"/>
                    </a:lnTo>
                    <a:lnTo>
                      <a:pt x="202" y="4"/>
                    </a:lnTo>
                    <a:lnTo>
                      <a:pt x="179" y="6"/>
                    </a:lnTo>
                    <a:lnTo>
                      <a:pt x="157" y="10"/>
                    </a:lnTo>
                    <a:lnTo>
                      <a:pt x="136" y="14"/>
                    </a:lnTo>
                    <a:lnTo>
                      <a:pt x="116" y="18"/>
                    </a:lnTo>
                    <a:lnTo>
                      <a:pt x="97" y="24"/>
                    </a:lnTo>
                    <a:lnTo>
                      <a:pt x="79" y="30"/>
                    </a:lnTo>
                    <a:lnTo>
                      <a:pt x="63" y="36"/>
                    </a:lnTo>
                    <a:lnTo>
                      <a:pt x="49" y="42"/>
                    </a:lnTo>
                    <a:lnTo>
                      <a:pt x="37" y="50"/>
                    </a:lnTo>
                    <a:lnTo>
                      <a:pt x="25" y="57"/>
                    </a:lnTo>
                    <a:lnTo>
                      <a:pt x="16" y="65"/>
                    </a:lnTo>
                    <a:lnTo>
                      <a:pt x="9" y="73"/>
                    </a:lnTo>
                    <a:lnTo>
                      <a:pt x="4" y="82"/>
                    </a:lnTo>
                    <a:lnTo>
                      <a:pt x="1" y="91"/>
                    </a:lnTo>
                    <a:lnTo>
                      <a:pt x="0" y="99"/>
                    </a:lnTo>
                    <a:lnTo>
                      <a:pt x="1" y="108"/>
                    </a:lnTo>
                    <a:lnTo>
                      <a:pt x="4" y="116"/>
                    </a:lnTo>
                    <a:lnTo>
                      <a:pt x="9" y="124"/>
                    </a:lnTo>
                    <a:lnTo>
                      <a:pt x="16" y="133"/>
                    </a:lnTo>
                    <a:lnTo>
                      <a:pt x="25" y="141"/>
                    </a:lnTo>
                    <a:lnTo>
                      <a:pt x="37" y="148"/>
                    </a:lnTo>
                    <a:lnTo>
                      <a:pt x="49" y="155"/>
                    </a:lnTo>
                    <a:lnTo>
                      <a:pt x="63" y="162"/>
                    </a:lnTo>
                    <a:lnTo>
                      <a:pt x="79" y="169"/>
                    </a:lnTo>
                    <a:lnTo>
                      <a:pt x="97" y="175"/>
                    </a:lnTo>
                    <a:lnTo>
                      <a:pt x="116" y="180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6"/>
                    </a:lnTo>
                    <a:lnTo>
                      <a:pt x="248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20" y="196"/>
                    </a:lnTo>
                    <a:lnTo>
                      <a:pt x="343" y="194"/>
                    </a:lnTo>
                    <a:lnTo>
                      <a:pt x="365" y="191"/>
                    </a:lnTo>
                    <a:lnTo>
                      <a:pt x="387" y="188"/>
                    </a:lnTo>
                    <a:lnTo>
                      <a:pt x="408" y="184"/>
                    </a:lnTo>
                    <a:lnTo>
                      <a:pt x="428" y="180"/>
                    </a:lnTo>
                    <a:lnTo>
                      <a:pt x="447" y="175"/>
                    </a:lnTo>
                    <a:lnTo>
                      <a:pt x="465" y="169"/>
                    </a:lnTo>
                    <a:lnTo>
                      <a:pt x="481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1"/>
                    </a:lnTo>
                    <a:lnTo>
                      <a:pt x="528" y="133"/>
                    </a:lnTo>
                    <a:lnTo>
                      <a:pt x="535" y="124"/>
                    </a:lnTo>
                    <a:lnTo>
                      <a:pt x="540" y="116"/>
                    </a:lnTo>
                    <a:lnTo>
                      <a:pt x="544" y="108"/>
                    </a:lnTo>
                    <a:lnTo>
                      <a:pt x="544" y="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27" name="Freeform 7"/>
              <p:cNvSpPr>
                <a:spLocks/>
              </p:cNvSpPr>
              <p:nvPr/>
            </p:nvSpPr>
            <p:spPr bwMode="auto">
              <a:xfrm>
                <a:off x="5061" y="678"/>
                <a:ext cx="545" cy="198"/>
              </a:xfrm>
              <a:custGeom>
                <a:avLst/>
                <a:gdLst/>
                <a:ahLst/>
                <a:cxnLst>
                  <a:cxn ang="0">
                    <a:pos x="1" y="107"/>
                  </a:cxn>
                  <a:cxn ang="0">
                    <a:pos x="9" y="124"/>
                  </a:cxn>
                  <a:cxn ang="0">
                    <a:pos x="26" y="140"/>
                  </a:cxn>
                  <a:cxn ang="0">
                    <a:pos x="49" y="155"/>
                  </a:cxn>
                  <a:cxn ang="0">
                    <a:pos x="80" y="169"/>
                  </a:cxn>
                  <a:cxn ang="0">
                    <a:pos x="116" y="179"/>
                  </a:cxn>
                  <a:cxn ang="0">
                    <a:pos x="157" y="188"/>
                  </a:cxn>
                  <a:cxn ang="0">
                    <a:pos x="202" y="194"/>
                  </a:cxn>
                  <a:cxn ang="0">
                    <a:pos x="248" y="197"/>
                  </a:cxn>
                  <a:cxn ang="0">
                    <a:pos x="296" y="197"/>
                  </a:cxn>
                  <a:cxn ang="0">
                    <a:pos x="343" y="194"/>
                  </a:cxn>
                  <a:cxn ang="0">
                    <a:pos x="387" y="188"/>
                  </a:cxn>
                  <a:cxn ang="0">
                    <a:pos x="429" y="179"/>
                  </a:cxn>
                  <a:cxn ang="0">
                    <a:pos x="464" y="169"/>
                  </a:cxn>
                  <a:cxn ang="0">
                    <a:pos x="495" y="155"/>
                  </a:cxn>
                  <a:cxn ang="0">
                    <a:pos x="519" y="140"/>
                  </a:cxn>
                  <a:cxn ang="0">
                    <a:pos x="535" y="124"/>
                  </a:cxn>
                  <a:cxn ang="0">
                    <a:pos x="543" y="107"/>
                  </a:cxn>
                  <a:cxn ang="0">
                    <a:pos x="543" y="90"/>
                  </a:cxn>
                  <a:cxn ang="0">
                    <a:pos x="535" y="73"/>
                  </a:cxn>
                  <a:cxn ang="0">
                    <a:pos x="519" y="57"/>
                  </a:cxn>
                  <a:cxn ang="0">
                    <a:pos x="495" y="42"/>
                  </a:cxn>
                  <a:cxn ang="0">
                    <a:pos x="464" y="29"/>
                  </a:cxn>
                  <a:cxn ang="0">
                    <a:pos x="428" y="18"/>
                  </a:cxn>
                  <a:cxn ang="0">
                    <a:pos x="387" y="9"/>
                  </a:cxn>
                  <a:cxn ang="0">
                    <a:pos x="342" y="3"/>
                  </a:cxn>
                  <a:cxn ang="0">
                    <a:pos x="296" y="1"/>
                  </a:cxn>
                  <a:cxn ang="0">
                    <a:pos x="248" y="1"/>
                  </a:cxn>
                  <a:cxn ang="0">
                    <a:pos x="202" y="4"/>
                  </a:cxn>
                  <a:cxn ang="0">
                    <a:pos x="157" y="9"/>
                  </a:cxn>
                  <a:cxn ang="0">
                    <a:pos x="116" y="18"/>
                  </a:cxn>
                  <a:cxn ang="0">
                    <a:pos x="80" y="29"/>
                  </a:cxn>
                  <a:cxn ang="0">
                    <a:pos x="49" y="42"/>
                  </a:cxn>
                  <a:cxn ang="0">
                    <a:pos x="26" y="57"/>
                  </a:cxn>
                  <a:cxn ang="0">
                    <a:pos x="9" y="73"/>
                  </a:cxn>
                  <a:cxn ang="0">
                    <a:pos x="1" y="90"/>
                  </a:cxn>
                </a:cxnLst>
                <a:rect l="0" t="0" r="r" b="b"/>
                <a:pathLst>
                  <a:path w="545" h="198">
                    <a:moveTo>
                      <a:pt x="0" y="99"/>
                    </a:moveTo>
                    <a:lnTo>
                      <a:pt x="1" y="107"/>
                    </a:lnTo>
                    <a:lnTo>
                      <a:pt x="4" y="116"/>
                    </a:lnTo>
                    <a:lnTo>
                      <a:pt x="9" y="124"/>
                    </a:lnTo>
                    <a:lnTo>
                      <a:pt x="16" y="133"/>
                    </a:lnTo>
                    <a:lnTo>
                      <a:pt x="26" y="140"/>
                    </a:lnTo>
                    <a:lnTo>
                      <a:pt x="36" y="148"/>
                    </a:lnTo>
                    <a:lnTo>
                      <a:pt x="49" y="155"/>
                    </a:lnTo>
                    <a:lnTo>
                      <a:pt x="64" y="162"/>
                    </a:lnTo>
                    <a:lnTo>
                      <a:pt x="80" y="169"/>
                    </a:lnTo>
                    <a:lnTo>
                      <a:pt x="97" y="174"/>
                    </a:lnTo>
                    <a:lnTo>
                      <a:pt x="116" y="179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6"/>
                    </a:lnTo>
                    <a:lnTo>
                      <a:pt x="248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19" y="196"/>
                    </a:lnTo>
                    <a:lnTo>
                      <a:pt x="343" y="194"/>
                    </a:lnTo>
                    <a:lnTo>
                      <a:pt x="365" y="191"/>
                    </a:lnTo>
                    <a:lnTo>
                      <a:pt x="387" y="188"/>
                    </a:lnTo>
                    <a:lnTo>
                      <a:pt x="408" y="184"/>
                    </a:lnTo>
                    <a:lnTo>
                      <a:pt x="429" y="179"/>
                    </a:lnTo>
                    <a:lnTo>
                      <a:pt x="447" y="174"/>
                    </a:lnTo>
                    <a:lnTo>
                      <a:pt x="464" y="169"/>
                    </a:lnTo>
                    <a:lnTo>
                      <a:pt x="480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0"/>
                    </a:lnTo>
                    <a:lnTo>
                      <a:pt x="528" y="133"/>
                    </a:lnTo>
                    <a:lnTo>
                      <a:pt x="535" y="124"/>
                    </a:lnTo>
                    <a:lnTo>
                      <a:pt x="540" y="116"/>
                    </a:lnTo>
                    <a:lnTo>
                      <a:pt x="543" y="107"/>
                    </a:lnTo>
                    <a:lnTo>
                      <a:pt x="544" y="99"/>
                    </a:lnTo>
                    <a:lnTo>
                      <a:pt x="543" y="90"/>
                    </a:lnTo>
                    <a:lnTo>
                      <a:pt x="540" y="81"/>
                    </a:lnTo>
                    <a:lnTo>
                      <a:pt x="535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50"/>
                    </a:lnTo>
                    <a:lnTo>
                      <a:pt x="495" y="42"/>
                    </a:lnTo>
                    <a:lnTo>
                      <a:pt x="480" y="35"/>
                    </a:lnTo>
                    <a:lnTo>
                      <a:pt x="464" y="29"/>
                    </a:lnTo>
                    <a:lnTo>
                      <a:pt x="447" y="24"/>
                    </a:lnTo>
                    <a:lnTo>
                      <a:pt x="428" y="18"/>
                    </a:lnTo>
                    <a:lnTo>
                      <a:pt x="408" y="14"/>
                    </a:lnTo>
                    <a:lnTo>
                      <a:pt x="387" y="9"/>
                    </a:lnTo>
                    <a:lnTo>
                      <a:pt x="365" y="6"/>
                    </a:lnTo>
                    <a:lnTo>
                      <a:pt x="342" y="3"/>
                    </a:lnTo>
                    <a:lnTo>
                      <a:pt x="319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8" y="1"/>
                    </a:lnTo>
                    <a:lnTo>
                      <a:pt x="225" y="2"/>
                    </a:lnTo>
                    <a:lnTo>
                      <a:pt x="202" y="4"/>
                    </a:lnTo>
                    <a:lnTo>
                      <a:pt x="179" y="6"/>
                    </a:lnTo>
                    <a:lnTo>
                      <a:pt x="157" y="9"/>
                    </a:lnTo>
                    <a:lnTo>
                      <a:pt x="136" y="14"/>
                    </a:lnTo>
                    <a:lnTo>
                      <a:pt x="116" y="18"/>
                    </a:lnTo>
                    <a:lnTo>
                      <a:pt x="97" y="24"/>
                    </a:lnTo>
                    <a:lnTo>
                      <a:pt x="80" y="29"/>
                    </a:lnTo>
                    <a:lnTo>
                      <a:pt x="64" y="35"/>
                    </a:lnTo>
                    <a:lnTo>
                      <a:pt x="49" y="42"/>
                    </a:lnTo>
                    <a:lnTo>
                      <a:pt x="36" y="50"/>
                    </a:lnTo>
                    <a:lnTo>
                      <a:pt x="26" y="57"/>
                    </a:lnTo>
                    <a:lnTo>
                      <a:pt x="16" y="65"/>
                    </a:lnTo>
                    <a:lnTo>
                      <a:pt x="9" y="73"/>
                    </a:lnTo>
                    <a:lnTo>
                      <a:pt x="4" y="82"/>
                    </a:lnTo>
                    <a:lnTo>
                      <a:pt x="1" y="90"/>
                    </a:lnTo>
                    <a:lnTo>
                      <a:pt x="0" y="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28" name="Freeform 8"/>
              <p:cNvSpPr>
                <a:spLocks/>
              </p:cNvSpPr>
              <p:nvPr/>
            </p:nvSpPr>
            <p:spPr bwMode="auto">
              <a:xfrm>
                <a:off x="3552" y="911"/>
                <a:ext cx="673" cy="433"/>
              </a:xfrm>
              <a:custGeom>
                <a:avLst/>
                <a:gdLst/>
                <a:ahLst/>
                <a:cxnLst>
                  <a:cxn ang="0">
                    <a:pos x="0" y="217"/>
                  </a:cxn>
                  <a:cxn ang="0">
                    <a:pos x="331" y="0"/>
                  </a:cxn>
                  <a:cxn ang="0">
                    <a:pos x="672" y="224"/>
                  </a:cxn>
                  <a:cxn ang="0">
                    <a:pos x="331" y="432"/>
                  </a:cxn>
                  <a:cxn ang="0">
                    <a:pos x="0" y="217"/>
                  </a:cxn>
                </a:cxnLst>
                <a:rect l="0" t="0" r="r" b="b"/>
                <a:pathLst>
                  <a:path w="673" h="433">
                    <a:moveTo>
                      <a:pt x="0" y="217"/>
                    </a:moveTo>
                    <a:lnTo>
                      <a:pt x="331" y="0"/>
                    </a:lnTo>
                    <a:lnTo>
                      <a:pt x="672" y="224"/>
                    </a:lnTo>
                    <a:lnTo>
                      <a:pt x="331" y="432"/>
                    </a:lnTo>
                    <a:lnTo>
                      <a:pt x="0" y="21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29" name="Freeform 9"/>
              <p:cNvSpPr>
                <a:spLocks/>
              </p:cNvSpPr>
              <p:nvPr/>
            </p:nvSpPr>
            <p:spPr bwMode="auto">
              <a:xfrm>
                <a:off x="4734" y="1008"/>
                <a:ext cx="844" cy="185"/>
              </a:xfrm>
              <a:custGeom>
                <a:avLst/>
                <a:gdLst/>
                <a:ahLst/>
                <a:cxnLst>
                  <a:cxn ang="0">
                    <a:pos x="843" y="184"/>
                  </a:cxn>
                  <a:cxn ang="0">
                    <a:pos x="843" y="0"/>
                  </a:cxn>
                  <a:cxn ang="0">
                    <a:pos x="0" y="0"/>
                  </a:cxn>
                  <a:cxn ang="0">
                    <a:pos x="0" y="184"/>
                  </a:cxn>
                  <a:cxn ang="0">
                    <a:pos x="843" y="184"/>
                  </a:cxn>
                </a:cxnLst>
                <a:rect l="0" t="0" r="r" b="b"/>
                <a:pathLst>
                  <a:path w="844" h="185">
                    <a:moveTo>
                      <a:pt x="843" y="184"/>
                    </a:moveTo>
                    <a:lnTo>
                      <a:pt x="843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843" y="18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30" name="Rectangle 10"/>
              <p:cNvSpPr>
                <a:spLocks noChangeArrowheads="1"/>
              </p:cNvSpPr>
              <p:nvPr/>
            </p:nvSpPr>
            <p:spPr bwMode="auto">
              <a:xfrm>
                <a:off x="5135" y="678"/>
                <a:ext cx="335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age</a:t>
                </a:r>
              </a:p>
            </p:txBody>
          </p:sp>
          <p:sp>
            <p:nvSpPr>
              <p:cNvPr id="30731" name="Rectangle 11"/>
              <p:cNvSpPr>
                <a:spLocks noChangeArrowheads="1"/>
              </p:cNvSpPr>
              <p:nvPr/>
            </p:nvSpPr>
            <p:spPr bwMode="auto">
              <a:xfrm>
                <a:off x="4387" y="661"/>
                <a:ext cx="527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pname</a:t>
                </a:r>
              </a:p>
            </p:txBody>
          </p:sp>
          <p:sp>
            <p:nvSpPr>
              <p:cNvPr id="30732" name="Rectangle 12"/>
              <p:cNvSpPr>
                <a:spLocks noChangeArrowheads="1"/>
              </p:cNvSpPr>
              <p:nvPr/>
            </p:nvSpPr>
            <p:spPr bwMode="auto">
              <a:xfrm>
                <a:off x="4762" y="977"/>
                <a:ext cx="847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Dependents</a:t>
                </a:r>
              </a:p>
            </p:txBody>
          </p:sp>
          <p:sp>
            <p:nvSpPr>
              <p:cNvPr id="30733" name="Rectangle 13"/>
              <p:cNvSpPr>
                <a:spLocks noChangeArrowheads="1"/>
              </p:cNvSpPr>
              <p:nvPr/>
            </p:nvSpPr>
            <p:spPr bwMode="auto">
              <a:xfrm>
                <a:off x="3625" y="996"/>
                <a:ext cx="548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Covers</a:t>
                </a:r>
              </a:p>
            </p:txBody>
          </p:sp>
          <p:grpSp>
            <p:nvGrpSpPr>
              <p:cNvPr id="30745" name="Group 25"/>
              <p:cNvGrpSpPr>
                <a:grpSpLocks/>
              </p:cNvGrpSpPr>
              <p:nvPr/>
            </p:nvGrpSpPr>
            <p:grpSpPr bwMode="auto">
              <a:xfrm>
                <a:off x="1827" y="528"/>
                <a:ext cx="1546" cy="665"/>
                <a:chOff x="1827" y="768"/>
                <a:chExt cx="1546" cy="665"/>
              </a:xfrm>
            </p:grpSpPr>
            <p:sp>
              <p:nvSpPr>
                <p:cNvPr id="30734" name="Freeform 14"/>
                <p:cNvSpPr>
                  <a:spLocks/>
                </p:cNvSpPr>
                <p:nvPr/>
              </p:nvSpPr>
              <p:spPr bwMode="auto">
                <a:xfrm>
                  <a:off x="1827" y="924"/>
                  <a:ext cx="545" cy="198"/>
                </a:xfrm>
                <a:custGeom>
                  <a:avLst/>
                  <a:gdLst/>
                  <a:ahLst/>
                  <a:cxnLst>
                    <a:cxn ang="0">
                      <a:pos x="543" y="90"/>
                    </a:cxn>
                    <a:cxn ang="0">
                      <a:pos x="535" y="73"/>
                    </a:cxn>
                    <a:cxn ang="0">
                      <a:pos x="519" y="57"/>
                    </a:cxn>
                    <a:cxn ang="0">
                      <a:pos x="495" y="42"/>
                    </a:cxn>
                    <a:cxn ang="0">
                      <a:pos x="464" y="29"/>
                    </a:cxn>
                    <a:cxn ang="0">
                      <a:pos x="428" y="18"/>
                    </a:cxn>
                    <a:cxn ang="0">
                      <a:pos x="387" y="9"/>
                    </a:cxn>
                    <a:cxn ang="0">
                      <a:pos x="343" y="3"/>
                    </a:cxn>
                    <a:cxn ang="0">
                      <a:pos x="296" y="1"/>
                    </a:cxn>
                    <a:cxn ang="0">
                      <a:pos x="248" y="1"/>
                    </a:cxn>
                    <a:cxn ang="0">
                      <a:pos x="202" y="3"/>
                    </a:cxn>
                    <a:cxn ang="0">
                      <a:pos x="157" y="9"/>
                    </a:cxn>
                    <a:cxn ang="0">
                      <a:pos x="116" y="18"/>
                    </a:cxn>
                    <a:cxn ang="0">
                      <a:pos x="80" y="29"/>
                    </a:cxn>
                    <a:cxn ang="0">
                      <a:pos x="49" y="42"/>
                    </a:cxn>
                    <a:cxn ang="0">
                      <a:pos x="25" y="57"/>
                    </a:cxn>
                    <a:cxn ang="0">
                      <a:pos x="9" y="73"/>
                    </a:cxn>
                    <a:cxn ang="0">
                      <a:pos x="1" y="90"/>
                    </a:cxn>
                    <a:cxn ang="0">
                      <a:pos x="1" y="107"/>
                    </a:cxn>
                    <a:cxn ang="0">
                      <a:pos x="9" y="124"/>
                    </a:cxn>
                    <a:cxn ang="0">
                      <a:pos x="25" y="140"/>
                    </a:cxn>
                    <a:cxn ang="0">
                      <a:pos x="49" y="155"/>
                    </a:cxn>
                    <a:cxn ang="0">
                      <a:pos x="80" y="168"/>
                    </a:cxn>
                    <a:cxn ang="0">
                      <a:pos x="116" y="179"/>
                    </a:cxn>
                    <a:cxn ang="0">
                      <a:pos x="157" y="188"/>
                    </a:cxn>
                    <a:cxn ang="0">
                      <a:pos x="202" y="194"/>
                    </a:cxn>
                    <a:cxn ang="0">
                      <a:pos x="248" y="197"/>
                    </a:cxn>
                    <a:cxn ang="0">
                      <a:pos x="296" y="197"/>
                    </a:cxn>
                    <a:cxn ang="0">
                      <a:pos x="343" y="194"/>
                    </a:cxn>
                    <a:cxn ang="0">
                      <a:pos x="387" y="188"/>
                    </a:cxn>
                    <a:cxn ang="0">
                      <a:pos x="428" y="179"/>
                    </a:cxn>
                    <a:cxn ang="0">
                      <a:pos x="464" y="168"/>
                    </a:cxn>
                    <a:cxn ang="0">
                      <a:pos x="495" y="155"/>
                    </a:cxn>
                    <a:cxn ang="0">
                      <a:pos x="519" y="140"/>
                    </a:cxn>
                    <a:cxn ang="0">
                      <a:pos x="535" y="124"/>
                    </a:cxn>
                    <a:cxn ang="0">
                      <a:pos x="543" y="107"/>
                    </a:cxn>
                  </a:cxnLst>
                  <a:rect l="0" t="0" r="r" b="b"/>
                  <a:pathLst>
                    <a:path w="545" h="198">
                      <a:moveTo>
                        <a:pt x="544" y="99"/>
                      </a:moveTo>
                      <a:lnTo>
                        <a:pt x="543" y="90"/>
                      </a:lnTo>
                      <a:lnTo>
                        <a:pt x="540" y="81"/>
                      </a:lnTo>
                      <a:lnTo>
                        <a:pt x="535" y="73"/>
                      </a:lnTo>
                      <a:lnTo>
                        <a:pt x="528" y="65"/>
                      </a:lnTo>
                      <a:lnTo>
                        <a:pt x="519" y="57"/>
                      </a:lnTo>
                      <a:lnTo>
                        <a:pt x="508" y="49"/>
                      </a:lnTo>
                      <a:lnTo>
                        <a:pt x="495" y="42"/>
                      </a:lnTo>
                      <a:lnTo>
                        <a:pt x="480" y="35"/>
                      </a:lnTo>
                      <a:lnTo>
                        <a:pt x="464" y="29"/>
                      </a:lnTo>
                      <a:lnTo>
                        <a:pt x="447" y="23"/>
                      </a:lnTo>
                      <a:lnTo>
                        <a:pt x="428" y="18"/>
                      </a:lnTo>
                      <a:lnTo>
                        <a:pt x="408" y="13"/>
                      </a:lnTo>
                      <a:lnTo>
                        <a:pt x="387" y="9"/>
                      </a:lnTo>
                      <a:lnTo>
                        <a:pt x="365" y="6"/>
                      </a:lnTo>
                      <a:lnTo>
                        <a:pt x="343" y="3"/>
                      </a:lnTo>
                      <a:lnTo>
                        <a:pt x="319" y="2"/>
                      </a:lnTo>
                      <a:lnTo>
                        <a:pt x="296" y="1"/>
                      </a:lnTo>
                      <a:lnTo>
                        <a:pt x="272" y="0"/>
                      </a:lnTo>
                      <a:lnTo>
                        <a:pt x="248" y="1"/>
                      </a:lnTo>
                      <a:lnTo>
                        <a:pt x="225" y="2"/>
                      </a:lnTo>
                      <a:lnTo>
                        <a:pt x="202" y="3"/>
                      </a:lnTo>
                      <a:lnTo>
                        <a:pt x="179" y="6"/>
                      </a:lnTo>
                      <a:lnTo>
                        <a:pt x="157" y="9"/>
                      </a:lnTo>
                      <a:lnTo>
                        <a:pt x="136" y="13"/>
                      </a:lnTo>
                      <a:lnTo>
                        <a:pt x="116" y="18"/>
                      </a:lnTo>
                      <a:lnTo>
                        <a:pt x="97" y="23"/>
                      </a:lnTo>
                      <a:lnTo>
                        <a:pt x="80" y="29"/>
                      </a:lnTo>
                      <a:lnTo>
                        <a:pt x="64" y="35"/>
                      </a:lnTo>
                      <a:lnTo>
                        <a:pt x="49" y="42"/>
                      </a:lnTo>
                      <a:lnTo>
                        <a:pt x="36" y="49"/>
                      </a:lnTo>
                      <a:lnTo>
                        <a:pt x="25" y="57"/>
                      </a:lnTo>
                      <a:lnTo>
                        <a:pt x="16" y="65"/>
                      </a:lnTo>
                      <a:lnTo>
                        <a:pt x="9" y="73"/>
                      </a:lnTo>
                      <a:lnTo>
                        <a:pt x="4" y="81"/>
                      </a:lnTo>
                      <a:lnTo>
                        <a:pt x="1" y="90"/>
                      </a:lnTo>
                      <a:lnTo>
                        <a:pt x="0" y="99"/>
                      </a:lnTo>
                      <a:lnTo>
                        <a:pt x="1" y="107"/>
                      </a:lnTo>
                      <a:lnTo>
                        <a:pt x="4" y="116"/>
                      </a:lnTo>
                      <a:lnTo>
                        <a:pt x="9" y="124"/>
                      </a:lnTo>
                      <a:lnTo>
                        <a:pt x="16" y="132"/>
                      </a:lnTo>
                      <a:lnTo>
                        <a:pt x="25" y="140"/>
                      </a:lnTo>
                      <a:lnTo>
                        <a:pt x="36" y="148"/>
                      </a:lnTo>
                      <a:lnTo>
                        <a:pt x="49" y="155"/>
                      </a:lnTo>
                      <a:lnTo>
                        <a:pt x="64" y="162"/>
                      </a:lnTo>
                      <a:lnTo>
                        <a:pt x="80" y="168"/>
                      </a:lnTo>
                      <a:lnTo>
                        <a:pt x="97" y="174"/>
                      </a:lnTo>
                      <a:lnTo>
                        <a:pt x="116" y="179"/>
                      </a:lnTo>
                      <a:lnTo>
                        <a:pt x="136" y="184"/>
                      </a:lnTo>
                      <a:lnTo>
                        <a:pt x="157" y="188"/>
                      </a:lnTo>
                      <a:lnTo>
                        <a:pt x="179" y="191"/>
                      </a:lnTo>
                      <a:lnTo>
                        <a:pt x="202" y="194"/>
                      </a:lnTo>
                      <a:lnTo>
                        <a:pt x="225" y="195"/>
                      </a:lnTo>
                      <a:lnTo>
                        <a:pt x="248" y="197"/>
                      </a:lnTo>
                      <a:lnTo>
                        <a:pt x="272" y="197"/>
                      </a:lnTo>
                      <a:lnTo>
                        <a:pt x="296" y="197"/>
                      </a:lnTo>
                      <a:lnTo>
                        <a:pt x="319" y="195"/>
                      </a:lnTo>
                      <a:lnTo>
                        <a:pt x="343" y="194"/>
                      </a:lnTo>
                      <a:lnTo>
                        <a:pt x="365" y="191"/>
                      </a:lnTo>
                      <a:lnTo>
                        <a:pt x="387" y="188"/>
                      </a:lnTo>
                      <a:lnTo>
                        <a:pt x="408" y="184"/>
                      </a:lnTo>
                      <a:lnTo>
                        <a:pt x="428" y="179"/>
                      </a:lnTo>
                      <a:lnTo>
                        <a:pt x="447" y="174"/>
                      </a:lnTo>
                      <a:lnTo>
                        <a:pt x="464" y="168"/>
                      </a:lnTo>
                      <a:lnTo>
                        <a:pt x="480" y="162"/>
                      </a:lnTo>
                      <a:lnTo>
                        <a:pt x="495" y="155"/>
                      </a:lnTo>
                      <a:lnTo>
                        <a:pt x="508" y="148"/>
                      </a:lnTo>
                      <a:lnTo>
                        <a:pt x="519" y="140"/>
                      </a:lnTo>
                      <a:lnTo>
                        <a:pt x="528" y="132"/>
                      </a:lnTo>
                      <a:lnTo>
                        <a:pt x="535" y="124"/>
                      </a:lnTo>
                      <a:lnTo>
                        <a:pt x="540" y="116"/>
                      </a:lnTo>
                      <a:lnTo>
                        <a:pt x="543" y="107"/>
                      </a:lnTo>
                      <a:lnTo>
                        <a:pt x="544" y="9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35" name="Freeform 15"/>
                <p:cNvSpPr>
                  <a:spLocks/>
                </p:cNvSpPr>
                <p:nvPr/>
              </p:nvSpPr>
              <p:spPr bwMode="auto">
                <a:xfrm>
                  <a:off x="2827" y="924"/>
                  <a:ext cx="546" cy="198"/>
                </a:xfrm>
                <a:custGeom>
                  <a:avLst/>
                  <a:gdLst/>
                  <a:ahLst/>
                  <a:cxnLst>
                    <a:cxn ang="0">
                      <a:pos x="1" y="107"/>
                    </a:cxn>
                    <a:cxn ang="0">
                      <a:pos x="9" y="124"/>
                    </a:cxn>
                    <a:cxn ang="0">
                      <a:pos x="26" y="140"/>
                    </a:cxn>
                    <a:cxn ang="0">
                      <a:pos x="50" y="155"/>
                    </a:cxn>
                    <a:cxn ang="0">
                      <a:pos x="80" y="168"/>
                    </a:cxn>
                    <a:cxn ang="0">
                      <a:pos x="117" y="179"/>
                    </a:cxn>
                    <a:cxn ang="0">
                      <a:pos x="157" y="188"/>
                    </a:cxn>
                    <a:cxn ang="0">
                      <a:pos x="202" y="194"/>
                    </a:cxn>
                    <a:cxn ang="0">
                      <a:pos x="249" y="197"/>
                    </a:cxn>
                    <a:cxn ang="0">
                      <a:pos x="296" y="197"/>
                    </a:cxn>
                    <a:cxn ang="0">
                      <a:pos x="343" y="194"/>
                    </a:cxn>
                    <a:cxn ang="0">
                      <a:pos x="388" y="188"/>
                    </a:cxn>
                    <a:cxn ang="0">
                      <a:pos x="428" y="179"/>
                    </a:cxn>
                    <a:cxn ang="0">
                      <a:pos x="465" y="168"/>
                    </a:cxn>
                    <a:cxn ang="0">
                      <a:pos x="495" y="155"/>
                    </a:cxn>
                    <a:cxn ang="0">
                      <a:pos x="519" y="140"/>
                    </a:cxn>
                    <a:cxn ang="0">
                      <a:pos x="536" y="124"/>
                    </a:cxn>
                    <a:cxn ang="0">
                      <a:pos x="544" y="107"/>
                    </a:cxn>
                    <a:cxn ang="0">
                      <a:pos x="544" y="90"/>
                    </a:cxn>
                    <a:cxn ang="0">
                      <a:pos x="536" y="73"/>
                    </a:cxn>
                    <a:cxn ang="0">
                      <a:pos x="519" y="57"/>
                    </a:cxn>
                    <a:cxn ang="0">
                      <a:pos x="495" y="42"/>
                    </a:cxn>
                    <a:cxn ang="0">
                      <a:pos x="465" y="29"/>
                    </a:cxn>
                    <a:cxn ang="0">
                      <a:pos x="428" y="18"/>
                    </a:cxn>
                    <a:cxn ang="0">
                      <a:pos x="388" y="9"/>
                    </a:cxn>
                    <a:cxn ang="0">
                      <a:pos x="343" y="3"/>
                    </a:cxn>
                    <a:cxn ang="0">
                      <a:pos x="296" y="1"/>
                    </a:cxn>
                    <a:cxn ang="0">
                      <a:pos x="249" y="1"/>
                    </a:cxn>
                    <a:cxn ang="0">
                      <a:pos x="202" y="3"/>
                    </a:cxn>
                    <a:cxn ang="0">
                      <a:pos x="157" y="9"/>
                    </a:cxn>
                    <a:cxn ang="0">
                      <a:pos x="117" y="18"/>
                    </a:cxn>
                    <a:cxn ang="0">
                      <a:pos x="80" y="29"/>
                    </a:cxn>
                    <a:cxn ang="0">
                      <a:pos x="50" y="42"/>
                    </a:cxn>
                    <a:cxn ang="0">
                      <a:pos x="26" y="57"/>
                    </a:cxn>
                    <a:cxn ang="0">
                      <a:pos x="9" y="73"/>
                    </a:cxn>
                    <a:cxn ang="0">
                      <a:pos x="1" y="90"/>
                    </a:cxn>
                  </a:cxnLst>
                  <a:rect l="0" t="0" r="r" b="b"/>
                  <a:pathLst>
                    <a:path w="546" h="198">
                      <a:moveTo>
                        <a:pt x="0" y="99"/>
                      </a:moveTo>
                      <a:lnTo>
                        <a:pt x="1" y="107"/>
                      </a:lnTo>
                      <a:lnTo>
                        <a:pt x="5" y="116"/>
                      </a:lnTo>
                      <a:lnTo>
                        <a:pt x="9" y="124"/>
                      </a:lnTo>
                      <a:lnTo>
                        <a:pt x="17" y="132"/>
                      </a:lnTo>
                      <a:lnTo>
                        <a:pt x="26" y="140"/>
                      </a:lnTo>
                      <a:lnTo>
                        <a:pt x="37" y="148"/>
                      </a:lnTo>
                      <a:lnTo>
                        <a:pt x="50" y="155"/>
                      </a:lnTo>
                      <a:lnTo>
                        <a:pt x="64" y="162"/>
                      </a:lnTo>
                      <a:lnTo>
                        <a:pt x="80" y="168"/>
                      </a:lnTo>
                      <a:lnTo>
                        <a:pt x="98" y="174"/>
                      </a:lnTo>
                      <a:lnTo>
                        <a:pt x="117" y="179"/>
                      </a:lnTo>
                      <a:lnTo>
                        <a:pt x="136" y="184"/>
                      </a:lnTo>
                      <a:lnTo>
                        <a:pt x="157" y="188"/>
                      </a:lnTo>
                      <a:lnTo>
                        <a:pt x="179" y="191"/>
                      </a:lnTo>
                      <a:lnTo>
                        <a:pt x="202" y="194"/>
                      </a:lnTo>
                      <a:lnTo>
                        <a:pt x="225" y="195"/>
                      </a:lnTo>
                      <a:lnTo>
                        <a:pt x="249" y="197"/>
                      </a:lnTo>
                      <a:lnTo>
                        <a:pt x="272" y="197"/>
                      </a:lnTo>
                      <a:lnTo>
                        <a:pt x="296" y="197"/>
                      </a:lnTo>
                      <a:lnTo>
                        <a:pt x="320" y="195"/>
                      </a:lnTo>
                      <a:lnTo>
                        <a:pt x="343" y="194"/>
                      </a:lnTo>
                      <a:lnTo>
                        <a:pt x="366" y="191"/>
                      </a:lnTo>
                      <a:lnTo>
                        <a:pt x="388" y="188"/>
                      </a:lnTo>
                      <a:lnTo>
                        <a:pt x="409" y="184"/>
                      </a:lnTo>
                      <a:lnTo>
                        <a:pt x="428" y="179"/>
                      </a:lnTo>
                      <a:lnTo>
                        <a:pt x="448" y="174"/>
                      </a:lnTo>
                      <a:lnTo>
                        <a:pt x="465" y="168"/>
                      </a:lnTo>
                      <a:lnTo>
                        <a:pt x="481" y="162"/>
                      </a:lnTo>
                      <a:lnTo>
                        <a:pt x="495" y="155"/>
                      </a:lnTo>
                      <a:lnTo>
                        <a:pt x="508" y="148"/>
                      </a:lnTo>
                      <a:lnTo>
                        <a:pt x="519" y="140"/>
                      </a:lnTo>
                      <a:lnTo>
                        <a:pt x="528" y="132"/>
                      </a:lnTo>
                      <a:lnTo>
                        <a:pt x="536" y="124"/>
                      </a:lnTo>
                      <a:lnTo>
                        <a:pt x="540" y="116"/>
                      </a:lnTo>
                      <a:lnTo>
                        <a:pt x="544" y="107"/>
                      </a:lnTo>
                      <a:lnTo>
                        <a:pt x="545" y="99"/>
                      </a:lnTo>
                      <a:lnTo>
                        <a:pt x="544" y="90"/>
                      </a:lnTo>
                      <a:lnTo>
                        <a:pt x="540" y="81"/>
                      </a:lnTo>
                      <a:lnTo>
                        <a:pt x="536" y="73"/>
                      </a:lnTo>
                      <a:lnTo>
                        <a:pt x="528" y="65"/>
                      </a:lnTo>
                      <a:lnTo>
                        <a:pt x="519" y="57"/>
                      </a:lnTo>
                      <a:lnTo>
                        <a:pt x="508" y="49"/>
                      </a:lnTo>
                      <a:lnTo>
                        <a:pt x="495" y="42"/>
                      </a:lnTo>
                      <a:lnTo>
                        <a:pt x="481" y="35"/>
                      </a:lnTo>
                      <a:lnTo>
                        <a:pt x="465" y="29"/>
                      </a:lnTo>
                      <a:lnTo>
                        <a:pt x="447" y="23"/>
                      </a:lnTo>
                      <a:lnTo>
                        <a:pt x="428" y="18"/>
                      </a:lnTo>
                      <a:lnTo>
                        <a:pt x="409" y="13"/>
                      </a:lnTo>
                      <a:lnTo>
                        <a:pt x="388" y="9"/>
                      </a:lnTo>
                      <a:lnTo>
                        <a:pt x="366" y="6"/>
                      </a:lnTo>
                      <a:lnTo>
                        <a:pt x="343" y="3"/>
                      </a:lnTo>
                      <a:lnTo>
                        <a:pt x="320" y="2"/>
                      </a:lnTo>
                      <a:lnTo>
                        <a:pt x="296" y="1"/>
                      </a:lnTo>
                      <a:lnTo>
                        <a:pt x="272" y="0"/>
                      </a:lnTo>
                      <a:lnTo>
                        <a:pt x="249" y="1"/>
                      </a:lnTo>
                      <a:lnTo>
                        <a:pt x="225" y="2"/>
                      </a:lnTo>
                      <a:lnTo>
                        <a:pt x="202" y="3"/>
                      </a:lnTo>
                      <a:lnTo>
                        <a:pt x="179" y="6"/>
                      </a:lnTo>
                      <a:lnTo>
                        <a:pt x="157" y="9"/>
                      </a:lnTo>
                      <a:lnTo>
                        <a:pt x="136" y="13"/>
                      </a:lnTo>
                      <a:lnTo>
                        <a:pt x="117" y="18"/>
                      </a:lnTo>
                      <a:lnTo>
                        <a:pt x="97" y="23"/>
                      </a:lnTo>
                      <a:lnTo>
                        <a:pt x="80" y="29"/>
                      </a:lnTo>
                      <a:lnTo>
                        <a:pt x="64" y="35"/>
                      </a:lnTo>
                      <a:lnTo>
                        <a:pt x="50" y="42"/>
                      </a:lnTo>
                      <a:lnTo>
                        <a:pt x="37" y="49"/>
                      </a:lnTo>
                      <a:lnTo>
                        <a:pt x="26" y="57"/>
                      </a:lnTo>
                      <a:lnTo>
                        <a:pt x="17" y="65"/>
                      </a:lnTo>
                      <a:lnTo>
                        <a:pt x="9" y="73"/>
                      </a:lnTo>
                      <a:lnTo>
                        <a:pt x="5" y="81"/>
                      </a:lnTo>
                      <a:lnTo>
                        <a:pt x="1" y="90"/>
                      </a:lnTo>
                      <a:lnTo>
                        <a:pt x="0" y="9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36" name="Freeform 16"/>
                <p:cNvSpPr>
                  <a:spLocks/>
                </p:cNvSpPr>
                <p:nvPr/>
              </p:nvSpPr>
              <p:spPr bwMode="auto">
                <a:xfrm>
                  <a:off x="2317" y="1242"/>
                  <a:ext cx="820" cy="170"/>
                </a:xfrm>
                <a:custGeom>
                  <a:avLst/>
                  <a:gdLst/>
                  <a:ahLst/>
                  <a:cxnLst>
                    <a:cxn ang="0">
                      <a:pos x="819" y="169"/>
                    </a:cxn>
                    <a:cxn ang="0">
                      <a:pos x="819" y="0"/>
                    </a:cxn>
                    <a:cxn ang="0">
                      <a:pos x="0" y="0"/>
                    </a:cxn>
                    <a:cxn ang="0">
                      <a:pos x="0" y="169"/>
                    </a:cxn>
                    <a:cxn ang="0">
                      <a:pos x="819" y="169"/>
                    </a:cxn>
                  </a:cxnLst>
                  <a:rect l="0" t="0" r="r" b="b"/>
                  <a:pathLst>
                    <a:path w="820" h="170">
                      <a:moveTo>
                        <a:pt x="819" y="169"/>
                      </a:moveTo>
                      <a:lnTo>
                        <a:pt x="819" y="0"/>
                      </a:lnTo>
                      <a:lnTo>
                        <a:pt x="0" y="0"/>
                      </a:lnTo>
                      <a:lnTo>
                        <a:pt x="0" y="169"/>
                      </a:lnTo>
                      <a:lnTo>
                        <a:pt x="819" y="16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37" name="Freeform 17"/>
                <p:cNvSpPr>
                  <a:spLocks/>
                </p:cNvSpPr>
                <p:nvPr/>
              </p:nvSpPr>
              <p:spPr bwMode="auto">
                <a:xfrm>
                  <a:off x="2317" y="779"/>
                  <a:ext cx="545" cy="198"/>
                </a:xfrm>
                <a:custGeom>
                  <a:avLst/>
                  <a:gdLst/>
                  <a:ahLst/>
                  <a:cxnLst>
                    <a:cxn ang="0">
                      <a:pos x="543" y="90"/>
                    </a:cxn>
                    <a:cxn ang="0">
                      <a:pos x="535" y="73"/>
                    </a:cxn>
                    <a:cxn ang="0">
                      <a:pos x="519" y="57"/>
                    </a:cxn>
                    <a:cxn ang="0">
                      <a:pos x="495" y="42"/>
                    </a:cxn>
                    <a:cxn ang="0">
                      <a:pos x="465" y="29"/>
                    </a:cxn>
                    <a:cxn ang="0">
                      <a:pos x="428" y="18"/>
                    </a:cxn>
                    <a:cxn ang="0">
                      <a:pos x="387" y="10"/>
                    </a:cxn>
                    <a:cxn ang="0">
                      <a:pos x="343" y="4"/>
                    </a:cxn>
                    <a:cxn ang="0">
                      <a:pos x="296" y="1"/>
                    </a:cxn>
                    <a:cxn ang="0">
                      <a:pos x="248" y="1"/>
                    </a:cxn>
                    <a:cxn ang="0">
                      <a:pos x="202" y="4"/>
                    </a:cxn>
                    <a:cxn ang="0">
                      <a:pos x="157" y="10"/>
                    </a:cxn>
                    <a:cxn ang="0">
                      <a:pos x="116" y="18"/>
                    </a:cxn>
                    <a:cxn ang="0">
                      <a:pos x="79" y="29"/>
                    </a:cxn>
                    <a:cxn ang="0">
                      <a:pos x="49" y="42"/>
                    </a:cxn>
                    <a:cxn ang="0">
                      <a:pos x="25" y="57"/>
                    </a:cxn>
                    <a:cxn ang="0">
                      <a:pos x="9" y="73"/>
                    </a:cxn>
                    <a:cxn ang="0">
                      <a:pos x="1" y="90"/>
                    </a:cxn>
                    <a:cxn ang="0">
                      <a:pos x="1" y="107"/>
                    </a:cxn>
                    <a:cxn ang="0">
                      <a:pos x="9" y="124"/>
                    </a:cxn>
                    <a:cxn ang="0">
                      <a:pos x="25" y="140"/>
                    </a:cxn>
                    <a:cxn ang="0">
                      <a:pos x="49" y="155"/>
                    </a:cxn>
                    <a:cxn ang="0">
                      <a:pos x="79" y="168"/>
                    </a:cxn>
                    <a:cxn ang="0">
                      <a:pos x="116" y="179"/>
                    </a:cxn>
                    <a:cxn ang="0">
                      <a:pos x="157" y="188"/>
                    </a:cxn>
                    <a:cxn ang="0">
                      <a:pos x="202" y="194"/>
                    </a:cxn>
                    <a:cxn ang="0">
                      <a:pos x="248" y="197"/>
                    </a:cxn>
                    <a:cxn ang="0">
                      <a:pos x="296" y="197"/>
                    </a:cxn>
                    <a:cxn ang="0">
                      <a:pos x="343" y="194"/>
                    </a:cxn>
                    <a:cxn ang="0">
                      <a:pos x="387" y="188"/>
                    </a:cxn>
                    <a:cxn ang="0">
                      <a:pos x="428" y="179"/>
                    </a:cxn>
                    <a:cxn ang="0">
                      <a:pos x="465" y="168"/>
                    </a:cxn>
                    <a:cxn ang="0">
                      <a:pos x="495" y="155"/>
                    </a:cxn>
                    <a:cxn ang="0">
                      <a:pos x="519" y="140"/>
                    </a:cxn>
                    <a:cxn ang="0">
                      <a:pos x="535" y="124"/>
                    </a:cxn>
                    <a:cxn ang="0">
                      <a:pos x="543" y="107"/>
                    </a:cxn>
                  </a:cxnLst>
                  <a:rect l="0" t="0" r="r" b="b"/>
                  <a:pathLst>
                    <a:path w="545" h="198">
                      <a:moveTo>
                        <a:pt x="544" y="99"/>
                      </a:moveTo>
                      <a:lnTo>
                        <a:pt x="543" y="90"/>
                      </a:lnTo>
                      <a:lnTo>
                        <a:pt x="540" y="82"/>
                      </a:lnTo>
                      <a:lnTo>
                        <a:pt x="535" y="73"/>
                      </a:lnTo>
                      <a:lnTo>
                        <a:pt x="528" y="65"/>
                      </a:lnTo>
                      <a:lnTo>
                        <a:pt x="519" y="57"/>
                      </a:lnTo>
                      <a:lnTo>
                        <a:pt x="508" y="49"/>
                      </a:lnTo>
                      <a:lnTo>
                        <a:pt x="495" y="42"/>
                      </a:lnTo>
                      <a:lnTo>
                        <a:pt x="481" y="35"/>
                      </a:lnTo>
                      <a:lnTo>
                        <a:pt x="465" y="29"/>
                      </a:lnTo>
                      <a:lnTo>
                        <a:pt x="447" y="23"/>
                      </a:lnTo>
                      <a:lnTo>
                        <a:pt x="428" y="18"/>
                      </a:lnTo>
                      <a:lnTo>
                        <a:pt x="408" y="13"/>
                      </a:lnTo>
                      <a:lnTo>
                        <a:pt x="387" y="10"/>
                      </a:lnTo>
                      <a:lnTo>
                        <a:pt x="365" y="6"/>
                      </a:lnTo>
                      <a:lnTo>
                        <a:pt x="343" y="4"/>
                      </a:lnTo>
                      <a:lnTo>
                        <a:pt x="319" y="2"/>
                      </a:lnTo>
                      <a:lnTo>
                        <a:pt x="296" y="1"/>
                      </a:lnTo>
                      <a:lnTo>
                        <a:pt x="272" y="0"/>
                      </a:lnTo>
                      <a:lnTo>
                        <a:pt x="248" y="1"/>
                      </a:lnTo>
                      <a:lnTo>
                        <a:pt x="225" y="2"/>
                      </a:lnTo>
                      <a:lnTo>
                        <a:pt x="202" y="4"/>
                      </a:lnTo>
                      <a:lnTo>
                        <a:pt x="179" y="6"/>
                      </a:lnTo>
                      <a:lnTo>
                        <a:pt x="157" y="10"/>
                      </a:lnTo>
                      <a:lnTo>
                        <a:pt x="136" y="13"/>
                      </a:lnTo>
                      <a:lnTo>
                        <a:pt x="116" y="18"/>
                      </a:lnTo>
                      <a:lnTo>
                        <a:pt x="97" y="23"/>
                      </a:lnTo>
                      <a:lnTo>
                        <a:pt x="79" y="29"/>
                      </a:lnTo>
                      <a:lnTo>
                        <a:pt x="63" y="35"/>
                      </a:lnTo>
                      <a:lnTo>
                        <a:pt x="49" y="42"/>
                      </a:lnTo>
                      <a:lnTo>
                        <a:pt x="37" y="49"/>
                      </a:lnTo>
                      <a:lnTo>
                        <a:pt x="25" y="57"/>
                      </a:lnTo>
                      <a:lnTo>
                        <a:pt x="16" y="65"/>
                      </a:lnTo>
                      <a:lnTo>
                        <a:pt x="9" y="73"/>
                      </a:lnTo>
                      <a:lnTo>
                        <a:pt x="4" y="82"/>
                      </a:lnTo>
                      <a:lnTo>
                        <a:pt x="1" y="90"/>
                      </a:lnTo>
                      <a:lnTo>
                        <a:pt x="0" y="99"/>
                      </a:lnTo>
                      <a:lnTo>
                        <a:pt x="1" y="107"/>
                      </a:lnTo>
                      <a:lnTo>
                        <a:pt x="4" y="116"/>
                      </a:lnTo>
                      <a:lnTo>
                        <a:pt x="9" y="124"/>
                      </a:lnTo>
                      <a:lnTo>
                        <a:pt x="16" y="132"/>
                      </a:lnTo>
                      <a:lnTo>
                        <a:pt x="25" y="140"/>
                      </a:lnTo>
                      <a:lnTo>
                        <a:pt x="37" y="148"/>
                      </a:lnTo>
                      <a:lnTo>
                        <a:pt x="49" y="155"/>
                      </a:lnTo>
                      <a:lnTo>
                        <a:pt x="63" y="162"/>
                      </a:lnTo>
                      <a:lnTo>
                        <a:pt x="79" y="168"/>
                      </a:lnTo>
                      <a:lnTo>
                        <a:pt x="97" y="174"/>
                      </a:lnTo>
                      <a:lnTo>
                        <a:pt x="116" y="179"/>
                      </a:lnTo>
                      <a:lnTo>
                        <a:pt x="136" y="184"/>
                      </a:lnTo>
                      <a:lnTo>
                        <a:pt x="157" y="188"/>
                      </a:lnTo>
                      <a:lnTo>
                        <a:pt x="179" y="191"/>
                      </a:lnTo>
                      <a:lnTo>
                        <a:pt x="202" y="194"/>
                      </a:lnTo>
                      <a:lnTo>
                        <a:pt x="225" y="196"/>
                      </a:lnTo>
                      <a:lnTo>
                        <a:pt x="248" y="197"/>
                      </a:lnTo>
                      <a:lnTo>
                        <a:pt x="272" y="197"/>
                      </a:lnTo>
                      <a:lnTo>
                        <a:pt x="296" y="197"/>
                      </a:lnTo>
                      <a:lnTo>
                        <a:pt x="319" y="196"/>
                      </a:lnTo>
                      <a:lnTo>
                        <a:pt x="343" y="194"/>
                      </a:lnTo>
                      <a:lnTo>
                        <a:pt x="365" y="191"/>
                      </a:lnTo>
                      <a:lnTo>
                        <a:pt x="387" y="188"/>
                      </a:lnTo>
                      <a:lnTo>
                        <a:pt x="408" y="184"/>
                      </a:lnTo>
                      <a:lnTo>
                        <a:pt x="428" y="179"/>
                      </a:lnTo>
                      <a:lnTo>
                        <a:pt x="447" y="174"/>
                      </a:lnTo>
                      <a:lnTo>
                        <a:pt x="465" y="168"/>
                      </a:lnTo>
                      <a:lnTo>
                        <a:pt x="481" y="162"/>
                      </a:lnTo>
                      <a:lnTo>
                        <a:pt x="495" y="155"/>
                      </a:lnTo>
                      <a:lnTo>
                        <a:pt x="508" y="148"/>
                      </a:lnTo>
                      <a:lnTo>
                        <a:pt x="519" y="140"/>
                      </a:lnTo>
                      <a:lnTo>
                        <a:pt x="528" y="132"/>
                      </a:lnTo>
                      <a:lnTo>
                        <a:pt x="535" y="124"/>
                      </a:lnTo>
                      <a:lnTo>
                        <a:pt x="540" y="116"/>
                      </a:lnTo>
                      <a:lnTo>
                        <a:pt x="543" y="107"/>
                      </a:lnTo>
                      <a:lnTo>
                        <a:pt x="544" y="9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45" y="768"/>
                  <a:ext cx="448" cy="2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600" b="1">
                      <a:solidFill>
                        <a:srgbClr val="000000"/>
                      </a:solidFill>
                      <a:latin typeface="Arial" pitchFamily="34" charset="0"/>
                    </a:rPr>
                    <a:t>name</a:t>
                  </a:r>
                </a:p>
              </p:txBody>
            </p:sp>
            <p:sp>
              <p:nvSpPr>
                <p:cNvPr id="307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358" y="1223"/>
                  <a:ext cx="790" cy="2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600" b="1">
                      <a:solidFill>
                        <a:srgbClr val="000000"/>
                      </a:solidFill>
                      <a:latin typeface="Arial" pitchFamily="34" charset="0"/>
                    </a:rPr>
                    <a:t>Employees</a:t>
                  </a:r>
                </a:p>
              </p:txBody>
            </p:sp>
            <p:sp>
              <p:nvSpPr>
                <p:cNvPr id="3074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71" y="899"/>
                  <a:ext cx="335" cy="2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600" b="1" u="sng">
                      <a:solidFill>
                        <a:srgbClr val="000000"/>
                      </a:solidFill>
                      <a:latin typeface="Arial" pitchFamily="34" charset="0"/>
                    </a:rPr>
                    <a:t>ssn</a:t>
                  </a:r>
                </a:p>
              </p:txBody>
            </p:sp>
            <p:sp>
              <p:nvSpPr>
                <p:cNvPr id="30741" name="Rectangle 21"/>
                <p:cNvSpPr>
                  <a:spLocks noChangeArrowheads="1"/>
                </p:cNvSpPr>
                <p:nvPr/>
              </p:nvSpPr>
              <p:spPr bwMode="auto">
                <a:xfrm>
                  <a:off x="2998" y="904"/>
                  <a:ext cx="270" cy="2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600" b="1">
                      <a:solidFill>
                        <a:srgbClr val="000000"/>
                      </a:solidFill>
                      <a:latin typeface="Arial" pitchFamily="34" charset="0"/>
                    </a:rPr>
                    <a:t>lot</a:t>
                  </a:r>
                </a:p>
              </p:txBody>
            </p:sp>
            <p:sp>
              <p:nvSpPr>
                <p:cNvPr id="30742" name="Line 22"/>
                <p:cNvSpPr>
                  <a:spLocks noChangeShapeType="1"/>
                </p:cNvSpPr>
                <p:nvPr/>
              </p:nvSpPr>
              <p:spPr bwMode="auto">
                <a:xfrm>
                  <a:off x="2097" y="1137"/>
                  <a:ext cx="318" cy="97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0743" name="Line 23"/>
                <p:cNvSpPr>
                  <a:spLocks noChangeShapeType="1"/>
                </p:cNvSpPr>
                <p:nvPr/>
              </p:nvSpPr>
              <p:spPr bwMode="auto">
                <a:xfrm>
                  <a:off x="2582" y="993"/>
                  <a:ext cx="0" cy="241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0744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2809" y="1137"/>
                  <a:ext cx="296" cy="8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30746" name="Line 26"/>
              <p:cNvSpPr>
                <a:spLocks noChangeShapeType="1"/>
              </p:cNvSpPr>
              <p:nvPr/>
            </p:nvSpPr>
            <p:spPr bwMode="auto">
              <a:xfrm>
                <a:off x="4218" y="1094"/>
                <a:ext cx="5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stealth" w="lg" len="med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47" name="Line 27"/>
              <p:cNvSpPr>
                <a:spLocks noChangeShapeType="1"/>
              </p:cNvSpPr>
              <p:nvPr/>
            </p:nvSpPr>
            <p:spPr bwMode="auto">
              <a:xfrm>
                <a:off x="4670" y="878"/>
                <a:ext cx="203" cy="11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48" name="Line 28"/>
              <p:cNvSpPr>
                <a:spLocks noChangeShapeType="1"/>
              </p:cNvSpPr>
              <p:nvPr/>
            </p:nvSpPr>
            <p:spPr bwMode="auto">
              <a:xfrm flipH="1">
                <a:off x="5180" y="897"/>
                <a:ext cx="171" cy="10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49" name="Line 29"/>
              <p:cNvSpPr>
                <a:spLocks noChangeShapeType="1"/>
              </p:cNvSpPr>
              <p:nvPr/>
            </p:nvSpPr>
            <p:spPr bwMode="auto">
              <a:xfrm>
                <a:off x="4428" y="826"/>
                <a:ext cx="42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99" name="Line 79"/>
              <p:cNvSpPr>
                <a:spLocks noChangeShapeType="1"/>
              </p:cNvSpPr>
              <p:nvPr/>
            </p:nvSpPr>
            <p:spPr bwMode="auto">
              <a:xfrm flipH="1">
                <a:off x="3116" y="1104"/>
                <a:ext cx="440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0806" name="Line 86"/>
            <p:cNvSpPr>
              <a:spLocks noChangeShapeType="1"/>
            </p:cNvSpPr>
            <p:nvPr/>
          </p:nvSpPr>
          <p:spPr bwMode="auto">
            <a:xfrm>
              <a:off x="3888" y="13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808" name="Rectangle 88"/>
          <p:cNvSpPr>
            <a:spLocks noChangeArrowheads="1"/>
          </p:cNvSpPr>
          <p:nvPr/>
        </p:nvSpPr>
        <p:spPr bwMode="auto">
          <a:xfrm>
            <a:off x="152400" y="2819400"/>
            <a:ext cx="2895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   </a:t>
            </a:r>
            <a:r>
              <a:rPr lang="en-US" sz="2000" b="1">
                <a:solidFill>
                  <a:srgbClr val="FF0000"/>
                </a:solidFill>
                <a:latin typeface="Tahoma" pitchFamily="34" charset="0"/>
              </a:rPr>
              <a:t>  Key constraint on Policies would mean policy can only cover 1 dependent!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  <p:bldP spid="30800" grpId="0" autoUpdateAnimBg="0"/>
      <p:bldP spid="30802" grpId="0" animBg="1"/>
      <p:bldP spid="30804" grpId="0" autoUpdateAnimBg="0"/>
      <p:bldP spid="3080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80772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 sz="3200"/>
              <a:t>Binary vs. Ternary Relationships (Contd.)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991600" cy="4419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 b="0"/>
              <a:t>Previous example illustrated a case when two binary relationships were better than one ternary relationship.</a:t>
            </a:r>
          </a:p>
          <a:p>
            <a:pPr>
              <a:lnSpc>
                <a:spcPct val="90000"/>
              </a:lnSpc>
            </a:pPr>
            <a:endParaRPr lang="en-US" sz="2800" b="0"/>
          </a:p>
          <a:p>
            <a:pPr>
              <a:lnSpc>
                <a:spcPct val="90000"/>
              </a:lnSpc>
            </a:pPr>
            <a:r>
              <a:rPr lang="en-US" sz="2800" b="0"/>
              <a:t>An example in the other direction:  a ternary relation </a:t>
            </a:r>
            <a:r>
              <a:rPr lang="en-US" sz="2800" b="0">
                <a:solidFill>
                  <a:schemeClr val="accent2"/>
                </a:solidFill>
              </a:rPr>
              <a:t>Contracts </a:t>
            </a:r>
            <a:r>
              <a:rPr lang="en-US" sz="2800" b="0"/>
              <a:t>relates entity sets </a:t>
            </a:r>
            <a:r>
              <a:rPr lang="en-US" sz="2800" b="0">
                <a:solidFill>
                  <a:schemeClr val="accent2"/>
                </a:solidFill>
              </a:rPr>
              <a:t>Parts, Departments </a:t>
            </a:r>
            <a:r>
              <a:rPr lang="en-US" sz="2800" b="0"/>
              <a:t>and</a:t>
            </a:r>
            <a:r>
              <a:rPr lang="en-US" sz="2800" b="0">
                <a:solidFill>
                  <a:schemeClr val="accent2"/>
                </a:solidFill>
              </a:rPr>
              <a:t> Suppliers</a:t>
            </a:r>
            <a:r>
              <a:rPr lang="en-US" sz="2800" b="0"/>
              <a:t>, and has descriptive attribute </a:t>
            </a:r>
            <a:r>
              <a:rPr lang="en-US" sz="2800" b="0" i="1"/>
              <a:t>qty</a:t>
            </a:r>
            <a:r>
              <a:rPr lang="en-US" sz="2800" b="0"/>
              <a:t>.  No combination of binary relationships is an adequate substitute.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80772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 sz="3200"/>
              <a:t>Binary vs. Ternary Relationships (Contd.)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991600" cy="990600"/>
          </a:xfrm>
          <a:noFill/>
          <a:ln/>
        </p:spPr>
        <p:txBody>
          <a:bodyPr lIns="90488" tIns="44450" rIns="90488" bIns="44450"/>
          <a:lstStyle/>
          <a:p>
            <a:pPr lvl="1">
              <a:lnSpc>
                <a:spcPct val="90000"/>
              </a:lnSpc>
            </a:pPr>
            <a:r>
              <a:rPr lang="en-US"/>
              <a:t>S “can-supply” P,  D “needs” P,  and D  “deals-with” S does not imply that D has agreed to buy P from S.</a:t>
            </a:r>
          </a:p>
          <a:p>
            <a:pPr lvl="1">
              <a:lnSpc>
                <a:spcPct val="90000"/>
              </a:lnSpc>
            </a:pPr>
            <a:r>
              <a:rPr lang="en-US"/>
              <a:t>How do we record </a:t>
            </a:r>
            <a:r>
              <a:rPr lang="en-US" i="1"/>
              <a:t>qty</a:t>
            </a:r>
            <a:r>
              <a:rPr lang="en-US"/>
              <a:t>?</a:t>
            </a:r>
          </a:p>
        </p:txBody>
      </p:sp>
      <p:sp>
        <p:nvSpPr>
          <p:cNvPr id="83978" name="Freeform 10"/>
          <p:cNvSpPr>
            <a:spLocks/>
          </p:cNvSpPr>
          <p:nvPr/>
        </p:nvSpPr>
        <p:spPr bwMode="auto">
          <a:xfrm>
            <a:off x="1295400" y="3057525"/>
            <a:ext cx="1333500" cy="371475"/>
          </a:xfrm>
          <a:custGeom>
            <a:avLst/>
            <a:gdLst/>
            <a:ahLst/>
            <a:cxnLst>
              <a:cxn ang="0">
                <a:pos x="710" y="202"/>
              </a:cxn>
              <a:cxn ang="0">
                <a:pos x="710" y="0"/>
              </a:cxn>
              <a:cxn ang="0">
                <a:pos x="0" y="0"/>
              </a:cxn>
              <a:cxn ang="0">
                <a:pos x="0" y="202"/>
              </a:cxn>
              <a:cxn ang="0">
                <a:pos x="710" y="202"/>
              </a:cxn>
            </a:cxnLst>
            <a:rect l="0" t="0" r="r" b="b"/>
            <a:pathLst>
              <a:path w="711" h="203">
                <a:moveTo>
                  <a:pt x="710" y="202"/>
                </a:moveTo>
                <a:lnTo>
                  <a:pt x="710" y="0"/>
                </a:lnTo>
                <a:lnTo>
                  <a:pt x="0" y="0"/>
                </a:lnTo>
                <a:lnTo>
                  <a:pt x="0" y="202"/>
                </a:lnTo>
                <a:lnTo>
                  <a:pt x="710" y="20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1425575" y="3021013"/>
            <a:ext cx="11064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Suppliers</a:t>
            </a:r>
          </a:p>
        </p:txBody>
      </p:sp>
      <p:sp>
        <p:nvSpPr>
          <p:cNvPr id="83986" name="Freeform 18"/>
          <p:cNvSpPr>
            <a:spLocks/>
          </p:cNvSpPr>
          <p:nvPr/>
        </p:nvSpPr>
        <p:spPr bwMode="auto">
          <a:xfrm>
            <a:off x="1524000" y="1268413"/>
            <a:ext cx="1022350" cy="361950"/>
          </a:xfrm>
          <a:custGeom>
            <a:avLst/>
            <a:gdLst/>
            <a:ahLst/>
            <a:cxnLst>
              <a:cxn ang="0">
                <a:pos x="1" y="107"/>
              </a:cxn>
              <a:cxn ang="0">
                <a:pos x="9" y="124"/>
              </a:cxn>
              <a:cxn ang="0">
                <a:pos x="26" y="140"/>
              </a:cxn>
              <a:cxn ang="0">
                <a:pos x="49" y="155"/>
              </a:cxn>
              <a:cxn ang="0">
                <a:pos x="80" y="169"/>
              </a:cxn>
              <a:cxn ang="0">
                <a:pos x="116" y="179"/>
              </a:cxn>
              <a:cxn ang="0">
                <a:pos x="157" y="188"/>
              </a:cxn>
              <a:cxn ang="0">
                <a:pos x="202" y="194"/>
              </a:cxn>
              <a:cxn ang="0">
                <a:pos x="248" y="197"/>
              </a:cxn>
              <a:cxn ang="0">
                <a:pos x="296" y="197"/>
              </a:cxn>
              <a:cxn ang="0">
                <a:pos x="343" y="194"/>
              </a:cxn>
              <a:cxn ang="0">
                <a:pos x="387" y="188"/>
              </a:cxn>
              <a:cxn ang="0">
                <a:pos x="429" y="179"/>
              </a:cxn>
              <a:cxn ang="0">
                <a:pos x="464" y="169"/>
              </a:cxn>
              <a:cxn ang="0">
                <a:pos x="495" y="155"/>
              </a:cxn>
              <a:cxn ang="0">
                <a:pos x="519" y="140"/>
              </a:cxn>
              <a:cxn ang="0">
                <a:pos x="535" y="124"/>
              </a:cxn>
              <a:cxn ang="0">
                <a:pos x="543" y="107"/>
              </a:cxn>
              <a:cxn ang="0">
                <a:pos x="543" y="90"/>
              </a:cxn>
              <a:cxn ang="0">
                <a:pos x="535" y="73"/>
              </a:cxn>
              <a:cxn ang="0">
                <a:pos x="519" y="57"/>
              </a:cxn>
              <a:cxn ang="0">
                <a:pos x="495" y="42"/>
              </a:cxn>
              <a:cxn ang="0">
                <a:pos x="464" y="29"/>
              </a:cxn>
              <a:cxn ang="0">
                <a:pos x="428" y="18"/>
              </a:cxn>
              <a:cxn ang="0">
                <a:pos x="387" y="9"/>
              </a:cxn>
              <a:cxn ang="0">
                <a:pos x="342" y="3"/>
              </a:cxn>
              <a:cxn ang="0">
                <a:pos x="296" y="1"/>
              </a:cxn>
              <a:cxn ang="0">
                <a:pos x="248" y="1"/>
              </a:cxn>
              <a:cxn ang="0">
                <a:pos x="202" y="4"/>
              </a:cxn>
              <a:cxn ang="0">
                <a:pos x="157" y="9"/>
              </a:cxn>
              <a:cxn ang="0">
                <a:pos x="116" y="18"/>
              </a:cxn>
              <a:cxn ang="0">
                <a:pos x="80" y="29"/>
              </a:cxn>
              <a:cxn ang="0">
                <a:pos x="49" y="42"/>
              </a:cxn>
              <a:cxn ang="0">
                <a:pos x="26" y="57"/>
              </a:cxn>
              <a:cxn ang="0">
                <a:pos x="9" y="73"/>
              </a:cxn>
              <a:cxn ang="0">
                <a:pos x="1" y="90"/>
              </a:cxn>
            </a:cxnLst>
            <a:rect l="0" t="0" r="r" b="b"/>
            <a:pathLst>
              <a:path w="545" h="198">
                <a:moveTo>
                  <a:pt x="0" y="99"/>
                </a:move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6" y="140"/>
                </a:lnTo>
                <a:lnTo>
                  <a:pt x="36" y="148"/>
                </a:lnTo>
                <a:lnTo>
                  <a:pt x="49" y="155"/>
                </a:lnTo>
                <a:lnTo>
                  <a:pt x="64" y="162"/>
                </a:lnTo>
                <a:lnTo>
                  <a:pt x="80" y="169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19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9" y="179"/>
                </a:lnTo>
                <a:lnTo>
                  <a:pt x="447" y="174"/>
                </a:lnTo>
                <a:lnTo>
                  <a:pt x="464" y="169"/>
                </a:lnTo>
                <a:lnTo>
                  <a:pt x="480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3" y="107"/>
                </a:lnTo>
                <a:lnTo>
                  <a:pt x="544" y="99"/>
                </a:lnTo>
                <a:lnTo>
                  <a:pt x="543" y="90"/>
                </a:lnTo>
                <a:lnTo>
                  <a:pt x="540" y="81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0" y="35"/>
                </a:lnTo>
                <a:lnTo>
                  <a:pt x="464" y="29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9"/>
                </a:lnTo>
                <a:lnTo>
                  <a:pt x="365" y="6"/>
                </a:lnTo>
                <a:lnTo>
                  <a:pt x="342" y="3"/>
                </a:lnTo>
                <a:lnTo>
                  <a:pt x="319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9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80" y="29"/>
                </a:lnTo>
                <a:lnTo>
                  <a:pt x="64" y="35"/>
                </a:lnTo>
                <a:lnTo>
                  <a:pt x="49" y="42"/>
                </a:lnTo>
                <a:lnTo>
                  <a:pt x="36" y="50"/>
                </a:lnTo>
                <a:lnTo>
                  <a:pt x="26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0"/>
                </a:lnTo>
                <a:lnTo>
                  <a:pt x="0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3987" name="Freeform 19"/>
          <p:cNvSpPr>
            <a:spLocks/>
          </p:cNvSpPr>
          <p:nvPr/>
        </p:nvSpPr>
        <p:spPr bwMode="auto">
          <a:xfrm>
            <a:off x="1328738" y="1893888"/>
            <a:ext cx="1262062" cy="792162"/>
          </a:xfrm>
          <a:custGeom>
            <a:avLst/>
            <a:gdLst/>
            <a:ahLst/>
            <a:cxnLst>
              <a:cxn ang="0">
                <a:pos x="0" y="217"/>
              </a:cxn>
              <a:cxn ang="0">
                <a:pos x="331" y="0"/>
              </a:cxn>
              <a:cxn ang="0">
                <a:pos x="672" y="224"/>
              </a:cxn>
              <a:cxn ang="0">
                <a:pos x="331" y="432"/>
              </a:cxn>
              <a:cxn ang="0">
                <a:pos x="0" y="217"/>
              </a:cxn>
            </a:cxnLst>
            <a:rect l="0" t="0" r="r" b="b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3988" name="Freeform 20"/>
          <p:cNvSpPr>
            <a:spLocks/>
          </p:cNvSpPr>
          <p:nvPr/>
        </p:nvSpPr>
        <p:spPr bwMode="auto">
          <a:xfrm>
            <a:off x="3065463" y="2071688"/>
            <a:ext cx="1582737" cy="338137"/>
          </a:xfrm>
          <a:custGeom>
            <a:avLst/>
            <a:gdLst/>
            <a:ahLst/>
            <a:cxnLst>
              <a:cxn ang="0">
                <a:pos x="843" y="184"/>
              </a:cxn>
              <a:cxn ang="0">
                <a:pos x="843" y="0"/>
              </a:cxn>
              <a:cxn ang="0">
                <a:pos x="0" y="0"/>
              </a:cxn>
              <a:cxn ang="0">
                <a:pos x="0" y="184"/>
              </a:cxn>
              <a:cxn ang="0">
                <a:pos x="843" y="184"/>
              </a:cxn>
            </a:cxnLst>
            <a:rect l="0" t="0" r="r" b="b"/>
            <a:pathLst>
              <a:path w="844" h="185">
                <a:moveTo>
                  <a:pt x="843" y="184"/>
                </a:moveTo>
                <a:lnTo>
                  <a:pt x="843" y="0"/>
                </a:lnTo>
                <a:lnTo>
                  <a:pt x="0" y="0"/>
                </a:lnTo>
                <a:lnTo>
                  <a:pt x="0" y="184"/>
                </a:lnTo>
                <a:lnTo>
                  <a:pt x="843" y="1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3989" name="Rectangle 21"/>
          <p:cNvSpPr>
            <a:spLocks noChangeArrowheads="1"/>
          </p:cNvSpPr>
          <p:nvPr/>
        </p:nvSpPr>
        <p:spPr bwMode="auto">
          <a:xfrm>
            <a:off x="1663700" y="1268413"/>
            <a:ext cx="485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qty</a:t>
            </a:r>
          </a:p>
        </p:txBody>
      </p:sp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3117850" y="2014538"/>
            <a:ext cx="1422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Departments</a:t>
            </a:r>
          </a:p>
        </p:txBody>
      </p:sp>
      <p:sp>
        <p:nvSpPr>
          <p:cNvPr id="83992" name="Rectangle 24"/>
          <p:cNvSpPr>
            <a:spLocks noChangeArrowheads="1"/>
          </p:cNvSpPr>
          <p:nvPr/>
        </p:nvSpPr>
        <p:spPr bwMode="auto">
          <a:xfrm>
            <a:off x="1465263" y="2049463"/>
            <a:ext cx="1016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Contract</a:t>
            </a:r>
          </a:p>
        </p:txBody>
      </p:sp>
      <p:sp>
        <p:nvSpPr>
          <p:cNvPr id="83996" name="Freeform 28"/>
          <p:cNvSpPr>
            <a:spLocks/>
          </p:cNvSpPr>
          <p:nvPr/>
        </p:nvSpPr>
        <p:spPr bwMode="auto">
          <a:xfrm>
            <a:off x="152400" y="2060575"/>
            <a:ext cx="757238" cy="311150"/>
          </a:xfrm>
          <a:custGeom>
            <a:avLst/>
            <a:gdLst/>
            <a:ahLst/>
            <a:cxnLst>
              <a:cxn ang="0">
                <a:pos x="819" y="169"/>
              </a:cxn>
              <a:cxn ang="0">
                <a:pos x="819" y="0"/>
              </a:cxn>
              <a:cxn ang="0">
                <a:pos x="0" y="0"/>
              </a:cxn>
              <a:cxn ang="0">
                <a:pos x="0" y="169"/>
              </a:cxn>
              <a:cxn ang="0">
                <a:pos x="819" y="169"/>
              </a:cxn>
            </a:cxnLst>
            <a:rect l="0" t="0" r="r" b="b"/>
            <a:pathLst>
              <a:path w="820" h="170">
                <a:moveTo>
                  <a:pt x="819" y="169"/>
                </a:moveTo>
                <a:lnTo>
                  <a:pt x="819" y="0"/>
                </a:lnTo>
                <a:lnTo>
                  <a:pt x="0" y="0"/>
                </a:lnTo>
                <a:lnTo>
                  <a:pt x="0" y="169"/>
                </a:lnTo>
                <a:lnTo>
                  <a:pt x="819" y="16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228600" y="2025650"/>
            <a:ext cx="6889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Parts</a:t>
            </a:r>
          </a:p>
        </p:txBody>
      </p:sp>
      <p:sp>
        <p:nvSpPr>
          <p:cNvPr id="84005" name="Line 37"/>
          <p:cNvSpPr>
            <a:spLocks noChangeShapeType="1"/>
          </p:cNvSpPr>
          <p:nvPr/>
        </p:nvSpPr>
        <p:spPr bwMode="auto">
          <a:xfrm>
            <a:off x="2566988" y="2259013"/>
            <a:ext cx="5572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4007" name="Line 39"/>
          <p:cNvSpPr>
            <a:spLocks noChangeShapeType="1"/>
          </p:cNvSpPr>
          <p:nvPr/>
        </p:nvSpPr>
        <p:spPr bwMode="auto">
          <a:xfrm flipH="1">
            <a:off x="1905000" y="1649413"/>
            <a:ext cx="15240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4009" name="Line 41"/>
          <p:cNvSpPr>
            <a:spLocks noChangeShapeType="1"/>
          </p:cNvSpPr>
          <p:nvPr/>
        </p:nvSpPr>
        <p:spPr bwMode="auto">
          <a:xfrm flipH="1">
            <a:off x="914400" y="2246313"/>
            <a:ext cx="422275" cy="12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4010" name="Line 42"/>
          <p:cNvSpPr>
            <a:spLocks noChangeShapeType="1"/>
          </p:cNvSpPr>
          <p:nvPr/>
        </p:nvSpPr>
        <p:spPr bwMode="auto">
          <a:xfrm>
            <a:off x="1958975" y="2686050"/>
            <a:ext cx="22225" cy="411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4012" name="Freeform 44"/>
          <p:cNvSpPr>
            <a:spLocks/>
          </p:cNvSpPr>
          <p:nvPr/>
        </p:nvSpPr>
        <p:spPr bwMode="auto">
          <a:xfrm>
            <a:off x="5316538" y="4513263"/>
            <a:ext cx="1333500" cy="371475"/>
          </a:xfrm>
          <a:custGeom>
            <a:avLst/>
            <a:gdLst/>
            <a:ahLst/>
            <a:cxnLst>
              <a:cxn ang="0">
                <a:pos x="710" y="202"/>
              </a:cxn>
              <a:cxn ang="0">
                <a:pos x="710" y="0"/>
              </a:cxn>
              <a:cxn ang="0">
                <a:pos x="0" y="0"/>
              </a:cxn>
              <a:cxn ang="0">
                <a:pos x="0" y="202"/>
              </a:cxn>
              <a:cxn ang="0">
                <a:pos x="710" y="202"/>
              </a:cxn>
            </a:cxnLst>
            <a:rect l="0" t="0" r="r" b="b"/>
            <a:pathLst>
              <a:path w="711" h="203">
                <a:moveTo>
                  <a:pt x="710" y="202"/>
                </a:moveTo>
                <a:lnTo>
                  <a:pt x="710" y="0"/>
                </a:lnTo>
                <a:lnTo>
                  <a:pt x="0" y="0"/>
                </a:lnTo>
                <a:lnTo>
                  <a:pt x="0" y="202"/>
                </a:lnTo>
                <a:lnTo>
                  <a:pt x="710" y="20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4013" name="Rectangle 45"/>
          <p:cNvSpPr>
            <a:spLocks noChangeArrowheads="1"/>
          </p:cNvSpPr>
          <p:nvPr/>
        </p:nvSpPr>
        <p:spPr bwMode="auto">
          <a:xfrm>
            <a:off x="5446713" y="4476750"/>
            <a:ext cx="11064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Suppliers</a:t>
            </a:r>
          </a:p>
        </p:txBody>
      </p:sp>
      <p:sp>
        <p:nvSpPr>
          <p:cNvPr id="84015" name="Freeform 47"/>
          <p:cNvSpPr>
            <a:spLocks/>
          </p:cNvSpPr>
          <p:nvPr/>
        </p:nvSpPr>
        <p:spPr bwMode="auto">
          <a:xfrm>
            <a:off x="7119938" y="4237038"/>
            <a:ext cx="1262062" cy="792162"/>
          </a:xfrm>
          <a:custGeom>
            <a:avLst/>
            <a:gdLst/>
            <a:ahLst/>
            <a:cxnLst>
              <a:cxn ang="0">
                <a:pos x="0" y="217"/>
              </a:cxn>
              <a:cxn ang="0">
                <a:pos x="331" y="0"/>
              </a:cxn>
              <a:cxn ang="0">
                <a:pos x="672" y="224"/>
              </a:cxn>
              <a:cxn ang="0">
                <a:pos x="331" y="432"/>
              </a:cxn>
              <a:cxn ang="0">
                <a:pos x="0" y="217"/>
              </a:cxn>
            </a:cxnLst>
            <a:rect l="0" t="0" r="r" b="b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4016" name="Freeform 48"/>
          <p:cNvSpPr>
            <a:spLocks/>
          </p:cNvSpPr>
          <p:nvPr/>
        </p:nvSpPr>
        <p:spPr bwMode="auto">
          <a:xfrm>
            <a:off x="7086600" y="3527425"/>
            <a:ext cx="1582738" cy="338138"/>
          </a:xfrm>
          <a:custGeom>
            <a:avLst/>
            <a:gdLst/>
            <a:ahLst/>
            <a:cxnLst>
              <a:cxn ang="0">
                <a:pos x="843" y="184"/>
              </a:cxn>
              <a:cxn ang="0">
                <a:pos x="843" y="0"/>
              </a:cxn>
              <a:cxn ang="0">
                <a:pos x="0" y="0"/>
              </a:cxn>
              <a:cxn ang="0">
                <a:pos x="0" y="184"/>
              </a:cxn>
              <a:cxn ang="0">
                <a:pos x="843" y="184"/>
              </a:cxn>
            </a:cxnLst>
            <a:rect l="0" t="0" r="r" b="b"/>
            <a:pathLst>
              <a:path w="844" h="185">
                <a:moveTo>
                  <a:pt x="843" y="184"/>
                </a:moveTo>
                <a:lnTo>
                  <a:pt x="843" y="0"/>
                </a:lnTo>
                <a:lnTo>
                  <a:pt x="0" y="0"/>
                </a:lnTo>
                <a:lnTo>
                  <a:pt x="0" y="184"/>
                </a:lnTo>
                <a:lnTo>
                  <a:pt x="843" y="1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auto">
          <a:xfrm>
            <a:off x="7138988" y="3470275"/>
            <a:ext cx="1422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Departments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auto">
          <a:xfrm>
            <a:off x="7162800" y="4467225"/>
            <a:ext cx="11747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deals-with</a:t>
            </a:r>
          </a:p>
        </p:txBody>
      </p:sp>
      <p:sp>
        <p:nvSpPr>
          <p:cNvPr id="84020" name="Freeform 52"/>
          <p:cNvSpPr>
            <a:spLocks/>
          </p:cNvSpPr>
          <p:nvPr/>
        </p:nvSpPr>
        <p:spPr bwMode="auto">
          <a:xfrm>
            <a:off x="4038600" y="3463925"/>
            <a:ext cx="757238" cy="311150"/>
          </a:xfrm>
          <a:custGeom>
            <a:avLst/>
            <a:gdLst/>
            <a:ahLst/>
            <a:cxnLst>
              <a:cxn ang="0">
                <a:pos x="819" y="169"/>
              </a:cxn>
              <a:cxn ang="0">
                <a:pos x="819" y="0"/>
              </a:cxn>
              <a:cxn ang="0">
                <a:pos x="0" y="0"/>
              </a:cxn>
              <a:cxn ang="0">
                <a:pos x="0" y="169"/>
              </a:cxn>
              <a:cxn ang="0">
                <a:pos x="819" y="169"/>
              </a:cxn>
            </a:cxnLst>
            <a:rect l="0" t="0" r="r" b="b"/>
            <a:pathLst>
              <a:path w="820" h="170">
                <a:moveTo>
                  <a:pt x="819" y="169"/>
                </a:moveTo>
                <a:lnTo>
                  <a:pt x="819" y="0"/>
                </a:lnTo>
                <a:lnTo>
                  <a:pt x="0" y="0"/>
                </a:lnTo>
                <a:lnTo>
                  <a:pt x="0" y="169"/>
                </a:lnTo>
                <a:lnTo>
                  <a:pt x="819" y="16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auto">
          <a:xfrm>
            <a:off x="4114800" y="3429000"/>
            <a:ext cx="6889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Parts</a:t>
            </a:r>
          </a:p>
        </p:txBody>
      </p:sp>
      <p:sp>
        <p:nvSpPr>
          <p:cNvPr id="84026" name="Freeform 58"/>
          <p:cNvSpPr>
            <a:spLocks/>
          </p:cNvSpPr>
          <p:nvPr/>
        </p:nvSpPr>
        <p:spPr bwMode="auto">
          <a:xfrm>
            <a:off x="3825875" y="4111625"/>
            <a:ext cx="1262063" cy="792163"/>
          </a:xfrm>
          <a:custGeom>
            <a:avLst/>
            <a:gdLst/>
            <a:ahLst/>
            <a:cxnLst>
              <a:cxn ang="0">
                <a:pos x="0" y="217"/>
              </a:cxn>
              <a:cxn ang="0">
                <a:pos x="331" y="0"/>
              </a:cxn>
              <a:cxn ang="0">
                <a:pos x="672" y="224"/>
              </a:cxn>
              <a:cxn ang="0">
                <a:pos x="331" y="432"/>
              </a:cxn>
              <a:cxn ang="0">
                <a:pos x="0" y="217"/>
              </a:cxn>
            </a:cxnLst>
            <a:rect l="0" t="0" r="r" b="b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4027" name="Rectangle 59"/>
          <p:cNvSpPr>
            <a:spLocks noChangeArrowheads="1"/>
          </p:cNvSpPr>
          <p:nvPr/>
        </p:nvSpPr>
        <p:spPr bwMode="auto">
          <a:xfrm>
            <a:off x="3852863" y="4314825"/>
            <a:ext cx="1254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can-supply</a:t>
            </a:r>
          </a:p>
        </p:txBody>
      </p:sp>
      <p:sp>
        <p:nvSpPr>
          <p:cNvPr id="84029" name="Line 61"/>
          <p:cNvSpPr>
            <a:spLocks noChangeShapeType="1"/>
          </p:cNvSpPr>
          <p:nvPr/>
        </p:nvSpPr>
        <p:spPr bwMode="auto">
          <a:xfrm>
            <a:off x="4419600" y="38100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4030" name="Line 62"/>
          <p:cNvSpPr>
            <a:spLocks noChangeShapeType="1"/>
          </p:cNvSpPr>
          <p:nvPr/>
        </p:nvSpPr>
        <p:spPr bwMode="auto">
          <a:xfrm>
            <a:off x="5105400" y="44958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4031" name="Line 63"/>
          <p:cNvSpPr>
            <a:spLocks noChangeShapeType="1"/>
          </p:cNvSpPr>
          <p:nvPr/>
        </p:nvSpPr>
        <p:spPr bwMode="auto">
          <a:xfrm flipV="1">
            <a:off x="6629400" y="4648200"/>
            <a:ext cx="533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4032" name="Line 64"/>
          <p:cNvSpPr>
            <a:spLocks noChangeShapeType="1"/>
          </p:cNvSpPr>
          <p:nvPr/>
        </p:nvSpPr>
        <p:spPr bwMode="auto">
          <a:xfrm flipV="1">
            <a:off x="7772400" y="3886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4036" name="Text Box 68"/>
          <p:cNvSpPr txBox="1">
            <a:spLocks noChangeArrowheads="1"/>
          </p:cNvSpPr>
          <p:nvPr/>
        </p:nvSpPr>
        <p:spPr bwMode="auto">
          <a:xfrm>
            <a:off x="4876800" y="2667000"/>
            <a:ext cx="914400" cy="520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 Black" pitchFamily="34" charset="0"/>
              </a:rPr>
              <a:t>VS.</a:t>
            </a:r>
          </a:p>
        </p:txBody>
      </p:sp>
      <p:sp>
        <p:nvSpPr>
          <p:cNvPr id="84037" name="Freeform 69"/>
          <p:cNvSpPr>
            <a:spLocks/>
          </p:cNvSpPr>
          <p:nvPr/>
        </p:nvSpPr>
        <p:spPr bwMode="auto">
          <a:xfrm>
            <a:off x="5334000" y="3276600"/>
            <a:ext cx="1262063" cy="792163"/>
          </a:xfrm>
          <a:custGeom>
            <a:avLst/>
            <a:gdLst/>
            <a:ahLst/>
            <a:cxnLst>
              <a:cxn ang="0">
                <a:pos x="0" y="217"/>
              </a:cxn>
              <a:cxn ang="0">
                <a:pos x="331" y="0"/>
              </a:cxn>
              <a:cxn ang="0">
                <a:pos x="672" y="224"/>
              </a:cxn>
              <a:cxn ang="0">
                <a:pos x="331" y="432"/>
              </a:cxn>
              <a:cxn ang="0">
                <a:pos x="0" y="217"/>
              </a:cxn>
            </a:cxnLst>
            <a:rect l="0" t="0" r="r" b="b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4038" name="Rectangle 70"/>
          <p:cNvSpPr>
            <a:spLocks noChangeArrowheads="1"/>
          </p:cNvSpPr>
          <p:nvPr/>
        </p:nvSpPr>
        <p:spPr bwMode="auto">
          <a:xfrm>
            <a:off x="5634038" y="3505200"/>
            <a:ext cx="7683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needs</a:t>
            </a:r>
          </a:p>
        </p:txBody>
      </p:sp>
      <p:cxnSp>
        <p:nvCxnSpPr>
          <p:cNvPr id="84039" name="AutoShape 71"/>
          <p:cNvCxnSpPr>
            <a:cxnSpLocks noChangeShapeType="1"/>
            <a:stCxn id="84021" idx="3"/>
            <a:endCxn id="84037" idx="4"/>
          </p:cNvCxnSpPr>
          <p:nvPr/>
        </p:nvCxnSpPr>
        <p:spPr bwMode="auto">
          <a:xfrm>
            <a:off x="4803775" y="3595688"/>
            <a:ext cx="530225" cy="77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84040" name="AutoShape 72"/>
          <p:cNvCxnSpPr>
            <a:cxnSpLocks noChangeShapeType="1"/>
            <a:stCxn id="84037" idx="2"/>
            <a:endCxn id="84018" idx="1"/>
          </p:cNvCxnSpPr>
          <p:nvPr/>
        </p:nvCxnSpPr>
        <p:spPr bwMode="auto">
          <a:xfrm flipV="1">
            <a:off x="6594475" y="3636963"/>
            <a:ext cx="544513" cy="49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/>
              <a:t>Summary so far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763000" cy="4419600"/>
          </a:xfrm>
        </p:spPr>
        <p:txBody>
          <a:bodyPr/>
          <a:lstStyle/>
          <a:p>
            <a:r>
              <a:rPr lang="en-US"/>
              <a:t>Entities and Entity Set (boxes)</a:t>
            </a:r>
          </a:p>
          <a:p>
            <a:r>
              <a:rPr lang="en-US"/>
              <a:t>Relationships and Relationship sets (diamonds)</a:t>
            </a:r>
          </a:p>
          <a:p>
            <a:pPr lvl="1"/>
            <a:r>
              <a:rPr lang="en-US"/>
              <a:t>binary</a:t>
            </a:r>
          </a:p>
          <a:p>
            <a:pPr lvl="1"/>
            <a:r>
              <a:rPr lang="en-US"/>
              <a:t>n-ary</a:t>
            </a:r>
          </a:p>
          <a:p>
            <a:r>
              <a:rPr lang="en-US"/>
              <a:t>Key constraints (1-1,1-M, M-M, arrows on 1 side)</a:t>
            </a:r>
          </a:p>
          <a:p>
            <a:r>
              <a:rPr lang="en-US"/>
              <a:t>Participation constraints (bold for Total)</a:t>
            </a:r>
          </a:p>
          <a:p>
            <a:r>
              <a:rPr lang="en-US"/>
              <a:t>Weak entities - require strong entity for key</a:t>
            </a:r>
          </a:p>
          <a:p>
            <a:r>
              <a:rPr lang="en-US"/>
              <a:t>Next, a couple more “advanced” concepts…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Aggregation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3505200" cy="5105400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sz="2800" b="0"/>
              <a:t>Used to model a relationship involving a </a:t>
            </a:r>
            <a:r>
              <a:rPr lang="en-US" sz="2800" b="0" i="1"/>
              <a:t>relationship set</a:t>
            </a:r>
            <a:r>
              <a:rPr lang="en-US" sz="2800" b="0"/>
              <a:t>.</a:t>
            </a:r>
          </a:p>
          <a:p>
            <a:pPr>
              <a:buFontTx/>
              <a:buNone/>
            </a:pPr>
            <a:r>
              <a:rPr lang="en-US" sz="2800" b="0"/>
              <a:t>Allows us to </a:t>
            </a:r>
            <a:r>
              <a:rPr lang="en-US" sz="2800" b="0">
                <a:solidFill>
                  <a:srgbClr val="FF0000"/>
                </a:solidFill>
              </a:rPr>
              <a:t>treat a relationship set   as an entity set</a:t>
            </a:r>
            <a:r>
              <a:rPr lang="en-US" sz="2800" b="0"/>
              <a:t>  for purposes of participation in (other) relationships.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2819400" y="4557713"/>
            <a:ext cx="6324600" cy="192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buFont typeface="Monotype Sorts" pitchFamily="96" charset="2"/>
              <a:buNone/>
            </a:pPr>
            <a:r>
              <a:rPr lang="en-US" sz="2400" i="1">
                <a:solidFill>
                  <a:schemeClr val="accent2"/>
                </a:solidFill>
              </a:rPr>
              <a:t>  </a:t>
            </a:r>
            <a:r>
              <a:rPr lang="en-US" sz="2400" b="1" i="1">
                <a:solidFill>
                  <a:schemeClr val="accent2"/>
                </a:solidFill>
              </a:rPr>
              <a:t>Aggregation vs. ternary relationship</a:t>
            </a:r>
            <a:r>
              <a:rPr lang="en-US" sz="2400" b="1">
                <a:solidFill>
                  <a:schemeClr val="accent2"/>
                </a:solidFill>
              </a:rPr>
              <a:t>?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endParaRPr lang="en-US" sz="2000">
              <a:solidFill>
                <a:schemeClr val="tx1"/>
              </a:solidFill>
            </a:endParaRPr>
          </a:p>
          <a:p>
            <a:pPr>
              <a:buSzPct val="75000"/>
              <a:buFont typeface="Monotype Sorts" pitchFamily="96" charset="2"/>
              <a:buChar char="v"/>
            </a:pPr>
            <a:r>
              <a:rPr lang="en-US" sz="2400">
                <a:solidFill>
                  <a:schemeClr val="tx1"/>
                </a:solidFill>
              </a:rPr>
              <a:t> Monitors is a distinct relationship, with a descriptive attribute.</a:t>
            </a:r>
          </a:p>
          <a:p>
            <a:pPr>
              <a:buSzPct val="75000"/>
              <a:buFont typeface="Monotype Sorts" pitchFamily="96" charset="2"/>
              <a:buChar char="v"/>
            </a:pPr>
            <a:r>
              <a:rPr lang="en-US" sz="2400">
                <a:solidFill>
                  <a:schemeClr val="tx1"/>
                </a:solidFill>
              </a:rPr>
              <a:t>  Also, can say that each sponsorship is monitored by at most one employee.</a:t>
            </a:r>
          </a:p>
        </p:txBody>
      </p:sp>
      <p:grpSp>
        <p:nvGrpSpPr>
          <p:cNvPr id="90119" name="Group 7"/>
          <p:cNvGrpSpPr>
            <a:grpSpLocks/>
          </p:cNvGrpSpPr>
          <p:nvPr/>
        </p:nvGrpSpPr>
        <p:grpSpPr bwMode="auto">
          <a:xfrm>
            <a:off x="4800600" y="98425"/>
            <a:ext cx="3008313" cy="2282825"/>
            <a:chOff x="3024" y="62"/>
            <a:chExt cx="1895" cy="1438"/>
          </a:xfrm>
        </p:grpSpPr>
        <p:sp>
          <p:nvSpPr>
            <p:cNvPr id="90120" name="Freeform 8"/>
            <p:cNvSpPr>
              <a:spLocks/>
            </p:cNvSpPr>
            <p:nvPr/>
          </p:nvSpPr>
          <p:spPr bwMode="auto">
            <a:xfrm>
              <a:off x="4353" y="1189"/>
              <a:ext cx="566" cy="241"/>
            </a:xfrm>
            <a:custGeom>
              <a:avLst/>
              <a:gdLst/>
              <a:ahLst/>
              <a:cxnLst>
                <a:cxn ang="0">
                  <a:pos x="563" y="109"/>
                </a:cxn>
                <a:cxn ang="0">
                  <a:pos x="555" y="89"/>
                </a:cxn>
                <a:cxn ang="0">
                  <a:pos x="538" y="69"/>
                </a:cxn>
                <a:cxn ang="0">
                  <a:pos x="513" y="51"/>
                </a:cxn>
                <a:cxn ang="0">
                  <a:pos x="482" y="35"/>
                </a:cxn>
                <a:cxn ang="0">
                  <a:pos x="444" y="22"/>
                </a:cxn>
                <a:cxn ang="0">
                  <a:pos x="401" y="12"/>
                </a:cxn>
                <a:cxn ang="0">
                  <a:pos x="355" y="4"/>
                </a:cxn>
                <a:cxn ang="0">
                  <a:pos x="307" y="1"/>
                </a:cxn>
                <a:cxn ang="0">
                  <a:pos x="258" y="1"/>
                </a:cxn>
                <a:cxn ang="0">
                  <a:pos x="209" y="4"/>
                </a:cxn>
                <a:cxn ang="0">
                  <a:pos x="163" y="12"/>
                </a:cxn>
                <a:cxn ang="0">
                  <a:pos x="120" y="22"/>
                </a:cxn>
                <a:cxn ang="0">
                  <a:pos x="83" y="35"/>
                </a:cxn>
                <a:cxn ang="0">
                  <a:pos x="51" y="51"/>
                </a:cxn>
                <a:cxn ang="0">
                  <a:pos x="27" y="69"/>
                </a:cxn>
                <a:cxn ang="0">
                  <a:pos x="10" y="89"/>
                </a:cxn>
                <a:cxn ang="0">
                  <a:pos x="2" y="109"/>
                </a:cxn>
                <a:cxn ang="0">
                  <a:pos x="2" y="130"/>
                </a:cxn>
                <a:cxn ang="0">
                  <a:pos x="10" y="151"/>
                </a:cxn>
                <a:cxn ang="0">
                  <a:pos x="27" y="170"/>
                </a:cxn>
                <a:cxn ang="0">
                  <a:pos x="51" y="188"/>
                </a:cxn>
                <a:cxn ang="0">
                  <a:pos x="83" y="205"/>
                </a:cxn>
                <a:cxn ang="0">
                  <a:pos x="120" y="218"/>
                </a:cxn>
                <a:cxn ang="0">
                  <a:pos x="163" y="228"/>
                </a:cxn>
                <a:cxn ang="0">
                  <a:pos x="209" y="236"/>
                </a:cxn>
                <a:cxn ang="0">
                  <a:pos x="258" y="239"/>
                </a:cxn>
                <a:cxn ang="0">
                  <a:pos x="307" y="239"/>
                </a:cxn>
                <a:cxn ang="0">
                  <a:pos x="355" y="236"/>
                </a:cxn>
                <a:cxn ang="0">
                  <a:pos x="401" y="228"/>
                </a:cxn>
                <a:cxn ang="0">
                  <a:pos x="444" y="218"/>
                </a:cxn>
                <a:cxn ang="0">
                  <a:pos x="482" y="205"/>
                </a:cxn>
                <a:cxn ang="0">
                  <a:pos x="513" y="188"/>
                </a:cxn>
                <a:cxn ang="0">
                  <a:pos x="538" y="170"/>
                </a:cxn>
                <a:cxn ang="0">
                  <a:pos x="555" y="151"/>
                </a:cxn>
                <a:cxn ang="0">
                  <a:pos x="563" y="130"/>
                </a:cxn>
              </a:cxnLst>
              <a:rect l="0" t="0" r="r" b="b"/>
              <a:pathLst>
                <a:path w="566" h="241">
                  <a:moveTo>
                    <a:pt x="565" y="120"/>
                  </a:moveTo>
                  <a:lnTo>
                    <a:pt x="563" y="109"/>
                  </a:lnTo>
                  <a:lnTo>
                    <a:pt x="560" y="99"/>
                  </a:lnTo>
                  <a:lnTo>
                    <a:pt x="555" y="89"/>
                  </a:lnTo>
                  <a:lnTo>
                    <a:pt x="547" y="79"/>
                  </a:lnTo>
                  <a:lnTo>
                    <a:pt x="538" y="69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8"/>
                  </a:lnTo>
                  <a:lnTo>
                    <a:pt x="444" y="22"/>
                  </a:lnTo>
                  <a:lnTo>
                    <a:pt x="424" y="16"/>
                  </a:lnTo>
                  <a:lnTo>
                    <a:pt x="401" y="12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2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8" y="1"/>
                  </a:lnTo>
                  <a:lnTo>
                    <a:pt x="233" y="2"/>
                  </a:lnTo>
                  <a:lnTo>
                    <a:pt x="209" y="4"/>
                  </a:lnTo>
                  <a:lnTo>
                    <a:pt x="186" y="7"/>
                  </a:lnTo>
                  <a:lnTo>
                    <a:pt x="163" y="12"/>
                  </a:lnTo>
                  <a:lnTo>
                    <a:pt x="141" y="16"/>
                  </a:lnTo>
                  <a:lnTo>
                    <a:pt x="120" y="22"/>
                  </a:lnTo>
                  <a:lnTo>
                    <a:pt x="101" y="28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9"/>
                  </a:lnTo>
                  <a:lnTo>
                    <a:pt x="17" y="79"/>
                  </a:lnTo>
                  <a:lnTo>
                    <a:pt x="10" y="89"/>
                  </a:lnTo>
                  <a:lnTo>
                    <a:pt x="4" y="99"/>
                  </a:lnTo>
                  <a:lnTo>
                    <a:pt x="2" y="109"/>
                  </a:lnTo>
                  <a:lnTo>
                    <a:pt x="0" y="120"/>
                  </a:lnTo>
                  <a:lnTo>
                    <a:pt x="2" y="130"/>
                  </a:lnTo>
                  <a:lnTo>
                    <a:pt x="4" y="141"/>
                  </a:lnTo>
                  <a:lnTo>
                    <a:pt x="10" y="151"/>
                  </a:lnTo>
                  <a:lnTo>
                    <a:pt x="17" y="161"/>
                  </a:lnTo>
                  <a:lnTo>
                    <a:pt x="27" y="170"/>
                  </a:lnTo>
                  <a:lnTo>
                    <a:pt x="38" y="180"/>
                  </a:lnTo>
                  <a:lnTo>
                    <a:pt x="51" y="188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6" y="232"/>
                  </a:lnTo>
                  <a:lnTo>
                    <a:pt x="209" y="236"/>
                  </a:lnTo>
                  <a:lnTo>
                    <a:pt x="233" y="238"/>
                  </a:lnTo>
                  <a:lnTo>
                    <a:pt x="258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1" y="238"/>
                  </a:lnTo>
                  <a:lnTo>
                    <a:pt x="355" y="236"/>
                  </a:lnTo>
                  <a:lnTo>
                    <a:pt x="379" y="232"/>
                  </a:lnTo>
                  <a:lnTo>
                    <a:pt x="401" y="228"/>
                  </a:lnTo>
                  <a:lnTo>
                    <a:pt x="424" y="223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8"/>
                  </a:lnTo>
                  <a:lnTo>
                    <a:pt x="527" y="180"/>
                  </a:lnTo>
                  <a:lnTo>
                    <a:pt x="538" y="170"/>
                  </a:lnTo>
                  <a:lnTo>
                    <a:pt x="547" y="161"/>
                  </a:lnTo>
                  <a:lnTo>
                    <a:pt x="555" y="151"/>
                  </a:lnTo>
                  <a:lnTo>
                    <a:pt x="560" y="141"/>
                  </a:lnTo>
                  <a:lnTo>
                    <a:pt x="563" y="130"/>
                  </a:lnTo>
                  <a:lnTo>
                    <a:pt x="565" y="1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0121" name="Freeform 9"/>
            <p:cNvSpPr>
              <a:spLocks/>
            </p:cNvSpPr>
            <p:nvPr/>
          </p:nvSpPr>
          <p:spPr bwMode="auto">
            <a:xfrm>
              <a:off x="3423" y="1105"/>
              <a:ext cx="804" cy="395"/>
            </a:xfrm>
            <a:custGeom>
              <a:avLst/>
              <a:gdLst/>
              <a:ahLst/>
              <a:cxnLst>
                <a:cxn ang="0">
                  <a:pos x="0" y="197"/>
                </a:cxn>
                <a:cxn ang="0">
                  <a:pos x="396" y="0"/>
                </a:cxn>
                <a:cxn ang="0">
                  <a:pos x="803" y="204"/>
                </a:cxn>
                <a:cxn ang="0">
                  <a:pos x="396" y="394"/>
                </a:cxn>
                <a:cxn ang="0">
                  <a:pos x="0" y="197"/>
                </a:cxn>
              </a:cxnLst>
              <a:rect l="0" t="0" r="r" b="b"/>
              <a:pathLst>
                <a:path w="804" h="395">
                  <a:moveTo>
                    <a:pt x="0" y="197"/>
                  </a:moveTo>
                  <a:lnTo>
                    <a:pt x="396" y="0"/>
                  </a:lnTo>
                  <a:lnTo>
                    <a:pt x="803" y="204"/>
                  </a:lnTo>
                  <a:lnTo>
                    <a:pt x="396" y="394"/>
                  </a:lnTo>
                  <a:lnTo>
                    <a:pt x="0" y="19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0122" name="Rectangle 10"/>
            <p:cNvSpPr>
              <a:spLocks noChangeArrowheads="1"/>
            </p:cNvSpPr>
            <p:nvPr/>
          </p:nvSpPr>
          <p:spPr bwMode="auto">
            <a:xfrm>
              <a:off x="4436" y="1202"/>
              <a:ext cx="38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until</a:t>
              </a:r>
            </a:p>
          </p:txBody>
        </p:sp>
        <p:grpSp>
          <p:nvGrpSpPr>
            <p:cNvPr id="90123" name="Group 11"/>
            <p:cNvGrpSpPr>
              <a:grpSpLocks/>
            </p:cNvGrpSpPr>
            <p:nvPr/>
          </p:nvGrpSpPr>
          <p:grpSpPr bwMode="auto">
            <a:xfrm>
              <a:off x="3435" y="619"/>
              <a:ext cx="840" cy="254"/>
              <a:chOff x="3435" y="619"/>
              <a:chExt cx="840" cy="254"/>
            </a:xfrm>
          </p:grpSpPr>
          <p:sp>
            <p:nvSpPr>
              <p:cNvPr id="90124" name="Freeform 12"/>
              <p:cNvSpPr>
                <a:spLocks/>
              </p:cNvSpPr>
              <p:nvPr/>
            </p:nvSpPr>
            <p:spPr bwMode="auto">
              <a:xfrm>
                <a:off x="3435" y="626"/>
                <a:ext cx="840" cy="247"/>
              </a:xfrm>
              <a:custGeom>
                <a:avLst/>
                <a:gdLst/>
                <a:ahLst/>
                <a:cxnLst>
                  <a:cxn ang="0">
                    <a:pos x="839" y="246"/>
                  </a:cxn>
                  <a:cxn ang="0">
                    <a:pos x="839" y="0"/>
                  </a:cxn>
                  <a:cxn ang="0">
                    <a:pos x="0" y="0"/>
                  </a:cxn>
                  <a:cxn ang="0">
                    <a:pos x="0" y="246"/>
                  </a:cxn>
                  <a:cxn ang="0">
                    <a:pos x="839" y="246"/>
                  </a:cxn>
                </a:cxnLst>
                <a:rect l="0" t="0" r="r" b="b"/>
                <a:pathLst>
                  <a:path w="840" h="247">
                    <a:moveTo>
                      <a:pt x="839" y="246"/>
                    </a:moveTo>
                    <a:lnTo>
                      <a:pt x="839" y="0"/>
                    </a:lnTo>
                    <a:lnTo>
                      <a:pt x="0" y="0"/>
                    </a:lnTo>
                    <a:lnTo>
                      <a:pt x="0" y="246"/>
                    </a:lnTo>
                    <a:lnTo>
                      <a:pt x="839" y="24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0125" name="Rectangle 13"/>
              <p:cNvSpPr>
                <a:spLocks noChangeArrowheads="1"/>
              </p:cNvSpPr>
              <p:nvPr/>
            </p:nvSpPr>
            <p:spPr bwMode="auto">
              <a:xfrm>
                <a:off x="3471" y="619"/>
                <a:ext cx="79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Employees</a:t>
                </a:r>
              </a:p>
            </p:txBody>
          </p:sp>
        </p:grpSp>
        <p:sp>
          <p:nvSpPr>
            <p:cNvPr id="90126" name="Rectangle 14"/>
            <p:cNvSpPr>
              <a:spLocks noChangeArrowheads="1"/>
            </p:cNvSpPr>
            <p:nvPr/>
          </p:nvSpPr>
          <p:spPr bwMode="auto">
            <a:xfrm>
              <a:off x="3494" y="1181"/>
              <a:ext cx="65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Monitors</a:t>
              </a:r>
            </a:p>
          </p:txBody>
        </p:sp>
        <p:sp>
          <p:nvSpPr>
            <p:cNvPr id="90127" name="Line 15"/>
            <p:cNvSpPr>
              <a:spLocks noChangeShapeType="1"/>
            </p:cNvSpPr>
            <p:nvPr/>
          </p:nvSpPr>
          <p:spPr bwMode="auto">
            <a:xfrm>
              <a:off x="4228" y="1306"/>
              <a:ext cx="12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28" name="Line 16"/>
            <p:cNvSpPr>
              <a:spLocks noChangeShapeType="1"/>
            </p:cNvSpPr>
            <p:nvPr/>
          </p:nvSpPr>
          <p:spPr bwMode="auto">
            <a:xfrm flipV="1">
              <a:off x="3819" y="870"/>
              <a:ext cx="0" cy="22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29" name="Freeform 17"/>
            <p:cNvSpPr>
              <a:spLocks/>
            </p:cNvSpPr>
            <p:nvPr/>
          </p:nvSpPr>
          <p:spPr bwMode="auto">
            <a:xfrm>
              <a:off x="4060" y="239"/>
              <a:ext cx="565" cy="240"/>
            </a:xfrm>
            <a:custGeom>
              <a:avLst/>
              <a:gdLst/>
              <a:ahLst/>
              <a:cxnLst>
                <a:cxn ang="0">
                  <a:pos x="1" y="130"/>
                </a:cxn>
                <a:cxn ang="0">
                  <a:pos x="9" y="151"/>
                </a:cxn>
                <a:cxn ang="0">
                  <a:pos x="27" y="170"/>
                </a:cxn>
                <a:cxn ang="0">
                  <a:pos x="51" y="188"/>
                </a:cxn>
                <a:cxn ang="0">
                  <a:pos x="83" y="204"/>
                </a:cxn>
                <a:cxn ang="0">
                  <a:pos x="120" y="218"/>
                </a:cxn>
                <a:cxn ang="0">
                  <a:pos x="163" y="228"/>
                </a:cxn>
                <a:cxn ang="0">
                  <a:pos x="209" y="235"/>
                </a:cxn>
                <a:cxn ang="0">
                  <a:pos x="257" y="239"/>
                </a:cxn>
                <a:cxn ang="0">
                  <a:pos x="306" y="239"/>
                </a:cxn>
                <a:cxn ang="0">
                  <a:pos x="355" y="235"/>
                </a:cxn>
                <a:cxn ang="0">
                  <a:pos x="401" y="228"/>
                </a:cxn>
                <a:cxn ang="0">
                  <a:pos x="443" y="217"/>
                </a:cxn>
                <a:cxn ang="0">
                  <a:pos x="481" y="204"/>
                </a:cxn>
                <a:cxn ang="0">
                  <a:pos x="513" y="188"/>
                </a:cxn>
                <a:cxn ang="0">
                  <a:pos x="537" y="170"/>
                </a:cxn>
                <a:cxn ang="0">
                  <a:pos x="554" y="150"/>
                </a:cxn>
                <a:cxn ang="0">
                  <a:pos x="563" y="129"/>
                </a:cxn>
                <a:cxn ang="0">
                  <a:pos x="563" y="109"/>
                </a:cxn>
                <a:cxn ang="0">
                  <a:pos x="554" y="88"/>
                </a:cxn>
                <a:cxn ang="0">
                  <a:pos x="537" y="68"/>
                </a:cxn>
                <a:cxn ang="0">
                  <a:pos x="513" y="51"/>
                </a:cxn>
                <a:cxn ang="0">
                  <a:pos x="481" y="35"/>
                </a:cxn>
                <a:cxn ang="0">
                  <a:pos x="443" y="21"/>
                </a:cxn>
                <a:cxn ang="0">
                  <a:pos x="401" y="11"/>
                </a:cxn>
                <a:cxn ang="0">
                  <a:pos x="355" y="4"/>
                </a:cxn>
                <a:cxn ang="0">
                  <a:pos x="306" y="0"/>
                </a:cxn>
                <a:cxn ang="0">
                  <a:pos x="257" y="0"/>
                </a:cxn>
                <a:cxn ang="0">
                  <a:pos x="209" y="4"/>
                </a:cxn>
                <a:cxn ang="0">
                  <a:pos x="163" y="11"/>
                </a:cxn>
                <a:cxn ang="0">
                  <a:pos x="120" y="21"/>
                </a:cxn>
                <a:cxn ang="0">
                  <a:pos x="83" y="35"/>
                </a:cxn>
                <a:cxn ang="0">
                  <a:pos x="51" y="51"/>
                </a:cxn>
                <a:cxn ang="0">
                  <a:pos x="27" y="69"/>
                </a:cxn>
                <a:cxn ang="0">
                  <a:pos x="9" y="88"/>
                </a:cxn>
                <a:cxn ang="0">
                  <a:pos x="1" y="109"/>
                </a:cxn>
              </a:cxnLst>
              <a:rect l="0" t="0" r="r" b="b"/>
              <a:pathLst>
                <a:path w="565" h="240">
                  <a:moveTo>
                    <a:pt x="0" y="119"/>
                  </a:moveTo>
                  <a:lnTo>
                    <a:pt x="1" y="130"/>
                  </a:lnTo>
                  <a:lnTo>
                    <a:pt x="4" y="140"/>
                  </a:lnTo>
                  <a:lnTo>
                    <a:pt x="9" y="151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7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5" y="232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7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8" y="231"/>
                  </a:lnTo>
                  <a:lnTo>
                    <a:pt x="401" y="228"/>
                  </a:lnTo>
                  <a:lnTo>
                    <a:pt x="423" y="223"/>
                  </a:lnTo>
                  <a:lnTo>
                    <a:pt x="443" y="217"/>
                  </a:lnTo>
                  <a:lnTo>
                    <a:pt x="463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7" y="170"/>
                  </a:lnTo>
                  <a:lnTo>
                    <a:pt x="547" y="160"/>
                  </a:lnTo>
                  <a:lnTo>
                    <a:pt x="554" y="150"/>
                  </a:lnTo>
                  <a:lnTo>
                    <a:pt x="559" y="140"/>
                  </a:lnTo>
                  <a:lnTo>
                    <a:pt x="563" y="129"/>
                  </a:lnTo>
                  <a:lnTo>
                    <a:pt x="564" y="119"/>
                  </a:lnTo>
                  <a:lnTo>
                    <a:pt x="563" y="109"/>
                  </a:lnTo>
                  <a:lnTo>
                    <a:pt x="559" y="98"/>
                  </a:lnTo>
                  <a:lnTo>
                    <a:pt x="554" y="88"/>
                  </a:lnTo>
                  <a:lnTo>
                    <a:pt x="547" y="78"/>
                  </a:lnTo>
                  <a:lnTo>
                    <a:pt x="537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3" y="27"/>
                  </a:lnTo>
                  <a:lnTo>
                    <a:pt x="443" y="21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8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7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1"/>
                  </a:lnTo>
                  <a:lnTo>
                    <a:pt x="100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9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0130" name="Freeform 18"/>
            <p:cNvSpPr>
              <a:spLocks/>
            </p:cNvSpPr>
            <p:nvPr/>
          </p:nvSpPr>
          <p:spPr bwMode="auto">
            <a:xfrm>
              <a:off x="3024" y="239"/>
              <a:ext cx="565" cy="240"/>
            </a:xfrm>
            <a:custGeom>
              <a:avLst/>
              <a:gdLst/>
              <a:ahLst/>
              <a:cxnLst>
                <a:cxn ang="0">
                  <a:pos x="563" y="109"/>
                </a:cxn>
                <a:cxn ang="0">
                  <a:pos x="555" y="88"/>
                </a:cxn>
                <a:cxn ang="0">
                  <a:pos x="538" y="68"/>
                </a:cxn>
                <a:cxn ang="0">
                  <a:pos x="513" y="51"/>
                </a:cxn>
                <a:cxn ang="0">
                  <a:pos x="481" y="35"/>
                </a:cxn>
                <a:cxn ang="0">
                  <a:pos x="444" y="21"/>
                </a:cxn>
                <a:cxn ang="0">
                  <a:pos x="401" y="11"/>
                </a:cxn>
                <a:cxn ang="0">
                  <a:pos x="355" y="4"/>
                </a:cxn>
                <a:cxn ang="0">
                  <a:pos x="306" y="0"/>
                </a:cxn>
                <a:cxn ang="0">
                  <a:pos x="258" y="0"/>
                </a:cxn>
                <a:cxn ang="0">
                  <a:pos x="209" y="4"/>
                </a:cxn>
                <a:cxn ang="0">
                  <a:pos x="163" y="11"/>
                </a:cxn>
                <a:cxn ang="0">
                  <a:pos x="120" y="21"/>
                </a:cxn>
                <a:cxn ang="0">
                  <a:pos x="83" y="35"/>
                </a:cxn>
                <a:cxn ang="0">
                  <a:pos x="51" y="51"/>
                </a:cxn>
                <a:cxn ang="0">
                  <a:pos x="27" y="68"/>
                </a:cxn>
                <a:cxn ang="0">
                  <a:pos x="9" y="88"/>
                </a:cxn>
                <a:cxn ang="0">
                  <a:pos x="1" y="109"/>
                </a:cxn>
                <a:cxn ang="0">
                  <a:pos x="1" y="130"/>
                </a:cxn>
                <a:cxn ang="0">
                  <a:pos x="9" y="151"/>
                </a:cxn>
                <a:cxn ang="0">
                  <a:pos x="27" y="170"/>
                </a:cxn>
                <a:cxn ang="0">
                  <a:pos x="51" y="188"/>
                </a:cxn>
                <a:cxn ang="0">
                  <a:pos x="83" y="204"/>
                </a:cxn>
                <a:cxn ang="0">
                  <a:pos x="120" y="218"/>
                </a:cxn>
                <a:cxn ang="0">
                  <a:pos x="163" y="228"/>
                </a:cxn>
                <a:cxn ang="0">
                  <a:pos x="209" y="235"/>
                </a:cxn>
                <a:cxn ang="0">
                  <a:pos x="258" y="239"/>
                </a:cxn>
                <a:cxn ang="0">
                  <a:pos x="306" y="239"/>
                </a:cxn>
                <a:cxn ang="0">
                  <a:pos x="355" y="235"/>
                </a:cxn>
                <a:cxn ang="0">
                  <a:pos x="401" y="228"/>
                </a:cxn>
                <a:cxn ang="0">
                  <a:pos x="444" y="218"/>
                </a:cxn>
                <a:cxn ang="0">
                  <a:pos x="481" y="204"/>
                </a:cxn>
                <a:cxn ang="0">
                  <a:pos x="513" y="188"/>
                </a:cxn>
                <a:cxn ang="0">
                  <a:pos x="538" y="170"/>
                </a:cxn>
                <a:cxn ang="0">
                  <a:pos x="555" y="151"/>
                </a:cxn>
                <a:cxn ang="0">
                  <a:pos x="563" y="130"/>
                </a:cxn>
              </a:cxnLst>
              <a:rect l="0" t="0" r="r" b="b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  <a:lnTo>
                    <a:pt x="1" y="130"/>
                  </a:lnTo>
                  <a:lnTo>
                    <a:pt x="4" y="140"/>
                  </a:lnTo>
                  <a:lnTo>
                    <a:pt x="9" y="151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5" y="232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9" y="232"/>
                  </a:lnTo>
                  <a:lnTo>
                    <a:pt x="401" y="228"/>
                  </a:lnTo>
                  <a:lnTo>
                    <a:pt x="423" y="223"/>
                  </a:lnTo>
                  <a:lnTo>
                    <a:pt x="444" y="218"/>
                  </a:lnTo>
                  <a:lnTo>
                    <a:pt x="464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1"/>
                  </a:lnTo>
                  <a:lnTo>
                    <a:pt x="560" y="140"/>
                  </a:lnTo>
                  <a:lnTo>
                    <a:pt x="563" y="130"/>
                  </a:lnTo>
                  <a:lnTo>
                    <a:pt x="564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0131" name="Freeform 19"/>
            <p:cNvSpPr>
              <a:spLocks/>
            </p:cNvSpPr>
            <p:nvPr/>
          </p:nvSpPr>
          <p:spPr bwMode="auto">
            <a:xfrm>
              <a:off x="3531" y="62"/>
              <a:ext cx="565" cy="241"/>
            </a:xfrm>
            <a:custGeom>
              <a:avLst/>
              <a:gdLst/>
              <a:ahLst/>
              <a:cxnLst>
                <a:cxn ang="0">
                  <a:pos x="563" y="110"/>
                </a:cxn>
                <a:cxn ang="0">
                  <a:pos x="554" y="89"/>
                </a:cxn>
                <a:cxn ang="0">
                  <a:pos x="538" y="70"/>
                </a:cxn>
                <a:cxn ang="0">
                  <a:pos x="513" y="51"/>
                </a:cxn>
                <a:cxn ang="0">
                  <a:pos x="482" y="35"/>
                </a:cxn>
                <a:cxn ang="0">
                  <a:pos x="444" y="22"/>
                </a:cxn>
                <a:cxn ang="0">
                  <a:pos x="401" y="12"/>
                </a:cxn>
                <a:cxn ang="0">
                  <a:pos x="355" y="5"/>
                </a:cxn>
                <a:cxn ang="0">
                  <a:pos x="307" y="1"/>
                </a:cxn>
                <a:cxn ang="0">
                  <a:pos x="258" y="1"/>
                </a:cxn>
                <a:cxn ang="0">
                  <a:pos x="210" y="5"/>
                </a:cxn>
                <a:cxn ang="0">
                  <a:pos x="164" y="12"/>
                </a:cxn>
                <a:cxn ang="0">
                  <a:pos x="121" y="22"/>
                </a:cxn>
                <a:cxn ang="0">
                  <a:pos x="83" y="35"/>
                </a:cxn>
                <a:cxn ang="0">
                  <a:pos x="51" y="51"/>
                </a:cxn>
                <a:cxn ang="0">
                  <a:pos x="27" y="70"/>
                </a:cxn>
                <a:cxn ang="0">
                  <a:pos x="10" y="89"/>
                </a:cxn>
                <a:cxn ang="0">
                  <a:pos x="1" y="110"/>
                </a:cxn>
                <a:cxn ang="0">
                  <a:pos x="1" y="131"/>
                </a:cxn>
                <a:cxn ang="0">
                  <a:pos x="10" y="151"/>
                </a:cxn>
                <a:cxn ang="0">
                  <a:pos x="27" y="171"/>
                </a:cxn>
                <a:cxn ang="0">
                  <a:pos x="51" y="189"/>
                </a:cxn>
                <a:cxn ang="0">
                  <a:pos x="83" y="205"/>
                </a:cxn>
                <a:cxn ang="0">
                  <a:pos x="121" y="218"/>
                </a:cxn>
                <a:cxn ang="0">
                  <a:pos x="164" y="229"/>
                </a:cxn>
                <a:cxn ang="0">
                  <a:pos x="210" y="236"/>
                </a:cxn>
                <a:cxn ang="0">
                  <a:pos x="258" y="239"/>
                </a:cxn>
                <a:cxn ang="0">
                  <a:pos x="307" y="239"/>
                </a:cxn>
                <a:cxn ang="0">
                  <a:pos x="355" y="236"/>
                </a:cxn>
                <a:cxn ang="0">
                  <a:pos x="401" y="229"/>
                </a:cxn>
                <a:cxn ang="0">
                  <a:pos x="444" y="218"/>
                </a:cxn>
                <a:cxn ang="0">
                  <a:pos x="482" y="205"/>
                </a:cxn>
                <a:cxn ang="0">
                  <a:pos x="513" y="189"/>
                </a:cxn>
                <a:cxn ang="0">
                  <a:pos x="538" y="171"/>
                </a:cxn>
                <a:cxn ang="0">
                  <a:pos x="554" y="151"/>
                </a:cxn>
                <a:cxn ang="0">
                  <a:pos x="563" y="131"/>
                </a:cxn>
              </a:cxnLst>
              <a:rect l="0" t="0" r="r" b="b"/>
              <a:pathLst>
                <a:path w="565" h="241">
                  <a:moveTo>
                    <a:pt x="564" y="120"/>
                  </a:moveTo>
                  <a:lnTo>
                    <a:pt x="563" y="110"/>
                  </a:lnTo>
                  <a:lnTo>
                    <a:pt x="560" y="100"/>
                  </a:lnTo>
                  <a:lnTo>
                    <a:pt x="554" y="89"/>
                  </a:lnTo>
                  <a:lnTo>
                    <a:pt x="547" y="79"/>
                  </a:lnTo>
                  <a:lnTo>
                    <a:pt x="538" y="70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9"/>
                  </a:lnTo>
                  <a:lnTo>
                    <a:pt x="444" y="22"/>
                  </a:lnTo>
                  <a:lnTo>
                    <a:pt x="423" y="16"/>
                  </a:lnTo>
                  <a:lnTo>
                    <a:pt x="401" y="12"/>
                  </a:lnTo>
                  <a:lnTo>
                    <a:pt x="378" y="8"/>
                  </a:lnTo>
                  <a:lnTo>
                    <a:pt x="355" y="5"/>
                  </a:lnTo>
                  <a:lnTo>
                    <a:pt x="332" y="3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8" y="1"/>
                  </a:lnTo>
                  <a:lnTo>
                    <a:pt x="234" y="3"/>
                  </a:lnTo>
                  <a:lnTo>
                    <a:pt x="210" y="5"/>
                  </a:lnTo>
                  <a:lnTo>
                    <a:pt x="186" y="8"/>
                  </a:lnTo>
                  <a:lnTo>
                    <a:pt x="164" y="12"/>
                  </a:lnTo>
                  <a:lnTo>
                    <a:pt x="141" y="16"/>
                  </a:lnTo>
                  <a:lnTo>
                    <a:pt x="121" y="22"/>
                  </a:lnTo>
                  <a:lnTo>
                    <a:pt x="101" y="29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9" y="60"/>
                  </a:lnTo>
                  <a:lnTo>
                    <a:pt x="27" y="70"/>
                  </a:lnTo>
                  <a:lnTo>
                    <a:pt x="18" y="79"/>
                  </a:lnTo>
                  <a:lnTo>
                    <a:pt x="10" y="89"/>
                  </a:lnTo>
                  <a:lnTo>
                    <a:pt x="5" y="100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5" y="141"/>
                  </a:lnTo>
                  <a:lnTo>
                    <a:pt x="10" y="151"/>
                  </a:lnTo>
                  <a:lnTo>
                    <a:pt x="18" y="161"/>
                  </a:lnTo>
                  <a:lnTo>
                    <a:pt x="27" y="171"/>
                  </a:lnTo>
                  <a:lnTo>
                    <a:pt x="39" y="180"/>
                  </a:lnTo>
                  <a:lnTo>
                    <a:pt x="51" y="189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1" y="218"/>
                  </a:lnTo>
                  <a:lnTo>
                    <a:pt x="141" y="224"/>
                  </a:lnTo>
                  <a:lnTo>
                    <a:pt x="164" y="229"/>
                  </a:lnTo>
                  <a:lnTo>
                    <a:pt x="186" y="233"/>
                  </a:lnTo>
                  <a:lnTo>
                    <a:pt x="210" y="236"/>
                  </a:lnTo>
                  <a:lnTo>
                    <a:pt x="234" y="238"/>
                  </a:lnTo>
                  <a:lnTo>
                    <a:pt x="258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2" y="238"/>
                  </a:lnTo>
                  <a:lnTo>
                    <a:pt x="355" y="236"/>
                  </a:lnTo>
                  <a:lnTo>
                    <a:pt x="378" y="233"/>
                  </a:lnTo>
                  <a:lnTo>
                    <a:pt x="401" y="229"/>
                  </a:lnTo>
                  <a:lnTo>
                    <a:pt x="423" y="224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9"/>
                  </a:lnTo>
                  <a:lnTo>
                    <a:pt x="526" y="180"/>
                  </a:lnTo>
                  <a:lnTo>
                    <a:pt x="538" y="171"/>
                  </a:lnTo>
                  <a:lnTo>
                    <a:pt x="547" y="161"/>
                  </a:lnTo>
                  <a:lnTo>
                    <a:pt x="554" y="151"/>
                  </a:lnTo>
                  <a:lnTo>
                    <a:pt x="560" y="141"/>
                  </a:lnTo>
                  <a:lnTo>
                    <a:pt x="563" y="131"/>
                  </a:lnTo>
                  <a:lnTo>
                    <a:pt x="564" y="1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0132" name="Rectangle 20"/>
            <p:cNvSpPr>
              <a:spLocks noChangeArrowheads="1"/>
            </p:cNvSpPr>
            <p:nvPr/>
          </p:nvSpPr>
          <p:spPr bwMode="auto">
            <a:xfrm>
              <a:off x="4182" y="238"/>
              <a:ext cx="27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lot</a:t>
              </a:r>
            </a:p>
          </p:txBody>
        </p:sp>
        <p:sp>
          <p:nvSpPr>
            <p:cNvPr id="90133" name="Rectangle 21"/>
            <p:cNvSpPr>
              <a:spLocks noChangeArrowheads="1"/>
            </p:cNvSpPr>
            <p:nvPr/>
          </p:nvSpPr>
          <p:spPr bwMode="auto">
            <a:xfrm>
              <a:off x="3611" y="96"/>
              <a:ext cx="44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name</a:t>
              </a:r>
            </a:p>
          </p:txBody>
        </p:sp>
        <p:sp>
          <p:nvSpPr>
            <p:cNvPr id="90134" name="Rectangle 22"/>
            <p:cNvSpPr>
              <a:spLocks noChangeArrowheads="1"/>
            </p:cNvSpPr>
            <p:nvPr/>
          </p:nvSpPr>
          <p:spPr bwMode="auto">
            <a:xfrm>
              <a:off x="3118" y="232"/>
              <a:ext cx="33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ssn</a:t>
              </a:r>
            </a:p>
          </p:txBody>
        </p:sp>
        <p:sp>
          <p:nvSpPr>
            <p:cNvPr id="90135" name="Line 23"/>
            <p:cNvSpPr>
              <a:spLocks noChangeShapeType="1"/>
            </p:cNvSpPr>
            <p:nvPr/>
          </p:nvSpPr>
          <p:spPr bwMode="auto">
            <a:xfrm>
              <a:off x="3306" y="494"/>
              <a:ext cx="348" cy="12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36" name="Line 24"/>
            <p:cNvSpPr>
              <a:spLocks noChangeShapeType="1"/>
            </p:cNvSpPr>
            <p:nvPr/>
          </p:nvSpPr>
          <p:spPr bwMode="auto">
            <a:xfrm>
              <a:off x="3821" y="302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37" name="Line 25"/>
            <p:cNvSpPr>
              <a:spLocks noChangeShapeType="1"/>
            </p:cNvSpPr>
            <p:nvPr/>
          </p:nvSpPr>
          <p:spPr bwMode="auto">
            <a:xfrm flipH="1">
              <a:off x="4009" y="484"/>
              <a:ext cx="334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0138" name="Group 26"/>
          <p:cNvGrpSpPr>
            <a:grpSpLocks/>
          </p:cNvGrpSpPr>
          <p:nvPr/>
        </p:nvGrpSpPr>
        <p:grpSpPr bwMode="auto">
          <a:xfrm>
            <a:off x="3276600" y="2362200"/>
            <a:ext cx="5781675" cy="2133600"/>
            <a:chOff x="2064" y="1488"/>
            <a:chExt cx="3642" cy="1344"/>
          </a:xfrm>
        </p:grpSpPr>
        <p:sp>
          <p:nvSpPr>
            <p:cNvPr id="90139" name="Rectangle 27"/>
            <p:cNvSpPr>
              <a:spLocks noChangeArrowheads="1"/>
            </p:cNvSpPr>
            <p:nvPr/>
          </p:nvSpPr>
          <p:spPr bwMode="auto">
            <a:xfrm>
              <a:off x="2064" y="1735"/>
              <a:ext cx="3642" cy="1097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40" name="Line 28"/>
            <p:cNvSpPr>
              <a:spLocks noChangeShapeType="1"/>
            </p:cNvSpPr>
            <p:nvPr/>
          </p:nvSpPr>
          <p:spPr bwMode="auto">
            <a:xfrm>
              <a:off x="3820" y="1488"/>
              <a:ext cx="0" cy="22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0141" name="Group 29"/>
          <p:cNvGrpSpPr>
            <a:grpSpLocks/>
          </p:cNvGrpSpPr>
          <p:nvPr/>
        </p:nvGrpSpPr>
        <p:grpSpPr bwMode="auto">
          <a:xfrm>
            <a:off x="3386138" y="2859088"/>
            <a:ext cx="5675312" cy="1497012"/>
            <a:chOff x="2133" y="1801"/>
            <a:chExt cx="3575" cy="943"/>
          </a:xfrm>
        </p:grpSpPr>
        <p:sp>
          <p:nvSpPr>
            <p:cNvPr id="90142" name="Freeform 30"/>
            <p:cNvSpPr>
              <a:spLocks/>
            </p:cNvSpPr>
            <p:nvPr/>
          </p:nvSpPr>
          <p:spPr bwMode="auto">
            <a:xfrm>
              <a:off x="4106" y="2054"/>
              <a:ext cx="565" cy="240"/>
            </a:xfrm>
            <a:custGeom>
              <a:avLst/>
              <a:gdLst/>
              <a:ahLst/>
              <a:cxnLst>
                <a:cxn ang="0">
                  <a:pos x="563" y="109"/>
                </a:cxn>
                <a:cxn ang="0">
                  <a:pos x="555" y="88"/>
                </a:cxn>
                <a:cxn ang="0">
                  <a:pos x="538" y="68"/>
                </a:cxn>
                <a:cxn ang="0">
                  <a:pos x="513" y="51"/>
                </a:cxn>
                <a:cxn ang="0">
                  <a:pos x="482" y="35"/>
                </a:cxn>
                <a:cxn ang="0">
                  <a:pos x="444" y="21"/>
                </a:cxn>
                <a:cxn ang="0">
                  <a:pos x="402" y="11"/>
                </a:cxn>
                <a:cxn ang="0">
                  <a:pos x="356" y="4"/>
                </a:cxn>
                <a:cxn ang="0">
                  <a:pos x="307" y="0"/>
                </a:cxn>
                <a:cxn ang="0">
                  <a:pos x="258" y="0"/>
                </a:cxn>
                <a:cxn ang="0">
                  <a:pos x="210" y="4"/>
                </a:cxn>
                <a:cxn ang="0">
                  <a:pos x="163" y="11"/>
                </a:cxn>
                <a:cxn ang="0">
                  <a:pos x="121" y="21"/>
                </a:cxn>
                <a:cxn ang="0">
                  <a:pos x="83" y="35"/>
                </a:cxn>
                <a:cxn ang="0">
                  <a:pos x="52" y="51"/>
                </a:cxn>
                <a:cxn ang="0">
                  <a:pos x="27" y="68"/>
                </a:cxn>
                <a:cxn ang="0">
                  <a:pos x="10" y="88"/>
                </a:cxn>
                <a:cxn ang="0">
                  <a:pos x="2" y="109"/>
                </a:cxn>
                <a:cxn ang="0">
                  <a:pos x="2" y="129"/>
                </a:cxn>
                <a:cxn ang="0">
                  <a:pos x="10" y="150"/>
                </a:cxn>
                <a:cxn ang="0">
                  <a:pos x="27" y="170"/>
                </a:cxn>
                <a:cxn ang="0">
                  <a:pos x="52" y="188"/>
                </a:cxn>
                <a:cxn ang="0">
                  <a:pos x="83" y="204"/>
                </a:cxn>
                <a:cxn ang="0">
                  <a:pos x="121" y="217"/>
                </a:cxn>
                <a:cxn ang="0">
                  <a:pos x="163" y="227"/>
                </a:cxn>
                <a:cxn ang="0">
                  <a:pos x="210" y="235"/>
                </a:cxn>
                <a:cxn ang="0">
                  <a:pos x="258" y="239"/>
                </a:cxn>
                <a:cxn ang="0">
                  <a:pos x="307" y="239"/>
                </a:cxn>
                <a:cxn ang="0">
                  <a:pos x="356" y="235"/>
                </a:cxn>
                <a:cxn ang="0">
                  <a:pos x="402" y="227"/>
                </a:cxn>
                <a:cxn ang="0">
                  <a:pos x="444" y="217"/>
                </a:cxn>
                <a:cxn ang="0">
                  <a:pos x="482" y="204"/>
                </a:cxn>
                <a:cxn ang="0">
                  <a:pos x="513" y="188"/>
                </a:cxn>
                <a:cxn ang="0">
                  <a:pos x="538" y="170"/>
                </a:cxn>
                <a:cxn ang="0">
                  <a:pos x="555" y="150"/>
                </a:cxn>
                <a:cxn ang="0">
                  <a:pos x="563" y="129"/>
                </a:cxn>
              </a:cxnLst>
              <a:rect l="0" t="0" r="r" b="b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2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2" y="11"/>
                  </a:lnTo>
                  <a:lnTo>
                    <a:pt x="379" y="7"/>
                  </a:lnTo>
                  <a:lnTo>
                    <a:pt x="356" y="4"/>
                  </a:lnTo>
                  <a:lnTo>
                    <a:pt x="331" y="1"/>
                  </a:lnTo>
                  <a:lnTo>
                    <a:pt x="307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6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1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7" y="42"/>
                  </a:lnTo>
                  <a:lnTo>
                    <a:pt x="52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8" y="78"/>
                  </a:lnTo>
                  <a:lnTo>
                    <a:pt x="10" y="88"/>
                  </a:lnTo>
                  <a:lnTo>
                    <a:pt x="5" y="98"/>
                  </a:lnTo>
                  <a:lnTo>
                    <a:pt x="2" y="109"/>
                  </a:lnTo>
                  <a:lnTo>
                    <a:pt x="0" y="119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10" y="150"/>
                  </a:lnTo>
                  <a:lnTo>
                    <a:pt x="18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2" y="188"/>
                  </a:lnTo>
                  <a:lnTo>
                    <a:pt x="67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1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6" y="231"/>
                  </a:lnTo>
                  <a:lnTo>
                    <a:pt x="210" y="235"/>
                  </a:lnTo>
                  <a:lnTo>
                    <a:pt x="234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7" y="239"/>
                  </a:lnTo>
                  <a:lnTo>
                    <a:pt x="331" y="237"/>
                  </a:lnTo>
                  <a:lnTo>
                    <a:pt x="356" y="235"/>
                  </a:lnTo>
                  <a:lnTo>
                    <a:pt x="379" y="231"/>
                  </a:lnTo>
                  <a:lnTo>
                    <a:pt x="402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2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7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0143" name="Freeform 31"/>
            <p:cNvSpPr>
              <a:spLocks/>
            </p:cNvSpPr>
            <p:nvPr/>
          </p:nvSpPr>
          <p:spPr bwMode="auto">
            <a:xfrm>
              <a:off x="5143" y="2054"/>
              <a:ext cx="565" cy="240"/>
            </a:xfrm>
            <a:custGeom>
              <a:avLst/>
              <a:gdLst/>
              <a:ahLst/>
              <a:cxnLst>
                <a:cxn ang="0">
                  <a:pos x="1" y="129"/>
                </a:cxn>
                <a:cxn ang="0">
                  <a:pos x="9" y="150"/>
                </a:cxn>
                <a:cxn ang="0">
                  <a:pos x="27" y="170"/>
                </a:cxn>
                <a:cxn ang="0">
                  <a:pos x="51" y="188"/>
                </a:cxn>
                <a:cxn ang="0">
                  <a:pos x="83" y="204"/>
                </a:cxn>
                <a:cxn ang="0">
                  <a:pos x="120" y="217"/>
                </a:cxn>
                <a:cxn ang="0">
                  <a:pos x="163" y="227"/>
                </a:cxn>
                <a:cxn ang="0">
                  <a:pos x="209" y="235"/>
                </a:cxn>
                <a:cxn ang="0">
                  <a:pos x="257" y="239"/>
                </a:cxn>
                <a:cxn ang="0">
                  <a:pos x="306" y="239"/>
                </a:cxn>
                <a:cxn ang="0">
                  <a:pos x="355" y="235"/>
                </a:cxn>
                <a:cxn ang="0">
                  <a:pos x="401" y="227"/>
                </a:cxn>
                <a:cxn ang="0">
                  <a:pos x="443" y="217"/>
                </a:cxn>
                <a:cxn ang="0">
                  <a:pos x="481" y="204"/>
                </a:cxn>
                <a:cxn ang="0">
                  <a:pos x="513" y="188"/>
                </a:cxn>
                <a:cxn ang="0">
                  <a:pos x="537" y="169"/>
                </a:cxn>
                <a:cxn ang="0">
                  <a:pos x="554" y="150"/>
                </a:cxn>
                <a:cxn ang="0">
                  <a:pos x="563" y="129"/>
                </a:cxn>
                <a:cxn ang="0">
                  <a:pos x="563" y="108"/>
                </a:cxn>
                <a:cxn ang="0">
                  <a:pos x="554" y="88"/>
                </a:cxn>
                <a:cxn ang="0">
                  <a:pos x="537" y="68"/>
                </a:cxn>
                <a:cxn ang="0">
                  <a:pos x="513" y="50"/>
                </a:cxn>
                <a:cxn ang="0">
                  <a:pos x="481" y="35"/>
                </a:cxn>
                <a:cxn ang="0">
                  <a:pos x="443" y="21"/>
                </a:cxn>
                <a:cxn ang="0">
                  <a:pos x="401" y="11"/>
                </a:cxn>
                <a:cxn ang="0">
                  <a:pos x="355" y="4"/>
                </a:cxn>
                <a:cxn ang="0">
                  <a:pos x="306" y="0"/>
                </a:cxn>
                <a:cxn ang="0">
                  <a:pos x="257" y="0"/>
                </a:cxn>
                <a:cxn ang="0">
                  <a:pos x="209" y="4"/>
                </a:cxn>
                <a:cxn ang="0">
                  <a:pos x="163" y="11"/>
                </a:cxn>
                <a:cxn ang="0">
                  <a:pos x="120" y="21"/>
                </a:cxn>
                <a:cxn ang="0">
                  <a:pos x="83" y="35"/>
                </a:cxn>
                <a:cxn ang="0">
                  <a:pos x="51" y="51"/>
                </a:cxn>
                <a:cxn ang="0">
                  <a:pos x="27" y="68"/>
                </a:cxn>
                <a:cxn ang="0">
                  <a:pos x="9" y="88"/>
                </a:cxn>
                <a:cxn ang="0">
                  <a:pos x="1" y="109"/>
                </a:cxn>
              </a:cxnLst>
              <a:rect l="0" t="0" r="r" b="b"/>
              <a:pathLst>
                <a:path w="565" h="240">
                  <a:moveTo>
                    <a:pt x="0" y="119"/>
                  </a:moveTo>
                  <a:lnTo>
                    <a:pt x="1" y="129"/>
                  </a:lnTo>
                  <a:lnTo>
                    <a:pt x="4" y="140"/>
                  </a:lnTo>
                  <a:lnTo>
                    <a:pt x="9" y="150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5" y="231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7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8" y="231"/>
                  </a:lnTo>
                  <a:lnTo>
                    <a:pt x="401" y="227"/>
                  </a:lnTo>
                  <a:lnTo>
                    <a:pt x="423" y="223"/>
                  </a:lnTo>
                  <a:lnTo>
                    <a:pt x="443" y="217"/>
                  </a:lnTo>
                  <a:lnTo>
                    <a:pt x="463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7" y="169"/>
                  </a:lnTo>
                  <a:lnTo>
                    <a:pt x="547" y="160"/>
                  </a:lnTo>
                  <a:lnTo>
                    <a:pt x="554" y="150"/>
                  </a:lnTo>
                  <a:lnTo>
                    <a:pt x="559" y="140"/>
                  </a:lnTo>
                  <a:lnTo>
                    <a:pt x="563" y="129"/>
                  </a:lnTo>
                  <a:lnTo>
                    <a:pt x="564" y="119"/>
                  </a:lnTo>
                  <a:lnTo>
                    <a:pt x="563" y="108"/>
                  </a:lnTo>
                  <a:lnTo>
                    <a:pt x="559" y="98"/>
                  </a:lnTo>
                  <a:lnTo>
                    <a:pt x="554" y="88"/>
                  </a:lnTo>
                  <a:lnTo>
                    <a:pt x="547" y="78"/>
                  </a:lnTo>
                  <a:lnTo>
                    <a:pt x="537" y="68"/>
                  </a:lnTo>
                  <a:lnTo>
                    <a:pt x="526" y="59"/>
                  </a:lnTo>
                  <a:lnTo>
                    <a:pt x="513" y="50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3" y="27"/>
                  </a:lnTo>
                  <a:lnTo>
                    <a:pt x="443" y="21"/>
                  </a:lnTo>
                  <a:lnTo>
                    <a:pt x="423" y="15"/>
                  </a:lnTo>
                  <a:lnTo>
                    <a:pt x="401" y="11"/>
                  </a:lnTo>
                  <a:lnTo>
                    <a:pt x="378" y="6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7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1"/>
                  </a:lnTo>
                  <a:lnTo>
                    <a:pt x="100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0144" name="Freeform 32"/>
            <p:cNvSpPr>
              <a:spLocks/>
            </p:cNvSpPr>
            <p:nvPr/>
          </p:nvSpPr>
          <p:spPr bwMode="auto">
            <a:xfrm>
              <a:off x="2645" y="1819"/>
              <a:ext cx="737" cy="231"/>
            </a:xfrm>
            <a:custGeom>
              <a:avLst/>
              <a:gdLst/>
              <a:ahLst/>
              <a:cxnLst>
                <a:cxn ang="0">
                  <a:pos x="736" y="105"/>
                </a:cxn>
                <a:cxn ang="0">
                  <a:pos x="724" y="85"/>
                </a:cxn>
                <a:cxn ang="0">
                  <a:pos x="702" y="67"/>
                </a:cxn>
                <a:cxn ang="0">
                  <a:pos x="670" y="48"/>
                </a:cxn>
                <a:cxn ang="0">
                  <a:pos x="628" y="33"/>
                </a:cxn>
                <a:cxn ang="0">
                  <a:pos x="579" y="21"/>
                </a:cxn>
                <a:cxn ang="0">
                  <a:pos x="524" y="10"/>
                </a:cxn>
                <a:cxn ang="0">
                  <a:pos x="464" y="3"/>
                </a:cxn>
                <a:cxn ang="0">
                  <a:pos x="400" y="0"/>
                </a:cxn>
                <a:cxn ang="0">
                  <a:pos x="336" y="0"/>
                </a:cxn>
                <a:cxn ang="0">
                  <a:pos x="274" y="3"/>
                </a:cxn>
                <a:cxn ang="0">
                  <a:pos x="214" y="10"/>
                </a:cxn>
                <a:cxn ang="0">
                  <a:pos x="157" y="21"/>
                </a:cxn>
                <a:cxn ang="0">
                  <a:pos x="108" y="33"/>
                </a:cxn>
                <a:cxn ang="0">
                  <a:pos x="66" y="48"/>
                </a:cxn>
                <a:cxn ang="0">
                  <a:pos x="35" y="67"/>
                </a:cxn>
                <a:cxn ang="0">
                  <a:pos x="13" y="85"/>
                </a:cxn>
                <a:cxn ang="0">
                  <a:pos x="1" y="105"/>
                </a:cxn>
                <a:cxn ang="0">
                  <a:pos x="1" y="125"/>
                </a:cxn>
                <a:cxn ang="0">
                  <a:pos x="13" y="144"/>
                </a:cxn>
                <a:cxn ang="0">
                  <a:pos x="35" y="163"/>
                </a:cxn>
                <a:cxn ang="0">
                  <a:pos x="66" y="181"/>
                </a:cxn>
                <a:cxn ang="0">
                  <a:pos x="108" y="196"/>
                </a:cxn>
                <a:cxn ang="0">
                  <a:pos x="157" y="208"/>
                </a:cxn>
                <a:cxn ang="0">
                  <a:pos x="214" y="219"/>
                </a:cxn>
                <a:cxn ang="0">
                  <a:pos x="274" y="226"/>
                </a:cxn>
                <a:cxn ang="0">
                  <a:pos x="336" y="229"/>
                </a:cxn>
                <a:cxn ang="0">
                  <a:pos x="400" y="229"/>
                </a:cxn>
                <a:cxn ang="0">
                  <a:pos x="464" y="226"/>
                </a:cxn>
                <a:cxn ang="0">
                  <a:pos x="524" y="219"/>
                </a:cxn>
                <a:cxn ang="0">
                  <a:pos x="579" y="208"/>
                </a:cxn>
                <a:cxn ang="0">
                  <a:pos x="628" y="196"/>
                </a:cxn>
                <a:cxn ang="0">
                  <a:pos x="670" y="181"/>
                </a:cxn>
                <a:cxn ang="0">
                  <a:pos x="702" y="163"/>
                </a:cxn>
                <a:cxn ang="0">
                  <a:pos x="724" y="144"/>
                </a:cxn>
                <a:cxn ang="0">
                  <a:pos x="736" y="125"/>
                </a:cxn>
              </a:cxnLst>
              <a:rect l="0" t="0" r="r" b="b"/>
              <a:pathLst>
                <a:path w="737" h="231">
                  <a:moveTo>
                    <a:pt x="736" y="115"/>
                  </a:moveTo>
                  <a:lnTo>
                    <a:pt x="736" y="105"/>
                  </a:lnTo>
                  <a:lnTo>
                    <a:pt x="730" y="94"/>
                  </a:lnTo>
                  <a:lnTo>
                    <a:pt x="724" y="85"/>
                  </a:lnTo>
                  <a:lnTo>
                    <a:pt x="715" y="75"/>
                  </a:lnTo>
                  <a:lnTo>
                    <a:pt x="702" y="67"/>
                  </a:lnTo>
                  <a:lnTo>
                    <a:pt x="687" y="57"/>
                  </a:lnTo>
                  <a:lnTo>
                    <a:pt x="670" y="48"/>
                  </a:lnTo>
                  <a:lnTo>
                    <a:pt x="651" y="41"/>
                  </a:lnTo>
                  <a:lnTo>
                    <a:pt x="628" y="33"/>
                  </a:lnTo>
                  <a:lnTo>
                    <a:pt x="605" y="27"/>
                  </a:lnTo>
                  <a:lnTo>
                    <a:pt x="579" y="21"/>
                  </a:lnTo>
                  <a:lnTo>
                    <a:pt x="552" y="15"/>
                  </a:lnTo>
                  <a:lnTo>
                    <a:pt x="524" y="10"/>
                  </a:lnTo>
                  <a:lnTo>
                    <a:pt x="494" y="7"/>
                  </a:lnTo>
                  <a:lnTo>
                    <a:pt x="464" y="3"/>
                  </a:lnTo>
                  <a:lnTo>
                    <a:pt x="433" y="1"/>
                  </a:lnTo>
                  <a:lnTo>
                    <a:pt x="400" y="0"/>
                  </a:lnTo>
                  <a:lnTo>
                    <a:pt x="368" y="0"/>
                  </a:lnTo>
                  <a:lnTo>
                    <a:pt x="336" y="0"/>
                  </a:lnTo>
                  <a:lnTo>
                    <a:pt x="305" y="1"/>
                  </a:lnTo>
                  <a:lnTo>
                    <a:pt x="274" y="3"/>
                  </a:lnTo>
                  <a:lnTo>
                    <a:pt x="242" y="7"/>
                  </a:lnTo>
                  <a:lnTo>
                    <a:pt x="214" y="10"/>
                  </a:lnTo>
                  <a:lnTo>
                    <a:pt x="184" y="15"/>
                  </a:lnTo>
                  <a:lnTo>
                    <a:pt x="157" y="21"/>
                  </a:lnTo>
                  <a:lnTo>
                    <a:pt x="131" y="27"/>
                  </a:lnTo>
                  <a:lnTo>
                    <a:pt x="108" y="33"/>
                  </a:lnTo>
                  <a:lnTo>
                    <a:pt x="86" y="41"/>
                  </a:lnTo>
                  <a:lnTo>
                    <a:pt x="66" y="48"/>
                  </a:lnTo>
                  <a:lnTo>
                    <a:pt x="50" y="57"/>
                  </a:lnTo>
                  <a:lnTo>
                    <a:pt x="35" y="67"/>
                  </a:lnTo>
                  <a:lnTo>
                    <a:pt x="23" y="75"/>
                  </a:lnTo>
                  <a:lnTo>
                    <a:pt x="13" y="85"/>
                  </a:lnTo>
                  <a:lnTo>
                    <a:pt x="6" y="94"/>
                  </a:lnTo>
                  <a:lnTo>
                    <a:pt x="1" y="105"/>
                  </a:lnTo>
                  <a:lnTo>
                    <a:pt x="0" y="115"/>
                  </a:lnTo>
                  <a:lnTo>
                    <a:pt x="1" y="125"/>
                  </a:lnTo>
                  <a:lnTo>
                    <a:pt x="6" y="135"/>
                  </a:lnTo>
                  <a:lnTo>
                    <a:pt x="13" y="144"/>
                  </a:lnTo>
                  <a:lnTo>
                    <a:pt x="23" y="154"/>
                  </a:lnTo>
                  <a:lnTo>
                    <a:pt x="35" y="163"/>
                  </a:lnTo>
                  <a:lnTo>
                    <a:pt x="50" y="172"/>
                  </a:lnTo>
                  <a:lnTo>
                    <a:pt x="66" y="181"/>
                  </a:lnTo>
                  <a:lnTo>
                    <a:pt x="86" y="188"/>
                  </a:lnTo>
                  <a:lnTo>
                    <a:pt x="108" y="196"/>
                  </a:lnTo>
                  <a:lnTo>
                    <a:pt x="131" y="203"/>
                  </a:lnTo>
                  <a:lnTo>
                    <a:pt x="157" y="208"/>
                  </a:lnTo>
                  <a:lnTo>
                    <a:pt x="184" y="214"/>
                  </a:lnTo>
                  <a:lnTo>
                    <a:pt x="214" y="219"/>
                  </a:lnTo>
                  <a:lnTo>
                    <a:pt x="242" y="223"/>
                  </a:lnTo>
                  <a:lnTo>
                    <a:pt x="274" y="226"/>
                  </a:lnTo>
                  <a:lnTo>
                    <a:pt x="305" y="228"/>
                  </a:lnTo>
                  <a:lnTo>
                    <a:pt x="336" y="229"/>
                  </a:lnTo>
                  <a:lnTo>
                    <a:pt x="368" y="230"/>
                  </a:lnTo>
                  <a:lnTo>
                    <a:pt x="400" y="229"/>
                  </a:lnTo>
                  <a:lnTo>
                    <a:pt x="433" y="228"/>
                  </a:lnTo>
                  <a:lnTo>
                    <a:pt x="464" y="226"/>
                  </a:lnTo>
                  <a:lnTo>
                    <a:pt x="494" y="223"/>
                  </a:lnTo>
                  <a:lnTo>
                    <a:pt x="524" y="219"/>
                  </a:lnTo>
                  <a:lnTo>
                    <a:pt x="552" y="214"/>
                  </a:lnTo>
                  <a:lnTo>
                    <a:pt x="579" y="208"/>
                  </a:lnTo>
                  <a:lnTo>
                    <a:pt x="605" y="203"/>
                  </a:lnTo>
                  <a:lnTo>
                    <a:pt x="628" y="196"/>
                  </a:lnTo>
                  <a:lnTo>
                    <a:pt x="651" y="188"/>
                  </a:lnTo>
                  <a:lnTo>
                    <a:pt x="670" y="181"/>
                  </a:lnTo>
                  <a:lnTo>
                    <a:pt x="687" y="172"/>
                  </a:lnTo>
                  <a:lnTo>
                    <a:pt x="702" y="163"/>
                  </a:lnTo>
                  <a:lnTo>
                    <a:pt x="715" y="154"/>
                  </a:lnTo>
                  <a:lnTo>
                    <a:pt x="724" y="144"/>
                  </a:lnTo>
                  <a:lnTo>
                    <a:pt x="730" y="135"/>
                  </a:lnTo>
                  <a:lnTo>
                    <a:pt x="736" y="125"/>
                  </a:lnTo>
                  <a:lnTo>
                    <a:pt x="736" y="1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0145" name="Freeform 33"/>
            <p:cNvSpPr>
              <a:spLocks/>
            </p:cNvSpPr>
            <p:nvPr/>
          </p:nvSpPr>
          <p:spPr bwMode="auto">
            <a:xfrm>
              <a:off x="2133" y="2054"/>
              <a:ext cx="565" cy="240"/>
            </a:xfrm>
            <a:custGeom>
              <a:avLst/>
              <a:gdLst/>
              <a:ahLst/>
              <a:cxnLst>
                <a:cxn ang="0">
                  <a:pos x="563" y="109"/>
                </a:cxn>
                <a:cxn ang="0">
                  <a:pos x="555" y="88"/>
                </a:cxn>
                <a:cxn ang="0">
                  <a:pos x="538" y="68"/>
                </a:cxn>
                <a:cxn ang="0">
                  <a:pos x="513" y="51"/>
                </a:cxn>
                <a:cxn ang="0">
                  <a:pos x="481" y="35"/>
                </a:cxn>
                <a:cxn ang="0">
                  <a:pos x="444" y="21"/>
                </a:cxn>
                <a:cxn ang="0">
                  <a:pos x="401" y="11"/>
                </a:cxn>
                <a:cxn ang="0">
                  <a:pos x="355" y="4"/>
                </a:cxn>
                <a:cxn ang="0">
                  <a:pos x="306" y="0"/>
                </a:cxn>
                <a:cxn ang="0">
                  <a:pos x="258" y="0"/>
                </a:cxn>
                <a:cxn ang="0">
                  <a:pos x="209" y="4"/>
                </a:cxn>
                <a:cxn ang="0">
                  <a:pos x="163" y="11"/>
                </a:cxn>
                <a:cxn ang="0">
                  <a:pos x="120" y="21"/>
                </a:cxn>
                <a:cxn ang="0">
                  <a:pos x="83" y="35"/>
                </a:cxn>
                <a:cxn ang="0">
                  <a:pos x="51" y="51"/>
                </a:cxn>
                <a:cxn ang="0">
                  <a:pos x="27" y="68"/>
                </a:cxn>
                <a:cxn ang="0">
                  <a:pos x="9" y="88"/>
                </a:cxn>
                <a:cxn ang="0">
                  <a:pos x="1" y="109"/>
                </a:cxn>
                <a:cxn ang="0">
                  <a:pos x="1" y="129"/>
                </a:cxn>
                <a:cxn ang="0">
                  <a:pos x="9" y="150"/>
                </a:cxn>
                <a:cxn ang="0">
                  <a:pos x="27" y="170"/>
                </a:cxn>
                <a:cxn ang="0">
                  <a:pos x="51" y="188"/>
                </a:cxn>
                <a:cxn ang="0">
                  <a:pos x="83" y="204"/>
                </a:cxn>
                <a:cxn ang="0">
                  <a:pos x="120" y="217"/>
                </a:cxn>
                <a:cxn ang="0">
                  <a:pos x="163" y="227"/>
                </a:cxn>
                <a:cxn ang="0">
                  <a:pos x="209" y="235"/>
                </a:cxn>
                <a:cxn ang="0">
                  <a:pos x="258" y="239"/>
                </a:cxn>
                <a:cxn ang="0">
                  <a:pos x="306" y="239"/>
                </a:cxn>
                <a:cxn ang="0">
                  <a:pos x="355" y="235"/>
                </a:cxn>
                <a:cxn ang="0">
                  <a:pos x="401" y="227"/>
                </a:cxn>
                <a:cxn ang="0">
                  <a:pos x="444" y="217"/>
                </a:cxn>
                <a:cxn ang="0">
                  <a:pos x="481" y="204"/>
                </a:cxn>
                <a:cxn ang="0">
                  <a:pos x="513" y="188"/>
                </a:cxn>
                <a:cxn ang="0">
                  <a:pos x="538" y="170"/>
                </a:cxn>
                <a:cxn ang="0">
                  <a:pos x="555" y="150"/>
                </a:cxn>
                <a:cxn ang="0">
                  <a:pos x="563" y="129"/>
                </a:cxn>
              </a:cxnLst>
              <a:rect l="0" t="0" r="r" b="b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1" y="11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0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  <a:lnTo>
                    <a:pt x="1" y="129"/>
                  </a:lnTo>
                  <a:lnTo>
                    <a:pt x="4" y="140"/>
                  </a:lnTo>
                  <a:lnTo>
                    <a:pt x="9" y="150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5" y="231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9" y="231"/>
                  </a:lnTo>
                  <a:lnTo>
                    <a:pt x="401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0146" name="Freeform 34"/>
            <p:cNvSpPr>
              <a:spLocks/>
            </p:cNvSpPr>
            <p:nvPr/>
          </p:nvSpPr>
          <p:spPr bwMode="auto">
            <a:xfrm>
              <a:off x="3169" y="2054"/>
              <a:ext cx="714" cy="24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12" y="150"/>
                </a:cxn>
                <a:cxn ang="0">
                  <a:pos x="34" y="170"/>
                </a:cxn>
                <a:cxn ang="0">
                  <a:pos x="64" y="188"/>
                </a:cxn>
                <a:cxn ang="0">
                  <a:pos x="104" y="204"/>
                </a:cxn>
                <a:cxn ang="0">
                  <a:pos x="152" y="217"/>
                </a:cxn>
                <a:cxn ang="0">
                  <a:pos x="206" y="227"/>
                </a:cxn>
                <a:cxn ang="0">
                  <a:pos x="265" y="235"/>
                </a:cxn>
                <a:cxn ang="0">
                  <a:pos x="326" y="239"/>
                </a:cxn>
                <a:cxn ang="0">
                  <a:pos x="388" y="239"/>
                </a:cxn>
                <a:cxn ang="0">
                  <a:pos x="450" y="235"/>
                </a:cxn>
                <a:cxn ang="0">
                  <a:pos x="508" y="227"/>
                </a:cxn>
                <a:cxn ang="0">
                  <a:pos x="561" y="217"/>
                </a:cxn>
                <a:cxn ang="0">
                  <a:pos x="609" y="204"/>
                </a:cxn>
                <a:cxn ang="0">
                  <a:pos x="648" y="188"/>
                </a:cxn>
                <a:cxn ang="0">
                  <a:pos x="680" y="169"/>
                </a:cxn>
                <a:cxn ang="0">
                  <a:pos x="701" y="150"/>
                </a:cxn>
                <a:cxn ang="0">
                  <a:pos x="711" y="129"/>
                </a:cxn>
                <a:cxn ang="0">
                  <a:pos x="711" y="108"/>
                </a:cxn>
                <a:cxn ang="0">
                  <a:pos x="701" y="88"/>
                </a:cxn>
                <a:cxn ang="0">
                  <a:pos x="680" y="68"/>
                </a:cxn>
                <a:cxn ang="0">
                  <a:pos x="648" y="50"/>
                </a:cxn>
                <a:cxn ang="0">
                  <a:pos x="609" y="35"/>
                </a:cxn>
                <a:cxn ang="0">
                  <a:pos x="561" y="21"/>
                </a:cxn>
                <a:cxn ang="0">
                  <a:pos x="508" y="11"/>
                </a:cxn>
                <a:cxn ang="0">
                  <a:pos x="448" y="4"/>
                </a:cxn>
                <a:cxn ang="0">
                  <a:pos x="388" y="0"/>
                </a:cxn>
                <a:cxn ang="0">
                  <a:pos x="326" y="0"/>
                </a:cxn>
                <a:cxn ang="0">
                  <a:pos x="264" y="4"/>
                </a:cxn>
                <a:cxn ang="0">
                  <a:pos x="206" y="11"/>
                </a:cxn>
                <a:cxn ang="0">
                  <a:pos x="152" y="21"/>
                </a:cxn>
                <a:cxn ang="0">
                  <a:pos x="104" y="35"/>
                </a:cxn>
                <a:cxn ang="0">
                  <a:pos x="64" y="51"/>
                </a:cxn>
                <a:cxn ang="0">
                  <a:pos x="34" y="68"/>
                </a:cxn>
                <a:cxn ang="0">
                  <a:pos x="12" y="88"/>
                </a:cxn>
                <a:cxn ang="0">
                  <a:pos x="2" y="109"/>
                </a:cxn>
              </a:cxnLst>
              <a:rect l="0" t="0" r="r" b="b"/>
              <a:pathLst>
                <a:path w="714" h="240">
                  <a:moveTo>
                    <a:pt x="0" y="119"/>
                  </a:moveTo>
                  <a:lnTo>
                    <a:pt x="2" y="129"/>
                  </a:lnTo>
                  <a:lnTo>
                    <a:pt x="6" y="140"/>
                  </a:lnTo>
                  <a:lnTo>
                    <a:pt x="12" y="150"/>
                  </a:lnTo>
                  <a:lnTo>
                    <a:pt x="22" y="160"/>
                  </a:lnTo>
                  <a:lnTo>
                    <a:pt x="34" y="170"/>
                  </a:lnTo>
                  <a:lnTo>
                    <a:pt x="48" y="179"/>
                  </a:lnTo>
                  <a:lnTo>
                    <a:pt x="64" y="188"/>
                  </a:lnTo>
                  <a:lnTo>
                    <a:pt x="83" y="196"/>
                  </a:lnTo>
                  <a:lnTo>
                    <a:pt x="104" y="204"/>
                  </a:lnTo>
                  <a:lnTo>
                    <a:pt x="127" y="211"/>
                  </a:lnTo>
                  <a:lnTo>
                    <a:pt x="152" y="217"/>
                  </a:lnTo>
                  <a:lnTo>
                    <a:pt x="178" y="223"/>
                  </a:lnTo>
                  <a:lnTo>
                    <a:pt x="206" y="227"/>
                  </a:lnTo>
                  <a:lnTo>
                    <a:pt x="235" y="231"/>
                  </a:lnTo>
                  <a:lnTo>
                    <a:pt x="265" y="235"/>
                  </a:lnTo>
                  <a:lnTo>
                    <a:pt x="295" y="237"/>
                  </a:lnTo>
                  <a:lnTo>
                    <a:pt x="326" y="239"/>
                  </a:lnTo>
                  <a:lnTo>
                    <a:pt x="356" y="239"/>
                  </a:lnTo>
                  <a:lnTo>
                    <a:pt x="388" y="239"/>
                  </a:lnTo>
                  <a:lnTo>
                    <a:pt x="418" y="237"/>
                  </a:lnTo>
                  <a:lnTo>
                    <a:pt x="450" y="235"/>
                  </a:lnTo>
                  <a:lnTo>
                    <a:pt x="479" y="231"/>
                  </a:lnTo>
                  <a:lnTo>
                    <a:pt x="508" y="227"/>
                  </a:lnTo>
                  <a:lnTo>
                    <a:pt x="534" y="223"/>
                  </a:lnTo>
                  <a:lnTo>
                    <a:pt x="561" y="217"/>
                  </a:lnTo>
                  <a:lnTo>
                    <a:pt x="586" y="211"/>
                  </a:lnTo>
                  <a:lnTo>
                    <a:pt x="609" y="204"/>
                  </a:lnTo>
                  <a:lnTo>
                    <a:pt x="629" y="196"/>
                  </a:lnTo>
                  <a:lnTo>
                    <a:pt x="648" y="188"/>
                  </a:lnTo>
                  <a:lnTo>
                    <a:pt x="666" y="179"/>
                  </a:lnTo>
                  <a:lnTo>
                    <a:pt x="680" y="169"/>
                  </a:lnTo>
                  <a:lnTo>
                    <a:pt x="691" y="160"/>
                  </a:lnTo>
                  <a:lnTo>
                    <a:pt x="701" y="150"/>
                  </a:lnTo>
                  <a:lnTo>
                    <a:pt x="707" y="140"/>
                  </a:lnTo>
                  <a:lnTo>
                    <a:pt x="711" y="129"/>
                  </a:lnTo>
                  <a:lnTo>
                    <a:pt x="713" y="119"/>
                  </a:lnTo>
                  <a:lnTo>
                    <a:pt x="711" y="108"/>
                  </a:lnTo>
                  <a:lnTo>
                    <a:pt x="707" y="98"/>
                  </a:lnTo>
                  <a:lnTo>
                    <a:pt x="701" y="88"/>
                  </a:lnTo>
                  <a:lnTo>
                    <a:pt x="691" y="78"/>
                  </a:lnTo>
                  <a:lnTo>
                    <a:pt x="680" y="68"/>
                  </a:lnTo>
                  <a:lnTo>
                    <a:pt x="666" y="59"/>
                  </a:lnTo>
                  <a:lnTo>
                    <a:pt x="648" y="50"/>
                  </a:lnTo>
                  <a:lnTo>
                    <a:pt x="629" y="42"/>
                  </a:lnTo>
                  <a:lnTo>
                    <a:pt x="609" y="35"/>
                  </a:lnTo>
                  <a:lnTo>
                    <a:pt x="585" y="27"/>
                  </a:lnTo>
                  <a:lnTo>
                    <a:pt x="561" y="21"/>
                  </a:lnTo>
                  <a:lnTo>
                    <a:pt x="534" y="15"/>
                  </a:lnTo>
                  <a:lnTo>
                    <a:pt x="508" y="11"/>
                  </a:lnTo>
                  <a:lnTo>
                    <a:pt x="479" y="6"/>
                  </a:lnTo>
                  <a:lnTo>
                    <a:pt x="448" y="4"/>
                  </a:lnTo>
                  <a:lnTo>
                    <a:pt x="418" y="1"/>
                  </a:lnTo>
                  <a:lnTo>
                    <a:pt x="388" y="0"/>
                  </a:lnTo>
                  <a:lnTo>
                    <a:pt x="356" y="0"/>
                  </a:lnTo>
                  <a:lnTo>
                    <a:pt x="326" y="0"/>
                  </a:lnTo>
                  <a:lnTo>
                    <a:pt x="295" y="1"/>
                  </a:lnTo>
                  <a:lnTo>
                    <a:pt x="264" y="4"/>
                  </a:lnTo>
                  <a:lnTo>
                    <a:pt x="235" y="7"/>
                  </a:lnTo>
                  <a:lnTo>
                    <a:pt x="206" y="11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7" y="27"/>
                  </a:lnTo>
                  <a:lnTo>
                    <a:pt x="104" y="35"/>
                  </a:lnTo>
                  <a:lnTo>
                    <a:pt x="83" y="42"/>
                  </a:lnTo>
                  <a:lnTo>
                    <a:pt x="64" y="51"/>
                  </a:lnTo>
                  <a:lnTo>
                    <a:pt x="48" y="60"/>
                  </a:lnTo>
                  <a:lnTo>
                    <a:pt x="34" y="68"/>
                  </a:lnTo>
                  <a:lnTo>
                    <a:pt x="22" y="78"/>
                  </a:lnTo>
                  <a:lnTo>
                    <a:pt x="12" y="88"/>
                  </a:lnTo>
                  <a:lnTo>
                    <a:pt x="6" y="98"/>
                  </a:lnTo>
                  <a:lnTo>
                    <a:pt x="2" y="109"/>
                  </a:lnTo>
                  <a:lnTo>
                    <a:pt x="0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0147" name="Freeform 35"/>
            <p:cNvSpPr>
              <a:spLocks/>
            </p:cNvSpPr>
            <p:nvPr/>
          </p:nvSpPr>
          <p:spPr bwMode="auto">
            <a:xfrm>
              <a:off x="4614" y="1877"/>
              <a:ext cx="565" cy="241"/>
            </a:xfrm>
            <a:custGeom>
              <a:avLst/>
              <a:gdLst/>
              <a:ahLst/>
              <a:cxnLst>
                <a:cxn ang="0">
                  <a:pos x="563" y="110"/>
                </a:cxn>
                <a:cxn ang="0">
                  <a:pos x="554" y="89"/>
                </a:cxn>
                <a:cxn ang="0">
                  <a:pos x="538" y="70"/>
                </a:cxn>
                <a:cxn ang="0">
                  <a:pos x="513" y="51"/>
                </a:cxn>
                <a:cxn ang="0">
                  <a:pos x="482" y="35"/>
                </a:cxn>
                <a:cxn ang="0">
                  <a:pos x="444" y="22"/>
                </a:cxn>
                <a:cxn ang="0">
                  <a:pos x="401" y="11"/>
                </a:cxn>
                <a:cxn ang="0">
                  <a:pos x="355" y="4"/>
                </a:cxn>
                <a:cxn ang="0">
                  <a:pos x="307" y="1"/>
                </a:cxn>
                <a:cxn ang="0">
                  <a:pos x="257" y="1"/>
                </a:cxn>
                <a:cxn ang="0">
                  <a:pos x="209" y="4"/>
                </a:cxn>
                <a:cxn ang="0">
                  <a:pos x="163" y="11"/>
                </a:cxn>
                <a:cxn ang="0">
                  <a:pos x="120" y="22"/>
                </a:cxn>
                <a:cxn ang="0">
                  <a:pos x="83" y="35"/>
                </a:cxn>
                <a:cxn ang="0">
                  <a:pos x="51" y="51"/>
                </a:cxn>
                <a:cxn ang="0">
                  <a:pos x="26" y="70"/>
                </a:cxn>
                <a:cxn ang="0">
                  <a:pos x="10" y="89"/>
                </a:cxn>
                <a:cxn ang="0">
                  <a:pos x="1" y="110"/>
                </a:cxn>
                <a:cxn ang="0">
                  <a:pos x="1" y="131"/>
                </a:cxn>
                <a:cxn ang="0">
                  <a:pos x="10" y="151"/>
                </a:cxn>
                <a:cxn ang="0">
                  <a:pos x="26" y="171"/>
                </a:cxn>
                <a:cxn ang="0">
                  <a:pos x="51" y="189"/>
                </a:cxn>
                <a:cxn ang="0">
                  <a:pos x="83" y="205"/>
                </a:cxn>
                <a:cxn ang="0">
                  <a:pos x="120" y="218"/>
                </a:cxn>
                <a:cxn ang="0">
                  <a:pos x="163" y="229"/>
                </a:cxn>
                <a:cxn ang="0">
                  <a:pos x="209" y="236"/>
                </a:cxn>
                <a:cxn ang="0">
                  <a:pos x="257" y="239"/>
                </a:cxn>
                <a:cxn ang="0">
                  <a:pos x="307" y="239"/>
                </a:cxn>
                <a:cxn ang="0">
                  <a:pos x="355" y="236"/>
                </a:cxn>
                <a:cxn ang="0">
                  <a:pos x="401" y="229"/>
                </a:cxn>
                <a:cxn ang="0">
                  <a:pos x="444" y="218"/>
                </a:cxn>
                <a:cxn ang="0">
                  <a:pos x="482" y="205"/>
                </a:cxn>
                <a:cxn ang="0">
                  <a:pos x="513" y="189"/>
                </a:cxn>
                <a:cxn ang="0">
                  <a:pos x="538" y="171"/>
                </a:cxn>
                <a:cxn ang="0">
                  <a:pos x="554" y="151"/>
                </a:cxn>
                <a:cxn ang="0">
                  <a:pos x="563" y="131"/>
                </a:cxn>
              </a:cxnLst>
              <a:rect l="0" t="0" r="r" b="b"/>
              <a:pathLst>
                <a:path w="565" h="241">
                  <a:moveTo>
                    <a:pt x="564" y="120"/>
                  </a:moveTo>
                  <a:lnTo>
                    <a:pt x="563" y="110"/>
                  </a:lnTo>
                  <a:lnTo>
                    <a:pt x="560" y="99"/>
                  </a:lnTo>
                  <a:lnTo>
                    <a:pt x="554" y="89"/>
                  </a:lnTo>
                  <a:lnTo>
                    <a:pt x="547" y="79"/>
                  </a:lnTo>
                  <a:lnTo>
                    <a:pt x="538" y="70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9"/>
                  </a:lnTo>
                  <a:lnTo>
                    <a:pt x="444" y="22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8" y="8"/>
                  </a:lnTo>
                  <a:lnTo>
                    <a:pt x="355" y="4"/>
                  </a:lnTo>
                  <a:lnTo>
                    <a:pt x="331" y="2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7" y="1"/>
                  </a:lnTo>
                  <a:lnTo>
                    <a:pt x="233" y="2"/>
                  </a:lnTo>
                  <a:lnTo>
                    <a:pt x="209" y="4"/>
                  </a:lnTo>
                  <a:lnTo>
                    <a:pt x="186" y="8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2"/>
                  </a:lnTo>
                  <a:lnTo>
                    <a:pt x="101" y="29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6" y="70"/>
                  </a:lnTo>
                  <a:lnTo>
                    <a:pt x="17" y="79"/>
                  </a:lnTo>
                  <a:lnTo>
                    <a:pt x="10" y="89"/>
                  </a:lnTo>
                  <a:lnTo>
                    <a:pt x="4" y="99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4" y="141"/>
                  </a:lnTo>
                  <a:lnTo>
                    <a:pt x="10" y="151"/>
                  </a:lnTo>
                  <a:lnTo>
                    <a:pt x="17" y="161"/>
                  </a:lnTo>
                  <a:lnTo>
                    <a:pt x="26" y="171"/>
                  </a:lnTo>
                  <a:lnTo>
                    <a:pt x="38" y="180"/>
                  </a:lnTo>
                  <a:lnTo>
                    <a:pt x="51" y="189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0" y="218"/>
                  </a:lnTo>
                  <a:lnTo>
                    <a:pt x="141" y="224"/>
                  </a:lnTo>
                  <a:lnTo>
                    <a:pt x="163" y="229"/>
                  </a:lnTo>
                  <a:lnTo>
                    <a:pt x="186" y="233"/>
                  </a:lnTo>
                  <a:lnTo>
                    <a:pt x="209" y="236"/>
                  </a:lnTo>
                  <a:lnTo>
                    <a:pt x="233" y="238"/>
                  </a:lnTo>
                  <a:lnTo>
                    <a:pt x="257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1" y="238"/>
                  </a:lnTo>
                  <a:lnTo>
                    <a:pt x="355" y="236"/>
                  </a:lnTo>
                  <a:lnTo>
                    <a:pt x="378" y="233"/>
                  </a:lnTo>
                  <a:lnTo>
                    <a:pt x="401" y="229"/>
                  </a:lnTo>
                  <a:lnTo>
                    <a:pt x="423" y="224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9"/>
                  </a:lnTo>
                  <a:lnTo>
                    <a:pt x="526" y="180"/>
                  </a:lnTo>
                  <a:lnTo>
                    <a:pt x="538" y="171"/>
                  </a:lnTo>
                  <a:lnTo>
                    <a:pt x="547" y="161"/>
                  </a:lnTo>
                  <a:lnTo>
                    <a:pt x="554" y="151"/>
                  </a:lnTo>
                  <a:lnTo>
                    <a:pt x="560" y="141"/>
                  </a:lnTo>
                  <a:lnTo>
                    <a:pt x="563" y="131"/>
                  </a:lnTo>
                  <a:lnTo>
                    <a:pt x="564" y="1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0148" name="Freeform 36"/>
            <p:cNvSpPr>
              <a:spLocks/>
            </p:cNvSpPr>
            <p:nvPr/>
          </p:nvSpPr>
          <p:spPr bwMode="auto">
            <a:xfrm>
              <a:off x="4614" y="2441"/>
              <a:ext cx="854" cy="244"/>
            </a:xfrm>
            <a:custGeom>
              <a:avLst/>
              <a:gdLst/>
              <a:ahLst/>
              <a:cxnLst>
                <a:cxn ang="0">
                  <a:pos x="853" y="243"/>
                </a:cxn>
                <a:cxn ang="0">
                  <a:pos x="853" y="0"/>
                </a:cxn>
                <a:cxn ang="0">
                  <a:pos x="0" y="0"/>
                </a:cxn>
                <a:cxn ang="0">
                  <a:pos x="0" y="243"/>
                </a:cxn>
                <a:cxn ang="0">
                  <a:pos x="853" y="243"/>
                </a:cxn>
              </a:cxnLst>
              <a:rect l="0" t="0" r="r" b="b"/>
              <a:pathLst>
                <a:path w="854" h="244">
                  <a:moveTo>
                    <a:pt x="853" y="243"/>
                  </a:moveTo>
                  <a:lnTo>
                    <a:pt x="853" y="0"/>
                  </a:lnTo>
                  <a:lnTo>
                    <a:pt x="0" y="0"/>
                  </a:lnTo>
                  <a:lnTo>
                    <a:pt x="0" y="243"/>
                  </a:lnTo>
                  <a:lnTo>
                    <a:pt x="853" y="24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0149" name="Freeform 37"/>
            <p:cNvSpPr>
              <a:spLocks/>
            </p:cNvSpPr>
            <p:nvPr/>
          </p:nvSpPr>
          <p:spPr bwMode="auto">
            <a:xfrm>
              <a:off x="2640" y="2441"/>
              <a:ext cx="565" cy="247"/>
            </a:xfrm>
            <a:custGeom>
              <a:avLst/>
              <a:gdLst/>
              <a:ahLst/>
              <a:cxnLst>
                <a:cxn ang="0">
                  <a:pos x="564" y="246"/>
                </a:cxn>
                <a:cxn ang="0">
                  <a:pos x="564" y="0"/>
                </a:cxn>
                <a:cxn ang="0">
                  <a:pos x="0" y="0"/>
                </a:cxn>
                <a:cxn ang="0">
                  <a:pos x="0" y="246"/>
                </a:cxn>
                <a:cxn ang="0">
                  <a:pos x="564" y="246"/>
                </a:cxn>
              </a:cxnLst>
              <a:rect l="0" t="0" r="r" b="b"/>
              <a:pathLst>
                <a:path w="565" h="247">
                  <a:moveTo>
                    <a:pt x="564" y="246"/>
                  </a:moveTo>
                  <a:lnTo>
                    <a:pt x="564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64" y="24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0150" name="Freeform 38"/>
            <p:cNvSpPr>
              <a:spLocks/>
            </p:cNvSpPr>
            <p:nvPr/>
          </p:nvSpPr>
          <p:spPr bwMode="auto">
            <a:xfrm>
              <a:off x="3600" y="2349"/>
              <a:ext cx="820" cy="395"/>
            </a:xfrm>
            <a:custGeom>
              <a:avLst/>
              <a:gdLst/>
              <a:ahLst/>
              <a:cxnLst>
                <a:cxn ang="0">
                  <a:pos x="0" y="198"/>
                </a:cxn>
                <a:cxn ang="0">
                  <a:pos x="404" y="0"/>
                </a:cxn>
                <a:cxn ang="0">
                  <a:pos x="819" y="204"/>
                </a:cxn>
                <a:cxn ang="0">
                  <a:pos x="404" y="394"/>
                </a:cxn>
                <a:cxn ang="0">
                  <a:pos x="0" y="198"/>
                </a:cxn>
              </a:cxnLst>
              <a:rect l="0" t="0" r="r" b="b"/>
              <a:pathLst>
                <a:path w="820" h="395">
                  <a:moveTo>
                    <a:pt x="0" y="198"/>
                  </a:moveTo>
                  <a:lnTo>
                    <a:pt x="404" y="0"/>
                  </a:lnTo>
                  <a:lnTo>
                    <a:pt x="819" y="204"/>
                  </a:lnTo>
                  <a:lnTo>
                    <a:pt x="404" y="394"/>
                  </a:lnTo>
                  <a:lnTo>
                    <a:pt x="0" y="19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0151" name="Rectangle 39"/>
            <p:cNvSpPr>
              <a:spLocks noChangeArrowheads="1"/>
            </p:cNvSpPr>
            <p:nvPr/>
          </p:nvSpPr>
          <p:spPr bwMode="auto">
            <a:xfrm>
              <a:off x="5155" y="2071"/>
              <a:ext cx="54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budget</a:t>
              </a:r>
            </a:p>
          </p:txBody>
        </p:sp>
        <p:sp>
          <p:nvSpPr>
            <p:cNvPr id="90152" name="Rectangle 40"/>
            <p:cNvSpPr>
              <a:spLocks noChangeArrowheads="1"/>
            </p:cNvSpPr>
            <p:nvPr/>
          </p:nvSpPr>
          <p:spPr bwMode="auto">
            <a:xfrm>
              <a:off x="4200" y="2060"/>
              <a:ext cx="30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did</a:t>
              </a:r>
            </a:p>
          </p:txBody>
        </p:sp>
        <p:sp>
          <p:nvSpPr>
            <p:cNvPr id="90153" name="Rectangle 41"/>
            <p:cNvSpPr>
              <a:spLocks noChangeArrowheads="1"/>
            </p:cNvSpPr>
            <p:nvPr/>
          </p:nvSpPr>
          <p:spPr bwMode="auto">
            <a:xfrm>
              <a:off x="2289" y="2047"/>
              <a:ext cx="30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pid</a:t>
              </a:r>
            </a:p>
          </p:txBody>
        </p:sp>
        <p:sp>
          <p:nvSpPr>
            <p:cNvPr id="90154" name="Rectangle 42"/>
            <p:cNvSpPr>
              <a:spLocks noChangeArrowheads="1"/>
            </p:cNvSpPr>
            <p:nvPr/>
          </p:nvSpPr>
          <p:spPr bwMode="auto">
            <a:xfrm>
              <a:off x="2628" y="1818"/>
              <a:ext cx="76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started_on</a:t>
              </a:r>
            </a:p>
          </p:txBody>
        </p:sp>
        <p:sp>
          <p:nvSpPr>
            <p:cNvPr id="90155" name="Rectangle 43"/>
            <p:cNvSpPr>
              <a:spLocks noChangeArrowheads="1"/>
            </p:cNvSpPr>
            <p:nvPr/>
          </p:nvSpPr>
          <p:spPr bwMode="auto">
            <a:xfrm>
              <a:off x="3249" y="2053"/>
              <a:ext cx="619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pbudget</a:t>
              </a:r>
            </a:p>
          </p:txBody>
        </p:sp>
        <p:sp>
          <p:nvSpPr>
            <p:cNvPr id="90156" name="Rectangle 44"/>
            <p:cNvSpPr>
              <a:spLocks noChangeArrowheads="1"/>
            </p:cNvSpPr>
            <p:nvPr/>
          </p:nvSpPr>
          <p:spPr bwMode="auto">
            <a:xfrm>
              <a:off x="4636" y="1893"/>
              <a:ext cx="52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dname</a:t>
              </a:r>
            </a:p>
          </p:txBody>
        </p:sp>
        <p:sp>
          <p:nvSpPr>
            <p:cNvPr id="90157" name="Rectangle 45"/>
            <p:cNvSpPr>
              <a:spLocks noChangeArrowheads="1"/>
            </p:cNvSpPr>
            <p:nvPr/>
          </p:nvSpPr>
          <p:spPr bwMode="auto">
            <a:xfrm>
              <a:off x="4560" y="2449"/>
              <a:ext cx="89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Departments</a:t>
              </a:r>
            </a:p>
          </p:txBody>
        </p:sp>
        <p:sp>
          <p:nvSpPr>
            <p:cNvPr id="90158" name="Rectangle 46"/>
            <p:cNvSpPr>
              <a:spLocks noChangeArrowheads="1"/>
            </p:cNvSpPr>
            <p:nvPr/>
          </p:nvSpPr>
          <p:spPr bwMode="auto">
            <a:xfrm>
              <a:off x="2607" y="2460"/>
              <a:ext cx="619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Projects</a:t>
              </a:r>
            </a:p>
          </p:txBody>
        </p:sp>
        <p:sp>
          <p:nvSpPr>
            <p:cNvPr id="90159" name="Rectangle 47"/>
            <p:cNvSpPr>
              <a:spLocks noChangeArrowheads="1"/>
            </p:cNvSpPr>
            <p:nvPr/>
          </p:nvSpPr>
          <p:spPr bwMode="auto">
            <a:xfrm>
              <a:off x="3660" y="2434"/>
              <a:ext cx="70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Sponsors</a:t>
              </a:r>
            </a:p>
          </p:txBody>
        </p:sp>
        <p:sp>
          <p:nvSpPr>
            <p:cNvPr id="90160" name="Line 48"/>
            <p:cNvSpPr>
              <a:spLocks noChangeShapeType="1"/>
            </p:cNvSpPr>
            <p:nvPr/>
          </p:nvSpPr>
          <p:spPr bwMode="auto">
            <a:xfrm>
              <a:off x="2414" y="2304"/>
              <a:ext cx="385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61" name="Line 49"/>
            <p:cNvSpPr>
              <a:spLocks noChangeShapeType="1"/>
            </p:cNvSpPr>
            <p:nvPr/>
          </p:nvSpPr>
          <p:spPr bwMode="auto">
            <a:xfrm>
              <a:off x="2974" y="2052"/>
              <a:ext cx="6" cy="37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62" name="Line 50"/>
            <p:cNvSpPr>
              <a:spLocks noChangeShapeType="1"/>
            </p:cNvSpPr>
            <p:nvPr/>
          </p:nvSpPr>
          <p:spPr bwMode="auto">
            <a:xfrm flipH="1">
              <a:off x="3116" y="2304"/>
              <a:ext cx="382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63" name="Line 51"/>
            <p:cNvSpPr>
              <a:spLocks noChangeShapeType="1"/>
            </p:cNvSpPr>
            <p:nvPr/>
          </p:nvSpPr>
          <p:spPr bwMode="auto">
            <a:xfrm>
              <a:off x="4391" y="2295"/>
              <a:ext cx="309" cy="14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64" name="Line 52"/>
            <p:cNvSpPr>
              <a:spLocks noChangeShapeType="1"/>
            </p:cNvSpPr>
            <p:nvPr/>
          </p:nvSpPr>
          <p:spPr bwMode="auto">
            <a:xfrm>
              <a:off x="4886" y="2122"/>
              <a:ext cx="0" cy="32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65" name="Line 53"/>
            <p:cNvSpPr>
              <a:spLocks noChangeShapeType="1"/>
            </p:cNvSpPr>
            <p:nvPr/>
          </p:nvSpPr>
          <p:spPr bwMode="auto">
            <a:xfrm flipH="1">
              <a:off x="5132" y="2304"/>
              <a:ext cx="219" cy="14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66" name="Line 54"/>
            <p:cNvSpPr>
              <a:spLocks noChangeShapeType="1"/>
            </p:cNvSpPr>
            <p:nvPr/>
          </p:nvSpPr>
          <p:spPr bwMode="auto">
            <a:xfrm flipH="1">
              <a:off x="3194" y="2549"/>
              <a:ext cx="41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67" name="Line 55"/>
            <p:cNvSpPr>
              <a:spLocks noChangeShapeType="1"/>
            </p:cNvSpPr>
            <p:nvPr/>
          </p:nvSpPr>
          <p:spPr bwMode="auto">
            <a:xfrm>
              <a:off x="4440" y="2554"/>
              <a:ext cx="15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68" name="Freeform 56"/>
            <p:cNvSpPr>
              <a:spLocks/>
            </p:cNvSpPr>
            <p:nvPr/>
          </p:nvSpPr>
          <p:spPr bwMode="auto">
            <a:xfrm>
              <a:off x="3792" y="1801"/>
              <a:ext cx="565" cy="240"/>
            </a:xfrm>
            <a:custGeom>
              <a:avLst/>
              <a:gdLst/>
              <a:ahLst/>
              <a:cxnLst>
                <a:cxn ang="0">
                  <a:pos x="563" y="109"/>
                </a:cxn>
                <a:cxn ang="0">
                  <a:pos x="555" y="88"/>
                </a:cxn>
                <a:cxn ang="0">
                  <a:pos x="538" y="68"/>
                </a:cxn>
                <a:cxn ang="0">
                  <a:pos x="513" y="51"/>
                </a:cxn>
                <a:cxn ang="0">
                  <a:pos x="482" y="35"/>
                </a:cxn>
                <a:cxn ang="0">
                  <a:pos x="444" y="21"/>
                </a:cxn>
                <a:cxn ang="0">
                  <a:pos x="402" y="11"/>
                </a:cxn>
                <a:cxn ang="0">
                  <a:pos x="356" y="4"/>
                </a:cxn>
                <a:cxn ang="0">
                  <a:pos x="307" y="0"/>
                </a:cxn>
                <a:cxn ang="0">
                  <a:pos x="258" y="0"/>
                </a:cxn>
                <a:cxn ang="0">
                  <a:pos x="210" y="4"/>
                </a:cxn>
                <a:cxn ang="0">
                  <a:pos x="163" y="11"/>
                </a:cxn>
                <a:cxn ang="0">
                  <a:pos x="121" y="21"/>
                </a:cxn>
                <a:cxn ang="0">
                  <a:pos x="83" y="35"/>
                </a:cxn>
                <a:cxn ang="0">
                  <a:pos x="52" y="51"/>
                </a:cxn>
                <a:cxn ang="0">
                  <a:pos x="27" y="68"/>
                </a:cxn>
                <a:cxn ang="0">
                  <a:pos x="10" y="88"/>
                </a:cxn>
                <a:cxn ang="0">
                  <a:pos x="2" y="109"/>
                </a:cxn>
                <a:cxn ang="0">
                  <a:pos x="2" y="129"/>
                </a:cxn>
                <a:cxn ang="0">
                  <a:pos x="10" y="150"/>
                </a:cxn>
                <a:cxn ang="0">
                  <a:pos x="27" y="170"/>
                </a:cxn>
                <a:cxn ang="0">
                  <a:pos x="52" y="188"/>
                </a:cxn>
                <a:cxn ang="0">
                  <a:pos x="83" y="204"/>
                </a:cxn>
                <a:cxn ang="0">
                  <a:pos x="121" y="217"/>
                </a:cxn>
                <a:cxn ang="0">
                  <a:pos x="163" y="227"/>
                </a:cxn>
                <a:cxn ang="0">
                  <a:pos x="210" y="235"/>
                </a:cxn>
                <a:cxn ang="0">
                  <a:pos x="258" y="239"/>
                </a:cxn>
                <a:cxn ang="0">
                  <a:pos x="307" y="239"/>
                </a:cxn>
                <a:cxn ang="0">
                  <a:pos x="356" y="235"/>
                </a:cxn>
                <a:cxn ang="0">
                  <a:pos x="402" y="227"/>
                </a:cxn>
                <a:cxn ang="0">
                  <a:pos x="444" y="217"/>
                </a:cxn>
                <a:cxn ang="0">
                  <a:pos x="482" y="204"/>
                </a:cxn>
                <a:cxn ang="0">
                  <a:pos x="513" y="188"/>
                </a:cxn>
                <a:cxn ang="0">
                  <a:pos x="538" y="170"/>
                </a:cxn>
                <a:cxn ang="0">
                  <a:pos x="555" y="150"/>
                </a:cxn>
                <a:cxn ang="0">
                  <a:pos x="563" y="129"/>
                </a:cxn>
              </a:cxnLst>
              <a:rect l="0" t="0" r="r" b="b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2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2" y="11"/>
                  </a:lnTo>
                  <a:lnTo>
                    <a:pt x="379" y="7"/>
                  </a:lnTo>
                  <a:lnTo>
                    <a:pt x="356" y="4"/>
                  </a:lnTo>
                  <a:lnTo>
                    <a:pt x="331" y="1"/>
                  </a:lnTo>
                  <a:lnTo>
                    <a:pt x="307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6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1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7" y="42"/>
                  </a:lnTo>
                  <a:lnTo>
                    <a:pt x="52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8" y="78"/>
                  </a:lnTo>
                  <a:lnTo>
                    <a:pt x="10" y="88"/>
                  </a:lnTo>
                  <a:lnTo>
                    <a:pt x="5" y="98"/>
                  </a:lnTo>
                  <a:lnTo>
                    <a:pt x="2" y="109"/>
                  </a:lnTo>
                  <a:lnTo>
                    <a:pt x="0" y="119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10" y="150"/>
                  </a:lnTo>
                  <a:lnTo>
                    <a:pt x="18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2" y="188"/>
                  </a:lnTo>
                  <a:lnTo>
                    <a:pt x="67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1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6" y="231"/>
                  </a:lnTo>
                  <a:lnTo>
                    <a:pt x="210" y="235"/>
                  </a:lnTo>
                  <a:lnTo>
                    <a:pt x="234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7" y="239"/>
                  </a:lnTo>
                  <a:lnTo>
                    <a:pt x="331" y="237"/>
                  </a:lnTo>
                  <a:lnTo>
                    <a:pt x="356" y="235"/>
                  </a:lnTo>
                  <a:lnTo>
                    <a:pt x="379" y="231"/>
                  </a:lnTo>
                  <a:lnTo>
                    <a:pt x="402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2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7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0169" name="Rectangle 57"/>
            <p:cNvSpPr>
              <a:spLocks noChangeArrowheads="1"/>
            </p:cNvSpPr>
            <p:nvPr/>
          </p:nvSpPr>
          <p:spPr bwMode="auto">
            <a:xfrm>
              <a:off x="3888" y="1801"/>
              <a:ext cx="44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since</a:t>
              </a:r>
            </a:p>
          </p:txBody>
        </p:sp>
        <p:sp>
          <p:nvSpPr>
            <p:cNvPr id="90170" name="Line 58"/>
            <p:cNvSpPr>
              <a:spLocks noChangeShapeType="1"/>
            </p:cNvSpPr>
            <p:nvPr/>
          </p:nvSpPr>
          <p:spPr bwMode="auto">
            <a:xfrm flipV="1">
              <a:off x="4032" y="2041"/>
              <a:ext cx="48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sz="3200"/>
              <a:t>Conceptual Design Using the ER Model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9067800" cy="40386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ER modeling </a:t>
            </a:r>
            <a:r>
              <a:rPr lang="en-US" i="1"/>
              <a:t>can</a:t>
            </a:r>
            <a:r>
              <a:rPr lang="en-US"/>
              <a:t> get tricky!</a:t>
            </a:r>
            <a:endParaRPr lang="en-US" u="sng">
              <a:solidFill>
                <a:schemeClr val="accent2"/>
              </a:solidFill>
            </a:endParaRPr>
          </a:p>
          <a:p>
            <a:r>
              <a:rPr lang="en-US" u="sng">
                <a:solidFill>
                  <a:schemeClr val="accent2"/>
                </a:solidFill>
              </a:rPr>
              <a:t>Design choices:</a:t>
            </a:r>
            <a:endParaRPr lang="en-US">
              <a:solidFill>
                <a:schemeClr val="accent2"/>
              </a:solidFill>
            </a:endParaRPr>
          </a:p>
          <a:p>
            <a:pPr lvl="1"/>
            <a:r>
              <a:rPr lang="en-US"/>
              <a:t>Should a concept be modeled as an </a:t>
            </a:r>
            <a:r>
              <a:rPr lang="en-US">
                <a:solidFill>
                  <a:srgbClr val="FF0000"/>
                </a:solidFill>
              </a:rPr>
              <a:t>entity or an attribute</a:t>
            </a:r>
            <a:r>
              <a:rPr lang="en-US"/>
              <a:t>?</a:t>
            </a:r>
          </a:p>
          <a:p>
            <a:pPr lvl="1"/>
            <a:r>
              <a:rPr lang="en-US"/>
              <a:t>Should a concept be modeled as an </a:t>
            </a:r>
            <a:r>
              <a:rPr lang="en-US">
                <a:solidFill>
                  <a:srgbClr val="FF0000"/>
                </a:solidFill>
              </a:rPr>
              <a:t>entity or a relationship</a:t>
            </a:r>
            <a:r>
              <a:rPr lang="en-US"/>
              <a:t>?</a:t>
            </a:r>
          </a:p>
          <a:p>
            <a:pPr lvl="1"/>
            <a:r>
              <a:rPr lang="en-US"/>
              <a:t>Identifying relationships: </a:t>
            </a:r>
            <a:r>
              <a:rPr lang="en-US">
                <a:solidFill>
                  <a:srgbClr val="FF0000"/>
                </a:solidFill>
              </a:rPr>
              <a:t>Binary or ternary</a:t>
            </a:r>
            <a:r>
              <a:rPr lang="en-US"/>
              <a:t>? </a:t>
            </a:r>
            <a:r>
              <a:rPr lang="en-US">
                <a:solidFill>
                  <a:srgbClr val="FF0000"/>
                </a:solidFill>
              </a:rPr>
              <a:t>Aggregation</a:t>
            </a:r>
            <a:r>
              <a:rPr lang="en-US"/>
              <a:t>?</a:t>
            </a:r>
          </a:p>
          <a:p>
            <a:r>
              <a:rPr lang="en-US"/>
              <a:t>Note constraints of the ER Model:</a:t>
            </a:r>
          </a:p>
          <a:p>
            <a:pPr lvl="1"/>
            <a:r>
              <a:rPr lang="en-US"/>
              <a:t>A lot of data semantics can (and should) be captured.</a:t>
            </a:r>
          </a:p>
          <a:p>
            <a:pPr lvl="1"/>
            <a:r>
              <a:rPr lang="en-US"/>
              <a:t>But some constraints cannot be captured in ER diagrams.</a:t>
            </a:r>
          </a:p>
          <a:p>
            <a:pPr lvl="2"/>
            <a:r>
              <a:rPr lang="en-US"/>
              <a:t>We’ll refine things in our logical (relational) design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Entity vs. Attribute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419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Should </a:t>
            </a:r>
            <a:r>
              <a:rPr lang="en-US" sz="2800" i="1">
                <a:solidFill>
                  <a:schemeClr val="accent2"/>
                </a:solidFill>
              </a:rPr>
              <a:t>address</a:t>
            </a:r>
            <a:r>
              <a:rPr lang="en-US" sz="2800" i="1"/>
              <a:t> </a:t>
            </a:r>
            <a:r>
              <a:rPr lang="en-US" sz="2800"/>
              <a:t>be an attribute of Employees or an entity (related to Employees)?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Depends</a:t>
            </a:r>
            <a:r>
              <a:rPr lang="en-US" sz="2800"/>
              <a:t> upon how we want to use address information, and the semantics of the data:</a:t>
            </a:r>
          </a:p>
          <a:p>
            <a:pPr lvl="2">
              <a:lnSpc>
                <a:spcPct val="90000"/>
              </a:lnSpc>
            </a:pPr>
            <a:r>
              <a:rPr lang="en-US" sz="2800"/>
              <a:t>If we have </a:t>
            </a:r>
            <a:r>
              <a:rPr lang="en-US" sz="2800">
                <a:solidFill>
                  <a:srgbClr val="FF0000"/>
                </a:solidFill>
              </a:rPr>
              <a:t>several addresses per employee</a:t>
            </a:r>
            <a:r>
              <a:rPr lang="en-US" sz="2800"/>
              <a:t>, </a:t>
            </a:r>
            <a:r>
              <a:rPr lang="en-US" sz="2800" i="1"/>
              <a:t>address</a:t>
            </a:r>
            <a:r>
              <a:rPr lang="en-US" sz="2800"/>
              <a:t> must be an entity (since attributes cannot be set-valued). </a:t>
            </a:r>
          </a:p>
          <a:p>
            <a:pPr lvl="2">
              <a:lnSpc>
                <a:spcPct val="90000"/>
              </a:lnSpc>
            </a:pPr>
            <a:r>
              <a:rPr lang="en-US" sz="2800"/>
              <a:t>If the </a:t>
            </a:r>
            <a:r>
              <a:rPr lang="en-US" sz="2800">
                <a:solidFill>
                  <a:srgbClr val="FF0000"/>
                </a:solidFill>
              </a:rPr>
              <a:t>structure</a:t>
            </a:r>
            <a:r>
              <a:rPr lang="en-US" sz="2800"/>
              <a:t> (city, street, etc.) </a:t>
            </a:r>
            <a:r>
              <a:rPr lang="en-US" sz="2800">
                <a:solidFill>
                  <a:srgbClr val="FF0000"/>
                </a:solidFill>
              </a:rPr>
              <a:t>is important</a:t>
            </a:r>
            <a:r>
              <a:rPr lang="en-US" sz="2800"/>
              <a:t>, </a:t>
            </a:r>
            <a:r>
              <a:rPr lang="en-US" sz="2800" i="1"/>
              <a:t>address</a:t>
            </a:r>
            <a:r>
              <a:rPr lang="en-US" sz="2800"/>
              <a:t> must be modeled as an entity (since attribute values are atomic).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Entity vs. Attribute (Cont.)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28800"/>
            <a:ext cx="3962400" cy="4648200"/>
          </a:xfrm>
          <a:noFill/>
          <a:ln/>
        </p:spPr>
        <p:txBody>
          <a:bodyPr lIns="90488" tIns="44450" rIns="90488" bIns="44450"/>
          <a:lstStyle/>
          <a:p>
            <a:r>
              <a:rPr lang="en-US" sz="2000"/>
              <a:t>Works_In2 does not     allow an employee to   work in a department       for two or more periods.</a:t>
            </a:r>
          </a:p>
          <a:p>
            <a:r>
              <a:rPr lang="en-US" sz="2000"/>
              <a:t>Similar to the problem   of wanting to record several addresses for an employee:  we want to record </a:t>
            </a:r>
            <a:r>
              <a:rPr lang="en-US" sz="2000" i="1">
                <a:solidFill>
                  <a:schemeClr val="accent2"/>
                </a:solidFill>
              </a:rPr>
              <a:t>several values of the descriptive attributes for each instance of this relationship.  </a:t>
            </a:r>
          </a:p>
        </p:txBody>
      </p:sp>
      <p:grpSp>
        <p:nvGrpSpPr>
          <p:cNvPr id="96262" name="Group 6"/>
          <p:cNvGrpSpPr>
            <a:grpSpLocks/>
          </p:cNvGrpSpPr>
          <p:nvPr/>
        </p:nvGrpSpPr>
        <p:grpSpPr bwMode="auto">
          <a:xfrm>
            <a:off x="3267075" y="1458913"/>
            <a:ext cx="2278063" cy="1190625"/>
            <a:chOff x="2058" y="919"/>
            <a:chExt cx="1435" cy="750"/>
          </a:xfrm>
        </p:grpSpPr>
        <p:sp>
          <p:nvSpPr>
            <p:cNvPr id="96263" name="Freeform 7"/>
            <p:cNvSpPr>
              <a:spLocks/>
            </p:cNvSpPr>
            <p:nvPr/>
          </p:nvSpPr>
          <p:spPr bwMode="auto">
            <a:xfrm>
              <a:off x="2512" y="919"/>
              <a:ext cx="626" cy="214"/>
            </a:xfrm>
            <a:custGeom>
              <a:avLst/>
              <a:gdLst/>
              <a:ahLst/>
              <a:cxnLst>
                <a:cxn ang="0">
                  <a:pos x="623" y="97"/>
                </a:cxn>
                <a:cxn ang="0">
                  <a:pos x="613" y="79"/>
                </a:cxn>
                <a:cxn ang="0">
                  <a:pos x="595" y="62"/>
                </a:cxn>
                <a:cxn ang="0">
                  <a:pos x="568" y="45"/>
                </a:cxn>
                <a:cxn ang="0">
                  <a:pos x="533" y="32"/>
                </a:cxn>
                <a:cxn ang="0">
                  <a:pos x="491" y="19"/>
                </a:cxn>
                <a:cxn ang="0">
                  <a:pos x="444" y="10"/>
                </a:cxn>
                <a:cxn ang="0">
                  <a:pos x="394" y="4"/>
                </a:cxn>
                <a:cxn ang="0">
                  <a:pos x="339" y="1"/>
                </a:cxn>
                <a:cxn ang="0">
                  <a:pos x="285" y="1"/>
                </a:cxn>
                <a:cxn ang="0">
                  <a:pos x="232" y="4"/>
                </a:cxn>
                <a:cxn ang="0">
                  <a:pos x="180" y="10"/>
                </a:cxn>
                <a:cxn ang="0">
                  <a:pos x="133" y="19"/>
                </a:cxn>
                <a:cxn ang="0">
                  <a:pos x="91" y="32"/>
                </a:cxn>
                <a:cxn ang="0">
                  <a:pos x="56" y="45"/>
                </a:cxn>
                <a:cxn ang="0">
                  <a:pos x="29" y="62"/>
                </a:cxn>
                <a:cxn ang="0">
                  <a:pos x="11" y="79"/>
                </a:cxn>
                <a:cxn ang="0">
                  <a:pos x="1" y="97"/>
                </a:cxn>
                <a:cxn ang="0">
                  <a:pos x="1" y="116"/>
                </a:cxn>
                <a:cxn ang="0">
                  <a:pos x="11" y="134"/>
                </a:cxn>
                <a:cxn ang="0">
                  <a:pos x="29" y="152"/>
                </a:cxn>
                <a:cxn ang="0">
                  <a:pos x="56" y="168"/>
                </a:cxn>
                <a:cxn ang="0">
                  <a:pos x="91" y="182"/>
                </a:cxn>
                <a:cxn ang="0">
                  <a:pos x="133" y="194"/>
                </a:cxn>
                <a:cxn ang="0">
                  <a:pos x="180" y="203"/>
                </a:cxn>
                <a:cxn ang="0">
                  <a:pos x="232" y="210"/>
                </a:cxn>
                <a:cxn ang="0">
                  <a:pos x="285" y="213"/>
                </a:cxn>
                <a:cxn ang="0">
                  <a:pos x="339" y="213"/>
                </a:cxn>
                <a:cxn ang="0">
                  <a:pos x="394" y="210"/>
                </a:cxn>
                <a:cxn ang="0">
                  <a:pos x="444" y="203"/>
                </a:cxn>
                <a:cxn ang="0">
                  <a:pos x="491" y="194"/>
                </a:cxn>
                <a:cxn ang="0">
                  <a:pos x="533" y="182"/>
                </a:cxn>
                <a:cxn ang="0">
                  <a:pos x="568" y="168"/>
                </a:cxn>
                <a:cxn ang="0">
                  <a:pos x="595" y="152"/>
                </a:cxn>
                <a:cxn ang="0">
                  <a:pos x="613" y="134"/>
                </a:cxn>
                <a:cxn ang="0">
                  <a:pos x="623" y="116"/>
                </a:cxn>
              </a:cxnLst>
              <a:rect l="0" t="0" r="r" b="b"/>
              <a:pathLst>
                <a:path w="626" h="214">
                  <a:moveTo>
                    <a:pt x="625" y="107"/>
                  </a:moveTo>
                  <a:lnTo>
                    <a:pt x="623" y="97"/>
                  </a:lnTo>
                  <a:lnTo>
                    <a:pt x="620" y="88"/>
                  </a:lnTo>
                  <a:lnTo>
                    <a:pt x="613" y="79"/>
                  </a:lnTo>
                  <a:lnTo>
                    <a:pt x="606" y="70"/>
                  </a:lnTo>
                  <a:lnTo>
                    <a:pt x="595" y="62"/>
                  </a:lnTo>
                  <a:lnTo>
                    <a:pt x="583" y="53"/>
                  </a:lnTo>
                  <a:lnTo>
                    <a:pt x="568" y="45"/>
                  </a:lnTo>
                  <a:lnTo>
                    <a:pt x="552" y="38"/>
                  </a:lnTo>
                  <a:lnTo>
                    <a:pt x="533" y="32"/>
                  </a:lnTo>
                  <a:lnTo>
                    <a:pt x="513" y="25"/>
                  </a:lnTo>
                  <a:lnTo>
                    <a:pt x="491" y="19"/>
                  </a:lnTo>
                  <a:lnTo>
                    <a:pt x="468" y="14"/>
                  </a:lnTo>
                  <a:lnTo>
                    <a:pt x="444" y="10"/>
                  </a:lnTo>
                  <a:lnTo>
                    <a:pt x="418" y="6"/>
                  </a:lnTo>
                  <a:lnTo>
                    <a:pt x="394" y="4"/>
                  </a:lnTo>
                  <a:lnTo>
                    <a:pt x="366" y="2"/>
                  </a:lnTo>
                  <a:lnTo>
                    <a:pt x="339" y="1"/>
                  </a:lnTo>
                  <a:lnTo>
                    <a:pt x="312" y="0"/>
                  </a:lnTo>
                  <a:lnTo>
                    <a:pt x="285" y="1"/>
                  </a:lnTo>
                  <a:lnTo>
                    <a:pt x="258" y="2"/>
                  </a:lnTo>
                  <a:lnTo>
                    <a:pt x="232" y="4"/>
                  </a:lnTo>
                  <a:lnTo>
                    <a:pt x="206" y="6"/>
                  </a:lnTo>
                  <a:lnTo>
                    <a:pt x="180" y="10"/>
                  </a:lnTo>
                  <a:lnTo>
                    <a:pt x="156" y="14"/>
                  </a:lnTo>
                  <a:lnTo>
                    <a:pt x="133" y="19"/>
                  </a:lnTo>
                  <a:lnTo>
                    <a:pt x="112" y="25"/>
                  </a:lnTo>
                  <a:lnTo>
                    <a:pt x="91" y="32"/>
                  </a:lnTo>
                  <a:lnTo>
                    <a:pt x="72" y="38"/>
                  </a:lnTo>
                  <a:lnTo>
                    <a:pt x="56" y="45"/>
                  </a:lnTo>
                  <a:lnTo>
                    <a:pt x="43" y="53"/>
                  </a:lnTo>
                  <a:lnTo>
                    <a:pt x="29" y="62"/>
                  </a:lnTo>
                  <a:lnTo>
                    <a:pt x="19" y="70"/>
                  </a:lnTo>
                  <a:lnTo>
                    <a:pt x="11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1" y="134"/>
                  </a:lnTo>
                  <a:lnTo>
                    <a:pt x="19" y="143"/>
                  </a:lnTo>
                  <a:lnTo>
                    <a:pt x="29" y="152"/>
                  </a:lnTo>
                  <a:lnTo>
                    <a:pt x="43" y="160"/>
                  </a:lnTo>
                  <a:lnTo>
                    <a:pt x="56" y="168"/>
                  </a:lnTo>
                  <a:lnTo>
                    <a:pt x="72" y="175"/>
                  </a:lnTo>
                  <a:lnTo>
                    <a:pt x="91" y="182"/>
                  </a:lnTo>
                  <a:lnTo>
                    <a:pt x="112" y="189"/>
                  </a:lnTo>
                  <a:lnTo>
                    <a:pt x="133" y="194"/>
                  </a:lnTo>
                  <a:lnTo>
                    <a:pt x="156" y="199"/>
                  </a:lnTo>
                  <a:lnTo>
                    <a:pt x="180" y="203"/>
                  </a:lnTo>
                  <a:lnTo>
                    <a:pt x="206" y="207"/>
                  </a:lnTo>
                  <a:lnTo>
                    <a:pt x="232" y="210"/>
                  </a:lnTo>
                  <a:lnTo>
                    <a:pt x="258" y="212"/>
                  </a:lnTo>
                  <a:lnTo>
                    <a:pt x="285" y="213"/>
                  </a:lnTo>
                  <a:lnTo>
                    <a:pt x="312" y="213"/>
                  </a:lnTo>
                  <a:lnTo>
                    <a:pt x="339" y="213"/>
                  </a:lnTo>
                  <a:lnTo>
                    <a:pt x="366" y="212"/>
                  </a:lnTo>
                  <a:lnTo>
                    <a:pt x="394" y="210"/>
                  </a:lnTo>
                  <a:lnTo>
                    <a:pt x="418" y="207"/>
                  </a:lnTo>
                  <a:lnTo>
                    <a:pt x="444" y="203"/>
                  </a:lnTo>
                  <a:lnTo>
                    <a:pt x="468" y="199"/>
                  </a:lnTo>
                  <a:lnTo>
                    <a:pt x="491" y="194"/>
                  </a:lnTo>
                  <a:lnTo>
                    <a:pt x="513" y="189"/>
                  </a:lnTo>
                  <a:lnTo>
                    <a:pt x="533" y="182"/>
                  </a:lnTo>
                  <a:lnTo>
                    <a:pt x="552" y="175"/>
                  </a:lnTo>
                  <a:lnTo>
                    <a:pt x="568" y="168"/>
                  </a:lnTo>
                  <a:lnTo>
                    <a:pt x="583" y="160"/>
                  </a:lnTo>
                  <a:lnTo>
                    <a:pt x="595" y="152"/>
                  </a:lnTo>
                  <a:lnTo>
                    <a:pt x="606" y="143"/>
                  </a:lnTo>
                  <a:lnTo>
                    <a:pt x="613" y="134"/>
                  </a:lnTo>
                  <a:lnTo>
                    <a:pt x="620" y="125"/>
                  </a:lnTo>
                  <a:lnTo>
                    <a:pt x="623" y="116"/>
                  </a:lnTo>
                  <a:lnTo>
                    <a:pt x="625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6264" name="Freeform 8"/>
            <p:cNvSpPr>
              <a:spLocks/>
            </p:cNvSpPr>
            <p:nvPr/>
          </p:nvSpPr>
          <p:spPr bwMode="auto">
            <a:xfrm>
              <a:off x="2058" y="1117"/>
              <a:ext cx="506" cy="214"/>
            </a:xfrm>
            <a:custGeom>
              <a:avLst/>
              <a:gdLst/>
              <a:ahLst/>
              <a:cxnLst>
                <a:cxn ang="0">
                  <a:pos x="504" y="97"/>
                </a:cxn>
                <a:cxn ang="0">
                  <a:pos x="497" y="79"/>
                </a:cxn>
                <a:cxn ang="0">
                  <a:pos x="482" y="61"/>
                </a:cxn>
                <a:cxn ang="0">
                  <a:pos x="459" y="45"/>
                </a:cxn>
                <a:cxn ang="0">
                  <a:pos x="431" y="31"/>
                </a:cxn>
                <a:cxn ang="0">
                  <a:pos x="397" y="19"/>
                </a:cxn>
                <a:cxn ang="0">
                  <a:pos x="359" y="10"/>
                </a:cxn>
                <a:cxn ang="0">
                  <a:pos x="318" y="3"/>
                </a:cxn>
                <a:cxn ang="0">
                  <a:pos x="274" y="0"/>
                </a:cxn>
                <a:cxn ang="0">
                  <a:pos x="230" y="0"/>
                </a:cxn>
                <a:cxn ang="0">
                  <a:pos x="187" y="3"/>
                </a:cxn>
                <a:cxn ang="0">
                  <a:pos x="145" y="10"/>
                </a:cxn>
                <a:cxn ang="0">
                  <a:pos x="108" y="19"/>
                </a:cxn>
                <a:cxn ang="0">
                  <a:pos x="74" y="31"/>
                </a:cxn>
                <a:cxn ang="0">
                  <a:pos x="45" y="45"/>
                </a:cxn>
                <a:cxn ang="0">
                  <a:pos x="24" y="61"/>
                </a:cxn>
                <a:cxn ang="0">
                  <a:pos x="8" y="79"/>
                </a:cxn>
                <a:cxn ang="0">
                  <a:pos x="1" y="97"/>
                </a:cxn>
                <a:cxn ang="0">
                  <a:pos x="1" y="116"/>
                </a:cxn>
                <a:cxn ang="0">
                  <a:pos x="8" y="134"/>
                </a:cxn>
                <a:cxn ang="0">
                  <a:pos x="24" y="151"/>
                </a:cxn>
                <a:cxn ang="0">
                  <a:pos x="45" y="168"/>
                </a:cxn>
                <a:cxn ang="0">
                  <a:pos x="74" y="182"/>
                </a:cxn>
                <a:cxn ang="0">
                  <a:pos x="108" y="194"/>
                </a:cxn>
                <a:cxn ang="0">
                  <a:pos x="145" y="203"/>
                </a:cxn>
                <a:cxn ang="0">
                  <a:pos x="187" y="209"/>
                </a:cxn>
                <a:cxn ang="0">
                  <a:pos x="230" y="213"/>
                </a:cxn>
                <a:cxn ang="0">
                  <a:pos x="274" y="213"/>
                </a:cxn>
                <a:cxn ang="0">
                  <a:pos x="318" y="209"/>
                </a:cxn>
                <a:cxn ang="0">
                  <a:pos x="359" y="203"/>
                </a:cxn>
                <a:cxn ang="0">
                  <a:pos x="397" y="194"/>
                </a:cxn>
                <a:cxn ang="0">
                  <a:pos x="431" y="182"/>
                </a:cxn>
                <a:cxn ang="0">
                  <a:pos x="459" y="168"/>
                </a:cxn>
                <a:cxn ang="0">
                  <a:pos x="482" y="151"/>
                </a:cxn>
                <a:cxn ang="0">
                  <a:pos x="497" y="134"/>
                </a:cxn>
                <a:cxn ang="0">
                  <a:pos x="504" y="116"/>
                </a:cxn>
              </a:cxnLst>
              <a:rect l="0" t="0" r="r" b="b"/>
              <a:pathLst>
                <a:path w="506" h="214">
                  <a:moveTo>
                    <a:pt x="505" y="107"/>
                  </a:moveTo>
                  <a:lnTo>
                    <a:pt x="504" y="97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1" y="53"/>
                  </a:lnTo>
                  <a:lnTo>
                    <a:pt x="459" y="45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7" y="19"/>
                  </a:lnTo>
                  <a:lnTo>
                    <a:pt x="379" y="14"/>
                  </a:lnTo>
                  <a:lnTo>
                    <a:pt x="359" y="10"/>
                  </a:lnTo>
                  <a:lnTo>
                    <a:pt x="339" y="6"/>
                  </a:lnTo>
                  <a:lnTo>
                    <a:pt x="318" y="3"/>
                  </a:lnTo>
                  <a:lnTo>
                    <a:pt x="296" y="1"/>
                  </a:lnTo>
                  <a:lnTo>
                    <a:pt x="274" y="0"/>
                  </a:lnTo>
                  <a:lnTo>
                    <a:pt x="252" y="0"/>
                  </a:lnTo>
                  <a:lnTo>
                    <a:pt x="230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5" y="10"/>
                  </a:lnTo>
                  <a:lnTo>
                    <a:pt x="126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5" y="45"/>
                  </a:lnTo>
                  <a:lnTo>
                    <a:pt x="33" y="53"/>
                  </a:lnTo>
                  <a:lnTo>
                    <a:pt x="24" y="61"/>
                  </a:lnTo>
                  <a:lnTo>
                    <a:pt x="15" y="70"/>
                  </a:lnTo>
                  <a:lnTo>
                    <a:pt x="8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8" y="134"/>
                  </a:lnTo>
                  <a:lnTo>
                    <a:pt x="15" y="143"/>
                  </a:lnTo>
                  <a:lnTo>
                    <a:pt x="24" y="151"/>
                  </a:lnTo>
                  <a:lnTo>
                    <a:pt x="33" y="160"/>
                  </a:lnTo>
                  <a:lnTo>
                    <a:pt x="45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0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5" y="203"/>
                  </a:lnTo>
                  <a:lnTo>
                    <a:pt x="166" y="207"/>
                  </a:lnTo>
                  <a:lnTo>
                    <a:pt x="187" y="209"/>
                  </a:lnTo>
                  <a:lnTo>
                    <a:pt x="209" y="211"/>
                  </a:lnTo>
                  <a:lnTo>
                    <a:pt x="230" y="213"/>
                  </a:lnTo>
                  <a:lnTo>
                    <a:pt x="252" y="213"/>
                  </a:lnTo>
                  <a:lnTo>
                    <a:pt x="274" y="213"/>
                  </a:lnTo>
                  <a:lnTo>
                    <a:pt x="296" y="211"/>
                  </a:lnTo>
                  <a:lnTo>
                    <a:pt x="318" y="209"/>
                  </a:lnTo>
                  <a:lnTo>
                    <a:pt x="339" y="207"/>
                  </a:lnTo>
                  <a:lnTo>
                    <a:pt x="359" y="203"/>
                  </a:lnTo>
                  <a:lnTo>
                    <a:pt x="379" y="199"/>
                  </a:lnTo>
                  <a:lnTo>
                    <a:pt x="397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59" y="168"/>
                  </a:lnTo>
                  <a:lnTo>
                    <a:pt x="471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6265" name="Freeform 9"/>
            <p:cNvSpPr>
              <a:spLocks/>
            </p:cNvSpPr>
            <p:nvPr/>
          </p:nvSpPr>
          <p:spPr bwMode="auto">
            <a:xfrm>
              <a:off x="2986" y="1117"/>
              <a:ext cx="507" cy="214"/>
            </a:xfrm>
            <a:custGeom>
              <a:avLst/>
              <a:gdLst/>
              <a:ahLst/>
              <a:cxnLst>
                <a:cxn ang="0">
                  <a:pos x="1" y="116"/>
                </a:cxn>
                <a:cxn ang="0">
                  <a:pos x="9" y="134"/>
                </a:cxn>
                <a:cxn ang="0">
                  <a:pos x="24" y="151"/>
                </a:cxn>
                <a:cxn ang="0">
                  <a:pos x="46" y="168"/>
                </a:cxn>
                <a:cxn ang="0">
                  <a:pos x="74" y="182"/>
                </a:cxn>
                <a:cxn ang="0">
                  <a:pos x="108" y="194"/>
                </a:cxn>
                <a:cxn ang="0">
                  <a:pos x="146" y="203"/>
                </a:cxn>
                <a:cxn ang="0">
                  <a:pos x="188" y="209"/>
                </a:cxn>
                <a:cxn ang="0">
                  <a:pos x="231" y="213"/>
                </a:cxn>
                <a:cxn ang="0">
                  <a:pos x="275" y="213"/>
                </a:cxn>
                <a:cxn ang="0">
                  <a:pos x="319" y="209"/>
                </a:cxn>
                <a:cxn ang="0">
                  <a:pos x="360" y="203"/>
                </a:cxn>
                <a:cxn ang="0">
                  <a:pos x="398" y="193"/>
                </a:cxn>
                <a:cxn ang="0">
                  <a:pos x="432" y="182"/>
                </a:cxn>
                <a:cxn ang="0">
                  <a:pos x="460" y="167"/>
                </a:cxn>
                <a:cxn ang="0">
                  <a:pos x="482" y="151"/>
                </a:cxn>
                <a:cxn ang="0">
                  <a:pos x="497" y="134"/>
                </a:cxn>
                <a:cxn ang="0">
                  <a:pos x="505" y="115"/>
                </a:cxn>
                <a:cxn ang="0">
                  <a:pos x="505" y="97"/>
                </a:cxn>
                <a:cxn ang="0">
                  <a:pos x="497" y="79"/>
                </a:cxn>
                <a:cxn ang="0">
                  <a:pos x="482" y="61"/>
                </a:cxn>
                <a:cxn ang="0">
                  <a:pos x="460" y="45"/>
                </a:cxn>
                <a:cxn ang="0">
                  <a:pos x="432" y="31"/>
                </a:cxn>
                <a:cxn ang="0">
                  <a:pos x="398" y="19"/>
                </a:cxn>
                <a:cxn ang="0">
                  <a:pos x="360" y="10"/>
                </a:cxn>
                <a:cxn ang="0">
                  <a:pos x="318" y="3"/>
                </a:cxn>
                <a:cxn ang="0">
                  <a:pos x="275" y="0"/>
                </a:cxn>
                <a:cxn ang="0">
                  <a:pos x="231" y="0"/>
                </a:cxn>
                <a:cxn ang="0">
                  <a:pos x="187" y="3"/>
                </a:cxn>
                <a:cxn ang="0">
                  <a:pos x="146" y="10"/>
                </a:cxn>
                <a:cxn ang="0">
                  <a:pos x="108" y="19"/>
                </a:cxn>
                <a:cxn ang="0">
                  <a:pos x="74" y="31"/>
                </a:cxn>
                <a:cxn ang="0">
                  <a:pos x="46" y="45"/>
                </a:cxn>
                <a:cxn ang="0">
                  <a:pos x="24" y="62"/>
                </a:cxn>
                <a:cxn ang="0">
                  <a:pos x="9" y="79"/>
                </a:cxn>
                <a:cxn ang="0">
                  <a:pos x="1" y="97"/>
                </a:cxn>
              </a:cxnLst>
              <a:rect l="0" t="0" r="r" b="b"/>
              <a:pathLst>
                <a:path w="507" h="214">
                  <a:moveTo>
                    <a:pt x="0" y="107"/>
                  </a:move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6" y="143"/>
                  </a:lnTo>
                  <a:lnTo>
                    <a:pt x="24" y="151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7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09"/>
                  </a:lnTo>
                  <a:lnTo>
                    <a:pt x="209" y="211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1"/>
                  </a:lnTo>
                  <a:lnTo>
                    <a:pt x="319" y="209"/>
                  </a:lnTo>
                  <a:lnTo>
                    <a:pt x="340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3"/>
                  </a:lnTo>
                  <a:lnTo>
                    <a:pt x="416" y="188"/>
                  </a:lnTo>
                  <a:lnTo>
                    <a:pt x="432" y="182"/>
                  </a:lnTo>
                  <a:lnTo>
                    <a:pt x="446" y="175"/>
                  </a:lnTo>
                  <a:lnTo>
                    <a:pt x="460" y="167"/>
                  </a:lnTo>
                  <a:lnTo>
                    <a:pt x="472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2" y="125"/>
                  </a:lnTo>
                  <a:lnTo>
                    <a:pt x="505" y="115"/>
                  </a:lnTo>
                  <a:lnTo>
                    <a:pt x="506" y="107"/>
                  </a:lnTo>
                  <a:lnTo>
                    <a:pt x="505" y="97"/>
                  </a:lnTo>
                  <a:lnTo>
                    <a:pt x="502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2" y="53"/>
                  </a:lnTo>
                  <a:lnTo>
                    <a:pt x="460" y="45"/>
                  </a:lnTo>
                  <a:lnTo>
                    <a:pt x="446" y="38"/>
                  </a:lnTo>
                  <a:lnTo>
                    <a:pt x="432" y="31"/>
                  </a:lnTo>
                  <a:lnTo>
                    <a:pt x="415" y="25"/>
                  </a:lnTo>
                  <a:lnTo>
                    <a:pt x="398" y="19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40" y="6"/>
                  </a:lnTo>
                  <a:lnTo>
                    <a:pt x="318" y="3"/>
                  </a:lnTo>
                  <a:lnTo>
                    <a:pt x="297" y="1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6" y="10"/>
                  </a:lnTo>
                  <a:lnTo>
                    <a:pt x="127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5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6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6266" name="Freeform 10"/>
            <p:cNvSpPr>
              <a:spLocks/>
            </p:cNvSpPr>
            <p:nvPr/>
          </p:nvSpPr>
          <p:spPr bwMode="auto">
            <a:xfrm>
              <a:off x="2417" y="1461"/>
              <a:ext cx="742" cy="201"/>
            </a:xfrm>
            <a:custGeom>
              <a:avLst/>
              <a:gdLst/>
              <a:ahLst/>
              <a:cxnLst>
                <a:cxn ang="0">
                  <a:pos x="741" y="200"/>
                </a:cxn>
                <a:cxn ang="0">
                  <a:pos x="741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741" y="200"/>
                </a:cxn>
              </a:cxnLst>
              <a:rect l="0" t="0" r="r" b="b"/>
              <a:pathLst>
                <a:path w="742" h="201">
                  <a:moveTo>
                    <a:pt x="741" y="200"/>
                  </a:moveTo>
                  <a:lnTo>
                    <a:pt x="741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741" y="2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6267" name="Rectangle 11"/>
            <p:cNvSpPr>
              <a:spLocks noChangeArrowheads="1"/>
            </p:cNvSpPr>
            <p:nvPr/>
          </p:nvSpPr>
          <p:spPr bwMode="auto">
            <a:xfrm>
              <a:off x="2619" y="931"/>
              <a:ext cx="44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name</a:t>
              </a:r>
            </a:p>
          </p:txBody>
        </p:sp>
        <p:sp>
          <p:nvSpPr>
            <p:cNvPr id="96268" name="Rectangle 12"/>
            <p:cNvSpPr>
              <a:spLocks noChangeArrowheads="1"/>
            </p:cNvSpPr>
            <p:nvPr/>
          </p:nvSpPr>
          <p:spPr bwMode="auto">
            <a:xfrm>
              <a:off x="2393" y="1459"/>
              <a:ext cx="79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Employees</a:t>
              </a:r>
            </a:p>
          </p:txBody>
        </p:sp>
        <p:sp>
          <p:nvSpPr>
            <p:cNvPr id="96269" name="Rectangle 13"/>
            <p:cNvSpPr>
              <a:spLocks noChangeArrowheads="1"/>
            </p:cNvSpPr>
            <p:nvPr/>
          </p:nvSpPr>
          <p:spPr bwMode="auto">
            <a:xfrm>
              <a:off x="2177" y="1095"/>
              <a:ext cx="33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ssn</a:t>
              </a:r>
            </a:p>
          </p:txBody>
        </p:sp>
        <p:sp>
          <p:nvSpPr>
            <p:cNvPr id="96270" name="Rectangle 14"/>
            <p:cNvSpPr>
              <a:spLocks noChangeArrowheads="1"/>
            </p:cNvSpPr>
            <p:nvPr/>
          </p:nvSpPr>
          <p:spPr bwMode="auto">
            <a:xfrm>
              <a:off x="3131" y="1100"/>
              <a:ext cx="27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lot</a:t>
              </a:r>
            </a:p>
          </p:txBody>
        </p:sp>
        <p:sp>
          <p:nvSpPr>
            <p:cNvPr id="96271" name="Line 15"/>
            <p:cNvSpPr>
              <a:spLocks noChangeShapeType="1"/>
            </p:cNvSpPr>
            <p:nvPr/>
          </p:nvSpPr>
          <p:spPr bwMode="auto">
            <a:xfrm flipH="1">
              <a:off x="3164" y="1565"/>
              <a:ext cx="24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>
              <a:off x="2298" y="1338"/>
              <a:ext cx="338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273" name="Line 17"/>
            <p:cNvSpPr>
              <a:spLocks noChangeShapeType="1"/>
            </p:cNvSpPr>
            <p:nvPr/>
          </p:nvSpPr>
          <p:spPr bwMode="auto">
            <a:xfrm flipH="1">
              <a:off x="2780" y="1132"/>
              <a:ext cx="48" cy="3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274" name="Line 18"/>
            <p:cNvSpPr>
              <a:spLocks noChangeShapeType="1"/>
            </p:cNvSpPr>
            <p:nvPr/>
          </p:nvSpPr>
          <p:spPr bwMode="auto">
            <a:xfrm flipH="1">
              <a:off x="3010" y="1338"/>
              <a:ext cx="220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6275" name="Freeform 19"/>
          <p:cNvSpPr>
            <a:spLocks/>
          </p:cNvSpPr>
          <p:nvPr/>
        </p:nvSpPr>
        <p:spPr bwMode="auto">
          <a:xfrm>
            <a:off x="5368925" y="2190750"/>
            <a:ext cx="1566863" cy="569913"/>
          </a:xfrm>
          <a:custGeom>
            <a:avLst/>
            <a:gdLst/>
            <a:ahLst/>
            <a:cxnLst>
              <a:cxn ang="0">
                <a:pos x="0" y="179"/>
              </a:cxn>
              <a:cxn ang="0">
                <a:pos x="487" y="0"/>
              </a:cxn>
              <a:cxn ang="0">
                <a:pos x="986" y="185"/>
              </a:cxn>
              <a:cxn ang="0">
                <a:pos x="487" y="358"/>
              </a:cxn>
              <a:cxn ang="0">
                <a:pos x="0" y="179"/>
              </a:cxn>
            </a:cxnLst>
            <a:rect l="0" t="0" r="r" b="b"/>
            <a:pathLst>
              <a:path w="987" h="359">
                <a:moveTo>
                  <a:pt x="0" y="179"/>
                </a:moveTo>
                <a:lnTo>
                  <a:pt x="487" y="0"/>
                </a:lnTo>
                <a:lnTo>
                  <a:pt x="986" y="185"/>
                </a:lnTo>
                <a:lnTo>
                  <a:pt x="487" y="358"/>
                </a:lnTo>
                <a:lnTo>
                  <a:pt x="0" y="17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5514975" y="2312988"/>
            <a:ext cx="12080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Works_In2</a:t>
            </a:r>
          </a:p>
        </p:txBody>
      </p:sp>
      <p:sp>
        <p:nvSpPr>
          <p:cNvPr id="96277" name="Freeform 21"/>
          <p:cNvSpPr>
            <a:spLocks/>
          </p:cNvSpPr>
          <p:nvPr/>
        </p:nvSpPr>
        <p:spPr bwMode="auto">
          <a:xfrm>
            <a:off x="5294313" y="1336675"/>
            <a:ext cx="804862" cy="339725"/>
          </a:xfrm>
          <a:custGeom>
            <a:avLst/>
            <a:gdLst/>
            <a:ahLst/>
            <a:cxnLst>
              <a:cxn ang="0">
                <a:pos x="1" y="116"/>
              </a:cxn>
              <a:cxn ang="0">
                <a:pos x="9" y="134"/>
              </a:cxn>
              <a:cxn ang="0">
                <a:pos x="24" y="151"/>
              </a:cxn>
              <a:cxn ang="0">
                <a:pos x="46" y="167"/>
              </a:cxn>
              <a:cxn ang="0">
                <a:pos x="75" y="182"/>
              </a:cxn>
              <a:cxn ang="0">
                <a:pos x="108" y="194"/>
              </a:cxn>
              <a:cxn ang="0">
                <a:pos x="146" y="203"/>
              </a:cxn>
              <a:cxn ang="0">
                <a:pos x="187" y="209"/>
              </a:cxn>
              <a:cxn ang="0">
                <a:pos x="231" y="212"/>
              </a:cxn>
              <a:cxn ang="0">
                <a:pos x="275" y="212"/>
              </a:cxn>
              <a:cxn ang="0">
                <a:pos x="318" y="209"/>
              </a:cxn>
              <a:cxn ang="0">
                <a:pos x="360" y="202"/>
              </a:cxn>
              <a:cxn ang="0">
                <a:pos x="398" y="194"/>
              </a:cxn>
              <a:cxn ang="0">
                <a:pos x="432" y="181"/>
              </a:cxn>
              <a:cxn ang="0">
                <a:pos x="460" y="167"/>
              </a:cxn>
              <a:cxn ang="0">
                <a:pos x="482" y="151"/>
              </a:cxn>
              <a:cxn ang="0">
                <a:pos x="497" y="133"/>
              </a:cxn>
              <a:cxn ang="0">
                <a:pos x="505" y="115"/>
              </a:cxn>
              <a:cxn ang="0">
                <a:pos x="505" y="97"/>
              </a:cxn>
              <a:cxn ang="0">
                <a:pos x="497" y="79"/>
              </a:cxn>
              <a:cxn ang="0">
                <a:pos x="482" y="61"/>
              </a:cxn>
              <a:cxn ang="0">
                <a:pos x="460" y="45"/>
              </a:cxn>
              <a:cxn ang="0">
                <a:pos x="432" y="31"/>
              </a:cxn>
              <a:cxn ang="0">
                <a:pos x="398" y="19"/>
              </a:cxn>
              <a:cxn ang="0">
                <a:pos x="360" y="10"/>
              </a:cxn>
              <a:cxn ang="0">
                <a:pos x="318" y="3"/>
              </a:cxn>
              <a:cxn ang="0">
                <a:pos x="275" y="0"/>
              </a:cxn>
              <a:cxn ang="0">
                <a:pos x="231" y="0"/>
              </a:cxn>
              <a:cxn ang="0">
                <a:pos x="187" y="3"/>
              </a:cxn>
              <a:cxn ang="0">
                <a:pos x="146" y="10"/>
              </a:cxn>
              <a:cxn ang="0">
                <a:pos x="108" y="19"/>
              </a:cxn>
              <a:cxn ang="0">
                <a:pos x="75" y="31"/>
              </a:cxn>
              <a:cxn ang="0">
                <a:pos x="46" y="45"/>
              </a:cxn>
              <a:cxn ang="0">
                <a:pos x="24" y="61"/>
              </a:cxn>
              <a:cxn ang="0">
                <a:pos x="9" y="79"/>
              </a:cxn>
              <a:cxn ang="0">
                <a:pos x="1" y="97"/>
              </a:cxn>
            </a:cxnLst>
            <a:rect l="0" t="0" r="r" b="b"/>
            <a:pathLst>
              <a:path w="507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9" y="134"/>
                </a:lnTo>
                <a:lnTo>
                  <a:pt x="15" y="143"/>
                </a:lnTo>
                <a:lnTo>
                  <a:pt x="24" y="151"/>
                </a:lnTo>
                <a:lnTo>
                  <a:pt x="34" y="160"/>
                </a:lnTo>
                <a:lnTo>
                  <a:pt x="46" y="167"/>
                </a:lnTo>
                <a:lnTo>
                  <a:pt x="60" y="175"/>
                </a:lnTo>
                <a:lnTo>
                  <a:pt x="75" y="182"/>
                </a:lnTo>
                <a:lnTo>
                  <a:pt x="90" y="188"/>
                </a:lnTo>
                <a:lnTo>
                  <a:pt x="108" y="194"/>
                </a:lnTo>
                <a:lnTo>
                  <a:pt x="127" y="199"/>
                </a:lnTo>
                <a:lnTo>
                  <a:pt x="146" y="203"/>
                </a:lnTo>
                <a:lnTo>
                  <a:pt x="167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7" y="211"/>
                </a:lnTo>
                <a:lnTo>
                  <a:pt x="318" y="209"/>
                </a:lnTo>
                <a:lnTo>
                  <a:pt x="340" y="206"/>
                </a:lnTo>
                <a:lnTo>
                  <a:pt x="360" y="202"/>
                </a:lnTo>
                <a:lnTo>
                  <a:pt x="379" y="199"/>
                </a:lnTo>
                <a:lnTo>
                  <a:pt x="398" y="194"/>
                </a:lnTo>
                <a:lnTo>
                  <a:pt x="415" y="188"/>
                </a:lnTo>
                <a:lnTo>
                  <a:pt x="432" y="181"/>
                </a:lnTo>
                <a:lnTo>
                  <a:pt x="447" y="174"/>
                </a:lnTo>
                <a:lnTo>
                  <a:pt x="460" y="167"/>
                </a:lnTo>
                <a:lnTo>
                  <a:pt x="472" y="160"/>
                </a:lnTo>
                <a:lnTo>
                  <a:pt x="482" y="151"/>
                </a:lnTo>
                <a:lnTo>
                  <a:pt x="490" y="142"/>
                </a:lnTo>
                <a:lnTo>
                  <a:pt x="497" y="133"/>
                </a:lnTo>
                <a:lnTo>
                  <a:pt x="502" y="124"/>
                </a:lnTo>
                <a:lnTo>
                  <a:pt x="505" y="115"/>
                </a:lnTo>
                <a:lnTo>
                  <a:pt x="506" y="106"/>
                </a:lnTo>
                <a:lnTo>
                  <a:pt x="505" y="97"/>
                </a:lnTo>
                <a:lnTo>
                  <a:pt x="502" y="87"/>
                </a:lnTo>
                <a:lnTo>
                  <a:pt x="497" y="79"/>
                </a:lnTo>
                <a:lnTo>
                  <a:pt x="490" y="70"/>
                </a:lnTo>
                <a:lnTo>
                  <a:pt x="482" y="61"/>
                </a:lnTo>
                <a:lnTo>
                  <a:pt x="472" y="53"/>
                </a:lnTo>
                <a:lnTo>
                  <a:pt x="460" y="45"/>
                </a:lnTo>
                <a:lnTo>
                  <a:pt x="447" y="38"/>
                </a:lnTo>
                <a:lnTo>
                  <a:pt x="432" y="31"/>
                </a:lnTo>
                <a:lnTo>
                  <a:pt x="415" y="24"/>
                </a:lnTo>
                <a:lnTo>
                  <a:pt x="398" y="19"/>
                </a:lnTo>
                <a:lnTo>
                  <a:pt x="379" y="14"/>
                </a:lnTo>
                <a:lnTo>
                  <a:pt x="360" y="10"/>
                </a:lnTo>
                <a:lnTo>
                  <a:pt x="340" y="6"/>
                </a:lnTo>
                <a:lnTo>
                  <a:pt x="318" y="3"/>
                </a:lnTo>
                <a:lnTo>
                  <a:pt x="297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7" y="6"/>
                </a:lnTo>
                <a:lnTo>
                  <a:pt x="146" y="10"/>
                </a:lnTo>
                <a:lnTo>
                  <a:pt x="127" y="14"/>
                </a:lnTo>
                <a:lnTo>
                  <a:pt x="108" y="19"/>
                </a:lnTo>
                <a:lnTo>
                  <a:pt x="90" y="25"/>
                </a:lnTo>
                <a:lnTo>
                  <a:pt x="75" y="31"/>
                </a:lnTo>
                <a:lnTo>
                  <a:pt x="60" y="38"/>
                </a:lnTo>
                <a:lnTo>
                  <a:pt x="46" y="45"/>
                </a:lnTo>
                <a:lnTo>
                  <a:pt x="34" y="53"/>
                </a:lnTo>
                <a:lnTo>
                  <a:pt x="24" y="61"/>
                </a:lnTo>
                <a:lnTo>
                  <a:pt x="15" y="70"/>
                </a:lnTo>
                <a:lnTo>
                  <a:pt x="9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6278" name="Freeform 22"/>
          <p:cNvSpPr>
            <a:spLocks/>
          </p:cNvSpPr>
          <p:nvPr/>
        </p:nvSpPr>
        <p:spPr bwMode="auto">
          <a:xfrm>
            <a:off x="6197600" y="1336675"/>
            <a:ext cx="803275" cy="339725"/>
          </a:xfrm>
          <a:custGeom>
            <a:avLst/>
            <a:gdLst/>
            <a:ahLst/>
            <a:cxnLst>
              <a:cxn ang="0">
                <a:pos x="1" y="116"/>
              </a:cxn>
              <a:cxn ang="0">
                <a:pos x="8" y="134"/>
              </a:cxn>
              <a:cxn ang="0">
                <a:pos x="23" y="151"/>
              </a:cxn>
              <a:cxn ang="0">
                <a:pos x="46" y="167"/>
              </a:cxn>
              <a:cxn ang="0">
                <a:pos x="74" y="182"/>
              </a:cxn>
              <a:cxn ang="0">
                <a:pos x="108" y="194"/>
              </a:cxn>
              <a:cxn ang="0">
                <a:pos x="146" y="203"/>
              </a:cxn>
              <a:cxn ang="0">
                <a:pos x="187" y="209"/>
              </a:cxn>
              <a:cxn ang="0">
                <a:pos x="231" y="212"/>
              </a:cxn>
              <a:cxn ang="0">
                <a:pos x="275" y="212"/>
              </a:cxn>
              <a:cxn ang="0">
                <a:pos x="318" y="209"/>
              </a:cxn>
              <a:cxn ang="0">
                <a:pos x="360" y="202"/>
              </a:cxn>
              <a:cxn ang="0">
                <a:pos x="397" y="194"/>
              </a:cxn>
              <a:cxn ang="0">
                <a:pos x="431" y="181"/>
              </a:cxn>
              <a:cxn ang="0">
                <a:pos x="460" y="167"/>
              </a:cxn>
              <a:cxn ang="0">
                <a:pos x="481" y="151"/>
              </a:cxn>
              <a:cxn ang="0">
                <a:pos x="497" y="133"/>
              </a:cxn>
              <a:cxn ang="0">
                <a:pos x="504" y="115"/>
              </a:cxn>
              <a:cxn ang="0">
                <a:pos x="504" y="97"/>
              </a:cxn>
              <a:cxn ang="0">
                <a:pos x="497" y="79"/>
              </a:cxn>
              <a:cxn ang="0">
                <a:pos x="481" y="61"/>
              </a:cxn>
              <a:cxn ang="0">
                <a:pos x="460" y="45"/>
              </a:cxn>
              <a:cxn ang="0">
                <a:pos x="431" y="31"/>
              </a:cxn>
              <a:cxn ang="0">
                <a:pos x="397" y="19"/>
              </a:cxn>
              <a:cxn ang="0">
                <a:pos x="359" y="10"/>
              </a:cxn>
              <a:cxn ang="0">
                <a:pos x="318" y="3"/>
              </a:cxn>
              <a:cxn ang="0">
                <a:pos x="275" y="0"/>
              </a:cxn>
              <a:cxn ang="0">
                <a:pos x="231" y="0"/>
              </a:cxn>
              <a:cxn ang="0">
                <a:pos x="187" y="3"/>
              </a:cxn>
              <a:cxn ang="0">
                <a:pos x="146" y="10"/>
              </a:cxn>
              <a:cxn ang="0">
                <a:pos x="107" y="19"/>
              </a:cxn>
              <a:cxn ang="0">
                <a:pos x="74" y="31"/>
              </a:cxn>
              <a:cxn ang="0">
                <a:pos x="46" y="45"/>
              </a:cxn>
              <a:cxn ang="0">
                <a:pos x="23" y="61"/>
              </a:cxn>
              <a:cxn ang="0">
                <a:pos x="8" y="79"/>
              </a:cxn>
              <a:cxn ang="0">
                <a:pos x="1" y="97"/>
              </a:cxn>
            </a:cxnLst>
            <a:rect l="0" t="0" r="r" b="b"/>
            <a:pathLst>
              <a:path w="506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8" y="134"/>
                </a:lnTo>
                <a:lnTo>
                  <a:pt x="15" y="143"/>
                </a:lnTo>
                <a:lnTo>
                  <a:pt x="23" y="151"/>
                </a:lnTo>
                <a:lnTo>
                  <a:pt x="34" y="160"/>
                </a:lnTo>
                <a:lnTo>
                  <a:pt x="46" y="167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6" y="203"/>
                </a:lnTo>
                <a:lnTo>
                  <a:pt x="166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6" y="211"/>
                </a:lnTo>
                <a:lnTo>
                  <a:pt x="318" y="209"/>
                </a:lnTo>
                <a:lnTo>
                  <a:pt x="339" y="206"/>
                </a:lnTo>
                <a:lnTo>
                  <a:pt x="360" y="202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1"/>
                </a:lnTo>
                <a:lnTo>
                  <a:pt x="446" y="174"/>
                </a:lnTo>
                <a:lnTo>
                  <a:pt x="460" y="167"/>
                </a:lnTo>
                <a:lnTo>
                  <a:pt x="472" y="160"/>
                </a:lnTo>
                <a:lnTo>
                  <a:pt x="481" y="151"/>
                </a:lnTo>
                <a:lnTo>
                  <a:pt x="490" y="142"/>
                </a:lnTo>
                <a:lnTo>
                  <a:pt x="497" y="133"/>
                </a:lnTo>
                <a:lnTo>
                  <a:pt x="501" y="124"/>
                </a:lnTo>
                <a:lnTo>
                  <a:pt x="504" y="115"/>
                </a:lnTo>
                <a:lnTo>
                  <a:pt x="505" y="106"/>
                </a:lnTo>
                <a:lnTo>
                  <a:pt x="504" y="97"/>
                </a:lnTo>
                <a:lnTo>
                  <a:pt x="501" y="87"/>
                </a:lnTo>
                <a:lnTo>
                  <a:pt x="497" y="79"/>
                </a:lnTo>
                <a:lnTo>
                  <a:pt x="490" y="70"/>
                </a:lnTo>
                <a:lnTo>
                  <a:pt x="481" y="61"/>
                </a:lnTo>
                <a:lnTo>
                  <a:pt x="472" y="53"/>
                </a:lnTo>
                <a:lnTo>
                  <a:pt x="460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4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3"/>
                </a:lnTo>
                <a:lnTo>
                  <a:pt x="296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6" y="6"/>
                </a:lnTo>
                <a:lnTo>
                  <a:pt x="146" y="10"/>
                </a:lnTo>
                <a:lnTo>
                  <a:pt x="126" y="14"/>
                </a:lnTo>
                <a:lnTo>
                  <a:pt x="107" y="19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6" y="45"/>
                </a:lnTo>
                <a:lnTo>
                  <a:pt x="34" y="53"/>
                </a:lnTo>
                <a:lnTo>
                  <a:pt x="23" y="61"/>
                </a:lnTo>
                <a:lnTo>
                  <a:pt x="15" y="70"/>
                </a:lnTo>
                <a:lnTo>
                  <a:pt x="8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5399088" y="1308100"/>
            <a:ext cx="6318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from</a:t>
            </a:r>
          </a:p>
        </p:txBody>
      </p:sp>
      <p:sp>
        <p:nvSpPr>
          <p:cNvPr id="96280" name="Rectangle 24"/>
          <p:cNvSpPr>
            <a:spLocks noChangeArrowheads="1"/>
          </p:cNvSpPr>
          <p:nvPr/>
        </p:nvSpPr>
        <p:spPr bwMode="auto">
          <a:xfrm>
            <a:off x="6435725" y="1287463"/>
            <a:ext cx="3730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to</a:t>
            </a:r>
          </a:p>
        </p:txBody>
      </p:sp>
      <p:sp>
        <p:nvSpPr>
          <p:cNvPr id="96281" name="Line 25"/>
          <p:cNvSpPr>
            <a:spLocks noChangeShapeType="1"/>
          </p:cNvSpPr>
          <p:nvPr/>
        </p:nvSpPr>
        <p:spPr bwMode="auto">
          <a:xfrm flipH="1">
            <a:off x="6424613" y="1698625"/>
            <a:ext cx="74612" cy="611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6282" name="Freeform 26"/>
          <p:cNvSpPr>
            <a:spLocks/>
          </p:cNvSpPr>
          <p:nvPr/>
        </p:nvSpPr>
        <p:spPr bwMode="auto">
          <a:xfrm>
            <a:off x="8178800" y="1782763"/>
            <a:ext cx="803275" cy="339725"/>
          </a:xfrm>
          <a:custGeom>
            <a:avLst/>
            <a:gdLst/>
            <a:ahLst/>
            <a:cxnLst>
              <a:cxn ang="0">
                <a:pos x="1" y="116"/>
              </a:cxn>
              <a:cxn ang="0">
                <a:pos x="8" y="134"/>
              </a:cxn>
              <a:cxn ang="0">
                <a:pos x="24" y="152"/>
              </a:cxn>
              <a:cxn ang="0">
                <a:pos x="45" y="168"/>
              </a:cxn>
              <a:cxn ang="0">
                <a:pos x="74" y="182"/>
              </a:cxn>
              <a:cxn ang="0">
                <a:pos x="108" y="194"/>
              </a:cxn>
              <a:cxn ang="0">
                <a:pos x="145" y="203"/>
              </a:cxn>
              <a:cxn ang="0">
                <a:pos x="187" y="210"/>
              </a:cxn>
              <a:cxn ang="0">
                <a:pos x="231" y="213"/>
              </a:cxn>
              <a:cxn ang="0">
                <a:pos x="274" y="213"/>
              </a:cxn>
              <a:cxn ang="0">
                <a:pos x="318" y="210"/>
              </a:cxn>
              <a:cxn ang="0">
                <a:pos x="359" y="203"/>
              </a:cxn>
              <a:cxn ang="0">
                <a:pos x="397" y="194"/>
              </a:cxn>
              <a:cxn ang="0">
                <a:pos x="431" y="182"/>
              </a:cxn>
              <a:cxn ang="0">
                <a:pos x="459" y="168"/>
              </a:cxn>
              <a:cxn ang="0">
                <a:pos x="481" y="151"/>
              </a:cxn>
              <a:cxn ang="0">
                <a:pos x="497" y="134"/>
              </a:cxn>
              <a:cxn ang="0">
                <a:pos x="504" y="116"/>
              </a:cxn>
              <a:cxn ang="0">
                <a:pos x="504" y="97"/>
              </a:cxn>
              <a:cxn ang="0">
                <a:pos x="497" y="79"/>
              </a:cxn>
              <a:cxn ang="0">
                <a:pos x="481" y="62"/>
              </a:cxn>
              <a:cxn ang="0">
                <a:pos x="459" y="45"/>
              </a:cxn>
              <a:cxn ang="0">
                <a:pos x="431" y="31"/>
              </a:cxn>
              <a:cxn ang="0">
                <a:pos x="397" y="19"/>
              </a:cxn>
              <a:cxn ang="0">
                <a:pos x="359" y="10"/>
              </a:cxn>
              <a:cxn ang="0">
                <a:pos x="318" y="4"/>
              </a:cxn>
              <a:cxn ang="0">
                <a:pos x="274" y="0"/>
              </a:cxn>
              <a:cxn ang="0">
                <a:pos x="231" y="0"/>
              </a:cxn>
              <a:cxn ang="0">
                <a:pos x="187" y="4"/>
              </a:cxn>
              <a:cxn ang="0">
                <a:pos x="145" y="10"/>
              </a:cxn>
              <a:cxn ang="0">
                <a:pos x="108" y="20"/>
              </a:cxn>
              <a:cxn ang="0">
                <a:pos x="74" y="31"/>
              </a:cxn>
              <a:cxn ang="0">
                <a:pos x="45" y="46"/>
              </a:cxn>
              <a:cxn ang="0">
                <a:pos x="24" y="62"/>
              </a:cxn>
              <a:cxn ang="0">
                <a:pos x="8" y="79"/>
              </a:cxn>
              <a:cxn ang="0">
                <a:pos x="1" y="98"/>
              </a:cxn>
            </a:cxnLst>
            <a:rect l="0" t="0" r="r" b="b"/>
            <a:pathLst>
              <a:path w="506" h="214">
                <a:moveTo>
                  <a:pt x="0" y="107"/>
                </a:moveTo>
                <a:lnTo>
                  <a:pt x="1" y="116"/>
                </a:lnTo>
                <a:lnTo>
                  <a:pt x="4" y="125"/>
                </a:lnTo>
                <a:lnTo>
                  <a:pt x="8" y="134"/>
                </a:lnTo>
                <a:lnTo>
                  <a:pt x="15" y="143"/>
                </a:lnTo>
                <a:lnTo>
                  <a:pt x="24" y="152"/>
                </a:lnTo>
                <a:lnTo>
                  <a:pt x="34" y="160"/>
                </a:lnTo>
                <a:lnTo>
                  <a:pt x="45" y="168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5" y="203"/>
                </a:lnTo>
                <a:lnTo>
                  <a:pt x="166" y="207"/>
                </a:lnTo>
                <a:lnTo>
                  <a:pt x="187" y="210"/>
                </a:lnTo>
                <a:lnTo>
                  <a:pt x="209" y="212"/>
                </a:lnTo>
                <a:lnTo>
                  <a:pt x="231" y="213"/>
                </a:lnTo>
                <a:lnTo>
                  <a:pt x="252" y="213"/>
                </a:lnTo>
                <a:lnTo>
                  <a:pt x="274" y="213"/>
                </a:lnTo>
                <a:lnTo>
                  <a:pt x="296" y="212"/>
                </a:lnTo>
                <a:lnTo>
                  <a:pt x="318" y="210"/>
                </a:lnTo>
                <a:lnTo>
                  <a:pt x="339" y="207"/>
                </a:lnTo>
                <a:lnTo>
                  <a:pt x="359" y="203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2"/>
                </a:lnTo>
                <a:lnTo>
                  <a:pt x="446" y="175"/>
                </a:lnTo>
                <a:lnTo>
                  <a:pt x="459" y="168"/>
                </a:lnTo>
                <a:lnTo>
                  <a:pt x="471" y="160"/>
                </a:lnTo>
                <a:lnTo>
                  <a:pt x="481" y="151"/>
                </a:lnTo>
                <a:lnTo>
                  <a:pt x="490" y="143"/>
                </a:lnTo>
                <a:lnTo>
                  <a:pt x="497" y="134"/>
                </a:lnTo>
                <a:lnTo>
                  <a:pt x="501" y="125"/>
                </a:lnTo>
                <a:lnTo>
                  <a:pt x="504" y="116"/>
                </a:lnTo>
                <a:lnTo>
                  <a:pt x="505" y="106"/>
                </a:lnTo>
                <a:lnTo>
                  <a:pt x="504" y="97"/>
                </a:lnTo>
                <a:lnTo>
                  <a:pt x="501" y="88"/>
                </a:lnTo>
                <a:lnTo>
                  <a:pt x="497" y="79"/>
                </a:lnTo>
                <a:lnTo>
                  <a:pt x="490" y="70"/>
                </a:lnTo>
                <a:lnTo>
                  <a:pt x="481" y="62"/>
                </a:lnTo>
                <a:lnTo>
                  <a:pt x="471" y="53"/>
                </a:lnTo>
                <a:lnTo>
                  <a:pt x="459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5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4"/>
                </a:lnTo>
                <a:lnTo>
                  <a:pt x="296" y="2"/>
                </a:lnTo>
                <a:lnTo>
                  <a:pt x="274" y="0"/>
                </a:lnTo>
                <a:lnTo>
                  <a:pt x="252" y="0"/>
                </a:lnTo>
                <a:lnTo>
                  <a:pt x="231" y="0"/>
                </a:lnTo>
                <a:lnTo>
                  <a:pt x="209" y="2"/>
                </a:lnTo>
                <a:lnTo>
                  <a:pt x="187" y="4"/>
                </a:lnTo>
                <a:lnTo>
                  <a:pt x="166" y="7"/>
                </a:lnTo>
                <a:lnTo>
                  <a:pt x="145" y="10"/>
                </a:lnTo>
                <a:lnTo>
                  <a:pt x="126" y="15"/>
                </a:lnTo>
                <a:lnTo>
                  <a:pt x="108" y="20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5" y="46"/>
                </a:lnTo>
                <a:lnTo>
                  <a:pt x="34" y="54"/>
                </a:lnTo>
                <a:lnTo>
                  <a:pt x="24" y="62"/>
                </a:lnTo>
                <a:lnTo>
                  <a:pt x="15" y="70"/>
                </a:lnTo>
                <a:lnTo>
                  <a:pt x="8" y="79"/>
                </a:lnTo>
                <a:lnTo>
                  <a:pt x="4" y="88"/>
                </a:lnTo>
                <a:lnTo>
                  <a:pt x="1" y="98"/>
                </a:lnTo>
                <a:lnTo>
                  <a:pt x="0" y="1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6283" name="Freeform 27"/>
          <p:cNvSpPr>
            <a:spLocks/>
          </p:cNvSpPr>
          <p:nvPr/>
        </p:nvSpPr>
        <p:spPr bwMode="auto">
          <a:xfrm>
            <a:off x="7273925" y="2330450"/>
            <a:ext cx="1411288" cy="368300"/>
          </a:xfrm>
          <a:custGeom>
            <a:avLst/>
            <a:gdLst/>
            <a:ahLst/>
            <a:cxnLst>
              <a:cxn ang="0">
                <a:pos x="888" y="231"/>
              </a:cxn>
              <a:cxn ang="0">
                <a:pos x="888" y="0"/>
              </a:cxn>
              <a:cxn ang="0">
                <a:pos x="0" y="0"/>
              </a:cxn>
              <a:cxn ang="0">
                <a:pos x="0" y="231"/>
              </a:cxn>
              <a:cxn ang="0">
                <a:pos x="888" y="231"/>
              </a:cxn>
            </a:cxnLst>
            <a:rect l="0" t="0" r="r" b="b"/>
            <a:pathLst>
              <a:path w="889" h="232">
                <a:moveTo>
                  <a:pt x="888" y="231"/>
                </a:moveTo>
                <a:lnTo>
                  <a:pt x="888" y="0"/>
                </a:lnTo>
                <a:lnTo>
                  <a:pt x="0" y="0"/>
                </a:lnTo>
                <a:lnTo>
                  <a:pt x="0" y="231"/>
                </a:lnTo>
                <a:lnTo>
                  <a:pt x="888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96284" name="Group 28"/>
          <p:cNvGrpSpPr>
            <a:grpSpLocks/>
          </p:cNvGrpSpPr>
          <p:nvPr/>
        </p:nvGrpSpPr>
        <p:grpSpPr bwMode="auto">
          <a:xfrm>
            <a:off x="7350125" y="1533525"/>
            <a:ext cx="979488" cy="342900"/>
            <a:chOff x="4630" y="966"/>
            <a:chExt cx="617" cy="216"/>
          </a:xfrm>
        </p:grpSpPr>
        <p:sp>
          <p:nvSpPr>
            <p:cNvPr id="96285" name="Freeform 29"/>
            <p:cNvSpPr>
              <a:spLocks/>
            </p:cNvSpPr>
            <p:nvPr/>
          </p:nvSpPr>
          <p:spPr bwMode="auto">
            <a:xfrm>
              <a:off x="4630" y="966"/>
              <a:ext cx="617" cy="215"/>
            </a:xfrm>
            <a:custGeom>
              <a:avLst/>
              <a:gdLst/>
              <a:ahLst/>
              <a:cxnLst>
                <a:cxn ang="0">
                  <a:pos x="616" y="98"/>
                </a:cxn>
                <a:cxn ang="0">
                  <a:pos x="606" y="79"/>
                </a:cxn>
                <a:cxn ang="0">
                  <a:pos x="587" y="62"/>
                </a:cxn>
                <a:cxn ang="0">
                  <a:pos x="561" y="46"/>
                </a:cxn>
                <a:cxn ang="0">
                  <a:pos x="525" y="32"/>
                </a:cxn>
                <a:cxn ang="0">
                  <a:pos x="485" y="20"/>
                </a:cxn>
                <a:cxn ang="0">
                  <a:pos x="437" y="10"/>
                </a:cxn>
                <a:cxn ang="0">
                  <a:pos x="387" y="4"/>
                </a:cxn>
                <a:cxn ang="0">
                  <a:pos x="335" y="1"/>
                </a:cxn>
                <a:cxn ang="0">
                  <a:pos x="280" y="1"/>
                </a:cxn>
                <a:cxn ang="0">
                  <a:pos x="228" y="4"/>
                </a:cxn>
                <a:cxn ang="0">
                  <a:pos x="178" y="10"/>
                </a:cxn>
                <a:cxn ang="0">
                  <a:pos x="131" y="20"/>
                </a:cxn>
                <a:cxn ang="0">
                  <a:pos x="90" y="32"/>
                </a:cxn>
                <a:cxn ang="0">
                  <a:pos x="54" y="46"/>
                </a:cxn>
                <a:cxn ang="0">
                  <a:pos x="29" y="62"/>
                </a:cxn>
                <a:cxn ang="0">
                  <a:pos x="10" y="79"/>
                </a:cxn>
                <a:cxn ang="0">
                  <a:pos x="1" y="98"/>
                </a:cxn>
                <a:cxn ang="0">
                  <a:pos x="1" y="116"/>
                </a:cxn>
                <a:cxn ang="0">
                  <a:pos x="10" y="135"/>
                </a:cxn>
                <a:cxn ang="0">
                  <a:pos x="29" y="152"/>
                </a:cxn>
                <a:cxn ang="0">
                  <a:pos x="54" y="168"/>
                </a:cxn>
                <a:cxn ang="0">
                  <a:pos x="90" y="183"/>
                </a:cxn>
                <a:cxn ang="0">
                  <a:pos x="131" y="194"/>
                </a:cxn>
                <a:cxn ang="0">
                  <a:pos x="178" y="204"/>
                </a:cxn>
                <a:cxn ang="0">
                  <a:pos x="228" y="210"/>
                </a:cxn>
                <a:cxn ang="0">
                  <a:pos x="280" y="213"/>
                </a:cxn>
                <a:cxn ang="0">
                  <a:pos x="335" y="213"/>
                </a:cxn>
                <a:cxn ang="0">
                  <a:pos x="387" y="210"/>
                </a:cxn>
                <a:cxn ang="0">
                  <a:pos x="437" y="204"/>
                </a:cxn>
                <a:cxn ang="0">
                  <a:pos x="485" y="194"/>
                </a:cxn>
                <a:cxn ang="0">
                  <a:pos x="525" y="183"/>
                </a:cxn>
                <a:cxn ang="0">
                  <a:pos x="561" y="168"/>
                </a:cxn>
                <a:cxn ang="0">
                  <a:pos x="587" y="152"/>
                </a:cxn>
                <a:cxn ang="0">
                  <a:pos x="606" y="135"/>
                </a:cxn>
                <a:cxn ang="0">
                  <a:pos x="616" y="116"/>
                </a:cxn>
              </a:cxnLst>
              <a:rect l="0" t="0" r="r" b="b"/>
              <a:pathLst>
                <a:path w="617" h="215">
                  <a:moveTo>
                    <a:pt x="616" y="107"/>
                  </a:moveTo>
                  <a:lnTo>
                    <a:pt x="616" y="98"/>
                  </a:lnTo>
                  <a:lnTo>
                    <a:pt x="612" y="88"/>
                  </a:lnTo>
                  <a:lnTo>
                    <a:pt x="606" y="79"/>
                  </a:lnTo>
                  <a:lnTo>
                    <a:pt x="597" y="71"/>
                  </a:lnTo>
                  <a:lnTo>
                    <a:pt x="587" y="62"/>
                  </a:lnTo>
                  <a:lnTo>
                    <a:pt x="574" y="54"/>
                  </a:lnTo>
                  <a:lnTo>
                    <a:pt x="561" y="46"/>
                  </a:lnTo>
                  <a:lnTo>
                    <a:pt x="544" y="38"/>
                  </a:lnTo>
                  <a:lnTo>
                    <a:pt x="525" y="32"/>
                  </a:lnTo>
                  <a:lnTo>
                    <a:pt x="506" y="26"/>
                  </a:lnTo>
                  <a:lnTo>
                    <a:pt x="485" y="20"/>
                  </a:lnTo>
                  <a:lnTo>
                    <a:pt x="462" y="15"/>
                  </a:lnTo>
                  <a:lnTo>
                    <a:pt x="437" y="10"/>
                  </a:lnTo>
                  <a:lnTo>
                    <a:pt x="413" y="7"/>
                  </a:lnTo>
                  <a:lnTo>
                    <a:pt x="387" y="4"/>
                  </a:lnTo>
                  <a:lnTo>
                    <a:pt x="362" y="2"/>
                  </a:lnTo>
                  <a:lnTo>
                    <a:pt x="335" y="1"/>
                  </a:lnTo>
                  <a:lnTo>
                    <a:pt x="307" y="0"/>
                  </a:lnTo>
                  <a:lnTo>
                    <a:pt x="280" y="1"/>
                  </a:lnTo>
                  <a:lnTo>
                    <a:pt x="254" y="2"/>
                  </a:lnTo>
                  <a:lnTo>
                    <a:pt x="228" y="4"/>
                  </a:lnTo>
                  <a:lnTo>
                    <a:pt x="202" y="7"/>
                  </a:lnTo>
                  <a:lnTo>
                    <a:pt x="178" y="10"/>
                  </a:lnTo>
                  <a:lnTo>
                    <a:pt x="153" y="15"/>
                  </a:lnTo>
                  <a:lnTo>
                    <a:pt x="131" y="20"/>
                  </a:lnTo>
                  <a:lnTo>
                    <a:pt x="109" y="26"/>
                  </a:lnTo>
                  <a:lnTo>
                    <a:pt x="90" y="32"/>
                  </a:lnTo>
                  <a:lnTo>
                    <a:pt x="71" y="38"/>
                  </a:lnTo>
                  <a:lnTo>
                    <a:pt x="54" y="46"/>
                  </a:lnTo>
                  <a:lnTo>
                    <a:pt x="41" y="54"/>
                  </a:lnTo>
                  <a:lnTo>
                    <a:pt x="29" y="62"/>
                  </a:lnTo>
                  <a:lnTo>
                    <a:pt x="18" y="71"/>
                  </a:lnTo>
                  <a:lnTo>
                    <a:pt x="10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0" y="135"/>
                  </a:lnTo>
                  <a:lnTo>
                    <a:pt x="18" y="144"/>
                  </a:lnTo>
                  <a:lnTo>
                    <a:pt x="29" y="152"/>
                  </a:lnTo>
                  <a:lnTo>
                    <a:pt x="41" y="160"/>
                  </a:lnTo>
                  <a:lnTo>
                    <a:pt x="54" y="168"/>
                  </a:lnTo>
                  <a:lnTo>
                    <a:pt x="71" y="176"/>
                  </a:lnTo>
                  <a:lnTo>
                    <a:pt x="90" y="183"/>
                  </a:lnTo>
                  <a:lnTo>
                    <a:pt x="109" y="188"/>
                  </a:lnTo>
                  <a:lnTo>
                    <a:pt x="131" y="194"/>
                  </a:lnTo>
                  <a:lnTo>
                    <a:pt x="153" y="199"/>
                  </a:lnTo>
                  <a:lnTo>
                    <a:pt x="178" y="204"/>
                  </a:lnTo>
                  <a:lnTo>
                    <a:pt x="202" y="207"/>
                  </a:lnTo>
                  <a:lnTo>
                    <a:pt x="228" y="210"/>
                  </a:lnTo>
                  <a:lnTo>
                    <a:pt x="254" y="212"/>
                  </a:lnTo>
                  <a:lnTo>
                    <a:pt x="280" y="213"/>
                  </a:lnTo>
                  <a:lnTo>
                    <a:pt x="307" y="214"/>
                  </a:lnTo>
                  <a:lnTo>
                    <a:pt x="335" y="213"/>
                  </a:lnTo>
                  <a:lnTo>
                    <a:pt x="362" y="212"/>
                  </a:lnTo>
                  <a:lnTo>
                    <a:pt x="387" y="210"/>
                  </a:lnTo>
                  <a:lnTo>
                    <a:pt x="413" y="207"/>
                  </a:lnTo>
                  <a:lnTo>
                    <a:pt x="437" y="204"/>
                  </a:lnTo>
                  <a:lnTo>
                    <a:pt x="462" y="199"/>
                  </a:lnTo>
                  <a:lnTo>
                    <a:pt x="485" y="194"/>
                  </a:lnTo>
                  <a:lnTo>
                    <a:pt x="506" y="188"/>
                  </a:lnTo>
                  <a:lnTo>
                    <a:pt x="525" y="183"/>
                  </a:lnTo>
                  <a:lnTo>
                    <a:pt x="544" y="176"/>
                  </a:lnTo>
                  <a:lnTo>
                    <a:pt x="561" y="168"/>
                  </a:lnTo>
                  <a:lnTo>
                    <a:pt x="574" y="160"/>
                  </a:lnTo>
                  <a:lnTo>
                    <a:pt x="587" y="152"/>
                  </a:lnTo>
                  <a:lnTo>
                    <a:pt x="597" y="144"/>
                  </a:lnTo>
                  <a:lnTo>
                    <a:pt x="606" y="135"/>
                  </a:lnTo>
                  <a:lnTo>
                    <a:pt x="612" y="125"/>
                  </a:lnTo>
                  <a:lnTo>
                    <a:pt x="616" y="116"/>
                  </a:lnTo>
                  <a:lnTo>
                    <a:pt x="616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6286" name="Rectangle 30"/>
            <p:cNvSpPr>
              <a:spLocks noChangeArrowheads="1"/>
            </p:cNvSpPr>
            <p:nvPr/>
          </p:nvSpPr>
          <p:spPr bwMode="auto">
            <a:xfrm>
              <a:off x="4665" y="972"/>
              <a:ext cx="52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dname</a:t>
              </a:r>
            </a:p>
          </p:txBody>
        </p:sp>
      </p:grp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8154988" y="1803400"/>
            <a:ext cx="858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budget</a:t>
            </a:r>
          </a:p>
        </p:txBody>
      </p:sp>
      <p:grpSp>
        <p:nvGrpSpPr>
          <p:cNvPr id="96288" name="Group 32"/>
          <p:cNvGrpSpPr>
            <a:grpSpLocks/>
          </p:cNvGrpSpPr>
          <p:nvPr/>
        </p:nvGrpSpPr>
        <p:grpSpPr bwMode="auto">
          <a:xfrm>
            <a:off x="6704013" y="1746250"/>
            <a:ext cx="803275" cy="376238"/>
            <a:chOff x="4223" y="1100"/>
            <a:chExt cx="506" cy="237"/>
          </a:xfrm>
        </p:grpSpPr>
        <p:sp>
          <p:nvSpPr>
            <p:cNvPr id="96289" name="Freeform 33"/>
            <p:cNvSpPr>
              <a:spLocks/>
            </p:cNvSpPr>
            <p:nvPr/>
          </p:nvSpPr>
          <p:spPr bwMode="auto">
            <a:xfrm>
              <a:off x="4223" y="1123"/>
              <a:ext cx="506" cy="214"/>
            </a:xfrm>
            <a:custGeom>
              <a:avLst/>
              <a:gdLst/>
              <a:ahLst/>
              <a:cxnLst>
                <a:cxn ang="0">
                  <a:pos x="504" y="98"/>
                </a:cxn>
                <a:cxn ang="0">
                  <a:pos x="497" y="79"/>
                </a:cxn>
                <a:cxn ang="0">
                  <a:pos x="482" y="62"/>
                </a:cxn>
                <a:cxn ang="0">
                  <a:pos x="460" y="46"/>
                </a:cxn>
                <a:cxn ang="0">
                  <a:pos x="431" y="31"/>
                </a:cxn>
                <a:cxn ang="0">
                  <a:pos x="398" y="20"/>
                </a:cxn>
                <a:cxn ang="0">
                  <a:pos x="360" y="10"/>
                </a:cxn>
                <a:cxn ang="0">
                  <a:pos x="318" y="4"/>
                </a:cxn>
                <a:cxn ang="0">
                  <a:pos x="275" y="0"/>
                </a:cxn>
                <a:cxn ang="0">
                  <a:pos x="231" y="0"/>
                </a:cxn>
                <a:cxn ang="0">
                  <a:pos x="188" y="4"/>
                </a:cxn>
                <a:cxn ang="0">
                  <a:pos x="146" y="10"/>
                </a:cxn>
                <a:cxn ang="0">
                  <a:pos x="108" y="20"/>
                </a:cxn>
                <a:cxn ang="0">
                  <a:pos x="74" y="31"/>
                </a:cxn>
                <a:cxn ang="0">
                  <a:pos x="46" y="46"/>
                </a:cxn>
                <a:cxn ang="0">
                  <a:pos x="24" y="62"/>
                </a:cxn>
                <a:cxn ang="0">
                  <a:pos x="9" y="79"/>
                </a:cxn>
                <a:cxn ang="0">
                  <a:pos x="1" y="98"/>
                </a:cxn>
                <a:cxn ang="0">
                  <a:pos x="1" y="116"/>
                </a:cxn>
                <a:cxn ang="0">
                  <a:pos x="9" y="134"/>
                </a:cxn>
                <a:cxn ang="0">
                  <a:pos x="24" y="152"/>
                </a:cxn>
                <a:cxn ang="0">
                  <a:pos x="46" y="168"/>
                </a:cxn>
                <a:cxn ang="0">
                  <a:pos x="74" y="182"/>
                </a:cxn>
                <a:cxn ang="0">
                  <a:pos x="108" y="194"/>
                </a:cxn>
                <a:cxn ang="0">
                  <a:pos x="146" y="203"/>
                </a:cxn>
                <a:cxn ang="0">
                  <a:pos x="188" y="210"/>
                </a:cxn>
                <a:cxn ang="0">
                  <a:pos x="231" y="213"/>
                </a:cxn>
                <a:cxn ang="0">
                  <a:pos x="275" y="213"/>
                </a:cxn>
                <a:cxn ang="0">
                  <a:pos x="318" y="210"/>
                </a:cxn>
                <a:cxn ang="0">
                  <a:pos x="360" y="203"/>
                </a:cxn>
                <a:cxn ang="0">
                  <a:pos x="398" y="194"/>
                </a:cxn>
                <a:cxn ang="0">
                  <a:pos x="431" y="182"/>
                </a:cxn>
                <a:cxn ang="0">
                  <a:pos x="460" y="168"/>
                </a:cxn>
                <a:cxn ang="0">
                  <a:pos x="482" y="152"/>
                </a:cxn>
                <a:cxn ang="0">
                  <a:pos x="497" y="134"/>
                </a:cxn>
                <a:cxn ang="0">
                  <a:pos x="504" y="116"/>
                </a:cxn>
              </a:cxnLst>
              <a:rect l="0" t="0" r="r" b="b"/>
              <a:pathLst>
                <a:path w="506" h="214">
                  <a:moveTo>
                    <a:pt x="505" y="106"/>
                  </a:moveTo>
                  <a:lnTo>
                    <a:pt x="504" y="98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2"/>
                  </a:lnTo>
                  <a:lnTo>
                    <a:pt x="472" y="53"/>
                  </a:lnTo>
                  <a:lnTo>
                    <a:pt x="460" y="46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8" y="20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39" y="7"/>
                  </a:lnTo>
                  <a:lnTo>
                    <a:pt x="318" y="4"/>
                  </a:lnTo>
                  <a:lnTo>
                    <a:pt x="297" y="2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2"/>
                  </a:lnTo>
                  <a:lnTo>
                    <a:pt x="188" y="4"/>
                  </a:lnTo>
                  <a:lnTo>
                    <a:pt x="166" y="7"/>
                  </a:lnTo>
                  <a:lnTo>
                    <a:pt x="146" y="10"/>
                  </a:lnTo>
                  <a:lnTo>
                    <a:pt x="126" y="14"/>
                  </a:lnTo>
                  <a:lnTo>
                    <a:pt x="108" y="20"/>
                  </a:lnTo>
                  <a:lnTo>
                    <a:pt x="91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6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5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6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5" y="143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10"/>
                  </a:lnTo>
                  <a:lnTo>
                    <a:pt x="209" y="212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2"/>
                  </a:lnTo>
                  <a:lnTo>
                    <a:pt x="318" y="210"/>
                  </a:lnTo>
                  <a:lnTo>
                    <a:pt x="339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60" y="168"/>
                  </a:lnTo>
                  <a:lnTo>
                    <a:pt x="472" y="160"/>
                  </a:lnTo>
                  <a:lnTo>
                    <a:pt x="482" y="152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6290" name="Rectangle 34"/>
            <p:cNvSpPr>
              <a:spLocks noChangeArrowheads="1"/>
            </p:cNvSpPr>
            <p:nvPr/>
          </p:nvSpPr>
          <p:spPr bwMode="auto">
            <a:xfrm>
              <a:off x="4355" y="1100"/>
              <a:ext cx="30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did</a:t>
              </a:r>
            </a:p>
          </p:txBody>
        </p:sp>
      </p:grpSp>
      <p:sp>
        <p:nvSpPr>
          <p:cNvPr id="96291" name="Rectangle 35"/>
          <p:cNvSpPr>
            <a:spLocks noChangeArrowheads="1"/>
          </p:cNvSpPr>
          <p:nvPr/>
        </p:nvSpPr>
        <p:spPr bwMode="auto">
          <a:xfrm>
            <a:off x="7323138" y="2293938"/>
            <a:ext cx="1422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Departments</a:t>
            </a:r>
          </a:p>
        </p:txBody>
      </p:sp>
      <p:sp>
        <p:nvSpPr>
          <p:cNvPr id="96292" name="Line 36"/>
          <p:cNvSpPr>
            <a:spLocks noChangeShapeType="1"/>
          </p:cNvSpPr>
          <p:nvPr/>
        </p:nvSpPr>
        <p:spPr bwMode="auto">
          <a:xfrm>
            <a:off x="6975475" y="2484438"/>
            <a:ext cx="287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6293" name="Line 37"/>
          <p:cNvSpPr>
            <a:spLocks noChangeShapeType="1"/>
          </p:cNvSpPr>
          <p:nvPr/>
        </p:nvSpPr>
        <p:spPr bwMode="auto">
          <a:xfrm flipH="1">
            <a:off x="8177213" y="2109788"/>
            <a:ext cx="2413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6294" name="Freeform 38"/>
          <p:cNvSpPr>
            <a:spLocks/>
          </p:cNvSpPr>
          <p:nvPr/>
        </p:nvSpPr>
        <p:spPr bwMode="auto">
          <a:xfrm>
            <a:off x="4365625" y="4121150"/>
            <a:ext cx="782638" cy="331788"/>
          </a:xfrm>
          <a:custGeom>
            <a:avLst/>
            <a:gdLst/>
            <a:ahLst/>
            <a:cxnLst>
              <a:cxn ang="0">
                <a:pos x="491" y="95"/>
              </a:cxn>
              <a:cxn ang="0">
                <a:pos x="483" y="77"/>
              </a:cxn>
              <a:cxn ang="0">
                <a:pos x="469" y="60"/>
              </a:cxn>
              <a:cxn ang="0">
                <a:pos x="447" y="44"/>
              </a:cxn>
              <a:cxn ang="0">
                <a:pos x="420" y="30"/>
              </a:cxn>
              <a:cxn ang="0">
                <a:pos x="387" y="18"/>
              </a:cxn>
              <a:cxn ang="0">
                <a:pos x="350" y="10"/>
              </a:cxn>
              <a:cxn ang="0">
                <a:pos x="309" y="4"/>
              </a:cxn>
              <a:cxn ang="0">
                <a:pos x="267" y="0"/>
              </a:cxn>
              <a:cxn ang="0">
                <a:pos x="224" y="0"/>
              </a:cxn>
              <a:cxn ang="0">
                <a:pos x="182" y="4"/>
              </a:cxn>
              <a:cxn ang="0">
                <a:pos x="142" y="10"/>
              </a:cxn>
              <a:cxn ang="0">
                <a:pos x="105" y="18"/>
              </a:cxn>
              <a:cxn ang="0">
                <a:pos x="72" y="30"/>
              </a:cxn>
              <a:cxn ang="0">
                <a:pos x="44" y="44"/>
              </a:cxn>
              <a:cxn ang="0">
                <a:pos x="23" y="60"/>
              </a:cxn>
              <a:cxn ang="0">
                <a:pos x="9" y="77"/>
              </a:cxn>
              <a:cxn ang="0">
                <a:pos x="1" y="95"/>
              </a:cxn>
              <a:cxn ang="0">
                <a:pos x="1" y="113"/>
              </a:cxn>
              <a:cxn ang="0">
                <a:pos x="9" y="131"/>
              </a:cxn>
              <a:cxn ang="0">
                <a:pos x="23" y="147"/>
              </a:cxn>
              <a:cxn ang="0">
                <a:pos x="44" y="163"/>
              </a:cxn>
              <a:cxn ang="0">
                <a:pos x="72" y="177"/>
              </a:cxn>
              <a:cxn ang="0">
                <a:pos x="105" y="189"/>
              </a:cxn>
              <a:cxn ang="0">
                <a:pos x="142" y="198"/>
              </a:cxn>
              <a:cxn ang="0">
                <a:pos x="182" y="204"/>
              </a:cxn>
              <a:cxn ang="0">
                <a:pos x="224" y="207"/>
              </a:cxn>
              <a:cxn ang="0">
                <a:pos x="267" y="207"/>
              </a:cxn>
              <a:cxn ang="0">
                <a:pos x="309" y="204"/>
              </a:cxn>
              <a:cxn ang="0">
                <a:pos x="350" y="198"/>
              </a:cxn>
              <a:cxn ang="0">
                <a:pos x="387" y="189"/>
              </a:cxn>
              <a:cxn ang="0">
                <a:pos x="420" y="177"/>
              </a:cxn>
              <a:cxn ang="0">
                <a:pos x="447" y="163"/>
              </a:cxn>
              <a:cxn ang="0">
                <a:pos x="469" y="147"/>
              </a:cxn>
              <a:cxn ang="0">
                <a:pos x="483" y="131"/>
              </a:cxn>
              <a:cxn ang="0">
                <a:pos x="491" y="113"/>
              </a:cxn>
            </a:cxnLst>
            <a:rect l="0" t="0" r="r" b="b"/>
            <a:pathLst>
              <a:path w="493" h="209">
                <a:moveTo>
                  <a:pt x="492" y="104"/>
                </a:moveTo>
                <a:lnTo>
                  <a:pt x="491" y="95"/>
                </a:lnTo>
                <a:lnTo>
                  <a:pt x="488" y="86"/>
                </a:lnTo>
                <a:lnTo>
                  <a:pt x="483" y="77"/>
                </a:lnTo>
                <a:lnTo>
                  <a:pt x="477" y="68"/>
                </a:lnTo>
                <a:lnTo>
                  <a:pt x="469" y="60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20" y="30"/>
                </a:lnTo>
                <a:lnTo>
                  <a:pt x="404" y="24"/>
                </a:lnTo>
                <a:lnTo>
                  <a:pt x="387" y="18"/>
                </a:lnTo>
                <a:lnTo>
                  <a:pt x="369" y="14"/>
                </a:lnTo>
                <a:lnTo>
                  <a:pt x="350" y="10"/>
                </a:lnTo>
                <a:lnTo>
                  <a:pt x="330" y="6"/>
                </a:lnTo>
                <a:lnTo>
                  <a:pt x="309" y="4"/>
                </a:lnTo>
                <a:lnTo>
                  <a:pt x="289" y="2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2"/>
                </a:lnTo>
                <a:lnTo>
                  <a:pt x="182" y="4"/>
                </a:lnTo>
                <a:lnTo>
                  <a:pt x="162" y="6"/>
                </a:lnTo>
                <a:lnTo>
                  <a:pt x="142" y="10"/>
                </a:lnTo>
                <a:lnTo>
                  <a:pt x="123" y="14"/>
                </a:lnTo>
                <a:lnTo>
                  <a:pt x="105" y="18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9" y="77"/>
                </a:lnTo>
                <a:lnTo>
                  <a:pt x="4" y="86"/>
                </a:lnTo>
                <a:lnTo>
                  <a:pt x="1" y="95"/>
                </a:lnTo>
                <a:lnTo>
                  <a:pt x="0" y="104"/>
                </a:lnTo>
                <a:lnTo>
                  <a:pt x="1" y="113"/>
                </a:lnTo>
                <a:lnTo>
                  <a:pt x="4" y="122"/>
                </a:lnTo>
                <a:lnTo>
                  <a:pt x="9" y="131"/>
                </a:lnTo>
                <a:lnTo>
                  <a:pt x="15" y="139"/>
                </a:lnTo>
                <a:lnTo>
                  <a:pt x="23" y="147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4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2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9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9" y="194"/>
                </a:lnTo>
                <a:lnTo>
                  <a:pt x="387" y="189"/>
                </a:lnTo>
                <a:lnTo>
                  <a:pt x="404" y="184"/>
                </a:lnTo>
                <a:lnTo>
                  <a:pt x="420" y="177"/>
                </a:lnTo>
                <a:lnTo>
                  <a:pt x="434" y="171"/>
                </a:lnTo>
                <a:lnTo>
                  <a:pt x="447" y="163"/>
                </a:lnTo>
                <a:lnTo>
                  <a:pt x="458" y="156"/>
                </a:lnTo>
                <a:lnTo>
                  <a:pt x="469" y="147"/>
                </a:lnTo>
                <a:lnTo>
                  <a:pt x="477" y="139"/>
                </a:lnTo>
                <a:lnTo>
                  <a:pt x="483" y="131"/>
                </a:lnTo>
                <a:lnTo>
                  <a:pt x="488" y="122"/>
                </a:lnTo>
                <a:lnTo>
                  <a:pt x="491" y="113"/>
                </a:lnTo>
                <a:lnTo>
                  <a:pt x="492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6295" name="Freeform 39"/>
          <p:cNvSpPr>
            <a:spLocks/>
          </p:cNvSpPr>
          <p:nvPr/>
        </p:nvSpPr>
        <p:spPr bwMode="auto">
          <a:xfrm>
            <a:off x="3663950" y="4364038"/>
            <a:ext cx="781050" cy="331787"/>
          </a:xfrm>
          <a:custGeom>
            <a:avLst/>
            <a:gdLst/>
            <a:ahLst/>
            <a:cxnLst>
              <a:cxn ang="0">
                <a:pos x="490" y="95"/>
              </a:cxn>
              <a:cxn ang="0">
                <a:pos x="483" y="77"/>
              </a:cxn>
              <a:cxn ang="0">
                <a:pos x="468" y="59"/>
              </a:cxn>
              <a:cxn ang="0">
                <a:pos x="447" y="44"/>
              </a:cxn>
              <a:cxn ang="0">
                <a:pos x="419" y="30"/>
              </a:cxn>
              <a:cxn ang="0">
                <a:pos x="386" y="19"/>
              </a:cxn>
              <a:cxn ang="0">
                <a:pos x="349" y="9"/>
              </a:cxn>
              <a:cxn ang="0">
                <a:pos x="309" y="3"/>
              </a:cxn>
              <a:cxn ang="0">
                <a:pos x="267" y="0"/>
              </a:cxn>
              <a:cxn ang="0">
                <a:pos x="224" y="0"/>
              </a:cxn>
              <a:cxn ang="0">
                <a:pos x="182" y="3"/>
              </a:cxn>
              <a:cxn ang="0">
                <a:pos x="141" y="9"/>
              </a:cxn>
              <a:cxn ang="0">
                <a:pos x="105" y="19"/>
              </a:cxn>
              <a:cxn ang="0">
                <a:pos x="72" y="30"/>
              </a:cxn>
              <a:cxn ang="0">
                <a:pos x="44" y="44"/>
              </a:cxn>
              <a:cxn ang="0">
                <a:pos x="23" y="59"/>
              </a:cxn>
              <a:cxn ang="0">
                <a:pos x="8" y="77"/>
              </a:cxn>
              <a:cxn ang="0">
                <a:pos x="1" y="95"/>
              </a:cxn>
              <a:cxn ang="0">
                <a:pos x="1" y="112"/>
              </a:cxn>
              <a:cxn ang="0">
                <a:pos x="8" y="131"/>
              </a:cxn>
              <a:cxn ang="0">
                <a:pos x="23" y="148"/>
              </a:cxn>
              <a:cxn ang="0">
                <a:pos x="44" y="163"/>
              </a:cxn>
              <a:cxn ang="0">
                <a:pos x="72" y="177"/>
              </a:cxn>
              <a:cxn ang="0">
                <a:pos x="105" y="189"/>
              </a:cxn>
              <a:cxn ang="0">
                <a:pos x="141" y="198"/>
              </a:cxn>
              <a:cxn ang="0">
                <a:pos x="182" y="204"/>
              </a:cxn>
              <a:cxn ang="0">
                <a:pos x="224" y="207"/>
              </a:cxn>
              <a:cxn ang="0">
                <a:pos x="267" y="207"/>
              </a:cxn>
              <a:cxn ang="0">
                <a:pos x="309" y="204"/>
              </a:cxn>
              <a:cxn ang="0">
                <a:pos x="349" y="198"/>
              </a:cxn>
              <a:cxn ang="0">
                <a:pos x="386" y="189"/>
              </a:cxn>
              <a:cxn ang="0">
                <a:pos x="419" y="177"/>
              </a:cxn>
              <a:cxn ang="0">
                <a:pos x="447" y="163"/>
              </a:cxn>
              <a:cxn ang="0">
                <a:pos x="468" y="148"/>
              </a:cxn>
              <a:cxn ang="0">
                <a:pos x="483" y="131"/>
              </a:cxn>
              <a:cxn ang="0">
                <a:pos x="490" y="112"/>
              </a:cxn>
            </a:cxnLst>
            <a:rect l="0" t="0" r="r" b="b"/>
            <a:pathLst>
              <a:path w="492" h="209">
                <a:moveTo>
                  <a:pt x="491" y="104"/>
                </a:move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4" y="24"/>
                </a:lnTo>
                <a:lnTo>
                  <a:pt x="386" y="19"/>
                </a:lnTo>
                <a:lnTo>
                  <a:pt x="368" y="14"/>
                </a:lnTo>
                <a:lnTo>
                  <a:pt x="349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5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1" y="9"/>
                </a:lnTo>
                <a:lnTo>
                  <a:pt x="123" y="14"/>
                </a:lnTo>
                <a:lnTo>
                  <a:pt x="105" y="19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59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  <a:lnTo>
                  <a:pt x="1" y="112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0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1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5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49" y="198"/>
                </a:lnTo>
                <a:lnTo>
                  <a:pt x="368" y="194"/>
                </a:lnTo>
                <a:lnTo>
                  <a:pt x="386" y="189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6"/>
                </a:lnTo>
                <a:lnTo>
                  <a:pt x="468" y="148"/>
                </a:lnTo>
                <a:lnTo>
                  <a:pt x="476" y="139"/>
                </a:lnTo>
                <a:lnTo>
                  <a:pt x="483" y="131"/>
                </a:lnTo>
                <a:lnTo>
                  <a:pt x="487" y="122"/>
                </a:lnTo>
                <a:lnTo>
                  <a:pt x="490" y="112"/>
                </a:lnTo>
                <a:lnTo>
                  <a:pt x="491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6296" name="Freeform 40"/>
          <p:cNvSpPr>
            <a:spLocks/>
          </p:cNvSpPr>
          <p:nvPr/>
        </p:nvSpPr>
        <p:spPr bwMode="auto">
          <a:xfrm>
            <a:off x="5097463" y="4364038"/>
            <a:ext cx="781050" cy="331787"/>
          </a:xfrm>
          <a:custGeom>
            <a:avLst/>
            <a:gdLst/>
            <a:ahLst/>
            <a:cxnLst>
              <a:cxn ang="0">
                <a:pos x="1" y="113"/>
              </a:cxn>
              <a:cxn ang="0">
                <a:pos x="8" y="131"/>
              </a:cxn>
              <a:cxn ang="0">
                <a:pos x="23" y="148"/>
              </a:cxn>
              <a:cxn ang="0">
                <a:pos x="44" y="163"/>
              </a:cxn>
              <a:cxn ang="0">
                <a:pos x="72" y="177"/>
              </a:cxn>
              <a:cxn ang="0">
                <a:pos x="105" y="189"/>
              </a:cxn>
              <a:cxn ang="0">
                <a:pos x="142" y="198"/>
              </a:cxn>
              <a:cxn ang="0">
                <a:pos x="182" y="204"/>
              </a:cxn>
              <a:cxn ang="0">
                <a:pos x="224" y="207"/>
              </a:cxn>
              <a:cxn ang="0">
                <a:pos x="267" y="207"/>
              </a:cxn>
              <a:cxn ang="0">
                <a:pos x="309" y="204"/>
              </a:cxn>
              <a:cxn ang="0">
                <a:pos x="350" y="198"/>
              </a:cxn>
              <a:cxn ang="0">
                <a:pos x="387" y="188"/>
              </a:cxn>
              <a:cxn ang="0">
                <a:pos x="419" y="177"/>
              </a:cxn>
              <a:cxn ang="0">
                <a:pos x="447" y="163"/>
              </a:cxn>
              <a:cxn ang="0">
                <a:pos x="468" y="148"/>
              </a:cxn>
              <a:cxn ang="0">
                <a:pos x="483" y="130"/>
              </a:cxn>
              <a:cxn ang="0">
                <a:pos x="490" y="112"/>
              </a:cxn>
              <a:cxn ang="0">
                <a:pos x="490" y="95"/>
              </a:cxn>
              <a:cxn ang="0">
                <a:pos x="483" y="77"/>
              </a:cxn>
              <a:cxn ang="0">
                <a:pos x="468" y="59"/>
              </a:cxn>
              <a:cxn ang="0">
                <a:pos x="447" y="44"/>
              </a:cxn>
              <a:cxn ang="0">
                <a:pos x="419" y="30"/>
              </a:cxn>
              <a:cxn ang="0">
                <a:pos x="386" y="19"/>
              </a:cxn>
              <a:cxn ang="0">
                <a:pos x="350" y="9"/>
              </a:cxn>
              <a:cxn ang="0">
                <a:pos x="309" y="3"/>
              </a:cxn>
              <a:cxn ang="0">
                <a:pos x="267" y="0"/>
              </a:cxn>
              <a:cxn ang="0">
                <a:pos x="224" y="0"/>
              </a:cxn>
              <a:cxn ang="0">
                <a:pos x="182" y="3"/>
              </a:cxn>
              <a:cxn ang="0">
                <a:pos x="142" y="9"/>
              </a:cxn>
              <a:cxn ang="0">
                <a:pos x="105" y="19"/>
              </a:cxn>
              <a:cxn ang="0">
                <a:pos x="72" y="30"/>
              </a:cxn>
              <a:cxn ang="0">
                <a:pos x="44" y="44"/>
              </a:cxn>
              <a:cxn ang="0">
                <a:pos x="23" y="60"/>
              </a:cxn>
              <a:cxn ang="0">
                <a:pos x="8" y="77"/>
              </a:cxn>
              <a:cxn ang="0">
                <a:pos x="1" y="95"/>
              </a:cxn>
            </a:cxnLst>
            <a:rect l="0" t="0" r="r" b="b"/>
            <a:pathLst>
              <a:path w="492" h="209">
                <a:moveTo>
                  <a:pt x="0" y="104"/>
                </a:moveTo>
                <a:lnTo>
                  <a:pt x="1" y="113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8" y="194"/>
                </a:lnTo>
                <a:lnTo>
                  <a:pt x="387" y="188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5"/>
                </a:lnTo>
                <a:lnTo>
                  <a:pt x="468" y="148"/>
                </a:lnTo>
                <a:lnTo>
                  <a:pt x="476" y="139"/>
                </a:lnTo>
                <a:lnTo>
                  <a:pt x="483" y="130"/>
                </a:lnTo>
                <a:lnTo>
                  <a:pt x="487" y="122"/>
                </a:lnTo>
                <a:lnTo>
                  <a:pt x="490" y="112"/>
                </a:lnTo>
                <a:lnTo>
                  <a:pt x="491" y="103"/>
                </a:ln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3" y="24"/>
                </a:lnTo>
                <a:lnTo>
                  <a:pt x="386" y="19"/>
                </a:lnTo>
                <a:lnTo>
                  <a:pt x="368" y="14"/>
                </a:lnTo>
                <a:lnTo>
                  <a:pt x="350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2" y="9"/>
                </a:lnTo>
                <a:lnTo>
                  <a:pt x="123" y="14"/>
                </a:lnTo>
                <a:lnTo>
                  <a:pt x="105" y="19"/>
                </a:lnTo>
                <a:lnTo>
                  <a:pt x="87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6297" name="Freeform 41"/>
          <p:cNvSpPr>
            <a:spLocks/>
          </p:cNvSpPr>
          <p:nvPr/>
        </p:nvSpPr>
        <p:spPr bwMode="auto">
          <a:xfrm>
            <a:off x="5721350" y="4648200"/>
            <a:ext cx="1476375" cy="717550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459" y="0"/>
              </a:cxn>
              <a:cxn ang="0">
                <a:pos x="929" y="234"/>
              </a:cxn>
              <a:cxn ang="0">
                <a:pos x="459" y="451"/>
              </a:cxn>
              <a:cxn ang="0">
                <a:pos x="0" y="226"/>
              </a:cxn>
            </a:cxnLst>
            <a:rect l="0" t="0" r="r" b="b"/>
            <a:pathLst>
              <a:path w="930" h="452">
                <a:moveTo>
                  <a:pt x="0" y="226"/>
                </a:moveTo>
                <a:lnTo>
                  <a:pt x="459" y="0"/>
                </a:lnTo>
                <a:lnTo>
                  <a:pt x="929" y="234"/>
                </a:lnTo>
                <a:lnTo>
                  <a:pt x="459" y="451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6298" name="Freeform 42"/>
          <p:cNvSpPr>
            <a:spLocks/>
          </p:cNvSpPr>
          <p:nvPr/>
        </p:nvSpPr>
        <p:spPr bwMode="auto">
          <a:xfrm>
            <a:off x="7486650" y="4906963"/>
            <a:ext cx="1416050" cy="336550"/>
          </a:xfrm>
          <a:custGeom>
            <a:avLst/>
            <a:gdLst/>
            <a:ahLst/>
            <a:cxnLst>
              <a:cxn ang="0">
                <a:pos x="891" y="211"/>
              </a:cxn>
              <a:cxn ang="0">
                <a:pos x="891" y="0"/>
              </a:cxn>
              <a:cxn ang="0">
                <a:pos x="0" y="0"/>
              </a:cxn>
              <a:cxn ang="0">
                <a:pos x="0" y="211"/>
              </a:cxn>
              <a:cxn ang="0">
                <a:pos x="891" y="211"/>
              </a:cxn>
            </a:cxnLst>
            <a:rect l="0" t="0" r="r" b="b"/>
            <a:pathLst>
              <a:path w="892" h="212">
                <a:moveTo>
                  <a:pt x="891" y="211"/>
                </a:moveTo>
                <a:lnTo>
                  <a:pt x="891" y="0"/>
                </a:lnTo>
                <a:lnTo>
                  <a:pt x="0" y="0"/>
                </a:lnTo>
                <a:lnTo>
                  <a:pt x="0" y="211"/>
                </a:lnTo>
                <a:lnTo>
                  <a:pt x="891" y="2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6299" name="Freeform 43"/>
          <p:cNvSpPr>
            <a:spLocks/>
          </p:cNvSpPr>
          <p:nvPr/>
        </p:nvSpPr>
        <p:spPr bwMode="auto">
          <a:xfrm>
            <a:off x="4140200" y="4897438"/>
            <a:ext cx="1287463" cy="346075"/>
          </a:xfrm>
          <a:custGeom>
            <a:avLst/>
            <a:gdLst/>
            <a:ahLst/>
            <a:cxnLst>
              <a:cxn ang="0">
                <a:pos x="810" y="217"/>
              </a:cxn>
              <a:cxn ang="0">
                <a:pos x="810" y="0"/>
              </a:cxn>
              <a:cxn ang="0">
                <a:pos x="0" y="0"/>
              </a:cxn>
              <a:cxn ang="0">
                <a:pos x="0" y="217"/>
              </a:cxn>
              <a:cxn ang="0">
                <a:pos x="810" y="217"/>
              </a:cxn>
            </a:cxnLst>
            <a:rect l="0" t="0" r="r" b="b"/>
            <a:pathLst>
              <a:path w="811" h="218">
                <a:moveTo>
                  <a:pt x="810" y="217"/>
                </a:moveTo>
                <a:lnTo>
                  <a:pt x="810" y="0"/>
                </a:lnTo>
                <a:lnTo>
                  <a:pt x="0" y="0"/>
                </a:lnTo>
                <a:lnTo>
                  <a:pt x="0" y="217"/>
                </a:lnTo>
                <a:lnTo>
                  <a:pt x="81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96300" name="Group 44"/>
          <p:cNvGrpSpPr>
            <a:grpSpLocks/>
          </p:cNvGrpSpPr>
          <p:nvPr/>
        </p:nvGrpSpPr>
        <p:grpSpPr bwMode="auto">
          <a:xfrm>
            <a:off x="6861175" y="4130675"/>
            <a:ext cx="2230438" cy="588963"/>
            <a:chOff x="4322" y="2602"/>
            <a:chExt cx="1405" cy="371"/>
          </a:xfrm>
        </p:grpSpPr>
        <p:sp>
          <p:nvSpPr>
            <p:cNvPr id="96301" name="Freeform 45"/>
            <p:cNvSpPr>
              <a:spLocks/>
            </p:cNvSpPr>
            <p:nvPr/>
          </p:nvSpPr>
          <p:spPr bwMode="auto">
            <a:xfrm>
              <a:off x="4322" y="2755"/>
              <a:ext cx="492" cy="209"/>
            </a:xfrm>
            <a:custGeom>
              <a:avLst/>
              <a:gdLst/>
              <a:ahLst/>
              <a:cxnLst>
                <a:cxn ang="0">
                  <a:pos x="490" y="95"/>
                </a:cxn>
                <a:cxn ang="0">
                  <a:pos x="483" y="77"/>
                </a:cxn>
                <a:cxn ang="0">
                  <a:pos x="468" y="60"/>
                </a:cxn>
                <a:cxn ang="0">
                  <a:pos x="447" y="44"/>
                </a:cxn>
                <a:cxn ang="0">
                  <a:pos x="419" y="30"/>
                </a:cxn>
                <a:cxn ang="0">
                  <a:pos x="387" y="19"/>
                </a:cxn>
                <a:cxn ang="0">
                  <a:pos x="349" y="10"/>
                </a:cxn>
                <a:cxn ang="0">
                  <a:pos x="309" y="3"/>
                </a:cxn>
                <a:cxn ang="0">
                  <a:pos x="267" y="0"/>
                </a:cxn>
                <a:cxn ang="0">
                  <a:pos x="224" y="0"/>
                </a:cxn>
                <a:cxn ang="0">
                  <a:pos x="182" y="3"/>
                </a:cxn>
                <a:cxn ang="0">
                  <a:pos x="141" y="10"/>
                </a:cxn>
                <a:cxn ang="0">
                  <a:pos x="105" y="19"/>
                </a:cxn>
                <a:cxn ang="0">
                  <a:pos x="72" y="30"/>
                </a:cxn>
                <a:cxn ang="0">
                  <a:pos x="44" y="44"/>
                </a:cxn>
                <a:cxn ang="0">
                  <a:pos x="23" y="60"/>
                </a:cxn>
                <a:cxn ang="0">
                  <a:pos x="8" y="77"/>
                </a:cxn>
                <a:cxn ang="0">
                  <a:pos x="1" y="95"/>
                </a:cxn>
                <a:cxn ang="0">
                  <a:pos x="1" y="113"/>
                </a:cxn>
                <a:cxn ang="0">
                  <a:pos x="8" y="130"/>
                </a:cxn>
                <a:cxn ang="0">
                  <a:pos x="23" y="148"/>
                </a:cxn>
                <a:cxn ang="0">
                  <a:pos x="44" y="163"/>
                </a:cxn>
                <a:cxn ang="0">
                  <a:pos x="72" y="177"/>
                </a:cxn>
                <a:cxn ang="0">
                  <a:pos x="105" y="189"/>
                </a:cxn>
                <a:cxn ang="0">
                  <a:pos x="141" y="198"/>
                </a:cxn>
                <a:cxn ang="0">
                  <a:pos x="182" y="204"/>
                </a:cxn>
                <a:cxn ang="0">
                  <a:pos x="224" y="207"/>
                </a:cxn>
                <a:cxn ang="0">
                  <a:pos x="267" y="207"/>
                </a:cxn>
                <a:cxn ang="0">
                  <a:pos x="309" y="204"/>
                </a:cxn>
                <a:cxn ang="0">
                  <a:pos x="349" y="198"/>
                </a:cxn>
                <a:cxn ang="0">
                  <a:pos x="387" y="189"/>
                </a:cxn>
                <a:cxn ang="0">
                  <a:pos x="419" y="177"/>
                </a:cxn>
                <a:cxn ang="0">
                  <a:pos x="447" y="163"/>
                </a:cxn>
                <a:cxn ang="0">
                  <a:pos x="468" y="148"/>
                </a:cxn>
                <a:cxn ang="0">
                  <a:pos x="483" y="130"/>
                </a:cxn>
                <a:cxn ang="0">
                  <a:pos x="490" y="113"/>
                </a:cxn>
              </a:cxnLst>
              <a:rect l="0" t="0" r="r" b="b"/>
              <a:pathLst>
                <a:path w="492" h="209">
                  <a:moveTo>
                    <a:pt x="491" y="104"/>
                  </a:moveTo>
                  <a:lnTo>
                    <a:pt x="490" y="95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3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2" y="13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2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3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2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2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29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3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6302" name="Freeform 46"/>
            <p:cNvSpPr>
              <a:spLocks/>
            </p:cNvSpPr>
            <p:nvPr/>
          </p:nvSpPr>
          <p:spPr bwMode="auto">
            <a:xfrm>
              <a:off x="5225" y="2755"/>
              <a:ext cx="492" cy="209"/>
            </a:xfrm>
            <a:custGeom>
              <a:avLst/>
              <a:gdLst/>
              <a:ahLst/>
              <a:cxnLst>
                <a:cxn ang="0">
                  <a:pos x="1" y="113"/>
                </a:cxn>
                <a:cxn ang="0">
                  <a:pos x="8" y="130"/>
                </a:cxn>
                <a:cxn ang="0">
                  <a:pos x="23" y="148"/>
                </a:cxn>
                <a:cxn ang="0">
                  <a:pos x="44" y="163"/>
                </a:cxn>
                <a:cxn ang="0">
                  <a:pos x="72" y="177"/>
                </a:cxn>
                <a:cxn ang="0">
                  <a:pos x="105" y="189"/>
                </a:cxn>
                <a:cxn ang="0">
                  <a:pos x="141" y="198"/>
                </a:cxn>
                <a:cxn ang="0">
                  <a:pos x="182" y="204"/>
                </a:cxn>
                <a:cxn ang="0">
                  <a:pos x="224" y="207"/>
                </a:cxn>
                <a:cxn ang="0">
                  <a:pos x="267" y="207"/>
                </a:cxn>
                <a:cxn ang="0">
                  <a:pos x="309" y="204"/>
                </a:cxn>
                <a:cxn ang="0">
                  <a:pos x="349" y="198"/>
                </a:cxn>
                <a:cxn ang="0">
                  <a:pos x="387" y="189"/>
                </a:cxn>
                <a:cxn ang="0">
                  <a:pos x="419" y="177"/>
                </a:cxn>
                <a:cxn ang="0">
                  <a:pos x="447" y="163"/>
                </a:cxn>
                <a:cxn ang="0">
                  <a:pos x="468" y="147"/>
                </a:cxn>
                <a:cxn ang="0">
                  <a:pos x="483" y="130"/>
                </a:cxn>
                <a:cxn ang="0">
                  <a:pos x="490" y="113"/>
                </a:cxn>
                <a:cxn ang="0">
                  <a:pos x="490" y="94"/>
                </a:cxn>
                <a:cxn ang="0">
                  <a:pos x="483" y="77"/>
                </a:cxn>
                <a:cxn ang="0">
                  <a:pos x="468" y="60"/>
                </a:cxn>
                <a:cxn ang="0">
                  <a:pos x="447" y="44"/>
                </a:cxn>
                <a:cxn ang="0">
                  <a:pos x="419" y="30"/>
                </a:cxn>
                <a:cxn ang="0">
                  <a:pos x="386" y="18"/>
                </a:cxn>
                <a:cxn ang="0">
                  <a:pos x="349" y="10"/>
                </a:cxn>
                <a:cxn ang="0">
                  <a:pos x="309" y="3"/>
                </a:cxn>
                <a:cxn ang="0">
                  <a:pos x="267" y="0"/>
                </a:cxn>
                <a:cxn ang="0">
                  <a:pos x="224" y="0"/>
                </a:cxn>
                <a:cxn ang="0">
                  <a:pos x="182" y="3"/>
                </a:cxn>
                <a:cxn ang="0">
                  <a:pos x="141" y="10"/>
                </a:cxn>
                <a:cxn ang="0">
                  <a:pos x="105" y="19"/>
                </a:cxn>
                <a:cxn ang="0">
                  <a:pos x="72" y="30"/>
                </a:cxn>
                <a:cxn ang="0">
                  <a:pos x="44" y="44"/>
                </a:cxn>
                <a:cxn ang="0">
                  <a:pos x="23" y="60"/>
                </a:cxn>
                <a:cxn ang="0">
                  <a:pos x="8" y="77"/>
                </a:cxn>
                <a:cxn ang="0">
                  <a:pos x="1" y="95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4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7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  <a:lnTo>
                    <a:pt x="490" y="94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8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7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6303" name="Freeform 47"/>
            <p:cNvSpPr>
              <a:spLocks/>
            </p:cNvSpPr>
            <p:nvPr/>
          </p:nvSpPr>
          <p:spPr bwMode="auto">
            <a:xfrm>
              <a:off x="4764" y="2602"/>
              <a:ext cx="493" cy="209"/>
            </a:xfrm>
            <a:custGeom>
              <a:avLst/>
              <a:gdLst/>
              <a:ahLst/>
              <a:cxnLst>
                <a:cxn ang="0">
                  <a:pos x="491" y="95"/>
                </a:cxn>
                <a:cxn ang="0">
                  <a:pos x="483" y="77"/>
                </a:cxn>
                <a:cxn ang="0">
                  <a:pos x="468" y="60"/>
                </a:cxn>
                <a:cxn ang="0">
                  <a:pos x="447" y="44"/>
                </a:cxn>
                <a:cxn ang="0">
                  <a:pos x="420" y="30"/>
                </a:cxn>
                <a:cxn ang="0">
                  <a:pos x="387" y="19"/>
                </a:cxn>
                <a:cxn ang="0">
                  <a:pos x="349" y="10"/>
                </a:cxn>
                <a:cxn ang="0">
                  <a:pos x="309" y="3"/>
                </a:cxn>
                <a:cxn ang="0">
                  <a:pos x="267" y="0"/>
                </a:cxn>
                <a:cxn ang="0">
                  <a:pos x="224" y="0"/>
                </a:cxn>
                <a:cxn ang="0">
                  <a:pos x="182" y="3"/>
                </a:cxn>
                <a:cxn ang="0">
                  <a:pos x="142" y="10"/>
                </a:cxn>
                <a:cxn ang="0">
                  <a:pos x="105" y="19"/>
                </a:cxn>
                <a:cxn ang="0">
                  <a:pos x="72" y="30"/>
                </a:cxn>
                <a:cxn ang="0">
                  <a:pos x="44" y="44"/>
                </a:cxn>
                <a:cxn ang="0">
                  <a:pos x="23" y="60"/>
                </a:cxn>
                <a:cxn ang="0">
                  <a:pos x="8" y="77"/>
                </a:cxn>
                <a:cxn ang="0">
                  <a:pos x="1" y="95"/>
                </a:cxn>
                <a:cxn ang="0">
                  <a:pos x="1" y="113"/>
                </a:cxn>
                <a:cxn ang="0">
                  <a:pos x="8" y="131"/>
                </a:cxn>
                <a:cxn ang="0">
                  <a:pos x="23" y="148"/>
                </a:cxn>
                <a:cxn ang="0">
                  <a:pos x="44" y="164"/>
                </a:cxn>
                <a:cxn ang="0">
                  <a:pos x="72" y="178"/>
                </a:cxn>
                <a:cxn ang="0">
                  <a:pos x="105" y="189"/>
                </a:cxn>
                <a:cxn ang="0">
                  <a:pos x="142" y="198"/>
                </a:cxn>
                <a:cxn ang="0">
                  <a:pos x="182" y="204"/>
                </a:cxn>
                <a:cxn ang="0">
                  <a:pos x="224" y="207"/>
                </a:cxn>
                <a:cxn ang="0">
                  <a:pos x="267" y="207"/>
                </a:cxn>
                <a:cxn ang="0">
                  <a:pos x="309" y="204"/>
                </a:cxn>
                <a:cxn ang="0">
                  <a:pos x="349" y="198"/>
                </a:cxn>
                <a:cxn ang="0">
                  <a:pos x="387" y="189"/>
                </a:cxn>
                <a:cxn ang="0">
                  <a:pos x="420" y="178"/>
                </a:cxn>
                <a:cxn ang="0">
                  <a:pos x="447" y="164"/>
                </a:cxn>
                <a:cxn ang="0">
                  <a:pos x="468" y="148"/>
                </a:cxn>
                <a:cxn ang="0">
                  <a:pos x="483" y="131"/>
                </a:cxn>
                <a:cxn ang="0">
                  <a:pos x="491" y="113"/>
                </a:cxn>
              </a:cxnLst>
              <a:rect l="0" t="0" r="r" b="b"/>
              <a:pathLst>
                <a:path w="493" h="209">
                  <a:moveTo>
                    <a:pt x="492" y="104"/>
                  </a:move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7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20" y="30"/>
                  </a:lnTo>
                  <a:lnTo>
                    <a:pt x="404" y="24"/>
                  </a:lnTo>
                  <a:lnTo>
                    <a:pt x="387" y="19"/>
                  </a:lnTo>
                  <a:lnTo>
                    <a:pt x="369" y="14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4" y="122"/>
                  </a:lnTo>
                  <a:lnTo>
                    <a:pt x="8" y="131"/>
                  </a:lnTo>
                  <a:lnTo>
                    <a:pt x="15" y="140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7" y="171"/>
                  </a:lnTo>
                  <a:lnTo>
                    <a:pt x="72" y="178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2"/>
                  </a:lnTo>
                  <a:lnTo>
                    <a:pt x="349" y="198"/>
                  </a:lnTo>
                  <a:lnTo>
                    <a:pt x="369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20" y="178"/>
                  </a:lnTo>
                  <a:lnTo>
                    <a:pt x="434" y="171"/>
                  </a:lnTo>
                  <a:lnTo>
                    <a:pt x="447" y="164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7" y="140"/>
                  </a:lnTo>
                  <a:lnTo>
                    <a:pt x="483" y="131"/>
                  </a:lnTo>
                  <a:lnTo>
                    <a:pt x="488" y="122"/>
                  </a:lnTo>
                  <a:lnTo>
                    <a:pt x="491" y="113"/>
                  </a:lnTo>
                  <a:lnTo>
                    <a:pt x="492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6304" name="Rectangle 48"/>
            <p:cNvSpPr>
              <a:spLocks noChangeArrowheads="1"/>
            </p:cNvSpPr>
            <p:nvPr/>
          </p:nvSpPr>
          <p:spPr bwMode="auto">
            <a:xfrm>
              <a:off x="4770" y="2605"/>
              <a:ext cx="52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dname</a:t>
              </a:r>
            </a:p>
          </p:txBody>
        </p:sp>
        <p:sp>
          <p:nvSpPr>
            <p:cNvPr id="96305" name="Rectangle 49"/>
            <p:cNvSpPr>
              <a:spLocks noChangeArrowheads="1"/>
            </p:cNvSpPr>
            <p:nvPr/>
          </p:nvSpPr>
          <p:spPr bwMode="auto">
            <a:xfrm>
              <a:off x="5186" y="2763"/>
              <a:ext cx="54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budget</a:t>
              </a:r>
            </a:p>
          </p:txBody>
        </p:sp>
        <p:sp>
          <p:nvSpPr>
            <p:cNvPr id="96306" name="Rectangle 50"/>
            <p:cNvSpPr>
              <a:spLocks noChangeArrowheads="1"/>
            </p:cNvSpPr>
            <p:nvPr/>
          </p:nvSpPr>
          <p:spPr bwMode="auto">
            <a:xfrm>
              <a:off x="4449" y="2728"/>
              <a:ext cx="30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did</a:t>
              </a:r>
            </a:p>
          </p:txBody>
        </p:sp>
      </p:grpSp>
      <p:sp>
        <p:nvSpPr>
          <p:cNvPr id="96307" name="Rectangle 51"/>
          <p:cNvSpPr>
            <a:spLocks noChangeArrowheads="1"/>
          </p:cNvSpPr>
          <p:nvPr/>
        </p:nvSpPr>
        <p:spPr bwMode="auto">
          <a:xfrm>
            <a:off x="4411663" y="4116388"/>
            <a:ext cx="711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96308" name="Rectangle 52"/>
          <p:cNvSpPr>
            <a:spLocks noChangeArrowheads="1"/>
          </p:cNvSpPr>
          <p:nvPr/>
        </p:nvSpPr>
        <p:spPr bwMode="auto">
          <a:xfrm>
            <a:off x="7532688" y="4865688"/>
            <a:ext cx="1422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Departments</a:t>
            </a:r>
          </a:p>
        </p:txBody>
      </p:sp>
      <p:sp>
        <p:nvSpPr>
          <p:cNvPr id="96309" name="Rectangle 53"/>
          <p:cNvSpPr>
            <a:spLocks noChangeArrowheads="1"/>
          </p:cNvSpPr>
          <p:nvPr/>
        </p:nvSpPr>
        <p:spPr bwMode="auto">
          <a:xfrm>
            <a:off x="3846513" y="4322763"/>
            <a:ext cx="5318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ssn</a:t>
            </a:r>
          </a:p>
        </p:txBody>
      </p:sp>
      <p:sp>
        <p:nvSpPr>
          <p:cNvPr id="96310" name="Rectangle 54"/>
          <p:cNvSpPr>
            <a:spLocks noChangeArrowheads="1"/>
          </p:cNvSpPr>
          <p:nvPr/>
        </p:nvSpPr>
        <p:spPr bwMode="auto">
          <a:xfrm>
            <a:off x="5319713" y="4330700"/>
            <a:ext cx="428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lot</a:t>
            </a:r>
          </a:p>
        </p:txBody>
      </p:sp>
      <p:sp>
        <p:nvSpPr>
          <p:cNvPr id="96311" name="Rectangle 55"/>
          <p:cNvSpPr>
            <a:spLocks noChangeArrowheads="1"/>
          </p:cNvSpPr>
          <p:nvPr/>
        </p:nvSpPr>
        <p:spPr bwMode="auto">
          <a:xfrm>
            <a:off x="4164013" y="4919663"/>
            <a:ext cx="1254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Employees</a:t>
            </a:r>
          </a:p>
        </p:txBody>
      </p:sp>
      <p:sp>
        <p:nvSpPr>
          <p:cNvPr id="96312" name="Rectangle 56"/>
          <p:cNvSpPr>
            <a:spLocks noChangeArrowheads="1"/>
          </p:cNvSpPr>
          <p:nvPr/>
        </p:nvSpPr>
        <p:spPr bwMode="auto">
          <a:xfrm>
            <a:off x="5864225" y="4860925"/>
            <a:ext cx="12080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Works_In3</a:t>
            </a:r>
          </a:p>
        </p:txBody>
      </p:sp>
      <p:sp>
        <p:nvSpPr>
          <p:cNvPr id="96313" name="Line 57"/>
          <p:cNvSpPr>
            <a:spLocks noChangeShapeType="1"/>
          </p:cNvSpPr>
          <p:nvPr/>
        </p:nvSpPr>
        <p:spPr bwMode="auto">
          <a:xfrm flipH="1">
            <a:off x="5403850" y="5045075"/>
            <a:ext cx="3238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6314" name="Line 58"/>
          <p:cNvSpPr>
            <a:spLocks noChangeShapeType="1"/>
          </p:cNvSpPr>
          <p:nvPr/>
        </p:nvSpPr>
        <p:spPr bwMode="auto">
          <a:xfrm>
            <a:off x="7177088" y="5029200"/>
            <a:ext cx="3000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6315" name="Line 59"/>
          <p:cNvSpPr>
            <a:spLocks noChangeShapeType="1"/>
          </p:cNvSpPr>
          <p:nvPr/>
        </p:nvSpPr>
        <p:spPr bwMode="auto">
          <a:xfrm>
            <a:off x="4060825" y="4700588"/>
            <a:ext cx="444500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6316" name="Line 60"/>
          <p:cNvSpPr>
            <a:spLocks noChangeShapeType="1"/>
          </p:cNvSpPr>
          <p:nvPr/>
        </p:nvSpPr>
        <p:spPr bwMode="auto">
          <a:xfrm>
            <a:off x="4754563" y="4456113"/>
            <a:ext cx="0" cy="414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6317" name="Line 61"/>
          <p:cNvSpPr>
            <a:spLocks noChangeShapeType="1"/>
          </p:cNvSpPr>
          <p:nvPr/>
        </p:nvSpPr>
        <p:spPr bwMode="auto">
          <a:xfrm flipH="1">
            <a:off x="5191125" y="4700588"/>
            <a:ext cx="317500" cy="185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96318" name="Group 62"/>
          <p:cNvGrpSpPr>
            <a:grpSpLocks/>
          </p:cNvGrpSpPr>
          <p:nvPr/>
        </p:nvGrpSpPr>
        <p:grpSpPr bwMode="auto">
          <a:xfrm>
            <a:off x="4979988" y="5667375"/>
            <a:ext cx="2994025" cy="384175"/>
            <a:chOff x="3137" y="3570"/>
            <a:chExt cx="1886" cy="242"/>
          </a:xfrm>
        </p:grpSpPr>
        <p:sp>
          <p:nvSpPr>
            <p:cNvPr id="96319" name="Freeform 63"/>
            <p:cNvSpPr>
              <a:spLocks/>
            </p:cNvSpPr>
            <p:nvPr/>
          </p:nvSpPr>
          <p:spPr bwMode="auto">
            <a:xfrm>
              <a:off x="3137" y="3603"/>
              <a:ext cx="492" cy="209"/>
            </a:xfrm>
            <a:custGeom>
              <a:avLst/>
              <a:gdLst/>
              <a:ahLst/>
              <a:cxnLst>
                <a:cxn ang="0">
                  <a:pos x="1" y="113"/>
                </a:cxn>
                <a:cxn ang="0">
                  <a:pos x="8" y="131"/>
                </a:cxn>
                <a:cxn ang="0">
                  <a:pos x="23" y="148"/>
                </a:cxn>
                <a:cxn ang="0">
                  <a:pos x="44" y="164"/>
                </a:cxn>
                <a:cxn ang="0">
                  <a:pos x="72" y="177"/>
                </a:cxn>
                <a:cxn ang="0">
                  <a:pos x="104" y="189"/>
                </a:cxn>
                <a:cxn ang="0">
                  <a:pos x="142" y="198"/>
                </a:cxn>
                <a:cxn ang="0">
                  <a:pos x="182" y="204"/>
                </a:cxn>
                <a:cxn ang="0">
                  <a:pos x="224" y="207"/>
                </a:cxn>
                <a:cxn ang="0">
                  <a:pos x="267" y="207"/>
                </a:cxn>
                <a:cxn ang="0">
                  <a:pos x="309" y="204"/>
                </a:cxn>
                <a:cxn ang="0">
                  <a:pos x="350" y="198"/>
                </a:cxn>
                <a:cxn ang="0">
                  <a:pos x="386" y="189"/>
                </a:cxn>
                <a:cxn ang="0">
                  <a:pos x="419" y="177"/>
                </a:cxn>
                <a:cxn ang="0">
                  <a:pos x="447" y="163"/>
                </a:cxn>
                <a:cxn ang="0">
                  <a:pos x="468" y="148"/>
                </a:cxn>
                <a:cxn ang="0">
                  <a:pos x="483" y="130"/>
                </a:cxn>
                <a:cxn ang="0">
                  <a:pos x="490" y="112"/>
                </a:cxn>
                <a:cxn ang="0">
                  <a:pos x="490" y="95"/>
                </a:cxn>
                <a:cxn ang="0">
                  <a:pos x="483" y="77"/>
                </a:cxn>
                <a:cxn ang="0">
                  <a:pos x="468" y="60"/>
                </a:cxn>
                <a:cxn ang="0">
                  <a:pos x="447" y="44"/>
                </a:cxn>
                <a:cxn ang="0">
                  <a:pos x="419" y="30"/>
                </a:cxn>
                <a:cxn ang="0">
                  <a:pos x="386" y="19"/>
                </a:cxn>
                <a:cxn ang="0">
                  <a:pos x="349" y="9"/>
                </a:cxn>
                <a:cxn ang="0">
                  <a:pos x="309" y="3"/>
                </a:cxn>
                <a:cxn ang="0">
                  <a:pos x="267" y="0"/>
                </a:cxn>
                <a:cxn ang="0">
                  <a:pos x="224" y="0"/>
                </a:cxn>
                <a:cxn ang="0">
                  <a:pos x="182" y="3"/>
                </a:cxn>
                <a:cxn ang="0">
                  <a:pos x="142" y="9"/>
                </a:cxn>
                <a:cxn ang="0">
                  <a:pos x="104" y="19"/>
                </a:cxn>
                <a:cxn ang="0">
                  <a:pos x="72" y="30"/>
                </a:cxn>
                <a:cxn ang="0">
                  <a:pos x="44" y="44"/>
                </a:cxn>
                <a:cxn ang="0">
                  <a:pos x="23" y="60"/>
                </a:cxn>
                <a:cxn ang="0">
                  <a:pos x="8" y="77"/>
                </a:cxn>
                <a:cxn ang="0">
                  <a:pos x="1" y="95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4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4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6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0" y="112"/>
                  </a:lnTo>
                  <a:lnTo>
                    <a:pt x="491" y="103"/>
                  </a:lnTo>
                  <a:lnTo>
                    <a:pt x="490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4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4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6320" name="Freeform 64"/>
            <p:cNvSpPr>
              <a:spLocks/>
            </p:cNvSpPr>
            <p:nvPr/>
          </p:nvSpPr>
          <p:spPr bwMode="auto">
            <a:xfrm>
              <a:off x="4531" y="3603"/>
              <a:ext cx="492" cy="209"/>
            </a:xfrm>
            <a:custGeom>
              <a:avLst/>
              <a:gdLst/>
              <a:ahLst/>
              <a:cxnLst>
                <a:cxn ang="0">
                  <a:pos x="1" y="113"/>
                </a:cxn>
                <a:cxn ang="0">
                  <a:pos x="8" y="131"/>
                </a:cxn>
                <a:cxn ang="0">
                  <a:pos x="23" y="148"/>
                </a:cxn>
                <a:cxn ang="0">
                  <a:pos x="45" y="164"/>
                </a:cxn>
                <a:cxn ang="0">
                  <a:pos x="72" y="177"/>
                </a:cxn>
                <a:cxn ang="0">
                  <a:pos x="105" y="189"/>
                </a:cxn>
                <a:cxn ang="0">
                  <a:pos x="142" y="198"/>
                </a:cxn>
                <a:cxn ang="0">
                  <a:pos x="182" y="204"/>
                </a:cxn>
                <a:cxn ang="0">
                  <a:pos x="224" y="207"/>
                </a:cxn>
                <a:cxn ang="0">
                  <a:pos x="267" y="207"/>
                </a:cxn>
                <a:cxn ang="0">
                  <a:pos x="309" y="204"/>
                </a:cxn>
                <a:cxn ang="0">
                  <a:pos x="350" y="198"/>
                </a:cxn>
                <a:cxn ang="0">
                  <a:pos x="387" y="189"/>
                </a:cxn>
                <a:cxn ang="0">
                  <a:pos x="419" y="177"/>
                </a:cxn>
                <a:cxn ang="0">
                  <a:pos x="447" y="163"/>
                </a:cxn>
                <a:cxn ang="0">
                  <a:pos x="468" y="148"/>
                </a:cxn>
                <a:cxn ang="0">
                  <a:pos x="483" y="130"/>
                </a:cxn>
                <a:cxn ang="0">
                  <a:pos x="491" y="112"/>
                </a:cxn>
                <a:cxn ang="0">
                  <a:pos x="491" y="95"/>
                </a:cxn>
                <a:cxn ang="0">
                  <a:pos x="483" y="77"/>
                </a:cxn>
                <a:cxn ang="0">
                  <a:pos x="468" y="60"/>
                </a:cxn>
                <a:cxn ang="0">
                  <a:pos x="447" y="44"/>
                </a:cxn>
                <a:cxn ang="0">
                  <a:pos x="419" y="30"/>
                </a:cxn>
                <a:cxn ang="0">
                  <a:pos x="387" y="19"/>
                </a:cxn>
                <a:cxn ang="0">
                  <a:pos x="349" y="9"/>
                </a:cxn>
                <a:cxn ang="0">
                  <a:pos x="309" y="3"/>
                </a:cxn>
                <a:cxn ang="0">
                  <a:pos x="267" y="0"/>
                </a:cxn>
                <a:cxn ang="0">
                  <a:pos x="224" y="0"/>
                </a:cxn>
                <a:cxn ang="0">
                  <a:pos x="182" y="3"/>
                </a:cxn>
                <a:cxn ang="0">
                  <a:pos x="142" y="9"/>
                </a:cxn>
                <a:cxn ang="0">
                  <a:pos x="105" y="19"/>
                </a:cxn>
                <a:cxn ang="0">
                  <a:pos x="72" y="30"/>
                </a:cxn>
                <a:cxn ang="0">
                  <a:pos x="44" y="44"/>
                </a:cxn>
                <a:cxn ang="0">
                  <a:pos x="23" y="60"/>
                </a:cxn>
                <a:cxn ang="0">
                  <a:pos x="8" y="77"/>
                </a:cxn>
                <a:cxn ang="0">
                  <a:pos x="1" y="95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5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1" y="112"/>
                  </a:lnTo>
                  <a:lnTo>
                    <a:pt x="491" y="103"/>
                  </a:ln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6321" name="Rectangle 65"/>
            <p:cNvSpPr>
              <a:spLocks noChangeArrowheads="1"/>
            </p:cNvSpPr>
            <p:nvPr/>
          </p:nvSpPr>
          <p:spPr bwMode="auto">
            <a:xfrm>
              <a:off x="3759" y="3570"/>
              <a:ext cx="64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Duration</a:t>
              </a:r>
            </a:p>
          </p:txBody>
        </p:sp>
        <p:sp>
          <p:nvSpPr>
            <p:cNvPr id="96322" name="Freeform 66"/>
            <p:cNvSpPr>
              <a:spLocks/>
            </p:cNvSpPr>
            <p:nvPr/>
          </p:nvSpPr>
          <p:spPr bwMode="auto">
            <a:xfrm>
              <a:off x="3781" y="3596"/>
              <a:ext cx="592" cy="215"/>
            </a:xfrm>
            <a:custGeom>
              <a:avLst/>
              <a:gdLst/>
              <a:ahLst/>
              <a:cxnLst>
                <a:cxn ang="0">
                  <a:pos x="591" y="214"/>
                </a:cxn>
                <a:cxn ang="0">
                  <a:pos x="591" y="0"/>
                </a:cxn>
                <a:cxn ang="0">
                  <a:pos x="0" y="0"/>
                </a:cxn>
                <a:cxn ang="0">
                  <a:pos x="0" y="214"/>
                </a:cxn>
                <a:cxn ang="0">
                  <a:pos x="591" y="214"/>
                </a:cxn>
              </a:cxnLst>
              <a:rect l="0" t="0" r="r" b="b"/>
              <a:pathLst>
                <a:path w="592" h="215">
                  <a:moveTo>
                    <a:pt x="591" y="214"/>
                  </a:moveTo>
                  <a:lnTo>
                    <a:pt x="591" y="0"/>
                  </a:lnTo>
                  <a:lnTo>
                    <a:pt x="0" y="0"/>
                  </a:lnTo>
                  <a:lnTo>
                    <a:pt x="0" y="214"/>
                  </a:lnTo>
                  <a:lnTo>
                    <a:pt x="591" y="2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6323" name="Rectangle 67"/>
            <p:cNvSpPr>
              <a:spLocks noChangeArrowheads="1"/>
            </p:cNvSpPr>
            <p:nvPr/>
          </p:nvSpPr>
          <p:spPr bwMode="auto">
            <a:xfrm>
              <a:off x="3183" y="3591"/>
              <a:ext cx="39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from</a:t>
              </a:r>
            </a:p>
          </p:txBody>
        </p:sp>
        <p:sp>
          <p:nvSpPr>
            <p:cNvPr id="96324" name="Rectangle 68"/>
            <p:cNvSpPr>
              <a:spLocks noChangeArrowheads="1"/>
            </p:cNvSpPr>
            <p:nvPr/>
          </p:nvSpPr>
          <p:spPr bwMode="auto">
            <a:xfrm>
              <a:off x="4675" y="3579"/>
              <a:ext cx="23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to</a:t>
              </a:r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3623" y="3706"/>
              <a:ext cx="14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326" name="Line 70"/>
            <p:cNvSpPr>
              <a:spLocks noChangeShapeType="1"/>
            </p:cNvSpPr>
            <p:nvPr/>
          </p:nvSpPr>
          <p:spPr bwMode="auto">
            <a:xfrm>
              <a:off x="4380" y="3706"/>
              <a:ext cx="10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6327" name="Line 71"/>
          <p:cNvSpPr>
            <a:spLocks noChangeShapeType="1"/>
          </p:cNvSpPr>
          <p:nvPr/>
        </p:nvSpPr>
        <p:spPr bwMode="auto">
          <a:xfrm>
            <a:off x="5797550" y="1682750"/>
            <a:ext cx="63500" cy="596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6328" name="Line 72"/>
          <p:cNvSpPr>
            <a:spLocks noChangeShapeType="1"/>
          </p:cNvSpPr>
          <p:nvPr/>
        </p:nvSpPr>
        <p:spPr bwMode="auto">
          <a:xfrm>
            <a:off x="7848600" y="19113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6329" name="Line 73"/>
          <p:cNvSpPr>
            <a:spLocks noChangeShapeType="1"/>
          </p:cNvSpPr>
          <p:nvPr/>
        </p:nvSpPr>
        <p:spPr bwMode="auto">
          <a:xfrm>
            <a:off x="7321550" y="2139950"/>
            <a:ext cx="139700" cy="139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6330" name="Line 74"/>
          <p:cNvSpPr>
            <a:spLocks noChangeShapeType="1"/>
          </p:cNvSpPr>
          <p:nvPr/>
        </p:nvSpPr>
        <p:spPr bwMode="auto">
          <a:xfrm>
            <a:off x="7550150" y="4654550"/>
            <a:ext cx="2159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6331" name="Line 75"/>
          <p:cNvSpPr>
            <a:spLocks noChangeShapeType="1"/>
          </p:cNvSpPr>
          <p:nvPr/>
        </p:nvSpPr>
        <p:spPr bwMode="auto">
          <a:xfrm flipH="1">
            <a:off x="8299450" y="4654550"/>
            <a:ext cx="1651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6332" name="Line 76"/>
          <p:cNvSpPr>
            <a:spLocks noChangeShapeType="1"/>
          </p:cNvSpPr>
          <p:nvPr/>
        </p:nvSpPr>
        <p:spPr bwMode="auto">
          <a:xfrm>
            <a:off x="8001000" y="45021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6333" name="Line 77"/>
          <p:cNvSpPr>
            <a:spLocks noChangeShapeType="1"/>
          </p:cNvSpPr>
          <p:nvPr/>
        </p:nvSpPr>
        <p:spPr bwMode="auto">
          <a:xfrm>
            <a:off x="6477000" y="53403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Entity vs. Relationship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3429000" cy="49530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0"/>
              <a:t>OK as long as a manager gets a separate discretionary budget (</a:t>
            </a:r>
            <a:r>
              <a:rPr lang="en-US" b="0" i="1"/>
              <a:t>dbudget</a:t>
            </a:r>
            <a:r>
              <a:rPr lang="en-US" b="0"/>
              <a:t>) for each dept.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0"/>
              <a:t>What if manager’s </a:t>
            </a:r>
            <a:r>
              <a:rPr lang="en-US" b="0" i="1"/>
              <a:t>dbudget </a:t>
            </a:r>
            <a:r>
              <a:rPr lang="en-US" b="0"/>
              <a:t>covers </a:t>
            </a:r>
            <a:r>
              <a:rPr lang="en-US" b="0" i="1"/>
              <a:t>all </a:t>
            </a:r>
            <a:r>
              <a:rPr lang="en-US" b="0"/>
              <a:t>managed depts?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0"/>
              <a:t>(can repeat value, but such redundancy is problematic)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  <a:buFontTx/>
              <a:buChar char="–"/>
            </a:pPr>
            <a:endParaRPr lang="en-US" sz="1600"/>
          </a:p>
        </p:txBody>
      </p:sp>
      <p:sp>
        <p:nvSpPr>
          <p:cNvPr id="98308" name="Freeform 4"/>
          <p:cNvSpPr>
            <a:spLocks/>
          </p:cNvSpPr>
          <p:nvPr/>
        </p:nvSpPr>
        <p:spPr bwMode="auto">
          <a:xfrm>
            <a:off x="4176713" y="1870075"/>
            <a:ext cx="835025" cy="352425"/>
          </a:xfrm>
          <a:custGeom>
            <a:avLst/>
            <a:gdLst/>
            <a:ahLst/>
            <a:cxnLst>
              <a:cxn ang="0">
                <a:pos x="524" y="101"/>
              </a:cxn>
              <a:cxn ang="0">
                <a:pos x="516" y="82"/>
              </a:cxn>
              <a:cxn ang="0">
                <a:pos x="500" y="64"/>
              </a:cxn>
              <a:cxn ang="0">
                <a:pos x="478" y="47"/>
              </a:cxn>
              <a:cxn ang="0">
                <a:pos x="448" y="33"/>
              </a:cxn>
              <a:cxn ang="0">
                <a:pos x="413" y="20"/>
              </a:cxn>
              <a:cxn ang="0">
                <a:pos x="373" y="10"/>
              </a:cxn>
              <a:cxn ang="0">
                <a:pos x="330" y="4"/>
              </a:cxn>
              <a:cxn ang="0">
                <a:pos x="285" y="0"/>
              </a:cxn>
              <a:cxn ang="0">
                <a:pos x="239" y="0"/>
              </a:cxn>
              <a:cxn ang="0">
                <a:pos x="194" y="4"/>
              </a:cxn>
              <a:cxn ang="0">
                <a:pos x="152" y="10"/>
              </a:cxn>
              <a:cxn ang="0">
                <a:pos x="112" y="20"/>
              </a:cxn>
              <a:cxn ang="0">
                <a:pos x="77" y="33"/>
              </a:cxn>
              <a:cxn ang="0">
                <a:pos x="47" y="47"/>
              </a:cxn>
              <a:cxn ang="0">
                <a:pos x="25" y="64"/>
              </a:cxn>
              <a:cxn ang="0">
                <a:pos x="9" y="82"/>
              </a:cxn>
              <a:cxn ang="0">
                <a:pos x="1" y="101"/>
              </a:cxn>
              <a:cxn ang="0">
                <a:pos x="1" y="120"/>
              </a:cxn>
              <a:cxn ang="0">
                <a:pos x="9" y="139"/>
              </a:cxn>
              <a:cxn ang="0">
                <a:pos x="25" y="157"/>
              </a:cxn>
              <a:cxn ang="0">
                <a:pos x="47" y="174"/>
              </a:cxn>
              <a:cxn ang="0">
                <a:pos x="77" y="189"/>
              </a:cxn>
              <a:cxn ang="0">
                <a:pos x="112" y="201"/>
              </a:cxn>
              <a:cxn ang="0">
                <a:pos x="152" y="211"/>
              </a:cxn>
              <a:cxn ang="0">
                <a:pos x="194" y="218"/>
              </a:cxn>
              <a:cxn ang="0">
                <a:pos x="239" y="221"/>
              </a:cxn>
              <a:cxn ang="0">
                <a:pos x="285" y="221"/>
              </a:cxn>
              <a:cxn ang="0">
                <a:pos x="330" y="218"/>
              </a:cxn>
              <a:cxn ang="0">
                <a:pos x="373" y="211"/>
              </a:cxn>
              <a:cxn ang="0">
                <a:pos x="413" y="201"/>
              </a:cxn>
              <a:cxn ang="0">
                <a:pos x="448" y="189"/>
              </a:cxn>
              <a:cxn ang="0">
                <a:pos x="478" y="174"/>
              </a:cxn>
              <a:cxn ang="0">
                <a:pos x="500" y="157"/>
              </a:cxn>
              <a:cxn ang="0">
                <a:pos x="516" y="139"/>
              </a:cxn>
              <a:cxn ang="0">
                <a:pos x="524" y="120"/>
              </a:cxn>
            </a:cxnLst>
            <a:rect l="0" t="0" r="r" b="b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3"/>
                </a:lnTo>
                <a:lnTo>
                  <a:pt x="431" y="26"/>
                </a:lnTo>
                <a:lnTo>
                  <a:pt x="413" y="20"/>
                </a:lnTo>
                <a:lnTo>
                  <a:pt x="393" y="15"/>
                </a:lnTo>
                <a:lnTo>
                  <a:pt x="373" y="10"/>
                </a:lnTo>
                <a:lnTo>
                  <a:pt x="352" y="6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3" y="6"/>
                </a:lnTo>
                <a:lnTo>
                  <a:pt x="152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1" y="39"/>
                </a:lnTo>
                <a:lnTo>
                  <a:pt x="47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8"/>
                </a:lnTo>
                <a:lnTo>
                  <a:pt x="25" y="157"/>
                </a:lnTo>
                <a:lnTo>
                  <a:pt x="35" y="166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1"/>
                </a:lnTo>
                <a:lnTo>
                  <a:pt x="131" y="206"/>
                </a:lnTo>
                <a:lnTo>
                  <a:pt x="152" y="211"/>
                </a:lnTo>
                <a:lnTo>
                  <a:pt x="173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6"/>
                </a:lnTo>
                <a:lnTo>
                  <a:pt x="413" y="201"/>
                </a:lnTo>
                <a:lnTo>
                  <a:pt x="431" y="196"/>
                </a:lnTo>
                <a:lnTo>
                  <a:pt x="448" y="189"/>
                </a:lnTo>
                <a:lnTo>
                  <a:pt x="464" y="182"/>
                </a:lnTo>
                <a:lnTo>
                  <a:pt x="478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8309" name="Freeform 5"/>
          <p:cNvSpPr>
            <a:spLocks/>
          </p:cNvSpPr>
          <p:nvPr/>
        </p:nvSpPr>
        <p:spPr bwMode="auto">
          <a:xfrm>
            <a:off x="6759575" y="2138363"/>
            <a:ext cx="835025" cy="354012"/>
          </a:xfrm>
          <a:custGeom>
            <a:avLst/>
            <a:gdLst/>
            <a:ahLst/>
            <a:cxnLst>
              <a:cxn ang="0">
                <a:pos x="524" y="102"/>
              </a:cxn>
              <a:cxn ang="0">
                <a:pos x="516" y="83"/>
              </a:cxn>
              <a:cxn ang="0">
                <a:pos x="501" y="64"/>
              </a:cxn>
              <a:cxn ang="0">
                <a:pos x="477" y="48"/>
              </a:cxn>
              <a:cxn ang="0">
                <a:pos x="448" y="33"/>
              </a:cxn>
              <a:cxn ang="0">
                <a:pos x="413" y="20"/>
              </a:cxn>
              <a:cxn ang="0">
                <a:pos x="374" y="11"/>
              </a:cxn>
              <a:cxn ang="0">
                <a:pos x="331" y="4"/>
              </a:cxn>
              <a:cxn ang="0">
                <a:pos x="285" y="0"/>
              </a:cxn>
              <a:cxn ang="0">
                <a:pos x="240" y="0"/>
              </a:cxn>
              <a:cxn ang="0">
                <a:pos x="195" y="4"/>
              </a:cxn>
              <a:cxn ang="0">
                <a:pos x="151" y="11"/>
              </a:cxn>
              <a:cxn ang="0">
                <a:pos x="112" y="20"/>
              </a:cxn>
              <a:cxn ang="0">
                <a:pos x="77" y="33"/>
              </a:cxn>
              <a:cxn ang="0">
                <a:pos x="48" y="48"/>
              </a:cxn>
              <a:cxn ang="0">
                <a:pos x="25" y="64"/>
              </a:cxn>
              <a:cxn ang="0">
                <a:pos x="9" y="83"/>
              </a:cxn>
              <a:cxn ang="0">
                <a:pos x="1" y="102"/>
              </a:cxn>
              <a:cxn ang="0">
                <a:pos x="1" y="121"/>
              </a:cxn>
              <a:cxn ang="0">
                <a:pos x="9" y="139"/>
              </a:cxn>
              <a:cxn ang="0">
                <a:pos x="25" y="158"/>
              </a:cxn>
              <a:cxn ang="0">
                <a:pos x="48" y="174"/>
              </a:cxn>
              <a:cxn ang="0">
                <a:pos x="77" y="189"/>
              </a:cxn>
              <a:cxn ang="0">
                <a:pos x="112" y="202"/>
              </a:cxn>
              <a:cxn ang="0">
                <a:pos x="151" y="211"/>
              </a:cxn>
              <a:cxn ang="0">
                <a:pos x="195" y="218"/>
              </a:cxn>
              <a:cxn ang="0">
                <a:pos x="240" y="222"/>
              </a:cxn>
              <a:cxn ang="0">
                <a:pos x="285" y="222"/>
              </a:cxn>
              <a:cxn ang="0">
                <a:pos x="331" y="218"/>
              </a:cxn>
              <a:cxn ang="0">
                <a:pos x="374" y="211"/>
              </a:cxn>
              <a:cxn ang="0">
                <a:pos x="413" y="202"/>
              </a:cxn>
              <a:cxn ang="0">
                <a:pos x="448" y="189"/>
              </a:cxn>
              <a:cxn ang="0">
                <a:pos x="477" y="174"/>
              </a:cxn>
              <a:cxn ang="0">
                <a:pos x="501" y="158"/>
              </a:cxn>
              <a:cxn ang="0">
                <a:pos x="516" y="139"/>
              </a:cxn>
              <a:cxn ang="0">
                <a:pos x="524" y="121"/>
              </a:cxn>
            </a:cxnLst>
            <a:rect l="0" t="0" r="r" b="b"/>
            <a:pathLst>
              <a:path w="526" h="223">
                <a:moveTo>
                  <a:pt x="525" y="111"/>
                </a:moveTo>
                <a:lnTo>
                  <a:pt x="524" y="102"/>
                </a:lnTo>
                <a:lnTo>
                  <a:pt x="521" y="92"/>
                </a:lnTo>
                <a:lnTo>
                  <a:pt x="516" y="83"/>
                </a:lnTo>
                <a:lnTo>
                  <a:pt x="509" y="73"/>
                </a:lnTo>
                <a:lnTo>
                  <a:pt x="501" y="64"/>
                </a:lnTo>
                <a:lnTo>
                  <a:pt x="490" y="55"/>
                </a:lnTo>
                <a:lnTo>
                  <a:pt x="477" y="48"/>
                </a:lnTo>
                <a:lnTo>
                  <a:pt x="464" y="40"/>
                </a:lnTo>
                <a:lnTo>
                  <a:pt x="448" y="33"/>
                </a:lnTo>
                <a:lnTo>
                  <a:pt x="432" y="26"/>
                </a:lnTo>
                <a:lnTo>
                  <a:pt x="413" y="20"/>
                </a:lnTo>
                <a:lnTo>
                  <a:pt x="394" y="15"/>
                </a:lnTo>
                <a:lnTo>
                  <a:pt x="374" y="11"/>
                </a:lnTo>
                <a:lnTo>
                  <a:pt x="352" y="7"/>
                </a:lnTo>
                <a:lnTo>
                  <a:pt x="331" y="4"/>
                </a:lnTo>
                <a:lnTo>
                  <a:pt x="308" y="2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8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2"/>
                </a:lnTo>
                <a:lnTo>
                  <a:pt x="263" y="222"/>
                </a:lnTo>
                <a:lnTo>
                  <a:pt x="285" y="222"/>
                </a:lnTo>
                <a:lnTo>
                  <a:pt x="308" y="220"/>
                </a:lnTo>
                <a:lnTo>
                  <a:pt x="331" y="218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2"/>
                </a:lnTo>
                <a:lnTo>
                  <a:pt x="432" y="196"/>
                </a:lnTo>
                <a:lnTo>
                  <a:pt x="448" y="189"/>
                </a:lnTo>
                <a:lnTo>
                  <a:pt x="464" y="182"/>
                </a:lnTo>
                <a:lnTo>
                  <a:pt x="477" y="174"/>
                </a:lnTo>
                <a:lnTo>
                  <a:pt x="490" y="166"/>
                </a:lnTo>
                <a:lnTo>
                  <a:pt x="501" y="158"/>
                </a:lnTo>
                <a:lnTo>
                  <a:pt x="509" y="149"/>
                </a:lnTo>
                <a:lnTo>
                  <a:pt x="516" y="139"/>
                </a:lnTo>
                <a:lnTo>
                  <a:pt x="521" y="130"/>
                </a:lnTo>
                <a:lnTo>
                  <a:pt x="524" y="121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8310" name="Freeform 6"/>
          <p:cNvSpPr>
            <a:spLocks/>
          </p:cNvSpPr>
          <p:nvPr/>
        </p:nvSpPr>
        <p:spPr bwMode="auto">
          <a:xfrm>
            <a:off x="8291513" y="2138363"/>
            <a:ext cx="835025" cy="354012"/>
          </a:xfrm>
          <a:custGeom>
            <a:avLst/>
            <a:gdLst/>
            <a:ahLst/>
            <a:cxnLst>
              <a:cxn ang="0">
                <a:pos x="1" y="121"/>
              </a:cxn>
              <a:cxn ang="0">
                <a:pos x="8" y="139"/>
              </a:cxn>
              <a:cxn ang="0">
                <a:pos x="24" y="158"/>
              </a:cxn>
              <a:cxn ang="0">
                <a:pos x="47" y="174"/>
              </a:cxn>
              <a:cxn ang="0">
                <a:pos x="77" y="189"/>
              </a:cxn>
              <a:cxn ang="0">
                <a:pos x="112" y="202"/>
              </a:cxn>
              <a:cxn ang="0">
                <a:pos x="151" y="211"/>
              </a:cxn>
              <a:cxn ang="0">
                <a:pos x="194" y="218"/>
              </a:cxn>
              <a:cxn ang="0">
                <a:pos x="239" y="222"/>
              </a:cxn>
              <a:cxn ang="0">
                <a:pos x="285" y="222"/>
              </a:cxn>
              <a:cxn ang="0">
                <a:pos x="330" y="218"/>
              </a:cxn>
              <a:cxn ang="0">
                <a:pos x="373" y="211"/>
              </a:cxn>
              <a:cxn ang="0">
                <a:pos x="412" y="202"/>
              </a:cxn>
              <a:cxn ang="0">
                <a:pos x="448" y="189"/>
              </a:cxn>
              <a:cxn ang="0">
                <a:pos x="477" y="174"/>
              </a:cxn>
              <a:cxn ang="0">
                <a:pos x="500" y="157"/>
              </a:cxn>
              <a:cxn ang="0">
                <a:pos x="516" y="139"/>
              </a:cxn>
              <a:cxn ang="0">
                <a:pos x="524" y="121"/>
              </a:cxn>
              <a:cxn ang="0">
                <a:pos x="524" y="101"/>
              </a:cxn>
              <a:cxn ang="0">
                <a:pos x="516" y="82"/>
              </a:cxn>
              <a:cxn ang="0">
                <a:pos x="500" y="64"/>
              </a:cxn>
              <a:cxn ang="0">
                <a:pos x="477" y="47"/>
              </a:cxn>
              <a:cxn ang="0">
                <a:pos x="448" y="33"/>
              </a:cxn>
              <a:cxn ang="0">
                <a:pos x="412" y="20"/>
              </a:cxn>
              <a:cxn ang="0">
                <a:pos x="373" y="11"/>
              </a:cxn>
              <a:cxn ang="0">
                <a:pos x="330" y="4"/>
              </a:cxn>
              <a:cxn ang="0">
                <a:pos x="285" y="0"/>
              </a:cxn>
              <a:cxn ang="0">
                <a:pos x="239" y="0"/>
              </a:cxn>
              <a:cxn ang="0">
                <a:pos x="194" y="4"/>
              </a:cxn>
              <a:cxn ang="0">
                <a:pos x="151" y="11"/>
              </a:cxn>
              <a:cxn ang="0">
                <a:pos x="112" y="20"/>
              </a:cxn>
              <a:cxn ang="0">
                <a:pos x="77" y="33"/>
              </a:cxn>
              <a:cxn ang="0">
                <a:pos x="47" y="48"/>
              </a:cxn>
              <a:cxn ang="0">
                <a:pos x="24" y="64"/>
              </a:cxn>
              <a:cxn ang="0">
                <a:pos x="8" y="83"/>
              </a:cxn>
              <a:cxn ang="0">
                <a:pos x="1" y="102"/>
              </a:cxn>
            </a:cxnLst>
            <a:rect l="0" t="0" r="r" b="b"/>
            <a:pathLst>
              <a:path w="526" h="223">
                <a:moveTo>
                  <a:pt x="0" y="111"/>
                </a:moveTo>
                <a:lnTo>
                  <a:pt x="1" y="121"/>
                </a:lnTo>
                <a:lnTo>
                  <a:pt x="4" y="130"/>
                </a:lnTo>
                <a:lnTo>
                  <a:pt x="8" y="139"/>
                </a:lnTo>
                <a:lnTo>
                  <a:pt x="16" y="149"/>
                </a:lnTo>
                <a:lnTo>
                  <a:pt x="24" y="158"/>
                </a:lnTo>
                <a:lnTo>
                  <a:pt x="35" y="167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2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2"/>
                </a:lnTo>
                <a:lnTo>
                  <a:pt x="262" y="222"/>
                </a:lnTo>
                <a:lnTo>
                  <a:pt x="285" y="222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7"/>
                </a:lnTo>
                <a:lnTo>
                  <a:pt x="412" y="202"/>
                </a:lnTo>
                <a:lnTo>
                  <a:pt x="431" y="196"/>
                </a:lnTo>
                <a:lnTo>
                  <a:pt x="448" y="189"/>
                </a:lnTo>
                <a:lnTo>
                  <a:pt x="463" y="182"/>
                </a:lnTo>
                <a:lnTo>
                  <a:pt x="477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9"/>
                </a:lnTo>
                <a:lnTo>
                  <a:pt x="516" y="139"/>
                </a:lnTo>
                <a:lnTo>
                  <a:pt x="520" y="130"/>
                </a:lnTo>
                <a:lnTo>
                  <a:pt x="524" y="121"/>
                </a:lnTo>
                <a:lnTo>
                  <a:pt x="525" y="111"/>
                </a:lnTo>
                <a:lnTo>
                  <a:pt x="524" y="101"/>
                </a:lnTo>
                <a:lnTo>
                  <a:pt x="520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7" y="47"/>
                </a:lnTo>
                <a:lnTo>
                  <a:pt x="463" y="40"/>
                </a:lnTo>
                <a:lnTo>
                  <a:pt x="448" y="33"/>
                </a:lnTo>
                <a:lnTo>
                  <a:pt x="431" y="26"/>
                </a:lnTo>
                <a:lnTo>
                  <a:pt x="412" y="20"/>
                </a:lnTo>
                <a:lnTo>
                  <a:pt x="393" y="15"/>
                </a:lnTo>
                <a:lnTo>
                  <a:pt x="373" y="11"/>
                </a:lnTo>
                <a:lnTo>
                  <a:pt x="352" y="7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2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3" y="26"/>
                </a:lnTo>
                <a:lnTo>
                  <a:pt x="77" y="33"/>
                </a:lnTo>
                <a:lnTo>
                  <a:pt x="61" y="40"/>
                </a:lnTo>
                <a:lnTo>
                  <a:pt x="47" y="48"/>
                </a:lnTo>
                <a:lnTo>
                  <a:pt x="35" y="56"/>
                </a:lnTo>
                <a:lnTo>
                  <a:pt x="24" y="64"/>
                </a:lnTo>
                <a:lnTo>
                  <a:pt x="16" y="73"/>
                </a:lnTo>
                <a:lnTo>
                  <a:pt x="8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8311" name="Freeform 7"/>
          <p:cNvSpPr>
            <a:spLocks/>
          </p:cNvSpPr>
          <p:nvPr/>
        </p:nvSpPr>
        <p:spPr bwMode="auto">
          <a:xfrm>
            <a:off x="3425825" y="2128838"/>
            <a:ext cx="835025" cy="352425"/>
          </a:xfrm>
          <a:custGeom>
            <a:avLst/>
            <a:gdLst/>
            <a:ahLst/>
            <a:cxnLst>
              <a:cxn ang="0">
                <a:pos x="524" y="101"/>
              </a:cxn>
              <a:cxn ang="0">
                <a:pos x="517" y="82"/>
              </a:cxn>
              <a:cxn ang="0">
                <a:pos x="501" y="63"/>
              </a:cxn>
              <a:cxn ang="0">
                <a:pos x="478" y="47"/>
              </a:cxn>
              <a:cxn ang="0">
                <a:pos x="448" y="32"/>
              </a:cxn>
              <a:cxn ang="0">
                <a:pos x="413" y="20"/>
              </a:cxn>
              <a:cxn ang="0">
                <a:pos x="374" y="10"/>
              </a:cxn>
              <a:cxn ang="0">
                <a:pos x="331" y="3"/>
              </a:cxn>
              <a:cxn ang="0">
                <a:pos x="286" y="0"/>
              </a:cxn>
              <a:cxn ang="0">
                <a:pos x="240" y="0"/>
              </a:cxn>
              <a:cxn ang="0">
                <a:pos x="195" y="3"/>
              </a:cxn>
              <a:cxn ang="0">
                <a:pos x="152" y="10"/>
              </a:cxn>
              <a:cxn ang="0">
                <a:pos x="113" y="20"/>
              </a:cxn>
              <a:cxn ang="0">
                <a:pos x="77" y="32"/>
              </a:cxn>
              <a:cxn ang="0">
                <a:pos x="48" y="47"/>
              </a:cxn>
              <a:cxn ang="0">
                <a:pos x="25" y="63"/>
              </a:cxn>
              <a:cxn ang="0">
                <a:pos x="9" y="82"/>
              </a:cxn>
              <a:cxn ang="0">
                <a:pos x="2" y="101"/>
              </a:cxn>
              <a:cxn ang="0">
                <a:pos x="2" y="120"/>
              </a:cxn>
              <a:cxn ang="0">
                <a:pos x="9" y="139"/>
              </a:cxn>
              <a:cxn ang="0">
                <a:pos x="25" y="157"/>
              </a:cxn>
              <a:cxn ang="0">
                <a:pos x="48" y="174"/>
              </a:cxn>
              <a:cxn ang="0">
                <a:pos x="77" y="189"/>
              </a:cxn>
              <a:cxn ang="0">
                <a:pos x="113" y="201"/>
              </a:cxn>
              <a:cxn ang="0">
                <a:pos x="152" y="211"/>
              </a:cxn>
              <a:cxn ang="0">
                <a:pos x="195" y="217"/>
              </a:cxn>
              <a:cxn ang="0">
                <a:pos x="240" y="221"/>
              </a:cxn>
              <a:cxn ang="0">
                <a:pos x="286" y="221"/>
              </a:cxn>
              <a:cxn ang="0">
                <a:pos x="331" y="217"/>
              </a:cxn>
              <a:cxn ang="0">
                <a:pos x="374" y="211"/>
              </a:cxn>
              <a:cxn ang="0">
                <a:pos x="413" y="201"/>
              </a:cxn>
              <a:cxn ang="0">
                <a:pos x="448" y="189"/>
              </a:cxn>
              <a:cxn ang="0">
                <a:pos x="478" y="174"/>
              </a:cxn>
              <a:cxn ang="0">
                <a:pos x="501" y="157"/>
              </a:cxn>
              <a:cxn ang="0">
                <a:pos x="517" y="139"/>
              </a:cxn>
              <a:cxn ang="0">
                <a:pos x="524" y="120"/>
              </a:cxn>
            </a:cxnLst>
            <a:rect l="0" t="0" r="r" b="b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1"/>
                </a:lnTo>
                <a:lnTo>
                  <a:pt x="517" y="82"/>
                </a:lnTo>
                <a:lnTo>
                  <a:pt x="509" y="73"/>
                </a:lnTo>
                <a:lnTo>
                  <a:pt x="501" y="63"/>
                </a:lnTo>
                <a:lnTo>
                  <a:pt x="490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2"/>
                </a:lnTo>
                <a:lnTo>
                  <a:pt x="432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3" y="6"/>
                </a:lnTo>
                <a:lnTo>
                  <a:pt x="331" y="3"/>
                </a:lnTo>
                <a:lnTo>
                  <a:pt x="308" y="1"/>
                </a:lnTo>
                <a:lnTo>
                  <a:pt x="286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5" y="3"/>
                </a:lnTo>
                <a:lnTo>
                  <a:pt x="173" y="6"/>
                </a:lnTo>
                <a:lnTo>
                  <a:pt x="152" y="10"/>
                </a:lnTo>
                <a:lnTo>
                  <a:pt x="132" y="15"/>
                </a:lnTo>
                <a:lnTo>
                  <a:pt x="113" y="20"/>
                </a:lnTo>
                <a:lnTo>
                  <a:pt x="95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6" y="55"/>
                </a:lnTo>
                <a:lnTo>
                  <a:pt x="25" y="63"/>
                </a:lnTo>
                <a:lnTo>
                  <a:pt x="17" y="73"/>
                </a:lnTo>
                <a:lnTo>
                  <a:pt x="9" y="82"/>
                </a:lnTo>
                <a:lnTo>
                  <a:pt x="5" y="91"/>
                </a:lnTo>
                <a:lnTo>
                  <a:pt x="2" y="101"/>
                </a:lnTo>
                <a:lnTo>
                  <a:pt x="0" y="111"/>
                </a:lnTo>
                <a:lnTo>
                  <a:pt x="2" y="120"/>
                </a:lnTo>
                <a:lnTo>
                  <a:pt x="5" y="130"/>
                </a:lnTo>
                <a:lnTo>
                  <a:pt x="9" y="139"/>
                </a:lnTo>
                <a:lnTo>
                  <a:pt x="17" y="149"/>
                </a:lnTo>
                <a:lnTo>
                  <a:pt x="25" y="157"/>
                </a:lnTo>
                <a:lnTo>
                  <a:pt x="36" y="166"/>
                </a:lnTo>
                <a:lnTo>
                  <a:pt x="48" y="174"/>
                </a:lnTo>
                <a:lnTo>
                  <a:pt x="62" y="181"/>
                </a:lnTo>
                <a:lnTo>
                  <a:pt x="77" y="189"/>
                </a:lnTo>
                <a:lnTo>
                  <a:pt x="95" y="195"/>
                </a:lnTo>
                <a:lnTo>
                  <a:pt x="113" y="201"/>
                </a:lnTo>
                <a:lnTo>
                  <a:pt x="132" y="207"/>
                </a:lnTo>
                <a:lnTo>
                  <a:pt x="152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6" y="221"/>
                </a:lnTo>
                <a:lnTo>
                  <a:pt x="308" y="219"/>
                </a:lnTo>
                <a:lnTo>
                  <a:pt x="331" y="217"/>
                </a:lnTo>
                <a:lnTo>
                  <a:pt x="353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2" y="195"/>
                </a:lnTo>
                <a:lnTo>
                  <a:pt x="448" y="189"/>
                </a:lnTo>
                <a:lnTo>
                  <a:pt x="464" y="181"/>
                </a:lnTo>
                <a:lnTo>
                  <a:pt x="478" y="174"/>
                </a:lnTo>
                <a:lnTo>
                  <a:pt x="490" y="166"/>
                </a:lnTo>
                <a:lnTo>
                  <a:pt x="501" y="157"/>
                </a:lnTo>
                <a:lnTo>
                  <a:pt x="509" y="149"/>
                </a:lnTo>
                <a:lnTo>
                  <a:pt x="517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8312" name="Freeform 8"/>
          <p:cNvSpPr>
            <a:spLocks/>
          </p:cNvSpPr>
          <p:nvPr/>
        </p:nvSpPr>
        <p:spPr bwMode="auto">
          <a:xfrm>
            <a:off x="4957763" y="2128838"/>
            <a:ext cx="835025" cy="352425"/>
          </a:xfrm>
          <a:custGeom>
            <a:avLst/>
            <a:gdLst/>
            <a:ahLst/>
            <a:cxnLst>
              <a:cxn ang="0">
                <a:pos x="1" y="120"/>
              </a:cxn>
              <a:cxn ang="0">
                <a:pos x="9" y="139"/>
              </a:cxn>
              <a:cxn ang="0">
                <a:pos x="25" y="157"/>
              </a:cxn>
              <a:cxn ang="0">
                <a:pos x="48" y="174"/>
              </a:cxn>
              <a:cxn ang="0">
                <a:pos x="77" y="189"/>
              </a:cxn>
              <a:cxn ang="0">
                <a:pos x="112" y="201"/>
              </a:cxn>
              <a:cxn ang="0">
                <a:pos x="151" y="211"/>
              </a:cxn>
              <a:cxn ang="0">
                <a:pos x="195" y="217"/>
              </a:cxn>
              <a:cxn ang="0">
                <a:pos x="240" y="221"/>
              </a:cxn>
              <a:cxn ang="0">
                <a:pos x="285" y="221"/>
              </a:cxn>
              <a:cxn ang="0">
                <a:pos x="331" y="217"/>
              </a:cxn>
              <a:cxn ang="0">
                <a:pos x="374" y="211"/>
              </a:cxn>
              <a:cxn ang="0">
                <a:pos x="413" y="201"/>
              </a:cxn>
              <a:cxn ang="0">
                <a:pos x="448" y="189"/>
              </a:cxn>
              <a:cxn ang="0">
                <a:pos x="477" y="174"/>
              </a:cxn>
              <a:cxn ang="0">
                <a:pos x="500" y="157"/>
              </a:cxn>
              <a:cxn ang="0">
                <a:pos x="516" y="139"/>
              </a:cxn>
              <a:cxn ang="0">
                <a:pos x="524" y="120"/>
              </a:cxn>
              <a:cxn ang="0">
                <a:pos x="524" y="101"/>
              </a:cxn>
              <a:cxn ang="0">
                <a:pos x="516" y="82"/>
              </a:cxn>
              <a:cxn ang="0">
                <a:pos x="500" y="63"/>
              </a:cxn>
              <a:cxn ang="0">
                <a:pos x="477" y="47"/>
              </a:cxn>
              <a:cxn ang="0">
                <a:pos x="448" y="32"/>
              </a:cxn>
              <a:cxn ang="0">
                <a:pos x="413" y="20"/>
              </a:cxn>
              <a:cxn ang="0">
                <a:pos x="374" y="10"/>
              </a:cxn>
              <a:cxn ang="0">
                <a:pos x="330" y="3"/>
              </a:cxn>
              <a:cxn ang="0">
                <a:pos x="285" y="0"/>
              </a:cxn>
              <a:cxn ang="0">
                <a:pos x="240" y="0"/>
              </a:cxn>
              <a:cxn ang="0">
                <a:pos x="194" y="3"/>
              </a:cxn>
              <a:cxn ang="0">
                <a:pos x="151" y="10"/>
              </a:cxn>
              <a:cxn ang="0">
                <a:pos x="112" y="20"/>
              </a:cxn>
              <a:cxn ang="0">
                <a:pos x="77" y="32"/>
              </a:cxn>
              <a:cxn ang="0">
                <a:pos x="48" y="47"/>
              </a:cxn>
              <a:cxn ang="0">
                <a:pos x="25" y="64"/>
              </a:cxn>
              <a:cxn ang="0">
                <a:pos x="9" y="82"/>
              </a:cxn>
              <a:cxn ang="0">
                <a:pos x="1" y="101"/>
              </a:cxn>
            </a:cxnLst>
            <a:rect l="0" t="0" r="r" b="b"/>
            <a:pathLst>
              <a:path w="526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5" y="221"/>
                </a:lnTo>
                <a:lnTo>
                  <a:pt x="308" y="219"/>
                </a:lnTo>
                <a:lnTo>
                  <a:pt x="331" y="217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1" y="195"/>
                </a:lnTo>
                <a:lnTo>
                  <a:pt x="448" y="189"/>
                </a:lnTo>
                <a:lnTo>
                  <a:pt x="463" y="181"/>
                </a:lnTo>
                <a:lnTo>
                  <a:pt x="477" y="174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3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8313" name="Freeform 9"/>
          <p:cNvSpPr>
            <a:spLocks/>
          </p:cNvSpPr>
          <p:nvPr/>
        </p:nvSpPr>
        <p:spPr bwMode="auto">
          <a:xfrm>
            <a:off x="5375275" y="1674813"/>
            <a:ext cx="835025" cy="352425"/>
          </a:xfrm>
          <a:custGeom>
            <a:avLst/>
            <a:gdLst/>
            <a:ahLst/>
            <a:cxnLst>
              <a:cxn ang="0">
                <a:pos x="1" y="120"/>
              </a:cxn>
              <a:cxn ang="0">
                <a:pos x="9" y="139"/>
              </a:cxn>
              <a:cxn ang="0">
                <a:pos x="24" y="157"/>
              </a:cxn>
              <a:cxn ang="0">
                <a:pos x="48" y="174"/>
              </a:cxn>
              <a:cxn ang="0">
                <a:pos x="77" y="189"/>
              </a:cxn>
              <a:cxn ang="0">
                <a:pos x="112" y="201"/>
              </a:cxn>
              <a:cxn ang="0">
                <a:pos x="151" y="211"/>
              </a:cxn>
              <a:cxn ang="0">
                <a:pos x="194" y="217"/>
              </a:cxn>
              <a:cxn ang="0">
                <a:pos x="240" y="221"/>
              </a:cxn>
              <a:cxn ang="0">
                <a:pos x="285" y="221"/>
              </a:cxn>
              <a:cxn ang="0">
                <a:pos x="330" y="217"/>
              </a:cxn>
              <a:cxn ang="0">
                <a:pos x="374" y="210"/>
              </a:cxn>
              <a:cxn ang="0">
                <a:pos x="413" y="201"/>
              </a:cxn>
              <a:cxn ang="0">
                <a:pos x="448" y="188"/>
              </a:cxn>
              <a:cxn ang="0">
                <a:pos x="477" y="173"/>
              </a:cxn>
              <a:cxn ang="0">
                <a:pos x="500" y="157"/>
              </a:cxn>
              <a:cxn ang="0">
                <a:pos x="516" y="139"/>
              </a:cxn>
              <a:cxn ang="0">
                <a:pos x="524" y="120"/>
              </a:cxn>
              <a:cxn ang="0">
                <a:pos x="524" y="101"/>
              </a:cxn>
              <a:cxn ang="0">
                <a:pos x="516" y="82"/>
              </a:cxn>
              <a:cxn ang="0">
                <a:pos x="500" y="63"/>
              </a:cxn>
              <a:cxn ang="0">
                <a:pos x="477" y="47"/>
              </a:cxn>
              <a:cxn ang="0">
                <a:pos x="448" y="32"/>
              </a:cxn>
              <a:cxn ang="0">
                <a:pos x="413" y="20"/>
              </a:cxn>
              <a:cxn ang="0">
                <a:pos x="373" y="10"/>
              </a:cxn>
              <a:cxn ang="0">
                <a:pos x="330" y="3"/>
              </a:cxn>
              <a:cxn ang="0">
                <a:pos x="285" y="0"/>
              </a:cxn>
              <a:cxn ang="0">
                <a:pos x="240" y="0"/>
              </a:cxn>
              <a:cxn ang="0">
                <a:pos x="194" y="3"/>
              </a:cxn>
              <a:cxn ang="0">
                <a:pos x="151" y="10"/>
              </a:cxn>
              <a:cxn ang="0">
                <a:pos x="112" y="20"/>
              </a:cxn>
              <a:cxn ang="0">
                <a:pos x="77" y="32"/>
              </a:cxn>
              <a:cxn ang="0">
                <a:pos x="48" y="47"/>
              </a:cxn>
              <a:cxn ang="0">
                <a:pos x="24" y="64"/>
              </a:cxn>
              <a:cxn ang="0">
                <a:pos x="9" y="82"/>
              </a:cxn>
              <a:cxn ang="0">
                <a:pos x="1" y="101"/>
              </a:cxn>
            </a:cxnLst>
            <a:rect l="0" t="0" r="r" b="b"/>
            <a:pathLst>
              <a:path w="526" h="222">
                <a:moveTo>
                  <a:pt x="0" y="110"/>
                </a:moveTo>
                <a:lnTo>
                  <a:pt x="1" y="120"/>
                </a:lnTo>
                <a:lnTo>
                  <a:pt x="4" y="129"/>
                </a:lnTo>
                <a:lnTo>
                  <a:pt x="9" y="139"/>
                </a:lnTo>
                <a:lnTo>
                  <a:pt x="16" y="148"/>
                </a:lnTo>
                <a:lnTo>
                  <a:pt x="24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6"/>
                </a:lnTo>
                <a:lnTo>
                  <a:pt x="151" y="211"/>
                </a:lnTo>
                <a:lnTo>
                  <a:pt x="173" y="215"/>
                </a:lnTo>
                <a:lnTo>
                  <a:pt x="194" y="217"/>
                </a:lnTo>
                <a:lnTo>
                  <a:pt x="217" y="219"/>
                </a:lnTo>
                <a:lnTo>
                  <a:pt x="240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19"/>
                </a:lnTo>
                <a:lnTo>
                  <a:pt x="330" y="217"/>
                </a:lnTo>
                <a:lnTo>
                  <a:pt x="352" y="215"/>
                </a:lnTo>
                <a:lnTo>
                  <a:pt x="374" y="210"/>
                </a:lnTo>
                <a:lnTo>
                  <a:pt x="394" y="206"/>
                </a:lnTo>
                <a:lnTo>
                  <a:pt x="413" y="201"/>
                </a:lnTo>
                <a:lnTo>
                  <a:pt x="431" y="195"/>
                </a:lnTo>
                <a:lnTo>
                  <a:pt x="448" y="188"/>
                </a:lnTo>
                <a:lnTo>
                  <a:pt x="463" y="181"/>
                </a:lnTo>
                <a:lnTo>
                  <a:pt x="477" y="173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29"/>
                </a:lnTo>
                <a:lnTo>
                  <a:pt x="524" y="120"/>
                </a:lnTo>
                <a:lnTo>
                  <a:pt x="525" y="110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2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4"/>
                </a:lnTo>
                <a:lnTo>
                  <a:pt x="373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4"/>
                </a:lnTo>
                <a:lnTo>
                  <a:pt x="112" y="20"/>
                </a:lnTo>
                <a:lnTo>
                  <a:pt x="94" y="26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4" y="64"/>
                </a:lnTo>
                <a:lnTo>
                  <a:pt x="16" y="72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8314" name="Freeform 10"/>
          <p:cNvSpPr>
            <a:spLocks/>
          </p:cNvSpPr>
          <p:nvPr/>
        </p:nvSpPr>
        <p:spPr bwMode="auto">
          <a:xfrm>
            <a:off x="6311900" y="1684338"/>
            <a:ext cx="911225" cy="352425"/>
          </a:xfrm>
          <a:custGeom>
            <a:avLst/>
            <a:gdLst/>
            <a:ahLst/>
            <a:cxnLst>
              <a:cxn ang="0">
                <a:pos x="1" y="120"/>
              </a:cxn>
              <a:cxn ang="0">
                <a:pos x="9" y="139"/>
              </a:cxn>
              <a:cxn ang="0">
                <a:pos x="27" y="157"/>
              </a:cxn>
              <a:cxn ang="0">
                <a:pos x="52" y="174"/>
              </a:cxn>
              <a:cxn ang="0">
                <a:pos x="84" y="189"/>
              </a:cxn>
              <a:cxn ang="0">
                <a:pos x="122" y="201"/>
              </a:cxn>
              <a:cxn ang="0">
                <a:pos x="164" y="211"/>
              </a:cxn>
              <a:cxn ang="0">
                <a:pos x="212" y="217"/>
              </a:cxn>
              <a:cxn ang="0">
                <a:pos x="261" y="221"/>
              </a:cxn>
              <a:cxn ang="0">
                <a:pos x="311" y="221"/>
              </a:cxn>
              <a:cxn ang="0">
                <a:pos x="361" y="217"/>
              </a:cxn>
              <a:cxn ang="0">
                <a:pos x="408" y="211"/>
              </a:cxn>
              <a:cxn ang="0">
                <a:pos x="450" y="201"/>
              </a:cxn>
              <a:cxn ang="0">
                <a:pos x="488" y="189"/>
              </a:cxn>
              <a:cxn ang="0">
                <a:pos x="520" y="174"/>
              </a:cxn>
              <a:cxn ang="0">
                <a:pos x="545" y="157"/>
              </a:cxn>
              <a:cxn ang="0">
                <a:pos x="563" y="139"/>
              </a:cxn>
              <a:cxn ang="0">
                <a:pos x="571" y="120"/>
              </a:cxn>
              <a:cxn ang="0">
                <a:pos x="571" y="101"/>
              </a:cxn>
              <a:cxn ang="0">
                <a:pos x="563" y="82"/>
              </a:cxn>
              <a:cxn ang="0">
                <a:pos x="545" y="63"/>
              </a:cxn>
              <a:cxn ang="0">
                <a:pos x="520" y="47"/>
              </a:cxn>
              <a:cxn ang="0">
                <a:pos x="488" y="32"/>
              </a:cxn>
              <a:cxn ang="0">
                <a:pos x="450" y="20"/>
              </a:cxn>
              <a:cxn ang="0">
                <a:pos x="408" y="10"/>
              </a:cxn>
              <a:cxn ang="0">
                <a:pos x="360" y="3"/>
              </a:cxn>
              <a:cxn ang="0">
                <a:pos x="311" y="0"/>
              </a:cxn>
              <a:cxn ang="0">
                <a:pos x="261" y="0"/>
              </a:cxn>
              <a:cxn ang="0">
                <a:pos x="211" y="3"/>
              </a:cxn>
              <a:cxn ang="0">
                <a:pos x="164" y="10"/>
              </a:cxn>
              <a:cxn ang="0">
                <a:pos x="122" y="20"/>
              </a:cxn>
              <a:cxn ang="0">
                <a:pos x="84" y="32"/>
              </a:cxn>
              <a:cxn ang="0">
                <a:pos x="52" y="47"/>
              </a:cxn>
              <a:cxn ang="0">
                <a:pos x="27" y="64"/>
              </a:cxn>
              <a:cxn ang="0">
                <a:pos x="9" y="82"/>
              </a:cxn>
              <a:cxn ang="0">
                <a:pos x="1" y="101"/>
              </a:cxn>
            </a:cxnLst>
            <a:rect l="0" t="0" r="r" b="b"/>
            <a:pathLst>
              <a:path w="574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7" y="149"/>
                </a:lnTo>
                <a:lnTo>
                  <a:pt x="27" y="157"/>
                </a:lnTo>
                <a:lnTo>
                  <a:pt x="38" y="166"/>
                </a:lnTo>
                <a:lnTo>
                  <a:pt x="52" y="174"/>
                </a:lnTo>
                <a:lnTo>
                  <a:pt x="67" y="181"/>
                </a:lnTo>
                <a:lnTo>
                  <a:pt x="84" y="189"/>
                </a:lnTo>
                <a:lnTo>
                  <a:pt x="102" y="195"/>
                </a:lnTo>
                <a:lnTo>
                  <a:pt x="122" y="201"/>
                </a:lnTo>
                <a:lnTo>
                  <a:pt x="142" y="206"/>
                </a:lnTo>
                <a:lnTo>
                  <a:pt x="164" y="211"/>
                </a:lnTo>
                <a:lnTo>
                  <a:pt x="188" y="215"/>
                </a:lnTo>
                <a:lnTo>
                  <a:pt x="212" y="217"/>
                </a:lnTo>
                <a:lnTo>
                  <a:pt x="236" y="219"/>
                </a:lnTo>
                <a:lnTo>
                  <a:pt x="261" y="221"/>
                </a:lnTo>
                <a:lnTo>
                  <a:pt x="285" y="221"/>
                </a:lnTo>
                <a:lnTo>
                  <a:pt x="311" y="221"/>
                </a:lnTo>
                <a:lnTo>
                  <a:pt x="336" y="219"/>
                </a:lnTo>
                <a:lnTo>
                  <a:pt x="361" y="217"/>
                </a:lnTo>
                <a:lnTo>
                  <a:pt x="384" y="214"/>
                </a:lnTo>
                <a:lnTo>
                  <a:pt x="408" y="211"/>
                </a:lnTo>
                <a:lnTo>
                  <a:pt x="430" y="206"/>
                </a:lnTo>
                <a:lnTo>
                  <a:pt x="450" y="201"/>
                </a:lnTo>
                <a:lnTo>
                  <a:pt x="470" y="195"/>
                </a:lnTo>
                <a:lnTo>
                  <a:pt x="488" y="189"/>
                </a:lnTo>
                <a:lnTo>
                  <a:pt x="505" y="181"/>
                </a:lnTo>
                <a:lnTo>
                  <a:pt x="520" y="174"/>
                </a:lnTo>
                <a:lnTo>
                  <a:pt x="534" y="165"/>
                </a:lnTo>
                <a:lnTo>
                  <a:pt x="545" y="157"/>
                </a:lnTo>
                <a:lnTo>
                  <a:pt x="555" y="148"/>
                </a:lnTo>
                <a:lnTo>
                  <a:pt x="563" y="139"/>
                </a:lnTo>
                <a:lnTo>
                  <a:pt x="568" y="130"/>
                </a:lnTo>
                <a:lnTo>
                  <a:pt x="571" y="120"/>
                </a:lnTo>
                <a:lnTo>
                  <a:pt x="573" y="110"/>
                </a:lnTo>
                <a:lnTo>
                  <a:pt x="571" y="101"/>
                </a:lnTo>
                <a:lnTo>
                  <a:pt x="568" y="91"/>
                </a:lnTo>
                <a:lnTo>
                  <a:pt x="563" y="82"/>
                </a:lnTo>
                <a:lnTo>
                  <a:pt x="555" y="73"/>
                </a:lnTo>
                <a:lnTo>
                  <a:pt x="545" y="63"/>
                </a:lnTo>
                <a:lnTo>
                  <a:pt x="534" y="55"/>
                </a:lnTo>
                <a:lnTo>
                  <a:pt x="520" y="47"/>
                </a:lnTo>
                <a:lnTo>
                  <a:pt x="505" y="39"/>
                </a:lnTo>
                <a:lnTo>
                  <a:pt x="488" y="32"/>
                </a:lnTo>
                <a:lnTo>
                  <a:pt x="470" y="25"/>
                </a:lnTo>
                <a:lnTo>
                  <a:pt x="450" y="20"/>
                </a:lnTo>
                <a:lnTo>
                  <a:pt x="430" y="15"/>
                </a:lnTo>
                <a:lnTo>
                  <a:pt x="408" y="10"/>
                </a:lnTo>
                <a:lnTo>
                  <a:pt x="384" y="6"/>
                </a:lnTo>
                <a:lnTo>
                  <a:pt x="360" y="3"/>
                </a:lnTo>
                <a:lnTo>
                  <a:pt x="336" y="1"/>
                </a:lnTo>
                <a:lnTo>
                  <a:pt x="311" y="0"/>
                </a:lnTo>
                <a:lnTo>
                  <a:pt x="285" y="0"/>
                </a:lnTo>
                <a:lnTo>
                  <a:pt x="261" y="0"/>
                </a:lnTo>
                <a:lnTo>
                  <a:pt x="236" y="1"/>
                </a:lnTo>
                <a:lnTo>
                  <a:pt x="211" y="3"/>
                </a:lnTo>
                <a:lnTo>
                  <a:pt x="188" y="6"/>
                </a:lnTo>
                <a:lnTo>
                  <a:pt x="164" y="10"/>
                </a:lnTo>
                <a:lnTo>
                  <a:pt x="142" y="15"/>
                </a:lnTo>
                <a:lnTo>
                  <a:pt x="122" y="20"/>
                </a:lnTo>
                <a:lnTo>
                  <a:pt x="102" y="25"/>
                </a:lnTo>
                <a:lnTo>
                  <a:pt x="84" y="32"/>
                </a:lnTo>
                <a:lnTo>
                  <a:pt x="67" y="39"/>
                </a:lnTo>
                <a:lnTo>
                  <a:pt x="52" y="47"/>
                </a:lnTo>
                <a:lnTo>
                  <a:pt x="38" y="55"/>
                </a:lnTo>
                <a:lnTo>
                  <a:pt x="27" y="64"/>
                </a:lnTo>
                <a:lnTo>
                  <a:pt x="17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8315" name="Freeform 11"/>
          <p:cNvSpPr>
            <a:spLocks/>
          </p:cNvSpPr>
          <p:nvPr/>
        </p:nvSpPr>
        <p:spPr bwMode="auto">
          <a:xfrm>
            <a:off x="5656263" y="2562225"/>
            <a:ext cx="1409700" cy="581025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438" y="0"/>
              </a:cxn>
              <a:cxn ang="0">
                <a:pos x="887" y="189"/>
              </a:cxn>
              <a:cxn ang="0">
                <a:pos x="438" y="365"/>
              </a:cxn>
              <a:cxn ang="0">
                <a:pos x="0" y="183"/>
              </a:cxn>
            </a:cxnLst>
            <a:rect l="0" t="0" r="r" b="b"/>
            <a:pathLst>
              <a:path w="888" h="366">
                <a:moveTo>
                  <a:pt x="0" y="183"/>
                </a:moveTo>
                <a:lnTo>
                  <a:pt x="438" y="0"/>
                </a:lnTo>
                <a:lnTo>
                  <a:pt x="887" y="189"/>
                </a:lnTo>
                <a:lnTo>
                  <a:pt x="438" y="365"/>
                </a:lnTo>
                <a:lnTo>
                  <a:pt x="0" y="18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8316" name="Freeform 12"/>
          <p:cNvSpPr>
            <a:spLocks/>
          </p:cNvSpPr>
          <p:nvPr/>
        </p:nvSpPr>
        <p:spPr bwMode="auto">
          <a:xfrm>
            <a:off x="7508875" y="2708275"/>
            <a:ext cx="1387475" cy="409575"/>
          </a:xfrm>
          <a:custGeom>
            <a:avLst/>
            <a:gdLst/>
            <a:ahLst/>
            <a:cxnLst>
              <a:cxn ang="0">
                <a:pos x="873" y="257"/>
              </a:cxn>
              <a:cxn ang="0">
                <a:pos x="873" y="0"/>
              </a:cxn>
              <a:cxn ang="0">
                <a:pos x="0" y="0"/>
              </a:cxn>
              <a:cxn ang="0">
                <a:pos x="0" y="257"/>
              </a:cxn>
              <a:cxn ang="0">
                <a:pos x="873" y="257"/>
              </a:cxn>
            </a:cxnLst>
            <a:rect l="0" t="0" r="r" b="b"/>
            <a:pathLst>
              <a:path w="874" h="258">
                <a:moveTo>
                  <a:pt x="873" y="257"/>
                </a:moveTo>
                <a:lnTo>
                  <a:pt x="873" y="0"/>
                </a:lnTo>
                <a:lnTo>
                  <a:pt x="0" y="0"/>
                </a:lnTo>
                <a:lnTo>
                  <a:pt x="0" y="257"/>
                </a:lnTo>
                <a:lnTo>
                  <a:pt x="873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8317" name="Freeform 13"/>
          <p:cNvSpPr>
            <a:spLocks/>
          </p:cNvSpPr>
          <p:nvPr/>
        </p:nvSpPr>
        <p:spPr bwMode="auto">
          <a:xfrm>
            <a:off x="4033838" y="2697163"/>
            <a:ext cx="1143000" cy="358775"/>
          </a:xfrm>
          <a:custGeom>
            <a:avLst/>
            <a:gdLst/>
            <a:ahLst/>
            <a:cxnLst>
              <a:cxn ang="0">
                <a:pos x="719" y="225"/>
              </a:cxn>
              <a:cxn ang="0">
                <a:pos x="719" y="0"/>
              </a:cxn>
              <a:cxn ang="0">
                <a:pos x="0" y="0"/>
              </a:cxn>
              <a:cxn ang="0">
                <a:pos x="0" y="225"/>
              </a:cxn>
              <a:cxn ang="0">
                <a:pos x="719" y="225"/>
              </a:cxn>
            </a:cxnLst>
            <a:rect l="0" t="0" r="r" b="b"/>
            <a:pathLst>
              <a:path w="720" h="226">
                <a:moveTo>
                  <a:pt x="719" y="225"/>
                </a:moveTo>
                <a:lnTo>
                  <a:pt x="719" y="0"/>
                </a:lnTo>
                <a:lnTo>
                  <a:pt x="0" y="0"/>
                </a:lnTo>
                <a:lnTo>
                  <a:pt x="0" y="225"/>
                </a:lnTo>
                <a:lnTo>
                  <a:pt x="719" y="22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8318" name="Freeform 14"/>
          <p:cNvSpPr>
            <a:spLocks/>
          </p:cNvSpPr>
          <p:nvPr/>
        </p:nvSpPr>
        <p:spPr bwMode="auto">
          <a:xfrm>
            <a:off x="7508875" y="1879600"/>
            <a:ext cx="835025" cy="354013"/>
          </a:xfrm>
          <a:custGeom>
            <a:avLst/>
            <a:gdLst/>
            <a:ahLst/>
            <a:cxnLst>
              <a:cxn ang="0">
                <a:pos x="525" y="101"/>
              </a:cxn>
              <a:cxn ang="0">
                <a:pos x="516" y="82"/>
              </a:cxn>
              <a:cxn ang="0">
                <a:pos x="501" y="64"/>
              </a:cxn>
              <a:cxn ang="0">
                <a:pos x="478" y="48"/>
              </a:cxn>
              <a:cxn ang="0">
                <a:pos x="449" y="33"/>
              </a:cxn>
              <a:cxn ang="0">
                <a:pos x="414" y="20"/>
              </a:cxn>
              <a:cxn ang="0">
                <a:pos x="374" y="11"/>
              </a:cxn>
              <a:cxn ang="0">
                <a:pos x="331" y="4"/>
              </a:cxn>
              <a:cxn ang="0">
                <a:pos x="286" y="1"/>
              </a:cxn>
              <a:cxn ang="0">
                <a:pos x="240" y="1"/>
              </a:cxn>
              <a:cxn ang="0">
                <a:pos x="195" y="4"/>
              </a:cxn>
              <a:cxn ang="0">
                <a:pos x="152" y="11"/>
              </a:cxn>
              <a:cxn ang="0">
                <a:pos x="112" y="20"/>
              </a:cxn>
              <a:cxn ang="0">
                <a:pos x="77" y="33"/>
              </a:cxn>
              <a:cxn ang="0">
                <a:pos x="48" y="48"/>
              </a:cxn>
              <a:cxn ang="0">
                <a:pos x="25" y="64"/>
              </a:cxn>
              <a:cxn ang="0">
                <a:pos x="10" y="82"/>
              </a:cxn>
              <a:cxn ang="0">
                <a:pos x="1" y="101"/>
              </a:cxn>
              <a:cxn ang="0">
                <a:pos x="1" y="121"/>
              </a:cxn>
              <a:cxn ang="0">
                <a:pos x="10" y="140"/>
              </a:cxn>
              <a:cxn ang="0">
                <a:pos x="25" y="158"/>
              </a:cxn>
              <a:cxn ang="0">
                <a:pos x="48" y="175"/>
              </a:cxn>
              <a:cxn ang="0">
                <a:pos x="77" y="190"/>
              </a:cxn>
              <a:cxn ang="0">
                <a:pos x="112" y="202"/>
              </a:cxn>
              <a:cxn ang="0">
                <a:pos x="152" y="212"/>
              </a:cxn>
              <a:cxn ang="0">
                <a:pos x="195" y="218"/>
              </a:cxn>
              <a:cxn ang="0">
                <a:pos x="240" y="221"/>
              </a:cxn>
              <a:cxn ang="0">
                <a:pos x="286" y="221"/>
              </a:cxn>
              <a:cxn ang="0">
                <a:pos x="331" y="218"/>
              </a:cxn>
              <a:cxn ang="0">
                <a:pos x="374" y="212"/>
              </a:cxn>
              <a:cxn ang="0">
                <a:pos x="414" y="202"/>
              </a:cxn>
              <a:cxn ang="0">
                <a:pos x="449" y="190"/>
              </a:cxn>
              <a:cxn ang="0">
                <a:pos x="478" y="175"/>
              </a:cxn>
              <a:cxn ang="0">
                <a:pos x="501" y="158"/>
              </a:cxn>
              <a:cxn ang="0">
                <a:pos x="516" y="140"/>
              </a:cxn>
              <a:cxn ang="0">
                <a:pos x="525" y="121"/>
              </a:cxn>
            </a:cxnLst>
            <a:rect l="0" t="0" r="r" b="b"/>
            <a:pathLst>
              <a:path w="526" h="223">
                <a:moveTo>
                  <a:pt x="525" y="111"/>
                </a:moveTo>
                <a:lnTo>
                  <a:pt x="525" y="101"/>
                </a:lnTo>
                <a:lnTo>
                  <a:pt x="522" y="92"/>
                </a:lnTo>
                <a:lnTo>
                  <a:pt x="516" y="82"/>
                </a:lnTo>
                <a:lnTo>
                  <a:pt x="510" y="73"/>
                </a:lnTo>
                <a:lnTo>
                  <a:pt x="501" y="64"/>
                </a:lnTo>
                <a:lnTo>
                  <a:pt x="490" y="56"/>
                </a:lnTo>
                <a:lnTo>
                  <a:pt x="478" y="48"/>
                </a:lnTo>
                <a:lnTo>
                  <a:pt x="464" y="40"/>
                </a:lnTo>
                <a:lnTo>
                  <a:pt x="449" y="33"/>
                </a:lnTo>
                <a:lnTo>
                  <a:pt x="432" y="27"/>
                </a:lnTo>
                <a:lnTo>
                  <a:pt x="414" y="20"/>
                </a:lnTo>
                <a:lnTo>
                  <a:pt x="394" y="15"/>
                </a:lnTo>
                <a:lnTo>
                  <a:pt x="374" y="11"/>
                </a:lnTo>
                <a:lnTo>
                  <a:pt x="353" y="7"/>
                </a:lnTo>
                <a:lnTo>
                  <a:pt x="331" y="4"/>
                </a:lnTo>
                <a:lnTo>
                  <a:pt x="309" y="2"/>
                </a:lnTo>
                <a:lnTo>
                  <a:pt x="286" y="1"/>
                </a:lnTo>
                <a:lnTo>
                  <a:pt x="263" y="0"/>
                </a:lnTo>
                <a:lnTo>
                  <a:pt x="240" y="1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2" y="11"/>
                </a:lnTo>
                <a:lnTo>
                  <a:pt x="132" y="15"/>
                </a:lnTo>
                <a:lnTo>
                  <a:pt x="112" y="20"/>
                </a:lnTo>
                <a:lnTo>
                  <a:pt x="94" y="27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6" y="56"/>
                </a:lnTo>
                <a:lnTo>
                  <a:pt x="25" y="64"/>
                </a:lnTo>
                <a:lnTo>
                  <a:pt x="16" y="73"/>
                </a:lnTo>
                <a:lnTo>
                  <a:pt x="10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10" y="140"/>
                </a:lnTo>
                <a:lnTo>
                  <a:pt x="16" y="149"/>
                </a:lnTo>
                <a:lnTo>
                  <a:pt x="25" y="158"/>
                </a:lnTo>
                <a:lnTo>
                  <a:pt x="36" y="167"/>
                </a:lnTo>
                <a:lnTo>
                  <a:pt x="48" y="175"/>
                </a:lnTo>
                <a:lnTo>
                  <a:pt x="62" y="182"/>
                </a:lnTo>
                <a:lnTo>
                  <a:pt x="77" y="190"/>
                </a:lnTo>
                <a:lnTo>
                  <a:pt x="94" y="196"/>
                </a:lnTo>
                <a:lnTo>
                  <a:pt x="112" y="202"/>
                </a:lnTo>
                <a:lnTo>
                  <a:pt x="132" y="207"/>
                </a:lnTo>
                <a:lnTo>
                  <a:pt x="152" y="212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1"/>
                </a:lnTo>
                <a:lnTo>
                  <a:pt x="263" y="222"/>
                </a:lnTo>
                <a:lnTo>
                  <a:pt x="286" y="221"/>
                </a:lnTo>
                <a:lnTo>
                  <a:pt x="309" y="220"/>
                </a:lnTo>
                <a:lnTo>
                  <a:pt x="331" y="218"/>
                </a:lnTo>
                <a:lnTo>
                  <a:pt x="353" y="215"/>
                </a:lnTo>
                <a:lnTo>
                  <a:pt x="374" y="212"/>
                </a:lnTo>
                <a:lnTo>
                  <a:pt x="394" y="207"/>
                </a:lnTo>
                <a:lnTo>
                  <a:pt x="414" y="202"/>
                </a:lnTo>
                <a:lnTo>
                  <a:pt x="432" y="196"/>
                </a:lnTo>
                <a:lnTo>
                  <a:pt x="449" y="190"/>
                </a:lnTo>
                <a:lnTo>
                  <a:pt x="464" y="182"/>
                </a:lnTo>
                <a:lnTo>
                  <a:pt x="478" y="175"/>
                </a:lnTo>
                <a:lnTo>
                  <a:pt x="490" y="167"/>
                </a:lnTo>
                <a:lnTo>
                  <a:pt x="501" y="158"/>
                </a:lnTo>
                <a:lnTo>
                  <a:pt x="510" y="149"/>
                </a:lnTo>
                <a:lnTo>
                  <a:pt x="516" y="140"/>
                </a:lnTo>
                <a:lnTo>
                  <a:pt x="522" y="130"/>
                </a:lnTo>
                <a:lnTo>
                  <a:pt x="525" y="121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5781675" y="2700338"/>
            <a:ext cx="11636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Manages2</a:t>
            </a:r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4191000" y="1863725"/>
            <a:ext cx="711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7493000" y="1889125"/>
            <a:ext cx="8366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dname</a:t>
            </a:r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8277225" y="2141538"/>
            <a:ext cx="8588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budget</a:t>
            </a: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6981825" y="2109788"/>
            <a:ext cx="485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did</a:t>
            </a: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3990975" y="2674938"/>
            <a:ext cx="1254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Employees</a:t>
            </a:r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7513638" y="2668588"/>
            <a:ext cx="1422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Departments</a:t>
            </a:r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3627438" y="2101850"/>
            <a:ext cx="5318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ssn</a:t>
            </a:r>
          </a:p>
        </p:txBody>
      </p:sp>
      <p:sp>
        <p:nvSpPr>
          <p:cNvPr id="98327" name="Rectangle 23"/>
          <p:cNvSpPr>
            <a:spLocks noChangeArrowheads="1"/>
          </p:cNvSpPr>
          <p:nvPr/>
        </p:nvSpPr>
        <p:spPr bwMode="auto">
          <a:xfrm>
            <a:off x="5200650" y="2109788"/>
            <a:ext cx="428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lot</a:t>
            </a:r>
          </a:p>
        </p:txBody>
      </p:sp>
      <p:sp>
        <p:nvSpPr>
          <p:cNvPr id="98328" name="Rectangle 24"/>
          <p:cNvSpPr>
            <a:spLocks noChangeArrowheads="1"/>
          </p:cNvSpPr>
          <p:nvPr/>
        </p:nvSpPr>
        <p:spPr bwMode="auto">
          <a:xfrm>
            <a:off x="6248400" y="1706563"/>
            <a:ext cx="9826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dbudget</a:t>
            </a:r>
          </a:p>
        </p:txBody>
      </p:sp>
      <p:sp>
        <p:nvSpPr>
          <p:cNvPr id="98329" name="Rectangle 25"/>
          <p:cNvSpPr>
            <a:spLocks noChangeArrowheads="1"/>
          </p:cNvSpPr>
          <p:nvPr/>
        </p:nvSpPr>
        <p:spPr bwMode="auto">
          <a:xfrm>
            <a:off x="5454650" y="1673225"/>
            <a:ext cx="7000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since</a:t>
            </a:r>
          </a:p>
        </p:txBody>
      </p:sp>
      <p:sp>
        <p:nvSpPr>
          <p:cNvPr id="98330" name="Line 26"/>
          <p:cNvSpPr>
            <a:spLocks noChangeShapeType="1"/>
          </p:cNvSpPr>
          <p:nvPr/>
        </p:nvSpPr>
        <p:spPr bwMode="auto">
          <a:xfrm>
            <a:off x="3832225" y="2505075"/>
            <a:ext cx="520700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4562475" y="2246313"/>
            <a:ext cx="19050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 flipH="1">
            <a:off x="4946650" y="2520950"/>
            <a:ext cx="423863" cy="169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8333" name="Line 29"/>
          <p:cNvSpPr>
            <a:spLocks noChangeShapeType="1"/>
          </p:cNvSpPr>
          <p:nvPr/>
        </p:nvSpPr>
        <p:spPr bwMode="auto">
          <a:xfrm>
            <a:off x="5797550" y="2063750"/>
            <a:ext cx="292100" cy="612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8334" name="Line 30"/>
          <p:cNvSpPr>
            <a:spLocks noChangeShapeType="1"/>
          </p:cNvSpPr>
          <p:nvPr/>
        </p:nvSpPr>
        <p:spPr bwMode="auto">
          <a:xfrm flipH="1">
            <a:off x="6562725" y="2063750"/>
            <a:ext cx="119063" cy="612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>
            <a:off x="7169150" y="2505075"/>
            <a:ext cx="581025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8336" name="Line 32"/>
          <p:cNvSpPr>
            <a:spLocks noChangeShapeType="1"/>
          </p:cNvSpPr>
          <p:nvPr/>
        </p:nvSpPr>
        <p:spPr bwMode="auto">
          <a:xfrm flipH="1">
            <a:off x="7902575" y="2246313"/>
            <a:ext cx="28575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 flipH="1">
            <a:off x="8329613" y="2505075"/>
            <a:ext cx="409575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8338" name="Line 34"/>
          <p:cNvSpPr>
            <a:spLocks noChangeShapeType="1"/>
          </p:cNvSpPr>
          <p:nvPr/>
        </p:nvSpPr>
        <p:spPr bwMode="auto">
          <a:xfrm flipH="1">
            <a:off x="5191125" y="2849563"/>
            <a:ext cx="4889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8339" name="Line 35"/>
          <p:cNvSpPr>
            <a:spLocks noChangeShapeType="1"/>
          </p:cNvSpPr>
          <p:nvPr/>
        </p:nvSpPr>
        <p:spPr bwMode="auto">
          <a:xfrm>
            <a:off x="7096125" y="2849563"/>
            <a:ext cx="39528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98342" name="Group 38"/>
          <p:cNvGrpSpPr>
            <a:grpSpLocks/>
          </p:cNvGrpSpPr>
          <p:nvPr/>
        </p:nvGrpSpPr>
        <p:grpSpPr bwMode="auto">
          <a:xfrm>
            <a:off x="3294063" y="3427413"/>
            <a:ext cx="5849937" cy="3086100"/>
            <a:chOff x="2075" y="2159"/>
            <a:chExt cx="3685" cy="1944"/>
          </a:xfrm>
        </p:grpSpPr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2421" y="2695"/>
              <a:ext cx="79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Employees</a:t>
              </a:r>
            </a:p>
          </p:txBody>
        </p:sp>
        <p:sp>
          <p:nvSpPr>
            <p:cNvPr id="98344" name="Freeform 40"/>
            <p:cNvSpPr>
              <a:spLocks/>
            </p:cNvSpPr>
            <p:nvPr/>
          </p:nvSpPr>
          <p:spPr bwMode="auto">
            <a:xfrm>
              <a:off x="4715" y="2474"/>
              <a:ext cx="540" cy="229"/>
            </a:xfrm>
            <a:custGeom>
              <a:avLst/>
              <a:gdLst/>
              <a:ahLst/>
              <a:cxnLst>
                <a:cxn ang="0">
                  <a:pos x="538" y="104"/>
                </a:cxn>
                <a:cxn ang="0">
                  <a:pos x="529" y="84"/>
                </a:cxn>
                <a:cxn ang="0">
                  <a:pos x="513" y="66"/>
                </a:cxn>
                <a:cxn ang="0">
                  <a:pos x="490" y="48"/>
                </a:cxn>
                <a:cxn ang="0">
                  <a:pos x="460" y="33"/>
                </a:cxn>
                <a:cxn ang="0">
                  <a:pos x="424" y="20"/>
                </a:cxn>
                <a:cxn ang="0">
                  <a:pos x="383" y="10"/>
                </a:cxn>
                <a:cxn ang="0">
                  <a:pos x="339" y="3"/>
                </a:cxn>
                <a:cxn ang="0">
                  <a:pos x="293" y="0"/>
                </a:cxn>
                <a:cxn ang="0">
                  <a:pos x="246" y="0"/>
                </a:cxn>
                <a:cxn ang="0">
                  <a:pos x="200" y="3"/>
                </a:cxn>
                <a:cxn ang="0">
                  <a:pos x="156" y="10"/>
                </a:cxn>
                <a:cxn ang="0">
                  <a:pos x="115" y="20"/>
                </a:cxn>
                <a:cxn ang="0">
                  <a:pos x="79" y="33"/>
                </a:cxn>
                <a:cxn ang="0">
                  <a:pos x="48" y="48"/>
                </a:cxn>
                <a:cxn ang="0">
                  <a:pos x="25" y="66"/>
                </a:cxn>
                <a:cxn ang="0">
                  <a:pos x="9" y="84"/>
                </a:cxn>
                <a:cxn ang="0">
                  <a:pos x="1" y="104"/>
                </a:cxn>
                <a:cxn ang="0">
                  <a:pos x="1" y="124"/>
                </a:cxn>
                <a:cxn ang="0">
                  <a:pos x="9" y="143"/>
                </a:cxn>
                <a:cxn ang="0">
                  <a:pos x="25" y="162"/>
                </a:cxn>
                <a:cxn ang="0">
                  <a:pos x="48" y="179"/>
                </a:cxn>
                <a:cxn ang="0">
                  <a:pos x="79" y="194"/>
                </a:cxn>
                <a:cxn ang="0">
                  <a:pos x="115" y="207"/>
                </a:cxn>
                <a:cxn ang="0">
                  <a:pos x="156" y="217"/>
                </a:cxn>
                <a:cxn ang="0">
                  <a:pos x="200" y="223"/>
                </a:cxn>
                <a:cxn ang="0">
                  <a:pos x="246" y="227"/>
                </a:cxn>
                <a:cxn ang="0">
                  <a:pos x="293" y="227"/>
                </a:cxn>
                <a:cxn ang="0">
                  <a:pos x="339" y="223"/>
                </a:cxn>
                <a:cxn ang="0">
                  <a:pos x="383" y="217"/>
                </a:cxn>
                <a:cxn ang="0">
                  <a:pos x="424" y="207"/>
                </a:cxn>
                <a:cxn ang="0">
                  <a:pos x="460" y="194"/>
                </a:cxn>
                <a:cxn ang="0">
                  <a:pos x="490" y="179"/>
                </a:cxn>
                <a:cxn ang="0">
                  <a:pos x="513" y="162"/>
                </a:cxn>
                <a:cxn ang="0">
                  <a:pos x="529" y="143"/>
                </a:cxn>
                <a:cxn ang="0">
                  <a:pos x="538" y="124"/>
                </a:cxn>
              </a:cxnLst>
              <a:rect l="0" t="0" r="r" b="b"/>
              <a:pathLst>
                <a:path w="540" h="229">
                  <a:moveTo>
                    <a:pt x="539" y="114"/>
                  </a:moveTo>
                  <a:lnTo>
                    <a:pt x="538" y="104"/>
                  </a:lnTo>
                  <a:lnTo>
                    <a:pt x="535" y="94"/>
                  </a:lnTo>
                  <a:lnTo>
                    <a:pt x="529" y="84"/>
                  </a:lnTo>
                  <a:lnTo>
                    <a:pt x="522" y="75"/>
                  </a:lnTo>
                  <a:lnTo>
                    <a:pt x="513" y="66"/>
                  </a:lnTo>
                  <a:lnTo>
                    <a:pt x="502" y="57"/>
                  </a:lnTo>
                  <a:lnTo>
                    <a:pt x="490" y="48"/>
                  </a:lnTo>
                  <a:lnTo>
                    <a:pt x="476" y="40"/>
                  </a:lnTo>
                  <a:lnTo>
                    <a:pt x="460" y="33"/>
                  </a:lnTo>
                  <a:lnTo>
                    <a:pt x="442" y="26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3" y="10"/>
                  </a:lnTo>
                  <a:lnTo>
                    <a:pt x="361" y="7"/>
                  </a:lnTo>
                  <a:lnTo>
                    <a:pt x="339" y="3"/>
                  </a:lnTo>
                  <a:lnTo>
                    <a:pt x="316" y="1"/>
                  </a:lnTo>
                  <a:lnTo>
                    <a:pt x="293" y="0"/>
                  </a:lnTo>
                  <a:lnTo>
                    <a:pt x="270" y="0"/>
                  </a:lnTo>
                  <a:lnTo>
                    <a:pt x="246" y="0"/>
                  </a:lnTo>
                  <a:lnTo>
                    <a:pt x="222" y="1"/>
                  </a:lnTo>
                  <a:lnTo>
                    <a:pt x="200" y="3"/>
                  </a:lnTo>
                  <a:lnTo>
                    <a:pt x="177" y="7"/>
                  </a:lnTo>
                  <a:lnTo>
                    <a:pt x="156" y="10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6" y="26"/>
                  </a:lnTo>
                  <a:lnTo>
                    <a:pt x="79" y="33"/>
                  </a:lnTo>
                  <a:lnTo>
                    <a:pt x="63" y="40"/>
                  </a:lnTo>
                  <a:lnTo>
                    <a:pt x="48" y="48"/>
                  </a:lnTo>
                  <a:lnTo>
                    <a:pt x="36" y="57"/>
                  </a:lnTo>
                  <a:lnTo>
                    <a:pt x="25" y="66"/>
                  </a:lnTo>
                  <a:lnTo>
                    <a:pt x="16" y="75"/>
                  </a:lnTo>
                  <a:lnTo>
                    <a:pt x="9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  <a:lnTo>
                    <a:pt x="1" y="124"/>
                  </a:lnTo>
                  <a:lnTo>
                    <a:pt x="4" y="133"/>
                  </a:lnTo>
                  <a:lnTo>
                    <a:pt x="9" y="143"/>
                  </a:lnTo>
                  <a:lnTo>
                    <a:pt x="16" y="153"/>
                  </a:lnTo>
                  <a:lnTo>
                    <a:pt x="25" y="162"/>
                  </a:lnTo>
                  <a:lnTo>
                    <a:pt x="36" y="171"/>
                  </a:lnTo>
                  <a:lnTo>
                    <a:pt x="48" y="179"/>
                  </a:lnTo>
                  <a:lnTo>
                    <a:pt x="63" y="187"/>
                  </a:lnTo>
                  <a:lnTo>
                    <a:pt x="79" y="194"/>
                  </a:lnTo>
                  <a:lnTo>
                    <a:pt x="96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7"/>
                  </a:lnTo>
                  <a:lnTo>
                    <a:pt x="177" y="221"/>
                  </a:lnTo>
                  <a:lnTo>
                    <a:pt x="200" y="223"/>
                  </a:lnTo>
                  <a:lnTo>
                    <a:pt x="222" y="226"/>
                  </a:lnTo>
                  <a:lnTo>
                    <a:pt x="246" y="227"/>
                  </a:lnTo>
                  <a:lnTo>
                    <a:pt x="270" y="228"/>
                  </a:lnTo>
                  <a:lnTo>
                    <a:pt x="293" y="227"/>
                  </a:lnTo>
                  <a:lnTo>
                    <a:pt x="316" y="226"/>
                  </a:lnTo>
                  <a:lnTo>
                    <a:pt x="339" y="223"/>
                  </a:lnTo>
                  <a:lnTo>
                    <a:pt x="361" y="221"/>
                  </a:lnTo>
                  <a:lnTo>
                    <a:pt x="383" y="217"/>
                  </a:lnTo>
                  <a:lnTo>
                    <a:pt x="404" y="212"/>
                  </a:lnTo>
                  <a:lnTo>
                    <a:pt x="424" y="207"/>
                  </a:lnTo>
                  <a:lnTo>
                    <a:pt x="442" y="201"/>
                  </a:lnTo>
                  <a:lnTo>
                    <a:pt x="460" y="194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2" y="171"/>
                  </a:lnTo>
                  <a:lnTo>
                    <a:pt x="513" y="162"/>
                  </a:lnTo>
                  <a:lnTo>
                    <a:pt x="522" y="153"/>
                  </a:lnTo>
                  <a:lnTo>
                    <a:pt x="529" y="143"/>
                  </a:lnTo>
                  <a:lnTo>
                    <a:pt x="535" y="133"/>
                  </a:lnTo>
                  <a:lnTo>
                    <a:pt x="538" y="124"/>
                  </a:lnTo>
                  <a:lnTo>
                    <a:pt x="539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8345" name="Freeform 41"/>
            <p:cNvSpPr>
              <a:spLocks/>
            </p:cNvSpPr>
            <p:nvPr/>
          </p:nvSpPr>
          <p:spPr bwMode="auto">
            <a:xfrm>
              <a:off x="2560" y="2159"/>
              <a:ext cx="540" cy="229"/>
            </a:xfrm>
            <a:custGeom>
              <a:avLst/>
              <a:gdLst/>
              <a:ahLst/>
              <a:cxnLst>
                <a:cxn ang="0">
                  <a:pos x="538" y="104"/>
                </a:cxn>
                <a:cxn ang="0">
                  <a:pos x="530" y="84"/>
                </a:cxn>
                <a:cxn ang="0">
                  <a:pos x="514" y="66"/>
                </a:cxn>
                <a:cxn ang="0">
                  <a:pos x="490" y="48"/>
                </a:cxn>
                <a:cxn ang="0">
                  <a:pos x="460" y="33"/>
                </a:cxn>
                <a:cxn ang="0">
                  <a:pos x="424" y="20"/>
                </a:cxn>
                <a:cxn ang="0">
                  <a:pos x="383" y="11"/>
                </a:cxn>
                <a:cxn ang="0">
                  <a:pos x="339" y="4"/>
                </a:cxn>
                <a:cxn ang="0">
                  <a:pos x="293" y="0"/>
                </a:cxn>
                <a:cxn ang="0">
                  <a:pos x="246" y="0"/>
                </a:cxn>
                <a:cxn ang="0">
                  <a:pos x="200" y="4"/>
                </a:cxn>
                <a:cxn ang="0">
                  <a:pos x="156" y="11"/>
                </a:cxn>
                <a:cxn ang="0">
                  <a:pos x="115" y="20"/>
                </a:cxn>
                <a:cxn ang="0">
                  <a:pos x="79" y="33"/>
                </a:cxn>
                <a:cxn ang="0">
                  <a:pos x="49" y="48"/>
                </a:cxn>
                <a:cxn ang="0">
                  <a:pos x="25" y="66"/>
                </a:cxn>
                <a:cxn ang="0">
                  <a:pos x="9" y="84"/>
                </a:cxn>
                <a:cxn ang="0">
                  <a:pos x="1" y="104"/>
                </a:cxn>
                <a:cxn ang="0">
                  <a:pos x="1" y="124"/>
                </a:cxn>
                <a:cxn ang="0">
                  <a:pos x="9" y="143"/>
                </a:cxn>
                <a:cxn ang="0">
                  <a:pos x="25" y="162"/>
                </a:cxn>
                <a:cxn ang="0">
                  <a:pos x="49" y="179"/>
                </a:cxn>
                <a:cxn ang="0">
                  <a:pos x="79" y="195"/>
                </a:cxn>
                <a:cxn ang="0">
                  <a:pos x="115" y="207"/>
                </a:cxn>
                <a:cxn ang="0">
                  <a:pos x="156" y="217"/>
                </a:cxn>
                <a:cxn ang="0">
                  <a:pos x="200" y="224"/>
                </a:cxn>
                <a:cxn ang="0">
                  <a:pos x="246" y="227"/>
                </a:cxn>
                <a:cxn ang="0">
                  <a:pos x="293" y="227"/>
                </a:cxn>
                <a:cxn ang="0">
                  <a:pos x="339" y="224"/>
                </a:cxn>
                <a:cxn ang="0">
                  <a:pos x="383" y="217"/>
                </a:cxn>
                <a:cxn ang="0">
                  <a:pos x="424" y="207"/>
                </a:cxn>
                <a:cxn ang="0">
                  <a:pos x="460" y="195"/>
                </a:cxn>
                <a:cxn ang="0">
                  <a:pos x="490" y="179"/>
                </a:cxn>
                <a:cxn ang="0">
                  <a:pos x="514" y="162"/>
                </a:cxn>
                <a:cxn ang="0">
                  <a:pos x="530" y="143"/>
                </a:cxn>
                <a:cxn ang="0">
                  <a:pos x="538" y="124"/>
                </a:cxn>
              </a:cxnLst>
              <a:rect l="0" t="0" r="r" b="b"/>
              <a:pathLst>
                <a:path w="540" h="229">
                  <a:moveTo>
                    <a:pt x="539" y="114"/>
                  </a:moveTo>
                  <a:lnTo>
                    <a:pt x="538" y="104"/>
                  </a:lnTo>
                  <a:lnTo>
                    <a:pt x="535" y="94"/>
                  </a:lnTo>
                  <a:lnTo>
                    <a:pt x="530" y="84"/>
                  </a:lnTo>
                  <a:lnTo>
                    <a:pt x="523" y="75"/>
                  </a:lnTo>
                  <a:lnTo>
                    <a:pt x="514" y="66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1"/>
                  </a:lnTo>
                  <a:lnTo>
                    <a:pt x="460" y="33"/>
                  </a:lnTo>
                  <a:lnTo>
                    <a:pt x="443" y="27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3" y="11"/>
                  </a:lnTo>
                  <a:lnTo>
                    <a:pt x="361" y="7"/>
                  </a:lnTo>
                  <a:lnTo>
                    <a:pt x="339" y="4"/>
                  </a:lnTo>
                  <a:lnTo>
                    <a:pt x="316" y="2"/>
                  </a:lnTo>
                  <a:lnTo>
                    <a:pt x="293" y="0"/>
                  </a:lnTo>
                  <a:lnTo>
                    <a:pt x="270" y="0"/>
                  </a:lnTo>
                  <a:lnTo>
                    <a:pt x="246" y="0"/>
                  </a:lnTo>
                  <a:lnTo>
                    <a:pt x="223" y="2"/>
                  </a:lnTo>
                  <a:lnTo>
                    <a:pt x="200" y="4"/>
                  </a:lnTo>
                  <a:lnTo>
                    <a:pt x="178" y="7"/>
                  </a:lnTo>
                  <a:lnTo>
                    <a:pt x="156" y="11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6" y="27"/>
                  </a:lnTo>
                  <a:lnTo>
                    <a:pt x="79" y="33"/>
                  </a:lnTo>
                  <a:lnTo>
                    <a:pt x="63" y="41"/>
                  </a:lnTo>
                  <a:lnTo>
                    <a:pt x="49" y="48"/>
                  </a:lnTo>
                  <a:lnTo>
                    <a:pt x="36" y="57"/>
                  </a:lnTo>
                  <a:lnTo>
                    <a:pt x="25" y="66"/>
                  </a:lnTo>
                  <a:lnTo>
                    <a:pt x="16" y="75"/>
                  </a:lnTo>
                  <a:lnTo>
                    <a:pt x="9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  <a:lnTo>
                    <a:pt x="1" y="124"/>
                  </a:lnTo>
                  <a:lnTo>
                    <a:pt x="4" y="134"/>
                  </a:lnTo>
                  <a:lnTo>
                    <a:pt x="9" y="143"/>
                  </a:lnTo>
                  <a:lnTo>
                    <a:pt x="16" y="153"/>
                  </a:lnTo>
                  <a:lnTo>
                    <a:pt x="25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5"/>
                  </a:lnTo>
                  <a:lnTo>
                    <a:pt x="96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7"/>
                  </a:lnTo>
                  <a:lnTo>
                    <a:pt x="178" y="221"/>
                  </a:lnTo>
                  <a:lnTo>
                    <a:pt x="200" y="224"/>
                  </a:lnTo>
                  <a:lnTo>
                    <a:pt x="223" y="226"/>
                  </a:lnTo>
                  <a:lnTo>
                    <a:pt x="246" y="227"/>
                  </a:lnTo>
                  <a:lnTo>
                    <a:pt x="270" y="228"/>
                  </a:lnTo>
                  <a:lnTo>
                    <a:pt x="293" y="227"/>
                  </a:lnTo>
                  <a:lnTo>
                    <a:pt x="316" y="226"/>
                  </a:lnTo>
                  <a:lnTo>
                    <a:pt x="339" y="224"/>
                  </a:lnTo>
                  <a:lnTo>
                    <a:pt x="361" y="221"/>
                  </a:lnTo>
                  <a:lnTo>
                    <a:pt x="383" y="217"/>
                  </a:lnTo>
                  <a:lnTo>
                    <a:pt x="404" y="212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5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4" y="162"/>
                  </a:lnTo>
                  <a:lnTo>
                    <a:pt x="523" y="153"/>
                  </a:lnTo>
                  <a:lnTo>
                    <a:pt x="530" y="143"/>
                  </a:lnTo>
                  <a:lnTo>
                    <a:pt x="535" y="134"/>
                  </a:lnTo>
                  <a:lnTo>
                    <a:pt x="538" y="124"/>
                  </a:lnTo>
                  <a:lnTo>
                    <a:pt x="539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8346" name="Freeform 42"/>
            <p:cNvSpPr>
              <a:spLocks/>
            </p:cNvSpPr>
            <p:nvPr/>
          </p:nvSpPr>
          <p:spPr bwMode="auto">
            <a:xfrm>
              <a:off x="4230" y="2641"/>
              <a:ext cx="540" cy="229"/>
            </a:xfrm>
            <a:custGeom>
              <a:avLst/>
              <a:gdLst/>
              <a:ahLst/>
              <a:cxnLst>
                <a:cxn ang="0">
                  <a:pos x="538" y="104"/>
                </a:cxn>
                <a:cxn ang="0">
                  <a:pos x="530" y="85"/>
                </a:cxn>
                <a:cxn ang="0">
                  <a:pos x="514" y="66"/>
                </a:cxn>
                <a:cxn ang="0">
                  <a:pos x="490" y="49"/>
                </a:cxn>
                <a:cxn ang="0">
                  <a:pos x="460" y="34"/>
                </a:cxn>
                <a:cxn ang="0">
                  <a:pos x="424" y="21"/>
                </a:cxn>
                <a:cxn ang="0">
                  <a:pos x="383" y="11"/>
                </a:cxn>
                <a:cxn ang="0">
                  <a:pos x="339" y="4"/>
                </a:cxn>
                <a:cxn ang="0">
                  <a:pos x="293" y="0"/>
                </a:cxn>
                <a:cxn ang="0">
                  <a:pos x="246" y="0"/>
                </a:cxn>
                <a:cxn ang="0">
                  <a:pos x="200" y="4"/>
                </a:cxn>
                <a:cxn ang="0">
                  <a:pos x="155" y="11"/>
                </a:cxn>
                <a:cxn ang="0">
                  <a:pos x="115" y="21"/>
                </a:cxn>
                <a:cxn ang="0">
                  <a:pos x="79" y="34"/>
                </a:cxn>
                <a:cxn ang="0">
                  <a:pos x="49" y="49"/>
                </a:cxn>
                <a:cxn ang="0">
                  <a:pos x="26" y="66"/>
                </a:cxn>
                <a:cxn ang="0">
                  <a:pos x="9" y="85"/>
                </a:cxn>
                <a:cxn ang="0">
                  <a:pos x="1" y="104"/>
                </a:cxn>
                <a:cxn ang="0">
                  <a:pos x="1" y="124"/>
                </a:cxn>
                <a:cxn ang="0">
                  <a:pos x="9" y="143"/>
                </a:cxn>
                <a:cxn ang="0">
                  <a:pos x="26" y="162"/>
                </a:cxn>
                <a:cxn ang="0">
                  <a:pos x="49" y="179"/>
                </a:cxn>
                <a:cxn ang="0">
                  <a:pos x="79" y="195"/>
                </a:cxn>
                <a:cxn ang="0">
                  <a:pos x="115" y="207"/>
                </a:cxn>
                <a:cxn ang="0">
                  <a:pos x="155" y="217"/>
                </a:cxn>
                <a:cxn ang="0">
                  <a:pos x="200" y="224"/>
                </a:cxn>
                <a:cxn ang="0">
                  <a:pos x="246" y="227"/>
                </a:cxn>
                <a:cxn ang="0">
                  <a:pos x="293" y="227"/>
                </a:cxn>
                <a:cxn ang="0">
                  <a:pos x="339" y="224"/>
                </a:cxn>
                <a:cxn ang="0">
                  <a:pos x="383" y="217"/>
                </a:cxn>
                <a:cxn ang="0">
                  <a:pos x="424" y="207"/>
                </a:cxn>
                <a:cxn ang="0">
                  <a:pos x="460" y="195"/>
                </a:cxn>
                <a:cxn ang="0">
                  <a:pos x="490" y="179"/>
                </a:cxn>
                <a:cxn ang="0">
                  <a:pos x="514" y="162"/>
                </a:cxn>
                <a:cxn ang="0">
                  <a:pos x="530" y="143"/>
                </a:cxn>
                <a:cxn ang="0">
                  <a:pos x="538" y="124"/>
                </a:cxn>
              </a:cxnLst>
              <a:rect l="0" t="0" r="r" b="b"/>
              <a:pathLst>
                <a:path w="540" h="229">
                  <a:moveTo>
                    <a:pt x="539" y="114"/>
                  </a:moveTo>
                  <a:lnTo>
                    <a:pt x="538" y="104"/>
                  </a:lnTo>
                  <a:lnTo>
                    <a:pt x="535" y="94"/>
                  </a:lnTo>
                  <a:lnTo>
                    <a:pt x="530" y="85"/>
                  </a:lnTo>
                  <a:lnTo>
                    <a:pt x="522" y="75"/>
                  </a:lnTo>
                  <a:lnTo>
                    <a:pt x="514" y="66"/>
                  </a:lnTo>
                  <a:lnTo>
                    <a:pt x="503" y="57"/>
                  </a:lnTo>
                  <a:lnTo>
                    <a:pt x="490" y="49"/>
                  </a:lnTo>
                  <a:lnTo>
                    <a:pt x="476" y="41"/>
                  </a:lnTo>
                  <a:lnTo>
                    <a:pt x="460" y="34"/>
                  </a:lnTo>
                  <a:lnTo>
                    <a:pt x="443" y="27"/>
                  </a:lnTo>
                  <a:lnTo>
                    <a:pt x="424" y="21"/>
                  </a:lnTo>
                  <a:lnTo>
                    <a:pt x="404" y="15"/>
                  </a:lnTo>
                  <a:lnTo>
                    <a:pt x="383" y="11"/>
                  </a:lnTo>
                  <a:lnTo>
                    <a:pt x="362" y="7"/>
                  </a:lnTo>
                  <a:lnTo>
                    <a:pt x="339" y="4"/>
                  </a:lnTo>
                  <a:lnTo>
                    <a:pt x="316" y="2"/>
                  </a:lnTo>
                  <a:lnTo>
                    <a:pt x="293" y="0"/>
                  </a:lnTo>
                  <a:lnTo>
                    <a:pt x="269" y="0"/>
                  </a:lnTo>
                  <a:lnTo>
                    <a:pt x="246" y="0"/>
                  </a:lnTo>
                  <a:lnTo>
                    <a:pt x="223" y="2"/>
                  </a:lnTo>
                  <a:lnTo>
                    <a:pt x="200" y="4"/>
                  </a:lnTo>
                  <a:lnTo>
                    <a:pt x="177" y="7"/>
                  </a:lnTo>
                  <a:lnTo>
                    <a:pt x="155" y="11"/>
                  </a:lnTo>
                  <a:lnTo>
                    <a:pt x="135" y="15"/>
                  </a:lnTo>
                  <a:lnTo>
                    <a:pt x="115" y="21"/>
                  </a:lnTo>
                  <a:lnTo>
                    <a:pt x="97" y="27"/>
                  </a:lnTo>
                  <a:lnTo>
                    <a:pt x="79" y="34"/>
                  </a:lnTo>
                  <a:lnTo>
                    <a:pt x="63" y="41"/>
                  </a:lnTo>
                  <a:lnTo>
                    <a:pt x="49" y="49"/>
                  </a:lnTo>
                  <a:lnTo>
                    <a:pt x="36" y="57"/>
                  </a:lnTo>
                  <a:lnTo>
                    <a:pt x="26" y="66"/>
                  </a:lnTo>
                  <a:lnTo>
                    <a:pt x="16" y="75"/>
                  </a:lnTo>
                  <a:lnTo>
                    <a:pt x="9" y="85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  <a:lnTo>
                    <a:pt x="1" y="124"/>
                  </a:lnTo>
                  <a:lnTo>
                    <a:pt x="4" y="134"/>
                  </a:lnTo>
                  <a:lnTo>
                    <a:pt x="9" y="143"/>
                  </a:lnTo>
                  <a:lnTo>
                    <a:pt x="16" y="153"/>
                  </a:lnTo>
                  <a:lnTo>
                    <a:pt x="26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5"/>
                  </a:lnTo>
                  <a:lnTo>
                    <a:pt x="97" y="201"/>
                  </a:lnTo>
                  <a:lnTo>
                    <a:pt x="115" y="207"/>
                  </a:lnTo>
                  <a:lnTo>
                    <a:pt x="135" y="213"/>
                  </a:lnTo>
                  <a:lnTo>
                    <a:pt x="155" y="217"/>
                  </a:lnTo>
                  <a:lnTo>
                    <a:pt x="177" y="221"/>
                  </a:lnTo>
                  <a:lnTo>
                    <a:pt x="200" y="224"/>
                  </a:lnTo>
                  <a:lnTo>
                    <a:pt x="223" y="226"/>
                  </a:lnTo>
                  <a:lnTo>
                    <a:pt x="246" y="227"/>
                  </a:lnTo>
                  <a:lnTo>
                    <a:pt x="269" y="228"/>
                  </a:lnTo>
                  <a:lnTo>
                    <a:pt x="293" y="227"/>
                  </a:lnTo>
                  <a:lnTo>
                    <a:pt x="316" y="226"/>
                  </a:lnTo>
                  <a:lnTo>
                    <a:pt x="339" y="224"/>
                  </a:lnTo>
                  <a:lnTo>
                    <a:pt x="362" y="221"/>
                  </a:lnTo>
                  <a:lnTo>
                    <a:pt x="383" y="217"/>
                  </a:lnTo>
                  <a:lnTo>
                    <a:pt x="404" y="213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5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4" y="162"/>
                  </a:lnTo>
                  <a:lnTo>
                    <a:pt x="522" y="153"/>
                  </a:lnTo>
                  <a:lnTo>
                    <a:pt x="530" y="143"/>
                  </a:lnTo>
                  <a:lnTo>
                    <a:pt x="535" y="134"/>
                  </a:lnTo>
                  <a:lnTo>
                    <a:pt x="538" y="124"/>
                  </a:lnTo>
                  <a:lnTo>
                    <a:pt x="539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8347" name="Freeform 43"/>
            <p:cNvSpPr>
              <a:spLocks/>
            </p:cNvSpPr>
            <p:nvPr/>
          </p:nvSpPr>
          <p:spPr bwMode="auto">
            <a:xfrm>
              <a:off x="5220" y="2641"/>
              <a:ext cx="540" cy="229"/>
            </a:xfrm>
            <a:custGeom>
              <a:avLst/>
              <a:gdLst/>
              <a:ahLst/>
              <a:cxnLst>
                <a:cxn ang="0">
                  <a:pos x="1" y="124"/>
                </a:cxn>
                <a:cxn ang="0">
                  <a:pos x="9" y="143"/>
                </a:cxn>
                <a:cxn ang="0">
                  <a:pos x="25" y="162"/>
                </a:cxn>
                <a:cxn ang="0">
                  <a:pos x="49" y="179"/>
                </a:cxn>
                <a:cxn ang="0">
                  <a:pos x="79" y="195"/>
                </a:cxn>
                <a:cxn ang="0">
                  <a:pos x="115" y="207"/>
                </a:cxn>
                <a:cxn ang="0">
                  <a:pos x="155" y="217"/>
                </a:cxn>
                <a:cxn ang="0">
                  <a:pos x="200" y="224"/>
                </a:cxn>
                <a:cxn ang="0">
                  <a:pos x="246" y="227"/>
                </a:cxn>
                <a:cxn ang="0">
                  <a:pos x="293" y="227"/>
                </a:cxn>
                <a:cxn ang="0">
                  <a:pos x="339" y="224"/>
                </a:cxn>
                <a:cxn ang="0">
                  <a:pos x="383" y="217"/>
                </a:cxn>
                <a:cxn ang="0">
                  <a:pos x="424" y="207"/>
                </a:cxn>
                <a:cxn ang="0">
                  <a:pos x="460" y="195"/>
                </a:cxn>
                <a:cxn ang="0">
                  <a:pos x="490" y="179"/>
                </a:cxn>
                <a:cxn ang="0">
                  <a:pos x="513" y="162"/>
                </a:cxn>
                <a:cxn ang="0">
                  <a:pos x="530" y="143"/>
                </a:cxn>
                <a:cxn ang="0">
                  <a:pos x="538" y="124"/>
                </a:cxn>
                <a:cxn ang="0">
                  <a:pos x="538" y="104"/>
                </a:cxn>
                <a:cxn ang="0">
                  <a:pos x="530" y="84"/>
                </a:cxn>
                <a:cxn ang="0">
                  <a:pos x="513" y="66"/>
                </a:cxn>
                <a:cxn ang="0">
                  <a:pos x="490" y="48"/>
                </a:cxn>
                <a:cxn ang="0">
                  <a:pos x="460" y="34"/>
                </a:cxn>
                <a:cxn ang="0">
                  <a:pos x="424" y="21"/>
                </a:cxn>
                <a:cxn ang="0">
                  <a:pos x="383" y="11"/>
                </a:cxn>
                <a:cxn ang="0">
                  <a:pos x="339" y="4"/>
                </a:cxn>
                <a:cxn ang="0">
                  <a:pos x="293" y="0"/>
                </a:cxn>
                <a:cxn ang="0">
                  <a:pos x="246" y="0"/>
                </a:cxn>
                <a:cxn ang="0">
                  <a:pos x="199" y="4"/>
                </a:cxn>
                <a:cxn ang="0">
                  <a:pos x="155" y="11"/>
                </a:cxn>
                <a:cxn ang="0">
                  <a:pos x="115" y="21"/>
                </a:cxn>
                <a:cxn ang="0">
                  <a:pos x="79" y="34"/>
                </a:cxn>
                <a:cxn ang="0">
                  <a:pos x="49" y="49"/>
                </a:cxn>
                <a:cxn ang="0">
                  <a:pos x="25" y="66"/>
                </a:cxn>
                <a:cxn ang="0">
                  <a:pos x="9" y="85"/>
                </a:cxn>
                <a:cxn ang="0">
                  <a:pos x="1" y="104"/>
                </a:cxn>
              </a:cxnLst>
              <a:rect l="0" t="0" r="r" b="b"/>
              <a:pathLst>
                <a:path w="540" h="229">
                  <a:moveTo>
                    <a:pt x="0" y="114"/>
                  </a:moveTo>
                  <a:lnTo>
                    <a:pt x="1" y="124"/>
                  </a:lnTo>
                  <a:lnTo>
                    <a:pt x="4" y="134"/>
                  </a:lnTo>
                  <a:lnTo>
                    <a:pt x="9" y="143"/>
                  </a:lnTo>
                  <a:lnTo>
                    <a:pt x="16" y="153"/>
                  </a:lnTo>
                  <a:lnTo>
                    <a:pt x="25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5"/>
                  </a:lnTo>
                  <a:lnTo>
                    <a:pt x="96" y="201"/>
                  </a:lnTo>
                  <a:lnTo>
                    <a:pt x="115" y="207"/>
                  </a:lnTo>
                  <a:lnTo>
                    <a:pt x="135" y="213"/>
                  </a:lnTo>
                  <a:lnTo>
                    <a:pt x="155" y="217"/>
                  </a:lnTo>
                  <a:lnTo>
                    <a:pt x="177" y="221"/>
                  </a:lnTo>
                  <a:lnTo>
                    <a:pt x="200" y="224"/>
                  </a:lnTo>
                  <a:lnTo>
                    <a:pt x="223" y="226"/>
                  </a:lnTo>
                  <a:lnTo>
                    <a:pt x="246" y="227"/>
                  </a:lnTo>
                  <a:lnTo>
                    <a:pt x="269" y="228"/>
                  </a:lnTo>
                  <a:lnTo>
                    <a:pt x="293" y="227"/>
                  </a:lnTo>
                  <a:lnTo>
                    <a:pt x="316" y="226"/>
                  </a:lnTo>
                  <a:lnTo>
                    <a:pt x="339" y="224"/>
                  </a:lnTo>
                  <a:lnTo>
                    <a:pt x="362" y="221"/>
                  </a:lnTo>
                  <a:lnTo>
                    <a:pt x="383" y="217"/>
                  </a:lnTo>
                  <a:lnTo>
                    <a:pt x="404" y="213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5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3" y="162"/>
                  </a:lnTo>
                  <a:lnTo>
                    <a:pt x="522" y="153"/>
                  </a:lnTo>
                  <a:lnTo>
                    <a:pt x="530" y="143"/>
                  </a:lnTo>
                  <a:lnTo>
                    <a:pt x="534" y="134"/>
                  </a:lnTo>
                  <a:lnTo>
                    <a:pt x="538" y="124"/>
                  </a:lnTo>
                  <a:lnTo>
                    <a:pt x="539" y="114"/>
                  </a:lnTo>
                  <a:lnTo>
                    <a:pt x="538" y="104"/>
                  </a:lnTo>
                  <a:lnTo>
                    <a:pt x="534" y="94"/>
                  </a:lnTo>
                  <a:lnTo>
                    <a:pt x="530" y="84"/>
                  </a:lnTo>
                  <a:lnTo>
                    <a:pt x="522" y="75"/>
                  </a:lnTo>
                  <a:lnTo>
                    <a:pt x="513" y="66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1"/>
                  </a:lnTo>
                  <a:lnTo>
                    <a:pt x="460" y="34"/>
                  </a:lnTo>
                  <a:lnTo>
                    <a:pt x="442" y="27"/>
                  </a:lnTo>
                  <a:lnTo>
                    <a:pt x="424" y="21"/>
                  </a:lnTo>
                  <a:lnTo>
                    <a:pt x="404" y="15"/>
                  </a:lnTo>
                  <a:lnTo>
                    <a:pt x="383" y="11"/>
                  </a:lnTo>
                  <a:lnTo>
                    <a:pt x="362" y="7"/>
                  </a:lnTo>
                  <a:lnTo>
                    <a:pt x="339" y="4"/>
                  </a:lnTo>
                  <a:lnTo>
                    <a:pt x="316" y="2"/>
                  </a:lnTo>
                  <a:lnTo>
                    <a:pt x="293" y="0"/>
                  </a:lnTo>
                  <a:lnTo>
                    <a:pt x="269" y="0"/>
                  </a:lnTo>
                  <a:lnTo>
                    <a:pt x="246" y="0"/>
                  </a:lnTo>
                  <a:lnTo>
                    <a:pt x="223" y="2"/>
                  </a:lnTo>
                  <a:lnTo>
                    <a:pt x="199" y="4"/>
                  </a:lnTo>
                  <a:lnTo>
                    <a:pt x="177" y="7"/>
                  </a:lnTo>
                  <a:lnTo>
                    <a:pt x="155" y="11"/>
                  </a:lnTo>
                  <a:lnTo>
                    <a:pt x="135" y="16"/>
                  </a:lnTo>
                  <a:lnTo>
                    <a:pt x="115" y="21"/>
                  </a:lnTo>
                  <a:lnTo>
                    <a:pt x="96" y="27"/>
                  </a:lnTo>
                  <a:lnTo>
                    <a:pt x="79" y="34"/>
                  </a:lnTo>
                  <a:lnTo>
                    <a:pt x="63" y="41"/>
                  </a:lnTo>
                  <a:lnTo>
                    <a:pt x="49" y="49"/>
                  </a:lnTo>
                  <a:lnTo>
                    <a:pt x="36" y="57"/>
                  </a:lnTo>
                  <a:lnTo>
                    <a:pt x="25" y="66"/>
                  </a:lnTo>
                  <a:lnTo>
                    <a:pt x="16" y="75"/>
                  </a:lnTo>
                  <a:lnTo>
                    <a:pt x="9" y="85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8348" name="Freeform 44"/>
            <p:cNvSpPr>
              <a:spLocks/>
            </p:cNvSpPr>
            <p:nvPr/>
          </p:nvSpPr>
          <p:spPr bwMode="auto">
            <a:xfrm>
              <a:off x="2075" y="2327"/>
              <a:ext cx="540" cy="229"/>
            </a:xfrm>
            <a:custGeom>
              <a:avLst/>
              <a:gdLst/>
              <a:ahLst/>
              <a:cxnLst>
                <a:cxn ang="0">
                  <a:pos x="538" y="104"/>
                </a:cxn>
                <a:cxn ang="0">
                  <a:pos x="530" y="84"/>
                </a:cxn>
                <a:cxn ang="0">
                  <a:pos x="514" y="65"/>
                </a:cxn>
                <a:cxn ang="0">
                  <a:pos x="490" y="48"/>
                </a:cxn>
                <a:cxn ang="0">
                  <a:pos x="460" y="33"/>
                </a:cxn>
                <a:cxn ang="0">
                  <a:pos x="424" y="20"/>
                </a:cxn>
                <a:cxn ang="0">
                  <a:pos x="384" y="10"/>
                </a:cxn>
                <a:cxn ang="0">
                  <a:pos x="340" y="3"/>
                </a:cxn>
                <a:cxn ang="0">
                  <a:pos x="293" y="0"/>
                </a:cxn>
                <a:cxn ang="0">
                  <a:pos x="246" y="0"/>
                </a:cxn>
                <a:cxn ang="0">
                  <a:pos x="200" y="3"/>
                </a:cxn>
                <a:cxn ang="0">
                  <a:pos x="156" y="10"/>
                </a:cxn>
                <a:cxn ang="0">
                  <a:pos x="115" y="20"/>
                </a:cxn>
                <a:cxn ang="0">
                  <a:pos x="79" y="33"/>
                </a:cxn>
                <a:cxn ang="0">
                  <a:pos x="49" y="48"/>
                </a:cxn>
                <a:cxn ang="0">
                  <a:pos x="26" y="65"/>
                </a:cxn>
                <a:cxn ang="0">
                  <a:pos x="9" y="84"/>
                </a:cxn>
                <a:cxn ang="0">
                  <a:pos x="1" y="104"/>
                </a:cxn>
                <a:cxn ang="0">
                  <a:pos x="1" y="123"/>
                </a:cxn>
                <a:cxn ang="0">
                  <a:pos x="9" y="143"/>
                </a:cxn>
                <a:cxn ang="0">
                  <a:pos x="26" y="162"/>
                </a:cxn>
                <a:cxn ang="0">
                  <a:pos x="49" y="179"/>
                </a:cxn>
                <a:cxn ang="0">
                  <a:pos x="79" y="194"/>
                </a:cxn>
                <a:cxn ang="0">
                  <a:pos x="115" y="207"/>
                </a:cxn>
                <a:cxn ang="0">
                  <a:pos x="156" y="216"/>
                </a:cxn>
                <a:cxn ang="0">
                  <a:pos x="200" y="223"/>
                </a:cxn>
                <a:cxn ang="0">
                  <a:pos x="246" y="227"/>
                </a:cxn>
                <a:cxn ang="0">
                  <a:pos x="293" y="227"/>
                </a:cxn>
                <a:cxn ang="0">
                  <a:pos x="340" y="223"/>
                </a:cxn>
                <a:cxn ang="0">
                  <a:pos x="384" y="216"/>
                </a:cxn>
                <a:cxn ang="0">
                  <a:pos x="424" y="207"/>
                </a:cxn>
                <a:cxn ang="0">
                  <a:pos x="460" y="194"/>
                </a:cxn>
                <a:cxn ang="0">
                  <a:pos x="490" y="179"/>
                </a:cxn>
                <a:cxn ang="0">
                  <a:pos x="514" y="162"/>
                </a:cxn>
                <a:cxn ang="0">
                  <a:pos x="530" y="143"/>
                </a:cxn>
                <a:cxn ang="0">
                  <a:pos x="538" y="123"/>
                </a:cxn>
              </a:cxnLst>
              <a:rect l="0" t="0" r="r" b="b"/>
              <a:pathLst>
                <a:path w="540" h="229">
                  <a:moveTo>
                    <a:pt x="539" y="114"/>
                  </a:moveTo>
                  <a:lnTo>
                    <a:pt x="538" y="104"/>
                  </a:lnTo>
                  <a:lnTo>
                    <a:pt x="535" y="94"/>
                  </a:lnTo>
                  <a:lnTo>
                    <a:pt x="530" y="84"/>
                  </a:lnTo>
                  <a:lnTo>
                    <a:pt x="523" y="75"/>
                  </a:lnTo>
                  <a:lnTo>
                    <a:pt x="514" y="65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0"/>
                  </a:lnTo>
                  <a:lnTo>
                    <a:pt x="460" y="33"/>
                  </a:lnTo>
                  <a:lnTo>
                    <a:pt x="443" y="26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4" y="10"/>
                  </a:lnTo>
                  <a:lnTo>
                    <a:pt x="362" y="6"/>
                  </a:lnTo>
                  <a:lnTo>
                    <a:pt x="340" y="3"/>
                  </a:lnTo>
                  <a:lnTo>
                    <a:pt x="316" y="1"/>
                  </a:lnTo>
                  <a:lnTo>
                    <a:pt x="293" y="0"/>
                  </a:lnTo>
                  <a:lnTo>
                    <a:pt x="270" y="0"/>
                  </a:lnTo>
                  <a:lnTo>
                    <a:pt x="246" y="0"/>
                  </a:lnTo>
                  <a:lnTo>
                    <a:pt x="223" y="1"/>
                  </a:lnTo>
                  <a:lnTo>
                    <a:pt x="200" y="3"/>
                  </a:lnTo>
                  <a:lnTo>
                    <a:pt x="177" y="6"/>
                  </a:lnTo>
                  <a:lnTo>
                    <a:pt x="156" y="10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7" y="26"/>
                  </a:lnTo>
                  <a:lnTo>
                    <a:pt x="79" y="33"/>
                  </a:lnTo>
                  <a:lnTo>
                    <a:pt x="63" y="40"/>
                  </a:lnTo>
                  <a:lnTo>
                    <a:pt x="49" y="48"/>
                  </a:lnTo>
                  <a:lnTo>
                    <a:pt x="36" y="57"/>
                  </a:lnTo>
                  <a:lnTo>
                    <a:pt x="26" y="65"/>
                  </a:lnTo>
                  <a:lnTo>
                    <a:pt x="17" y="75"/>
                  </a:lnTo>
                  <a:lnTo>
                    <a:pt x="9" y="84"/>
                  </a:lnTo>
                  <a:lnTo>
                    <a:pt x="5" y="94"/>
                  </a:lnTo>
                  <a:lnTo>
                    <a:pt x="1" y="104"/>
                  </a:lnTo>
                  <a:lnTo>
                    <a:pt x="0" y="114"/>
                  </a:lnTo>
                  <a:lnTo>
                    <a:pt x="1" y="123"/>
                  </a:lnTo>
                  <a:lnTo>
                    <a:pt x="5" y="133"/>
                  </a:lnTo>
                  <a:lnTo>
                    <a:pt x="9" y="143"/>
                  </a:lnTo>
                  <a:lnTo>
                    <a:pt x="17" y="153"/>
                  </a:lnTo>
                  <a:lnTo>
                    <a:pt x="26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6"/>
                  </a:lnTo>
                  <a:lnTo>
                    <a:pt x="79" y="194"/>
                  </a:lnTo>
                  <a:lnTo>
                    <a:pt x="97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6"/>
                  </a:lnTo>
                  <a:lnTo>
                    <a:pt x="177" y="221"/>
                  </a:lnTo>
                  <a:lnTo>
                    <a:pt x="200" y="223"/>
                  </a:lnTo>
                  <a:lnTo>
                    <a:pt x="223" y="225"/>
                  </a:lnTo>
                  <a:lnTo>
                    <a:pt x="246" y="227"/>
                  </a:lnTo>
                  <a:lnTo>
                    <a:pt x="270" y="228"/>
                  </a:lnTo>
                  <a:lnTo>
                    <a:pt x="293" y="227"/>
                  </a:lnTo>
                  <a:lnTo>
                    <a:pt x="316" y="225"/>
                  </a:lnTo>
                  <a:lnTo>
                    <a:pt x="340" y="223"/>
                  </a:lnTo>
                  <a:lnTo>
                    <a:pt x="362" y="221"/>
                  </a:lnTo>
                  <a:lnTo>
                    <a:pt x="384" y="216"/>
                  </a:lnTo>
                  <a:lnTo>
                    <a:pt x="404" y="212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4"/>
                  </a:lnTo>
                  <a:lnTo>
                    <a:pt x="476" y="186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4" y="162"/>
                  </a:lnTo>
                  <a:lnTo>
                    <a:pt x="523" y="153"/>
                  </a:lnTo>
                  <a:lnTo>
                    <a:pt x="530" y="143"/>
                  </a:lnTo>
                  <a:lnTo>
                    <a:pt x="535" y="133"/>
                  </a:lnTo>
                  <a:lnTo>
                    <a:pt x="538" y="123"/>
                  </a:lnTo>
                  <a:lnTo>
                    <a:pt x="539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8349" name="Freeform 45"/>
            <p:cNvSpPr>
              <a:spLocks/>
            </p:cNvSpPr>
            <p:nvPr/>
          </p:nvSpPr>
          <p:spPr bwMode="auto">
            <a:xfrm>
              <a:off x="3065" y="2327"/>
              <a:ext cx="540" cy="229"/>
            </a:xfrm>
            <a:custGeom>
              <a:avLst/>
              <a:gdLst/>
              <a:ahLst/>
              <a:cxnLst>
                <a:cxn ang="0">
                  <a:pos x="1" y="124"/>
                </a:cxn>
                <a:cxn ang="0">
                  <a:pos x="9" y="143"/>
                </a:cxn>
                <a:cxn ang="0">
                  <a:pos x="26" y="162"/>
                </a:cxn>
                <a:cxn ang="0">
                  <a:pos x="49" y="179"/>
                </a:cxn>
                <a:cxn ang="0">
                  <a:pos x="79" y="194"/>
                </a:cxn>
                <a:cxn ang="0">
                  <a:pos x="115" y="207"/>
                </a:cxn>
                <a:cxn ang="0">
                  <a:pos x="156" y="216"/>
                </a:cxn>
                <a:cxn ang="0">
                  <a:pos x="200" y="223"/>
                </a:cxn>
                <a:cxn ang="0">
                  <a:pos x="246" y="227"/>
                </a:cxn>
                <a:cxn ang="0">
                  <a:pos x="293" y="227"/>
                </a:cxn>
                <a:cxn ang="0">
                  <a:pos x="340" y="223"/>
                </a:cxn>
                <a:cxn ang="0">
                  <a:pos x="384" y="216"/>
                </a:cxn>
                <a:cxn ang="0">
                  <a:pos x="424" y="206"/>
                </a:cxn>
                <a:cxn ang="0">
                  <a:pos x="460" y="194"/>
                </a:cxn>
                <a:cxn ang="0">
                  <a:pos x="490" y="178"/>
                </a:cxn>
                <a:cxn ang="0">
                  <a:pos x="513" y="162"/>
                </a:cxn>
                <a:cxn ang="0">
                  <a:pos x="530" y="143"/>
                </a:cxn>
                <a:cxn ang="0">
                  <a:pos x="538" y="123"/>
                </a:cxn>
                <a:cxn ang="0">
                  <a:pos x="538" y="104"/>
                </a:cxn>
                <a:cxn ang="0">
                  <a:pos x="530" y="84"/>
                </a:cxn>
                <a:cxn ang="0">
                  <a:pos x="513" y="65"/>
                </a:cxn>
                <a:cxn ang="0">
                  <a:pos x="490" y="48"/>
                </a:cxn>
                <a:cxn ang="0">
                  <a:pos x="460" y="33"/>
                </a:cxn>
                <a:cxn ang="0">
                  <a:pos x="424" y="20"/>
                </a:cxn>
                <a:cxn ang="0">
                  <a:pos x="384" y="10"/>
                </a:cxn>
                <a:cxn ang="0">
                  <a:pos x="339" y="3"/>
                </a:cxn>
                <a:cxn ang="0">
                  <a:pos x="293" y="0"/>
                </a:cxn>
                <a:cxn ang="0">
                  <a:pos x="246" y="0"/>
                </a:cxn>
                <a:cxn ang="0">
                  <a:pos x="200" y="3"/>
                </a:cxn>
                <a:cxn ang="0">
                  <a:pos x="156" y="10"/>
                </a:cxn>
                <a:cxn ang="0">
                  <a:pos x="115" y="20"/>
                </a:cxn>
                <a:cxn ang="0">
                  <a:pos x="79" y="33"/>
                </a:cxn>
                <a:cxn ang="0">
                  <a:pos x="49" y="48"/>
                </a:cxn>
                <a:cxn ang="0">
                  <a:pos x="26" y="66"/>
                </a:cxn>
                <a:cxn ang="0">
                  <a:pos x="9" y="84"/>
                </a:cxn>
                <a:cxn ang="0">
                  <a:pos x="1" y="104"/>
                </a:cxn>
              </a:cxnLst>
              <a:rect l="0" t="0" r="r" b="b"/>
              <a:pathLst>
                <a:path w="540" h="229">
                  <a:moveTo>
                    <a:pt x="0" y="114"/>
                  </a:moveTo>
                  <a:lnTo>
                    <a:pt x="1" y="124"/>
                  </a:lnTo>
                  <a:lnTo>
                    <a:pt x="4" y="133"/>
                  </a:lnTo>
                  <a:lnTo>
                    <a:pt x="9" y="143"/>
                  </a:lnTo>
                  <a:lnTo>
                    <a:pt x="17" y="153"/>
                  </a:lnTo>
                  <a:lnTo>
                    <a:pt x="26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4"/>
                  </a:lnTo>
                  <a:lnTo>
                    <a:pt x="97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6"/>
                  </a:lnTo>
                  <a:lnTo>
                    <a:pt x="177" y="221"/>
                  </a:lnTo>
                  <a:lnTo>
                    <a:pt x="200" y="223"/>
                  </a:lnTo>
                  <a:lnTo>
                    <a:pt x="223" y="225"/>
                  </a:lnTo>
                  <a:lnTo>
                    <a:pt x="246" y="227"/>
                  </a:lnTo>
                  <a:lnTo>
                    <a:pt x="270" y="228"/>
                  </a:lnTo>
                  <a:lnTo>
                    <a:pt x="293" y="227"/>
                  </a:lnTo>
                  <a:lnTo>
                    <a:pt x="316" y="225"/>
                  </a:lnTo>
                  <a:lnTo>
                    <a:pt x="340" y="223"/>
                  </a:lnTo>
                  <a:lnTo>
                    <a:pt x="362" y="220"/>
                  </a:lnTo>
                  <a:lnTo>
                    <a:pt x="384" y="216"/>
                  </a:lnTo>
                  <a:lnTo>
                    <a:pt x="404" y="212"/>
                  </a:lnTo>
                  <a:lnTo>
                    <a:pt x="424" y="206"/>
                  </a:lnTo>
                  <a:lnTo>
                    <a:pt x="443" y="201"/>
                  </a:lnTo>
                  <a:lnTo>
                    <a:pt x="460" y="194"/>
                  </a:lnTo>
                  <a:lnTo>
                    <a:pt x="476" y="186"/>
                  </a:lnTo>
                  <a:lnTo>
                    <a:pt x="490" y="178"/>
                  </a:lnTo>
                  <a:lnTo>
                    <a:pt x="503" y="170"/>
                  </a:lnTo>
                  <a:lnTo>
                    <a:pt x="513" y="162"/>
                  </a:lnTo>
                  <a:lnTo>
                    <a:pt x="522" y="152"/>
                  </a:lnTo>
                  <a:lnTo>
                    <a:pt x="530" y="143"/>
                  </a:lnTo>
                  <a:lnTo>
                    <a:pt x="535" y="133"/>
                  </a:lnTo>
                  <a:lnTo>
                    <a:pt x="538" y="123"/>
                  </a:lnTo>
                  <a:lnTo>
                    <a:pt x="539" y="113"/>
                  </a:lnTo>
                  <a:lnTo>
                    <a:pt x="538" y="104"/>
                  </a:lnTo>
                  <a:lnTo>
                    <a:pt x="535" y="94"/>
                  </a:lnTo>
                  <a:lnTo>
                    <a:pt x="530" y="84"/>
                  </a:lnTo>
                  <a:lnTo>
                    <a:pt x="522" y="75"/>
                  </a:lnTo>
                  <a:lnTo>
                    <a:pt x="513" y="65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0"/>
                  </a:lnTo>
                  <a:lnTo>
                    <a:pt x="460" y="33"/>
                  </a:lnTo>
                  <a:lnTo>
                    <a:pt x="442" y="26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4" y="10"/>
                  </a:lnTo>
                  <a:lnTo>
                    <a:pt x="362" y="6"/>
                  </a:lnTo>
                  <a:lnTo>
                    <a:pt x="339" y="3"/>
                  </a:lnTo>
                  <a:lnTo>
                    <a:pt x="316" y="1"/>
                  </a:lnTo>
                  <a:lnTo>
                    <a:pt x="293" y="0"/>
                  </a:lnTo>
                  <a:lnTo>
                    <a:pt x="270" y="0"/>
                  </a:lnTo>
                  <a:lnTo>
                    <a:pt x="246" y="0"/>
                  </a:lnTo>
                  <a:lnTo>
                    <a:pt x="223" y="1"/>
                  </a:lnTo>
                  <a:lnTo>
                    <a:pt x="200" y="3"/>
                  </a:lnTo>
                  <a:lnTo>
                    <a:pt x="177" y="6"/>
                  </a:lnTo>
                  <a:lnTo>
                    <a:pt x="156" y="10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6" y="26"/>
                  </a:lnTo>
                  <a:lnTo>
                    <a:pt x="79" y="33"/>
                  </a:lnTo>
                  <a:lnTo>
                    <a:pt x="63" y="40"/>
                  </a:lnTo>
                  <a:lnTo>
                    <a:pt x="49" y="48"/>
                  </a:lnTo>
                  <a:lnTo>
                    <a:pt x="36" y="57"/>
                  </a:lnTo>
                  <a:lnTo>
                    <a:pt x="26" y="66"/>
                  </a:lnTo>
                  <a:lnTo>
                    <a:pt x="17" y="75"/>
                  </a:lnTo>
                  <a:lnTo>
                    <a:pt x="9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8350" name="Freeform 46"/>
            <p:cNvSpPr>
              <a:spLocks/>
            </p:cNvSpPr>
            <p:nvPr/>
          </p:nvSpPr>
          <p:spPr bwMode="auto">
            <a:xfrm>
              <a:off x="4561" y="3874"/>
              <a:ext cx="646" cy="229"/>
            </a:xfrm>
            <a:custGeom>
              <a:avLst/>
              <a:gdLst/>
              <a:ahLst/>
              <a:cxnLst>
                <a:cxn ang="0">
                  <a:pos x="1" y="124"/>
                </a:cxn>
                <a:cxn ang="0">
                  <a:pos x="11" y="143"/>
                </a:cxn>
                <a:cxn ang="0">
                  <a:pos x="29" y="162"/>
                </a:cxn>
                <a:cxn ang="0">
                  <a:pos x="58" y="179"/>
                </a:cxn>
                <a:cxn ang="0">
                  <a:pos x="94" y="194"/>
                </a:cxn>
                <a:cxn ang="0">
                  <a:pos x="137" y="207"/>
                </a:cxn>
                <a:cxn ang="0">
                  <a:pos x="186" y="217"/>
                </a:cxn>
                <a:cxn ang="0">
                  <a:pos x="239" y="223"/>
                </a:cxn>
                <a:cxn ang="0">
                  <a:pos x="294" y="227"/>
                </a:cxn>
                <a:cxn ang="0">
                  <a:pos x="350" y="227"/>
                </a:cxn>
                <a:cxn ang="0">
                  <a:pos x="405" y="223"/>
                </a:cxn>
                <a:cxn ang="0">
                  <a:pos x="458" y="217"/>
                </a:cxn>
                <a:cxn ang="0">
                  <a:pos x="507" y="207"/>
                </a:cxn>
                <a:cxn ang="0">
                  <a:pos x="550" y="194"/>
                </a:cxn>
                <a:cxn ang="0">
                  <a:pos x="586" y="179"/>
                </a:cxn>
                <a:cxn ang="0">
                  <a:pos x="615" y="162"/>
                </a:cxn>
                <a:cxn ang="0">
                  <a:pos x="634" y="143"/>
                </a:cxn>
                <a:cxn ang="0">
                  <a:pos x="643" y="123"/>
                </a:cxn>
                <a:cxn ang="0">
                  <a:pos x="643" y="104"/>
                </a:cxn>
                <a:cxn ang="0">
                  <a:pos x="634" y="84"/>
                </a:cxn>
                <a:cxn ang="0">
                  <a:pos x="615" y="65"/>
                </a:cxn>
                <a:cxn ang="0">
                  <a:pos x="586" y="48"/>
                </a:cxn>
                <a:cxn ang="0">
                  <a:pos x="550" y="33"/>
                </a:cxn>
                <a:cxn ang="0">
                  <a:pos x="507" y="20"/>
                </a:cxn>
                <a:cxn ang="0">
                  <a:pos x="458" y="10"/>
                </a:cxn>
                <a:cxn ang="0">
                  <a:pos x="405" y="3"/>
                </a:cxn>
                <a:cxn ang="0">
                  <a:pos x="350" y="0"/>
                </a:cxn>
                <a:cxn ang="0">
                  <a:pos x="294" y="0"/>
                </a:cxn>
                <a:cxn ang="0">
                  <a:pos x="239" y="3"/>
                </a:cxn>
                <a:cxn ang="0">
                  <a:pos x="185" y="10"/>
                </a:cxn>
                <a:cxn ang="0">
                  <a:pos x="137" y="20"/>
                </a:cxn>
                <a:cxn ang="0">
                  <a:pos x="94" y="33"/>
                </a:cxn>
                <a:cxn ang="0">
                  <a:pos x="58" y="48"/>
                </a:cxn>
                <a:cxn ang="0">
                  <a:pos x="29" y="66"/>
                </a:cxn>
                <a:cxn ang="0">
                  <a:pos x="11" y="84"/>
                </a:cxn>
                <a:cxn ang="0">
                  <a:pos x="1" y="104"/>
                </a:cxn>
              </a:cxnLst>
              <a:rect l="0" t="0" r="r" b="b"/>
              <a:pathLst>
                <a:path w="646" h="229">
                  <a:moveTo>
                    <a:pt x="0" y="114"/>
                  </a:moveTo>
                  <a:lnTo>
                    <a:pt x="1" y="124"/>
                  </a:lnTo>
                  <a:lnTo>
                    <a:pt x="4" y="134"/>
                  </a:lnTo>
                  <a:lnTo>
                    <a:pt x="11" y="143"/>
                  </a:lnTo>
                  <a:lnTo>
                    <a:pt x="19" y="153"/>
                  </a:lnTo>
                  <a:lnTo>
                    <a:pt x="29" y="162"/>
                  </a:lnTo>
                  <a:lnTo>
                    <a:pt x="43" y="171"/>
                  </a:lnTo>
                  <a:lnTo>
                    <a:pt x="58" y="179"/>
                  </a:lnTo>
                  <a:lnTo>
                    <a:pt x="75" y="187"/>
                  </a:lnTo>
                  <a:lnTo>
                    <a:pt x="94" y="194"/>
                  </a:lnTo>
                  <a:lnTo>
                    <a:pt x="116" y="201"/>
                  </a:lnTo>
                  <a:lnTo>
                    <a:pt x="137" y="207"/>
                  </a:lnTo>
                  <a:lnTo>
                    <a:pt x="161" y="212"/>
                  </a:lnTo>
                  <a:lnTo>
                    <a:pt x="186" y="217"/>
                  </a:lnTo>
                  <a:lnTo>
                    <a:pt x="213" y="221"/>
                  </a:lnTo>
                  <a:lnTo>
                    <a:pt x="239" y="223"/>
                  </a:lnTo>
                  <a:lnTo>
                    <a:pt x="266" y="226"/>
                  </a:lnTo>
                  <a:lnTo>
                    <a:pt x="294" y="227"/>
                  </a:lnTo>
                  <a:lnTo>
                    <a:pt x="321" y="228"/>
                  </a:lnTo>
                  <a:lnTo>
                    <a:pt x="350" y="227"/>
                  </a:lnTo>
                  <a:lnTo>
                    <a:pt x="379" y="226"/>
                  </a:lnTo>
                  <a:lnTo>
                    <a:pt x="405" y="223"/>
                  </a:lnTo>
                  <a:lnTo>
                    <a:pt x="433" y="221"/>
                  </a:lnTo>
                  <a:lnTo>
                    <a:pt x="458" y="217"/>
                  </a:lnTo>
                  <a:lnTo>
                    <a:pt x="483" y="212"/>
                  </a:lnTo>
                  <a:lnTo>
                    <a:pt x="507" y="207"/>
                  </a:lnTo>
                  <a:lnTo>
                    <a:pt x="530" y="201"/>
                  </a:lnTo>
                  <a:lnTo>
                    <a:pt x="550" y="194"/>
                  </a:lnTo>
                  <a:lnTo>
                    <a:pt x="569" y="186"/>
                  </a:lnTo>
                  <a:lnTo>
                    <a:pt x="586" y="179"/>
                  </a:lnTo>
                  <a:lnTo>
                    <a:pt x="601" y="171"/>
                  </a:lnTo>
                  <a:lnTo>
                    <a:pt x="615" y="162"/>
                  </a:lnTo>
                  <a:lnTo>
                    <a:pt x="625" y="152"/>
                  </a:lnTo>
                  <a:lnTo>
                    <a:pt x="634" y="143"/>
                  </a:lnTo>
                  <a:lnTo>
                    <a:pt x="640" y="133"/>
                  </a:lnTo>
                  <a:lnTo>
                    <a:pt x="643" y="123"/>
                  </a:lnTo>
                  <a:lnTo>
                    <a:pt x="645" y="114"/>
                  </a:lnTo>
                  <a:lnTo>
                    <a:pt x="643" y="104"/>
                  </a:lnTo>
                  <a:lnTo>
                    <a:pt x="640" y="94"/>
                  </a:lnTo>
                  <a:lnTo>
                    <a:pt x="634" y="84"/>
                  </a:lnTo>
                  <a:lnTo>
                    <a:pt x="625" y="75"/>
                  </a:lnTo>
                  <a:lnTo>
                    <a:pt x="615" y="65"/>
                  </a:lnTo>
                  <a:lnTo>
                    <a:pt x="601" y="57"/>
                  </a:lnTo>
                  <a:lnTo>
                    <a:pt x="586" y="48"/>
                  </a:lnTo>
                  <a:lnTo>
                    <a:pt x="569" y="40"/>
                  </a:lnTo>
                  <a:lnTo>
                    <a:pt x="550" y="33"/>
                  </a:lnTo>
                  <a:lnTo>
                    <a:pt x="530" y="26"/>
                  </a:lnTo>
                  <a:lnTo>
                    <a:pt x="507" y="20"/>
                  </a:lnTo>
                  <a:lnTo>
                    <a:pt x="483" y="15"/>
                  </a:lnTo>
                  <a:lnTo>
                    <a:pt x="458" y="10"/>
                  </a:lnTo>
                  <a:lnTo>
                    <a:pt x="433" y="7"/>
                  </a:lnTo>
                  <a:lnTo>
                    <a:pt x="405" y="3"/>
                  </a:lnTo>
                  <a:lnTo>
                    <a:pt x="378" y="1"/>
                  </a:lnTo>
                  <a:lnTo>
                    <a:pt x="350" y="0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6" y="1"/>
                  </a:lnTo>
                  <a:lnTo>
                    <a:pt x="239" y="3"/>
                  </a:lnTo>
                  <a:lnTo>
                    <a:pt x="211" y="7"/>
                  </a:lnTo>
                  <a:lnTo>
                    <a:pt x="185" y="10"/>
                  </a:lnTo>
                  <a:lnTo>
                    <a:pt x="161" y="15"/>
                  </a:lnTo>
                  <a:lnTo>
                    <a:pt x="137" y="20"/>
                  </a:lnTo>
                  <a:lnTo>
                    <a:pt x="116" y="27"/>
                  </a:lnTo>
                  <a:lnTo>
                    <a:pt x="94" y="33"/>
                  </a:lnTo>
                  <a:lnTo>
                    <a:pt x="75" y="40"/>
                  </a:lnTo>
                  <a:lnTo>
                    <a:pt x="58" y="48"/>
                  </a:lnTo>
                  <a:lnTo>
                    <a:pt x="43" y="57"/>
                  </a:lnTo>
                  <a:lnTo>
                    <a:pt x="29" y="66"/>
                  </a:lnTo>
                  <a:lnTo>
                    <a:pt x="19" y="75"/>
                  </a:lnTo>
                  <a:lnTo>
                    <a:pt x="11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8351" name="Freeform 47"/>
            <p:cNvSpPr>
              <a:spLocks/>
            </p:cNvSpPr>
            <p:nvPr/>
          </p:nvSpPr>
          <p:spPr bwMode="auto">
            <a:xfrm>
              <a:off x="4980" y="3360"/>
              <a:ext cx="540" cy="229"/>
            </a:xfrm>
            <a:custGeom>
              <a:avLst/>
              <a:gdLst/>
              <a:ahLst/>
              <a:cxnLst>
                <a:cxn ang="0">
                  <a:pos x="1" y="124"/>
                </a:cxn>
                <a:cxn ang="0">
                  <a:pos x="10" y="143"/>
                </a:cxn>
                <a:cxn ang="0">
                  <a:pos x="25" y="162"/>
                </a:cxn>
                <a:cxn ang="0">
                  <a:pos x="49" y="179"/>
                </a:cxn>
                <a:cxn ang="0">
                  <a:pos x="79" y="194"/>
                </a:cxn>
                <a:cxn ang="0">
                  <a:pos x="115" y="207"/>
                </a:cxn>
                <a:cxn ang="0">
                  <a:pos x="156" y="217"/>
                </a:cxn>
                <a:cxn ang="0">
                  <a:pos x="200" y="223"/>
                </a:cxn>
                <a:cxn ang="0">
                  <a:pos x="246" y="227"/>
                </a:cxn>
                <a:cxn ang="0">
                  <a:pos x="293" y="227"/>
                </a:cxn>
                <a:cxn ang="0">
                  <a:pos x="339" y="223"/>
                </a:cxn>
                <a:cxn ang="0">
                  <a:pos x="383" y="217"/>
                </a:cxn>
                <a:cxn ang="0">
                  <a:pos x="424" y="207"/>
                </a:cxn>
                <a:cxn ang="0">
                  <a:pos x="460" y="194"/>
                </a:cxn>
                <a:cxn ang="0">
                  <a:pos x="490" y="179"/>
                </a:cxn>
                <a:cxn ang="0">
                  <a:pos x="514" y="162"/>
                </a:cxn>
                <a:cxn ang="0">
                  <a:pos x="530" y="143"/>
                </a:cxn>
                <a:cxn ang="0">
                  <a:pos x="538" y="123"/>
                </a:cxn>
                <a:cxn ang="0">
                  <a:pos x="538" y="104"/>
                </a:cxn>
                <a:cxn ang="0">
                  <a:pos x="530" y="84"/>
                </a:cxn>
                <a:cxn ang="0">
                  <a:pos x="514" y="65"/>
                </a:cxn>
                <a:cxn ang="0">
                  <a:pos x="490" y="48"/>
                </a:cxn>
                <a:cxn ang="0">
                  <a:pos x="460" y="33"/>
                </a:cxn>
                <a:cxn ang="0">
                  <a:pos x="424" y="20"/>
                </a:cxn>
                <a:cxn ang="0">
                  <a:pos x="383" y="10"/>
                </a:cxn>
                <a:cxn ang="0">
                  <a:pos x="339" y="3"/>
                </a:cxn>
                <a:cxn ang="0">
                  <a:pos x="293" y="0"/>
                </a:cxn>
                <a:cxn ang="0">
                  <a:pos x="246" y="0"/>
                </a:cxn>
                <a:cxn ang="0">
                  <a:pos x="200" y="3"/>
                </a:cxn>
                <a:cxn ang="0">
                  <a:pos x="155" y="10"/>
                </a:cxn>
                <a:cxn ang="0">
                  <a:pos x="115" y="20"/>
                </a:cxn>
                <a:cxn ang="0">
                  <a:pos x="79" y="33"/>
                </a:cxn>
                <a:cxn ang="0">
                  <a:pos x="49" y="48"/>
                </a:cxn>
                <a:cxn ang="0">
                  <a:pos x="25" y="66"/>
                </a:cxn>
                <a:cxn ang="0">
                  <a:pos x="10" y="84"/>
                </a:cxn>
                <a:cxn ang="0">
                  <a:pos x="1" y="104"/>
                </a:cxn>
              </a:cxnLst>
              <a:rect l="0" t="0" r="r" b="b"/>
              <a:pathLst>
                <a:path w="540" h="229">
                  <a:moveTo>
                    <a:pt x="0" y="114"/>
                  </a:moveTo>
                  <a:lnTo>
                    <a:pt x="1" y="124"/>
                  </a:lnTo>
                  <a:lnTo>
                    <a:pt x="4" y="134"/>
                  </a:lnTo>
                  <a:lnTo>
                    <a:pt x="10" y="143"/>
                  </a:lnTo>
                  <a:lnTo>
                    <a:pt x="16" y="153"/>
                  </a:lnTo>
                  <a:lnTo>
                    <a:pt x="25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4"/>
                  </a:lnTo>
                  <a:lnTo>
                    <a:pt x="97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7"/>
                  </a:lnTo>
                  <a:lnTo>
                    <a:pt x="178" y="221"/>
                  </a:lnTo>
                  <a:lnTo>
                    <a:pt x="200" y="223"/>
                  </a:lnTo>
                  <a:lnTo>
                    <a:pt x="223" y="226"/>
                  </a:lnTo>
                  <a:lnTo>
                    <a:pt x="246" y="227"/>
                  </a:lnTo>
                  <a:lnTo>
                    <a:pt x="269" y="228"/>
                  </a:lnTo>
                  <a:lnTo>
                    <a:pt x="293" y="227"/>
                  </a:lnTo>
                  <a:lnTo>
                    <a:pt x="317" y="226"/>
                  </a:lnTo>
                  <a:lnTo>
                    <a:pt x="339" y="223"/>
                  </a:lnTo>
                  <a:lnTo>
                    <a:pt x="362" y="221"/>
                  </a:lnTo>
                  <a:lnTo>
                    <a:pt x="383" y="217"/>
                  </a:lnTo>
                  <a:lnTo>
                    <a:pt x="404" y="212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4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4" y="162"/>
                  </a:lnTo>
                  <a:lnTo>
                    <a:pt x="523" y="152"/>
                  </a:lnTo>
                  <a:lnTo>
                    <a:pt x="530" y="143"/>
                  </a:lnTo>
                  <a:lnTo>
                    <a:pt x="535" y="133"/>
                  </a:lnTo>
                  <a:lnTo>
                    <a:pt x="538" y="123"/>
                  </a:lnTo>
                  <a:lnTo>
                    <a:pt x="539" y="114"/>
                  </a:lnTo>
                  <a:lnTo>
                    <a:pt x="538" y="104"/>
                  </a:lnTo>
                  <a:lnTo>
                    <a:pt x="535" y="94"/>
                  </a:lnTo>
                  <a:lnTo>
                    <a:pt x="530" y="84"/>
                  </a:lnTo>
                  <a:lnTo>
                    <a:pt x="523" y="75"/>
                  </a:lnTo>
                  <a:lnTo>
                    <a:pt x="514" y="65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0"/>
                  </a:lnTo>
                  <a:lnTo>
                    <a:pt x="460" y="33"/>
                  </a:lnTo>
                  <a:lnTo>
                    <a:pt x="443" y="26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3" y="10"/>
                  </a:lnTo>
                  <a:lnTo>
                    <a:pt x="362" y="7"/>
                  </a:lnTo>
                  <a:lnTo>
                    <a:pt x="339" y="3"/>
                  </a:lnTo>
                  <a:lnTo>
                    <a:pt x="316" y="1"/>
                  </a:lnTo>
                  <a:lnTo>
                    <a:pt x="293" y="0"/>
                  </a:lnTo>
                  <a:lnTo>
                    <a:pt x="269" y="0"/>
                  </a:lnTo>
                  <a:lnTo>
                    <a:pt x="246" y="0"/>
                  </a:lnTo>
                  <a:lnTo>
                    <a:pt x="223" y="1"/>
                  </a:lnTo>
                  <a:lnTo>
                    <a:pt x="200" y="3"/>
                  </a:lnTo>
                  <a:lnTo>
                    <a:pt x="177" y="7"/>
                  </a:lnTo>
                  <a:lnTo>
                    <a:pt x="155" y="10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7" y="27"/>
                  </a:lnTo>
                  <a:lnTo>
                    <a:pt x="79" y="33"/>
                  </a:lnTo>
                  <a:lnTo>
                    <a:pt x="63" y="40"/>
                  </a:lnTo>
                  <a:lnTo>
                    <a:pt x="49" y="48"/>
                  </a:lnTo>
                  <a:lnTo>
                    <a:pt x="36" y="57"/>
                  </a:lnTo>
                  <a:lnTo>
                    <a:pt x="25" y="66"/>
                  </a:lnTo>
                  <a:lnTo>
                    <a:pt x="16" y="75"/>
                  </a:lnTo>
                  <a:lnTo>
                    <a:pt x="10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8352" name="Freeform 48"/>
            <p:cNvSpPr>
              <a:spLocks/>
            </p:cNvSpPr>
            <p:nvPr/>
          </p:nvSpPr>
          <p:spPr bwMode="auto">
            <a:xfrm>
              <a:off x="2885" y="3754"/>
              <a:ext cx="637" cy="229"/>
            </a:xfrm>
            <a:custGeom>
              <a:avLst/>
              <a:gdLst/>
              <a:ahLst/>
              <a:cxnLst>
                <a:cxn ang="0">
                  <a:pos x="1" y="124"/>
                </a:cxn>
                <a:cxn ang="0">
                  <a:pos x="10" y="144"/>
                </a:cxn>
                <a:cxn ang="0">
                  <a:pos x="29" y="162"/>
                </a:cxn>
                <a:cxn ang="0">
                  <a:pos x="56" y="180"/>
                </a:cxn>
                <a:cxn ang="0">
                  <a:pos x="93" y="195"/>
                </a:cxn>
                <a:cxn ang="0">
                  <a:pos x="135" y="208"/>
                </a:cxn>
                <a:cxn ang="0">
                  <a:pos x="182" y="218"/>
                </a:cxn>
                <a:cxn ang="0">
                  <a:pos x="234" y="225"/>
                </a:cxn>
                <a:cxn ang="0">
                  <a:pos x="290" y="228"/>
                </a:cxn>
                <a:cxn ang="0">
                  <a:pos x="345" y="228"/>
                </a:cxn>
                <a:cxn ang="0">
                  <a:pos x="400" y="224"/>
                </a:cxn>
                <a:cxn ang="0">
                  <a:pos x="451" y="218"/>
                </a:cxn>
                <a:cxn ang="0">
                  <a:pos x="500" y="208"/>
                </a:cxn>
                <a:cxn ang="0">
                  <a:pos x="542" y="195"/>
                </a:cxn>
                <a:cxn ang="0">
                  <a:pos x="578" y="180"/>
                </a:cxn>
                <a:cxn ang="0">
                  <a:pos x="605" y="162"/>
                </a:cxn>
                <a:cxn ang="0">
                  <a:pos x="624" y="144"/>
                </a:cxn>
                <a:cxn ang="0">
                  <a:pos x="634" y="124"/>
                </a:cxn>
                <a:cxn ang="0">
                  <a:pos x="634" y="104"/>
                </a:cxn>
                <a:cxn ang="0">
                  <a:pos x="624" y="85"/>
                </a:cxn>
                <a:cxn ang="0">
                  <a:pos x="605" y="66"/>
                </a:cxn>
                <a:cxn ang="0">
                  <a:pos x="578" y="49"/>
                </a:cxn>
                <a:cxn ang="0">
                  <a:pos x="542" y="34"/>
                </a:cxn>
                <a:cxn ang="0">
                  <a:pos x="500" y="21"/>
                </a:cxn>
                <a:cxn ang="0">
                  <a:pos x="451" y="11"/>
                </a:cxn>
                <a:cxn ang="0">
                  <a:pos x="400" y="4"/>
                </a:cxn>
                <a:cxn ang="0">
                  <a:pos x="345" y="1"/>
                </a:cxn>
                <a:cxn ang="0">
                  <a:pos x="290" y="1"/>
                </a:cxn>
                <a:cxn ang="0">
                  <a:pos x="234" y="4"/>
                </a:cxn>
                <a:cxn ang="0">
                  <a:pos x="182" y="11"/>
                </a:cxn>
                <a:cxn ang="0">
                  <a:pos x="135" y="21"/>
                </a:cxn>
                <a:cxn ang="0">
                  <a:pos x="93" y="34"/>
                </a:cxn>
                <a:cxn ang="0">
                  <a:pos x="56" y="49"/>
                </a:cxn>
                <a:cxn ang="0">
                  <a:pos x="29" y="66"/>
                </a:cxn>
                <a:cxn ang="0">
                  <a:pos x="10" y="85"/>
                </a:cxn>
                <a:cxn ang="0">
                  <a:pos x="1" y="104"/>
                </a:cxn>
              </a:cxnLst>
              <a:rect l="0" t="0" r="r" b="b"/>
              <a:pathLst>
                <a:path w="637" h="229">
                  <a:moveTo>
                    <a:pt x="0" y="114"/>
                  </a:moveTo>
                  <a:lnTo>
                    <a:pt x="1" y="124"/>
                  </a:lnTo>
                  <a:lnTo>
                    <a:pt x="4" y="134"/>
                  </a:lnTo>
                  <a:lnTo>
                    <a:pt x="10" y="144"/>
                  </a:lnTo>
                  <a:lnTo>
                    <a:pt x="18" y="153"/>
                  </a:lnTo>
                  <a:lnTo>
                    <a:pt x="29" y="162"/>
                  </a:lnTo>
                  <a:lnTo>
                    <a:pt x="42" y="171"/>
                  </a:lnTo>
                  <a:lnTo>
                    <a:pt x="56" y="180"/>
                  </a:lnTo>
                  <a:lnTo>
                    <a:pt x="74" y="188"/>
                  </a:lnTo>
                  <a:lnTo>
                    <a:pt x="93" y="195"/>
                  </a:lnTo>
                  <a:lnTo>
                    <a:pt x="113" y="201"/>
                  </a:lnTo>
                  <a:lnTo>
                    <a:pt x="135" y="208"/>
                  </a:lnTo>
                  <a:lnTo>
                    <a:pt x="159" y="213"/>
                  </a:lnTo>
                  <a:lnTo>
                    <a:pt x="182" y="218"/>
                  </a:lnTo>
                  <a:lnTo>
                    <a:pt x="208" y="221"/>
                  </a:lnTo>
                  <a:lnTo>
                    <a:pt x="234" y="225"/>
                  </a:lnTo>
                  <a:lnTo>
                    <a:pt x="261" y="227"/>
                  </a:lnTo>
                  <a:lnTo>
                    <a:pt x="290" y="228"/>
                  </a:lnTo>
                  <a:lnTo>
                    <a:pt x="317" y="228"/>
                  </a:lnTo>
                  <a:lnTo>
                    <a:pt x="345" y="228"/>
                  </a:lnTo>
                  <a:lnTo>
                    <a:pt x="372" y="226"/>
                  </a:lnTo>
                  <a:lnTo>
                    <a:pt x="400" y="224"/>
                  </a:lnTo>
                  <a:lnTo>
                    <a:pt x="425" y="221"/>
                  </a:lnTo>
                  <a:lnTo>
                    <a:pt x="451" y="218"/>
                  </a:lnTo>
                  <a:lnTo>
                    <a:pt x="476" y="213"/>
                  </a:lnTo>
                  <a:lnTo>
                    <a:pt x="500" y="208"/>
                  </a:lnTo>
                  <a:lnTo>
                    <a:pt x="521" y="201"/>
                  </a:lnTo>
                  <a:lnTo>
                    <a:pt x="542" y="195"/>
                  </a:lnTo>
                  <a:lnTo>
                    <a:pt x="561" y="188"/>
                  </a:lnTo>
                  <a:lnTo>
                    <a:pt x="578" y="180"/>
                  </a:lnTo>
                  <a:lnTo>
                    <a:pt x="593" y="171"/>
                  </a:lnTo>
                  <a:lnTo>
                    <a:pt x="605" y="162"/>
                  </a:lnTo>
                  <a:lnTo>
                    <a:pt x="615" y="153"/>
                  </a:lnTo>
                  <a:lnTo>
                    <a:pt x="624" y="144"/>
                  </a:lnTo>
                  <a:lnTo>
                    <a:pt x="631" y="134"/>
                  </a:lnTo>
                  <a:lnTo>
                    <a:pt x="634" y="124"/>
                  </a:lnTo>
                  <a:lnTo>
                    <a:pt x="636" y="114"/>
                  </a:lnTo>
                  <a:lnTo>
                    <a:pt x="634" y="104"/>
                  </a:lnTo>
                  <a:lnTo>
                    <a:pt x="631" y="94"/>
                  </a:lnTo>
                  <a:lnTo>
                    <a:pt x="624" y="85"/>
                  </a:lnTo>
                  <a:lnTo>
                    <a:pt x="615" y="75"/>
                  </a:lnTo>
                  <a:lnTo>
                    <a:pt x="605" y="66"/>
                  </a:lnTo>
                  <a:lnTo>
                    <a:pt x="592" y="57"/>
                  </a:lnTo>
                  <a:lnTo>
                    <a:pt x="578" y="49"/>
                  </a:lnTo>
                  <a:lnTo>
                    <a:pt x="561" y="41"/>
                  </a:lnTo>
                  <a:lnTo>
                    <a:pt x="542" y="34"/>
                  </a:lnTo>
                  <a:lnTo>
                    <a:pt x="521" y="27"/>
                  </a:lnTo>
                  <a:lnTo>
                    <a:pt x="500" y="21"/>
                  </a:lnTo>
                  <a:lnTo>
                    <a:pt x="476" y="16"/>
                  </a:lnTo>
                  <a:lnTo>
                    <a:pt x="451" y="11"/>
                  </a:lnTo>
                  <a:lnTo>
                    <a:pt x="425" y="7"/>
                  </a:lnTo>
                  <a:lnTo>
                    <a:pt x="400" y="4"/>
                  </a:lnTo>
                  <a:lnTo>
                    <a:pt x="372" y="2"/>
                  </a:lnTo>
                  <a:lnTo>
                    <a:pt x="345" y="1"/>
                  </a:lnTo>
                  <a:lnTo>
                    <a:pt x="317" y="0"/>
                  </a:lnTo>
                  <a:lnTo>
                    <a:pt x="290" y="1"/>
                  </a:lnTo>
                  <a:lnTo>
                    <a:pt x="261" y="2"/>
                  </a:lnTo>
                  <a:lnTo>
                    <a:pt x="234" y="4"/>
                  </a:lnTo>
                  <a:lnTo>
                    <a:pt x="208" y="7"/>
                  </a:lnTo>
                  <a:lnTo>
                    <a:pt x="182" y="11"/>
                  </a:lnTo>
                  <a:lnTo>
                    <a:pt x="158" y="16"/>
                  </a:lnTo>
                  <a:lnTo>
                    <a:pt x="135" y="21"/>
                  </a:lnTo>
                  <a:lnTo>
                    <a:pt x="113" y="27"/>
                  </a:lnTo>
                  <a:lnTo>
                    <a:pt x="93" y="34"/>
                  </a:lnTo>
                  <a:lnTo>
                    <a:pt x="74" y="41"/>
                  </a:lnTo>
                  <a:lnTo>
                    <a:pt x="56" y="49"/>
                  </a:lnTo>
                  <a:lnTo>
                    <a:pt x="42" y="57"/>
                  </a:lnTo>
                  <a:lnTo>
                    <a:pt x="29" y="66"/>
                  </a:lnTo>
                  <a:lnTo>
                    <a:pt x="18" y="75"/>
                  </a:lnTo>
                  <a:lnTo>
                    <a:pt x="10" y="85"/>
                  </a:lnTo>
                  <a:lnTo>
                    <a:pt x="4" y="95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8353" name="Freeform 49"/>
            <p:cNvSpPr>
              <a:spLocks/>
            </p:cNvSpPr>
            <p:nvPr/>
          </p:nvSpPr>
          <p:spPr bwMode="auto">
            <a:xfrm>
              <a:off x="3813" y="3234"/>
              <a:ext cx="967" cy="376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477" y="0"/>
                </a:cxn>
                <a:cxn ang="0">
                  <a:pos x="966" y="194"/>
                </a:cxn>
                <a:cxn ang="0">
                  <a:pos x="477" y="375"/>
                </a:cxn>
                <a:cxn ang="0">
                  <a:pos x="0" y="188"/>
                </a:cxn>
              </a:cxnLst>
              <a:rect l="0" t="0" r="r" b="b"/>
              <a:pathLst>
                <a:path w="967" h="376">
                  <a:moveTo>
                    <a:pt x="0" y="188"/>
                  </a:moveTo>
                  <a:lnTo>
                    <a:pt x="477" y="0"/>
                  </a:lnTo>
                  <a:lnTo>
                    <a:pt x="966" y="194"/>
                  </a:lnTo>
                  <a:lnTo>
                    <a:pt x="477" y="375"/>
                  </a:lnTo>
                  <a:lnTo>
                    <a:pt x="0" y="1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8354" name="Freeform 50"/>
            <p:cNvSpPr>
              <a:spLocks/>
            </p:cNvSpPr>
            <p:nvPr/>
          </p:nvSpPr>
          <p:spPr bwMode="auto">
            <a:xfrm>
              <a:off x="4715" y="3010"/>
              <a:ext cx="873" cy="265"/>
            </a:xfrm>
            <a:custGeom>
              <a:avLst/>
              <a:gdLst/>
              <a:ahLst/>
              <a:cxnLst>
                <a:cxn ang="0">
                  <a:pos x="872" y="264"/>
                </a:cxn>
                <a:cxn ang="0">
                  <a:pos x="872" y="0"/>
                </a:cxn>
                <a:cxn ang="0">
                  <a:pos x="0" y="0"/>
                </a:cxn>
                <a:cxn ang="0">
                  <a:pos x="0" y="264"/>
                </a:cxn>
                <a:cxn ang="0">
                  <a:pos x="872" y="264"/>
                </a:cxn>
              </a:cxnLst>
              <a:rect l="0" t="0" r="r" b="b"/>
              <a:pathLst>
                <a:path w="873" h="265">
                  <a:moveTo>
                    <a:pt x="872" y="264"/>
                  </a:moveTo>
                  <a:lnTo>
                    <a:pt x="872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872" y="2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8355" name="Freeform 51"/>
            <p:cNvSpPr>
              <a:spLocks/>
            </p:cNvSpPr>
            <p:nvPr/>
          </p:nvSpPr>
          <p:spPr bwMode="auto">
            <a:xfrm>
              <a:off x="2447" y="2695"/>
              <a:ext cx="760" cy="233"/>
            </a:xfrm>
            <a:custGeom>
              <a:avLst/>
              <a:gdLst/>
              <a:ahLst/>
              <a:cxnLst>
                <a:cxn ang="0">
                  <a:pos x="759" y="232"/>
                </a:cxn>
                <a:cxn ang="0">
                  <a:pos x="759" y="0"/>
                </a:cxn>
                <a:cxn ang="0">
                  <a:pos x="0" y="0"/>
                </a:cxn>
                <a:cxn ang="0">
                  <a:pos x="0" y="232"/>
                </a:cxn>
                <a:cxn ang="0">
                  <a:pos x="759" y="232"/>
                </a:cxn>
              </a:cxnLst>
              <a:rect l="0" t="0" r="r" b="b"/>
              <a:pathLst>
                <a:path w="760" h="233">
                  <a:moveTo>
                    <a:pt x="759" y="232"/>
                  </a:moveTo>
                  <a:lnTo>
                    <a:pt x="759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759" y="2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8356" name="Rectangle 52"/>
            <p:cNvSpPr>
              <a:spLocks noChangeArrowheads="1"/>
            </p:cNvSpPr>
            <p:nvPr/>
          </p:nvSpPr>
          <p:spPr bwMode="auto">
            <a:xfrm>
              <a:off x="5040" y="3360"/>
              <a:ext cx="44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since</a:t>
              </a:r>
            </a:p>
          </p:txBody>
        </p:sp>
        <p:sp>
          <p:nvSpPr>
            <p:cNvPr id="98357" name="Freeform 53"/>
            <p:cNvSpPr>
              <a:spLocks/>
            </p:cNvSpPr>
            <p:nvPr/>
          </p:nvSpPr>
          <p:spPr bwMode="auto">
            <a:xfrm>
              <a:off x="3683" y="3726"/>
              <a:ext cx="782" cy="258"/>
            </a:xfrm>
            <a:custGeom>
              <a:avLst/>
              <a:gdLst/>
              <a:ahLst/>
              <a:cxnLst>
                <a:cxn ang="0">
                  <a:pos x="781" y="257"/>
                </a:cxn>
                <a:cxn ang="0">
                  <a:pos x="781" y="0"/>
                </a:cxn>
                <a:cxn ang="0">
                  <a:pos x="0" y="0"/>
                </a:cxn>
                <a:cxn ang="0">
                  <a:pos x="0" y="257"/>
                </a:cxn>
                <a:cxn ang="0">
                  <a:pos x="781" y="257"/>
                </a:cxn>
              </a:cxnLst>
              <a:rect l="0" t="0" r="r" b="b"/>
              <a:pathLst>
                <a:path w="782" h="258">
                  <a:moveTo>
                    <a:pt x="781" y="257"/>
                  </a:moveTo>
                  <a:lnTo>
                    <a:pt x="781" y="0"/>
                  </a:lnTo>
                  <a:lnTo>
                    <a:pt x="0" y="0"/>
                  </a:lnTo>
                  <a:lnTo>
                    <a:pt x="0" y="257"/>
                  </a:lnTo>
                  <a:lnTo>
                    <a:pt x="781" y="25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8358" name="Rectangle 54"/>
            <p:cNvSpPr>
              <a:spLocks noChangeArrowheads="1"/>
            </p:cNvSpPr>
            <p:nvPr/>
          </p:nvSpPr>
          <p:spPr bwMode="auto">
            <a:xfrm>
              <a:off x="2606" y="2164"/>
              <a:ext cx="44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name</a:t>
              </a:r>
            </a:p>
          </p:txBody>
        </p:sp>
        <p:sp>
          <p:nvSpPr>
            <p:cNvPr id="98359" name="Rectangle 55"/>
            <p:cNvSpPr>
              <a:spLocks noChangeArrowheads="1"/>
            </p:cNvSpPr>
            <p:nvPr/>
          </p:nvSpPr>
          <p:spPr bwMode="auto">
            <a:xfrm>
              <a:off x="4725" y="2483"/>
              <a:ext cx="52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dname</a:t>
              </a:r>
            </a:p>
          </p:txBody>
        </p:sp>
        <p:sp>
          <p:nvSpPr>
            <p:cNvPr id="98360" name="Rectangle 56"/>
            <p:cNvSpPr>
              <a:spLocks noChangeArrowheads="1"/>
            </p:cNvSpPr>
            <p:nvPr/>
          </p:nvSpPr>
          <p:spPr bwMode="auto">
            <a:xfrm>
              <a:off x="5196" y="2647"/>
              <a:ext cx="54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budget</a:t>
              </a:r>
            </a:p>
          </p:txBody>
        </p:sp>
        <p:sp>
          <p:nvSpPr>
            <p:cNvPr id="98361" name="Rectangle 57"/>
            <p:cNvSpPr>
              <a:spLocks noChangeArrowheads="1"/>
            </p:cNvSpPr>
            <p:nvPr/>
          </p:nvSpPr>
          <p:spPr bwMode="auto">
            <a:xfrm>
              <a:off x="4377" y="2627"/>
              <a:ext cx="30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did</a:t>
              </a:r>
            </a:p>
          </p:txBody>
        </p:sp>
        <p:sp>
          <p:nvSpPr>
            <p:cNvPr id="98362" name="Rectangle 58"/>
            <p:cNvSpPr>
              <a:spLocks noChangeArrowheads="1"/>
            </p:cNvSpPr>
            <p:nvPr/>
          </p:nvSpPr>
          <p:spPr bwMode="auto">
            <a:xfrm>
              <a:off x="4720" y="2989"/>
              <a:ext cx="89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Departments</a:t>
              </a:r>
            </a:p>
          </p:txBody>
        </p:sp>
        <p:sp>
          <p:nvSpPr>
            <p:cNvPr id="98363" name="Rectangle 59"/>
            <p:cNvSpPr>
              <a:spLocks noChangeArrowheads="1"/>
            </p:cNvSpPr>
            <p:nvPr/>
          </p:nvSpPr>
          <p:spPr bwMode="auto">
            <a:xfrm>
              <a:off x="2208" y="2313"/>
              <a:ext cx="33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ssn</a:t>
              </a:r>
            </a:p>
          </p:txBody>
        </p:sp>
        <p:sp>
          <p:nvSpPr>
            <p:cNvPr id="98364" name="Rectangle 60"/>
            <p:cNvSpPr>
              <a:spLocks noChangeArrowheads="1"/>
            </p:cNvSpPr>
            <p:nvPr/>
          </p:nvSpPr>
          <p:spPr bwMode="auto">
            <a:xfrm>
              <a:off x="3225" y="2319"/>
              <a:ext cx="27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lot</a:t>
              </a:r>
            </a:p>
          </p:txBody>
        </p:sp>
        <p:sp>
          <p:nvSpPr>
            <p:cNvPr id="98365" name="Rectangle 61"/>
            <p:cNvSpPr>
              <a:spLocks noChangeArrowheads="1"/>
            </p:cNvSpPr>
            <p:nvPr/>
          </p:nvSpPr>
          <p:spPr bwMode="auto">
            <a:xfrm>
              <a:off x="3652" y="3736"/>
              <a:ext cx="78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Mgr_Appts</a:t>
              </a:r>
            </a:p>
          </p:txBody>
        </p:sp>
        <p:sp>
          <p:nvSpPr>
            <p:cNvPr id="98366" name="Rectangle 62"/>
            <p:cNvSpPr>
              <a:spLocks noChangeArrowheads="1"/>
            </p:cNvSpPr>
            <p:nvPr/>
          </p:nvSpPr>
          <p:spPr bwMode="auto">
            <a:xfrm>
              <a:off x="2688" y="3264"/>
              <a:ext cx="82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is_manager</a:t>
              </a:r>
            </a:p>
          </p:txBody>
        </p:sp>
        <p:sp>
          <p:nvSpPr>
            <p:cNvPr id="98367" name="Rectangle 63"/>
            <p:cNvSpPr>
              <a:spLocks noChangeArrowheads="1"/>
            </p:cNvSpPr>
            <p:nvPr/>
          </p:nvSpPr>
          <p:spPr bwMode="auto">
            <a:xfrm>
              <a:off x="4542" y="3892"/>
              <a:ext cx="619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dbudget</a:t>
              </a:r>
            </a:p>
          </p:txBody>
        </p:sp>
        <p:sp>
          <p:nvSpPr>
            <p:cNvPr id="98368" name="Rectangle 64"/>
            <p:cNvSpPr>
              <a:spLocks noChangeArrowheads="1"/>
            </p:cNvSpPr>
            <p:nvPr/>
          </p:nvSpPr>
          <p:spPr bwMode="auto">
            <a:xfrm>
              <a:off x="2859" y="3742"/>
              <a:ext cx="65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apptnum</a:t>
              </a:r>
            </a:p>
          </p:txBody>
        </p:sp>
        <p:sp>
          <p:nvSpPr>
            <p:cNvPr id="98369" name="Line 65"/>
            <p:cNvSpPr>
              <a:spLocks noChangeShapeType="1"/>
            </p:cNvSpPr>
            <p:nvPr/>
          </p:nvSpPr>
          <p:spPr bwMode="auto">
            <a:xfrm>
              <a:off x="2327" y="2566"/>
              <a:ext cx="328" cy="12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70" name="Line 66"/>
            <p:cNvSpPr>
              <a:spLocks noChangeShapeType="1"/>
            </p:cNvSpPr>
            <p:nvPr/>
          </p:nvSpPr>
          <p:spPr bwMode="auto">
            <a:xfrm>
              <a:off x="2832" y="2403"/>
              <a:ext cx="0" cy="29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71" name="Line 67"/>
            <p:cNvSpPr>
              <a:spLocks noChangeShapeType="1"/>
            </p:cNvSpPr>
            <p:nvPr/>
          </p:nvSpPr>
          <p:spPr bwMode="auto">
            <a:xfrm flipH="1">
              <a:off x="3078" y="2566"/>
              <a:ext cx="257" cy="12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72" name="Line 68"/>
            <p:cNvSpPr>
              <a:spLocks noChangeShapeType="1"/>
            </p:cNvSpPr>
            <p:nvPr/>
          </p:nvSpPr>
          <p:spPr bwMode="auto">
            <a:xfrm flipH="1" flipV="1">
              <a:off x="2832" y="2928"/>
              <a:ext cx="288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lg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73" name="Line 69"/>
            <p:cNvSpPr>
              <a:spLocks noChangeShapeType="1"/>
            </p:cNvSpPr>
            <p:nvPr/>
          </p:nvSpPr>
          <p:spPr bwMode="auto">
            <a:xfrm flipV="1">
              <a:off x="4272" y="3120"/>
              <a:ext cx="447" cy="9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74" name="Line 70"/>
            <p:cNvSpPr>
              <a:spLocks noChangeShapeType="1"/>
            </p:cNvSpPr>
            <p:nvPr/>
          </p:nvSpPr>
          <p:spPr bwMode="auto">
            <a:xfrm flipH="1">
              <a:off x="3507" y="3849"/>
              <a:ext cx="17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75" name="Line 71"/>
            <p:cNvSpPr>
              <a:spLocks noChangeShapeType="1"/>
            </p:cNvSpPr>
            <p:nvPr/>
          </p:nvSpPr>
          <p:spPr bwMode="auto">
            <a:xfrm flipH="1" flipV="1">
              <a:off x="4800" y="3448"/>
              <a:ext cx="192" cy="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76" name="Line 72"/>
            <p:cNvSpPr>
              <a:spLocks noChangeShapeType="1"/>
            </p:cNvSpPr>
            <p:nvPr/>
          </p:nvSpPr>
          <p:spPr bwMode="auto">
            <a:xfrm flipH="1" flipV="1">
              <a:off x="4440" y="3902"/>
              <a:ext cx="124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77" name="Line 73"/>
            <p:cNvSpPr>
              <a:spLocks noChangeShapeType="1"/>
            </p:cNvSpPr>
            <p:nvPr/>
          </p:nvSpPr>
          <p:spPr bwMode="auto">
            <a:xfrm>
              <a:off x="4497" y="2874"/>
              <a:ext cx="289" cy="12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78" name="Line 74"/>
            <p:cNvSpPr>
              <a:spLocks noChangeShapeType="1"/>
            </p:cNvSpPr>
            <p:nvPr/>
          </p:nvSpPr>
          <p:spPr bwMode="auto">
            <a:xfrm>
              <a:off x="4992" y="2711"/>
              <a:ext cx="0" cy="2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79" name="Line 75"/>
            <p:cNvSpPr>
              <a:spLocks noChangeShapeType="1"/>
            </p:cNvSpPr>
            <p:nvPr/>
          </p:nvSpPr>
          <p:spPr bwMode="auto">
            <a:xfrm flipH="1">
              <a:off x="5266" y="2884"/>
              <a:ext cx="220" cy="12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80" name="Line 76"/>
            <p:cNvSpPr>
              <a:spLocks noChangeShapeType="1"/>
            </p:cNvSpPr>
            <p:nvPr/>
          </p:nvSpPr>
          <p:spPr bwMode="auto">
            <a:xfrm flipH="1">
              <a:off x="3936" y="3600"/>
              <a:ext cx="336" cy="11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81" name="Freeform 77"/>
            <p:cNvSpPr>
              <a:spLocks/>
            </p:cNvSpPr>
            <p:nvPr/>
          </p:nvSpPr>
          <p:spPr bwMode="auto">
            <a:xfrm>
              <a:off x="2640" y="3168"/>
              <a:ext cx="967" cy="376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477" y="0"/>
                </a:cxn>
                <a:cxn ang="0">
                  <a:pos x="966" y="194"/>
                </a:cxn>
                <a:cxn ang="0">
                  <a:pos x="477" y="375"/>
                </a:cxn>
                <a:cxn ang="0">
                  <a:pos x="0" y="188"/>
                </a:cxn>
              </a:cxnLst>
              <a:rect l="0" t="0" r="r" b="b"/>
              <a:pathLst>
                <a:path w="967" h="376">
                  <a:moveTo>
                    <a:pt x="0" y="188"/>
                  </a:moveTo>
                  <a:lnTo>
                    <a:pt x="477" y="0"/>
                  </a:lnTo>
                  <a:lnTo>
                    <a:pt x="966" y="194"/>
                  </a:lnTo>
                  <a:lnTo>
                    <a:pt x="477" y="375"/>
                  </a:lnTo>
                  <a:lnTo>
                    <a:pt x="0" y="1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8382" name="Line 78"/>
            <p:cNvSpPr>
              <a:spLocks noChangeShapeType="1"/>
            </p:cNvSpPr>
            <p:nvPr/>
          </p:nvSpPr>
          <p:spPr bwMode="auto">
            <a:xfrm>
              <a:off x="3120" y="3552"/>
              <a:ext cx="76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8383" name="Rectangle 79"/>
            <p:cNvSpPr>
              <a:spLocks noChangeArrowheads="1"/>
            </p:cNvSpPr>
            <p:nvPr/>
          </p:nvSpPr>
          <p:spPr bwMode="auto">
            <a:xfrm>
              <a:off x="3888" y="3312"/>
              <a:ext cx="89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managed_by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/>
              <a:t>Databases Model the Real World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153400" cy="3465513"/>
          </a:xfrm>
        </p:spPr>
        <p:txBody>
          <a:bodyPr/>
          <a:lstStyle/>
          <a:p>
            <a:r>
              <a:rPr lang="en-US"/>
              <a:t>“Data Model” allows us to translate real world things into structures computers can store</a:t>
            </a:r>
          </a:p>
          <a:p>
            <a:r>
              <a:rPr lang="en-US"/>
              <a:t>Many models: Relational, E-R, O-O, Network, Hierarchical, etc.</a:t>
            </a:r>
          </a:p>
          <a:p>
            <a:r>
              <a:rPr lang="en-US"/>
              <a:t>Relational</a:t>
            </a:r>
          </a:p>
          <a:p>
            <a:pPr lvl="1"/>
            <a:r>
              <a:rPr lang="en-US"/>
              <a:t>Rows &amp; Columns</a:t>
            </a:r>
          </a:p>
          <a:p>
            <a:pPr lvl="1"/>
            <a:r>
              <a:rPr lang="en-US"/>
              <a:t>Keys &amp; Foreign Keys to link Relations</a:t>
            </a:r>
          </a:p>
        </p:txBody>
      </p:sp>
      <p:sp>
        <p:nvSpPr>
          <p:cNvPr id="74824" name="Rectangle 72"/>
          <p:cNvSpPr>
            <a:spLocks noChangeArrowheads="1"/>
          </p:cNvSpPr>
          <p:nvPr/>
        </p:nvSpPr>
        <p:spPr bwMode="auto">
          <a:xfrm>
            <a:off x="4683125" y="5207000"/>
            <a:ext cx="776288" cy="2921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25" name="Rectangle 73"/>
          <p:cNvSpPr>
            <a:spLocks noChangeArrowheads="1"/>
          </p:cNvSpPr>
          <p:nvPr/>
        </p:nvSpPr>
        <p:spPr bwMode="auto">
          <a:xfrm>
            <a:off x="4891088" y="5207000"/>
            <a:ext cx="32067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sid</a:t>
            </a:r>
            <a:endParaRPr lang="en-US"/>
          </a:p>
        </p:txBody>
      </p:sp>
      <p:sp>
        <p:nvSpPr>
          <p:cNvPr id="74826" name="Rectangle 74"/>
          <p:cNvSpPr>
            <a:spLocks noChangeArrowheads="1"/>
          </p:cNvSpPr>
          <p:nvPr/>
        </p:nvSpPr>
        <p:spPr bwMode="auto">
          <a:xfrm>
            <a:off x="4683125" y="5499100"/>
            <a:ext cx="776288" cy="492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27" name="Rectangle 75"/>
          <p:cNvSpPr>
            <a:spLocks noChangeArrowheads="1"/>
          </p:cNvSpPr>
          <p:nvPr/>
        </p:nvSpPr>
        <p:spPr bwMode="auto">
          <a:xfrm>
            <a:off x="5464175" y="5207000"/>
            <a:ext cx="796925" cy="2921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28" name="Rectangle 76"/>
          <p:cNvSpPr>
            <a:spLocks noChangeArrowheads="1"/>
          </p:cNvSpPr>
          <p:nvPr/>
        </p:nvSpPr>
        <p:spPr bwMode="auto">
          <a:xfrm>
            <a:off x="5538788" y="5207000"/>
            <a:ext cx="5889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name</a:t>
            </a:r>
            <a:endParaRPr lang="en-US"/>
          </a:p>
        </p:txBody>
      </p:sp>
      <p:sp>
        <p:nvSpPr>
          <p:cNvPr id="74829" name="Rectangle 77"/>
          <p:cNvSpPr>
            <a:spLocks noChangeArrowheads="1"/>
          </p:cNvSpPr>
          <p:nvPr/>
        </p:nvSpPr>
        <p:spPr bwMode="auto">
          <a:xfrm>
            <a:off x="5464175" y="5499100"/>
            <a:ext cx="796925" cy="492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30" name="Rectangle 78"/>
          <p:cNvSpPr>
            <a:spLocks noChangeArrowheads="1"/>
          </p:cNvSpPr>
          <p:nvPr/>
        </p:nvSpPr>
        <p:spPr bwMode="auto">
          <a:xfrm>
            <a:off x="6265863" y="5207000"/>
            <a:ext cx="1516062" cy="2921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31" name="Rectangle 79"/>
          <p:cNvSpPr>
            <a:spLocks noChangeArrowheads="1"/>
          </p:cNvSpPr>
          <p:nvPr/>
        </p:nvSpPr>
        <p:spPr bwMode="auto">
          <a:xfrm>
            <a:off x="6743700" y="5207000"/>
            <a:ext cx="5461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login</a:t>
            </a:r>
            <a:endParaRPr lang="en-US"/>
          </a:p>
        </p:txBody>
      </p:sp>
      <p:sp>
        <p:nvSpPr>
          <p:cNvPr id="74832" name="Rectangle 80"/>
          <p:cNvSpPr>
            <a:spLocks noChangeArrowheads="1"/>
          </p:cNvSpPr>
          <p:nvPr/>
        </p:nvSpPr>
        <p:spPr bwMode="auto">
          <a:xfrm>
            <a:off x="6265863" y="5499100"/>
            <a:ext cx="1516062" cy="492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33" name="Rectangle 81"/>
          <p:cNvSpPr>
            <a:spLocks noChangeArrowheads="1"/>
          </p:cNvSpPr>
          <p:nvPr/>
        </p:nvSpPr>
        <p:spPr bwMode="auto">
          <a:xfrm>
            <a:off x="7786688" y="5207000"/>
            <a:ext cx="636587" cy="2921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34" name="Rectangle 82"/>
          <p:cNvSpPr>
            <a:spLocks noChangeArrowheads="1"/>
          </p:cNvSpPr>
          <p:nvPr/>
        </p:nvSpPr>
        <p:spPr bwMode="auto">
          <a:xfrm>
            <a:off x="7900988" y="5207000"/>
            <a:ext cx="369887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age</a:t>
            </a:r>
            <a:endParaRPr lang="en-US"/>
          </a:p>
        </p:txBody>
      </p:sp>
      <p:sp>
        <p:nvSpPr>
          <p:cNvPr id="74835" name="Rectangle 83"/>
          <p:cNvSpPr>
            <a:spLocks noChangeArrowheads="1"/>
          </p:cNvSpPr>
          <p:nvPr/>
        </p:nvSpPr>
        <p:spPr bwMode="auto">
          <a:xfrm>
            <a:off x="7786688" y="5499100"/>
            <a:ext cx="636587" cy="492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36" name="Rectangle 84"/>
          <p:cNvSpPr>
            <a:spLocks noChangeArrowheads="1"/>
          </p:cNvSpPr>
          <p:nvPr/>
        </p:nvSpPr>
        <p:spPr bwMode="auto">
          <a:xfrm>
            <a:off x="8428038" y="5207000"/>
            <a:ext cx="593725" cy="2921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37" name="Rectangle 85"/>
          <p:cNvSpPr>
            <a:spLocks noChangeArrowheads="1"/>
          </p:cNvSpPr>
          <p:nvPr/>
        </p:nvSpPr>
        <p:spPr bwMode="auto">
          <a:xfrm>
            <a:off x="8518525" y="5207000"/>
            <a:ext cx="40005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gpa</a:t>
            </a:r>
            <a:endParaRPr lang="en-US"/>
          </a:p>
        </p:txBody>
      </p:sp>
      <p:sp>
        <p:nvSpPr>
          <p:cNvPr id="74838" name="Rectangle 86"/>
          <p:cNvSpPr>
            <a:spLocks noChangeArrowheads="1"/>
          </p:cNvSpPr>
          <p:nvPr/>
        </p:nvSpPr>
        <p:spPr bwMode="auto">
          <a:xfrm>
            <a:off x="8428038" y="5499100"/>
            <a:ext cx="593725" cy="492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39" name="Rectangle 87"/>
          <p:cNvSpPr>
            <a:spLocks noChangeArrowheads="1"/>
          </p:cNvSpPr>
          <p:nvPr/>
        </p:nvSpPr>
        <p:spPr bwMode="auto">
          <a:xfrm>
            <a:off x="4670425" y="5202238"/>
            <a:ext cx="788988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40" name="Rectangle 88"/>
          <p:cNvSpPr>
            <a:spLocks noChangeArrowheads="1"/>
          </p:cNvSpPr>
          <p:nvPr/>
        </p:nvSpPr>
        <p:spPr bwMode="auto">
          <a:xfrm>
            <a:off x="5459413" y="5202238"/>
            <a:ext cx="47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41" name="Rectangle 89"/>
          <p:cNvSpPr>
            <a:spLocks noChangeArrowheads="1"/>
          </p:cNvSpPr>
          <p:nvPr/>
        </p:nvSpPr>
        <p:spPr bwMode="auto">
          <a:xfrm>
            <a:off x="5464175" y="5202238"/>
            <a:ext cx="796925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42" name="Rectangle 90"/>
          <p:cNvSpPr>
            <a:spLocks noChangeArrowheads="1"/>
          </p:cNvSpPr>
          <p:nvPr/>
        </p:nvSpPr>
        <p:spPr bwMode="auto">
          <a:xfrm>
            <a:off x="6261100" y="5202238"/>
            <a:ext cx="47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43" name="Rectangle 91"/>
          <p:cNvSpPr>
            <a:spLocks noChangeArrowheads="1"/>
          </p:cNvSpPr>
          <p:nvPr/>
        </p:nvSpPr>
        <p:spPr bwMode="auto">
          <a:xfrm>
            <a:off x="6265863" y="5202238"/>
            <a:ext cx="15160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44" name="Rectangle 92"/>
          <p:cNvSpPr>
            <a:spLocks noChangeArrowheads="1"/>
          </p:cNvSpPr>
          <p:nvPr/>
        </p:nvSpPr>
        <p:spPr bwMode="auto">
          <a:xfrm>
            <a:off x="7781925" y="5202238"/>
            <a:ext cx="47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45" name="Rectangle 93"/>
          <p:cNvSpPr>
            <a:spLocks noChangeArrowheads="1"/>
          </p:cNvSpPr>
          <p:nvPr/>
        </p:nvSpPr>
        <p:spPr bwMode="auto">
          <a:xfrm>
            <a:off x="7786688" y="5202238"/>
            <a:ext cx="636587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46" name="Rectangle 94"/>
          <p:cNvSpPr>
            <a:spLocks noChangeArrowheads="1"/>
          </p:cNvSpPr>
          <p:nvPr/>
        </p:nvSpPr>
        <p:spPr bwMode="auto">
          <a:xfrm>
            <a:off x="8423275" y="5202238"/>
            <a:ext cx="47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47" name="Rectangle 95"/>
          <p:cNvSpPr>
            <a:spLocks noChangeArrowheads="1"/>
          </p:cNvSpPr>
          <p:nvPr/>
        </p:nvSpPr>
        <p:spPr bwMode="auto">
          <a:xfrm>
            <a:off x="8428038" y="5202238"/>
            <a:ext cx="593725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48" name="Rectangle 96"/>
          <p:cNvSpPr>
            <a:spLocks noChangeArrowheads="1"/>
          </p:cNvSpPr>
          <p:nvPr/>
        </p:nvSpPr>
        <p:spPr bwMode="auto">
          <a:xfrm>
            <a:off x="9021763" y="5202238"/>
            <a:ext cx="1270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49" name="Rectangle 97"/>
          <p:cNvSpPr>
            <a:spLocks noChangeArrowheads="1"/>
          </p:cNvSpPr>
          <p:nvPr/>
        </p:nvSpPr>
        <p:spPr bwMode="auto">
          <a:xfrm>
            <a:off x="4670425" y="5207000"/>
            <a:ext cx="12700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50" name="Rectangle 98"/>
          <p:cNvSpPr>
            <a:spLocks noChangeArrowheads="1"/>
          </p:cNvSpPr>
          <p:nvPr/>
        </p:nvSpPr>
        <p:spPr bwMode="auto">
          <a:xfrm>
            <a:off x="5459413" y="5207000"/>
            <a:ext cx="4762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51" name="Rectangle 99"/>
          <p:cNvSpPr>
            <a:spLocks noChangeArrowheads="1"/>
          </p:cNvSpPr>
          <p:nvPr/>
        </p:nvSpPr>
        <p:spPr bwMode="auto">
          <a:xfrm>
            <a:off x="6261100" y="5207000"/>
            <a:ext cx="4763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52" name="Rectangle 100"/>
          <p:cNvSpPr>
            <a:spLocks noChangeArrowheads="1"/>
          </p:cNvSpPr>
          <p:nvPr/>
        </p:nvSpPr>
        <p:spPr bwMode="auto">
          <a:xfrm>
            <a:off x="7781925" y="5207000"/>
            <a:ext cx="4763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53" name="Rectangle 101"/>
          <p:cNvSpPr>
            <a:spLocks noChangeArrowheads="1"/>
          </p:cNvSpPr>
          <p:nvPr/>
        </p:nvSpPr>
        <p:spPr bwMode="auto">
          <a:xfrm>
            <a:off x="8423275" y="5207000"/>
            <a:ext cx="4763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54" name="Rectangle 102"/>
          <p:cNvSpPr>
            <a:spLocks noChangeArrowheads="1"/>
          </p:cNvSpPr>
          <p:nvPr/>
        </p:nvSpPr>
        <p:spPr bwMode="auto">
          <a:xfrm>
            <a:off x="9021763" y="5207000"/>
            <a:ext cx="12700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55" name="Rectangle 103"/>
          <p:cNvSpPr>
            <a:spLocks noChangeArrowheads="1"/>
          </p:cNvSpPr>
          <p:nvPr/>
        </p:nvSpPr>
        <p:spPr bwMode="auto">
          <a:xfrm>
            <a:off x="4722813" y="5553075"/>
            <a:ext cx="60325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53666</a:t>
            </a:r>
            <a:endParaRPr lang="en-US"/>
          </a:p>
        </p:txBody>
      </p:sp>
      <p:sp>
        <p:nvSpPr>
          <p:cNvPr id="74856" name="Rectangle 104"/>
          <p:cNvSpPr>
            <a:spLocks noChangeArrowheads="1"/>
          </p:cNvSpPr>
          <p:nvPr/>
        </p:nvSpPr>
        <p:spPr bwMode="auto">
          <a:xfrm>
            <a:off x="5508625" y="5553075"/>
            <a:ext cx="569913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Jones</a:t>
            </a:r>
            <a:endParaRPr lang="en-US"/>
          </a:p>
        </p:txBody>
      </p:sp>
      <p:sp>
        <p:nvSpPr>
          <p:cNvPr id="74857" name="Rectangle 105"/>
          <p:cNvSpPr>
            <a:spLocks noChangeArrowheads="1"/>
          </p:cNvSpPr>
          <p:nvPr/>
        </p:nvSpPr>
        <p:spPr bwMode="auto">
          <a:xfrm>
            <a:off x="6308725" y="5553075"/>
            <a:ext cx="93662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jones@cs</a:t>
            </a:r>
            <a:endParaRPr lang="en-US"/>
          </a:p>
        </p:txBody>
      </p:sp>
      <p:sp>
        <p:nvSpPr>
          <p:cNvPr id="74858" name="Rectangle 106"/>
          <p:cNvSpPr>
            <a:spLocks noChangeArrowheads="1"/>
          </p:cNvSpPr>
          <p:nvPr/>
        </p:nvSpPr>
        <p:spPr bwMode="auto">
          <a:xfrm>
            <a:off x="7937500" y="5553075"/>
            <a:ext cx="2413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18</a:t>
            </a:r>
            <a:endParaRPr lang="en-US"/>
          </a:p>
        </p:txBody>
      </p:sp>
      <p:sp>
        <p:nvSpPr>
          <p:cNvPr id="74859" name="Rectangle 107"/>
          <p:cNvSpPr>
            <a:spLocks noChangeArrowheads="1"/>
          </p:cNvSpPr>
          <p:nvPr/>
        </p:nvSpPr>
        <p:spPr bwMode="auto">
          <a:xfrm>
            <a:off x="8555038" y="5553075"/>
            <a:ext cx="30162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3.4</a:t>
            </a:r>
            <a:endParaRPr lang="en-US"/>
          </a:p>
        </p:txBody>
      </p:sp>
      <p:sp>
        <p:nvSpPr>
          <p:cNvPr id="74860" name="Rectangle 108"/>
          <p:cNvSpPr>
            <a:spLocks noChangeArrowheads="1"/>
          </p:cNvSpPr>
          <p:nvPr/>
        </p:nvSpPr>
        <p:spPr bwMode="auto">
          <a:xfrm>
            <a:off x="4670425" y="5548313"/>
            <a:ext cx="1270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61" name="Rectangle 109"/>
          <p:cNvSpPr>
            <a:spLocks noChangeArrowheads="1"/>
          </p:cNvSpPr>
          <p:nvPr/>
        </p:nvSpPr>
        <p:spPr bwMode="auto">
          <a:xfrm>
            <a:off x="4683125" y="5548313"/>
            <a:ext cx="776288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62" name="Rectangle 110"/>
          <p:cNvSpPr>
            <a:spLocks noChangeArrowheads="1"/>
          </p:cNvSpPr>
          <p:nvPr/>
        </p:nvSpPr>
        <p:spPr bwMode="auto">
          <a:xfrm>
            <a:off x="5459413" y="5548313"/>
            <a:ext cx="47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63" name="Rectangle 111"/>
          <p:cNvSpPr>
            <a:spLocks noChangeArrowheads="1"/>
          </p:cNvSpPr>
          <p:nvPr/>
        </p:nvSpPr>
        <p:spPr bwMode="auto">
          <a:xfrm>
            <a:off x="5464175" y="5548313"/>
            <a:ext cx="796925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64" name="Rectangle 112"/>
          <p:cNvSpPr>
            <a:spLocks noChangeArrowheads="1"/>
          </p:cNvSpPr>
          <p:nvPr/>
        </p:nvSpPr>
        <p:spPr bwMode="auto">
          <a:xfrm>
            <a:off x="6261100" y="5548313"/>
            <a:ext cx="47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65" name="Rectangle 113"/>
          <p:cNvSpPr>
            <a:spLocks noChangeArrowheads="1"/>
          </p:cNvSpPr>
          <p:nvPr/>
        </p:nvSpPr>
        <p:spPr bwMode="auto">
          <a:xfrm>
            <a:off x="6265863" y="5548313"/>
            <a:ext cx="15160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66" name="Rectangle 114"/>
          <p:cNvSpPr>
            <a:spLocks noChangeArrowheads="1"/>
          </p:cNvSpPr>
          <p:nvPr/>
        </p:nvSpPr>
        <p:spPr bwMode="auto">
          <a:xfrm>
            <a:off x="7781925" y="5548313"/>
            <a:ext cx="47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67" name="Rectangle 115"/>
          <p:cNvSpPr>
            <a:spLocks noChangeArrowheads="1"/>
          </p:cNvSpPr>
          <p:nvPr/>
        </p:nvSpPr>
        <p:spPr bwMode="auto">
          <a:xfrm>
            <a:off x="7786688" y="5548313"/>
            <a:ext cx="636587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68" name="Rectangle 116"/>
          <p:cNvSpPr>
            <a:spLocks noChangeArrowheads="1"/>
          </p:cNvSpPr>
          <p:nvPr/>
        </p:nvSpPr>
        <p:spPr bwMode="auto">
          <a:xfrm>
            <a:off x="8423275" y="5548313"/>
            <a:ext cx="47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69" name="Rectangle 117"/>
          <p:cNvSpPr>
            <a:spLocks noChangeArrowheads="1"/>
          </p:cNvSpPr>
          <p:nvPr/>
        </p:nvSpPr>
        <p:spPr bwMode="auto">
          <a:xfrm>
            <a:off x="8428038" y="5548313"/>
            <a:ext cx="593725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70" name="Rectangle 118"/>
          <p:cNvSpPr>
            <a:spLocks noChangeArrowheads="1"/>
          </p:cNvSpPr>
          <p:nvPr/>
        </p:nvSpPr>
        <p:spPr bwMode="auto">
          <a:xfrm>
            <a:off x="9021763" y="5548313"/>
            <a:ext cx="1270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71" name="Rectangle 119"/>
          <p:cNvSpPr>
            <a:spLocks noChangeArrowheads="1"/>
          </p:cNvSpPr>
          <p:nvPr/>
        </p:nvSpPr>
        <p:spPr bwMode="auto">
          <a:xfrm>
            <a:off x="4670425" y="5553075"/>
            <a:ext cx="12700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72" name="Rectangle 120"/>
          <p:cNvSpPr>
            <a:spLocks noChangeArrowheads="1"/>
          </p:cNvSpPr>
          <p:nvPr/>
        </p:nvSpPr>
        <p:spPr bwMode="auto">
          <a:xfrm>
            <a:off x="5459413" y="5553075"/>
            <a:ext cx="4762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73" name="Rectangle 121"/>
          <p:cNvSpPr>
            <a:spLocks noChangeArrowheads="1"/>
          </p:cNvSpPr>
          <p:nvPr/>
        </p:nvSpPr>
        <p:spPr bwMode="auto">
          <a:xfrm>
            <a:off x="6261100" y="5553075"/>
            <a:ext cx="4763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74" name="Rectangle 122"/>
          <p:cNvSpPr>
            <a:spLocks noChangeArrowheads="1"/>
          </p:cNvSpPr>
          <p:nvPr/>
        </p:nvSpPr>
        <p:spPr bwMode="auto">
          <a:xfrm>
            <a:off x="7781925" y="5553075"/>
            <a:ext cx="4763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75" name="Rectangle 123"/>
          <p:cNvSpPr>
            <a:spLocks noChangeArrowheads="1"/>
          </p:cNvSpPr>
          <p:nvPr/>
        </p:nvSpPr>
        <p:spPr bwMode="auto">
          <a:xfrm>
            <a:off x="8423275" y="5553075"/>
            <a:ext cx="4763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76" name="Rectangle 124"/>
          <p:cNvSpPr>
            <a:spLocks noChangeArrowheads="1"/>
          </p:cNvSpPr>
          <p:nvPr/>
        </p:nvSpPr>
        <p:spPr bwMode="auto">
          <a:xfrm>
            <a:off x="9021763" y="5553075"/>
            <a:ext cx="12700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77" name="Rectangle 125"/>
          <p:cNvSpPr>
            <a:spLocks noChangeArrowheads="1"/>
          </p:cNvSpPr>
          <p:nvPr/>
        </p:nvSpPr>
        <p:spPr bwMode="auto">
          <a:xfrm>
            <a:off x="4722813" y="5891213"/>
            <a:ext cx="6032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53688</a:t>
            </a:r>
            <a:endParaRPr lang="en-US"/>
          </a:p>
        </p:txBody>
      </p:sp>
      <p:sp>
        <p:nvSpPr>
          <p:cNvPr id="74878" name="Rectangle 126"/>
          <p:cNvSpPr>
            <a:spLocks noChangeArrowheads="1"/>
          </p:cNvSpPr>
          <p:nvPr/>
        </p:nvSpPr>
        <p:spPr bwMode="auto">
          <a:xfrm>
            <a:off x="5508625" y="5891213"/>
            <a:ext cx="6286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Smith</a:t>
            </a:r>
            <a:endParaRPr lang="en-US"/>
          </a:p>
        </p:txBody>
      </p:sp>
      <p:sp>
        <p:nvSpPr>
          <p:cNvPr id="74879" name="Rectangle 127"/>
          <p:cNvSpPr>
            <a:spLocks noChangeArrowheads="1"/>
          </p:cNvSpPr>
          <p:nvPr/>
        </p:nvSpPr>
        <p:spPr bwMode="auto">
          <a:xfrm>
            <a:off x="6308725" y="5891213"/>
            <a:ext cx="1225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smith@eecs</a:t>
            </a:r>
            <a:endParaRPr lang="en-US"/>
          </a:p>
        </p:txBody>
      </p:sp>
      <p:sp>
        <p:nvSpPr>
          <p:cNvPr id="74880" name="Rectangle 128"/>
          <p:cNvSpPr>
            <a:spLocks noChangeArrowheads="1"/>
          </p:cNvSpPr>
          <p:nvPr/>
        </p:nvSpPr>
        <p:spPr bwMode="auto">
          <a:xfrm>
            <a:off x="7937500" y="5891213"/>
            <a:ext cx="2413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18</a:t>
            </a:r>
            <a:endParaRPr lang="en-US"/>
          </a:p>
        </p:txBody>
      </p:sp>
      <p:sp>
        <p:nvSpPr>
          <p:cNvPr id="74881" name="Rectangle 129"/>
          <p:cNvSpPr>
            <a:spLocks noChangeArrowheads="1"/>
          </p:cNvSpPr>
          <p:nvPr/>
        </p:nvSpPr>
        <p:spPr bwMode="auto">
          <a:xfrm>
            <a:off x="8555038" y="5891213"/>
            <a:ext cx="30162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3.2</a:t>
            </a:r>
            <a:endParaRPr lang="en-US"/>
          </a:p>
        </p:txBody>
      </p:sp>
      <p:sp>
        <p:nvSpPr>
          <p:cNvPr id="74882" name="Rectangle 130"/>
          <p:cNvSpPr>
            <a:spLocks noChangeArrowheads="1"/>
          </p:cNvSpPr>
          <p:nvPr/>
        </p:nvSpPr>
        <p:spPr bwMode="auto">
          <a:xfrm>
            <a:off x="4670425" y="5891213"/>
            <a:ext cx="12700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83" name="Rectangle 131"/>
          <p:cNvSpPr>
            <a:spLocks noChangeArrowheads="1"/>
          </p:cNvSpPr>
          <p:nvPr/>
        </p:nvSpPr>
        <p:spPr bwMode="auto">
          <a:xfrm>
            <a:off x="5459413" y="5891213"/>
            <a:ext cx="4762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84" name="Rectangle 132"/>
          <p:cNvSpPr>
            <a:spLocks noChangeArrowheads="1"/>
          </p:cNvSpPr>
          <p:nvPr/>
        </p:nvSpPr>
        <p:spPr bwMode="auto">
          <a:xfrm>
            <a:off x="6261100" y="5891213"/>
            <a:ext cx="4763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85" name="Rectangle 133"/>
          <p:cNvSpPr>
            <a:spLocks noChangeArrowheads="1"/>
          </p:cNvSpPr>
          <p:nvPr/>
        </p:nvSpPr>
        <p:spPr bwMode="auto">
          <a:xfrm>
            <a:off x="7781925" y="5891213"/>
            <a:ext cx="4763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86" name="Rectangle 134"/>
          <p:cNvSpPr>
            <a:spLocks noChangeArrowheads="1"/>
          </p:cNvSpPr>
          <p:nvPr/>
        </p:nvSpPr>
        <p:spPr bwMode="auto">
          <a:xfrm>
            <a:off x="8423275" y="5891213"/>
            <a:ext cx="4763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87" name="Rectangle 135"/>
          <p:cNvSpPr>
            <a:spLocks noChangeArrowheads="1"/>
          </p:cNvSpPr>
          <p:nvPr/>
        </p:nvSpPr>
        <p:spPr bwMode="auto">
          <a:xfrm>
            <a:off x="9021763" y="5891213"/>
            <a:ext cx="12700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88" name="Rectangle 136"/>
          <p:cNvSpPr>
            <a:spLocks noChangeArrowheads="1"/>
          </p:cNvSpPr>
          <p:nvPr/>
        </p:nvSpPr>
        <p:spPr bwMode="auto">
          <a:xfrm>
            <a:off x="4722813" y="6224588"/>
            <a:ext cx="6032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53650</a:t>
            </a:r>
            <a:endParaRPr lang="en-US"/>
          </a:p>
        </p:txBody>
      </p:sp>
      <p:sp>
        <p:nvSpPr>
          <p:cNvPr id="74889" name="Rectangle 137"/>
          <p:cNvSpPr>
            <a:spLocks noChangeArrowheads="1"/>
          </p:cNvSpPr>
          <p:nvPr/>
        </p:nvSpPr>
        <p:spPr bwMode="auto">
          <a:xfrm>
            <a:off x="5508625" y="6224588"/>
            <a:ext cx="6286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Smith</a:t>
            </a:r>
            <a:endParaRPr lang="en-US"/>
          </a:p>
        </p:txBody>
      </p:sp>
      <p:sp>
        <p:nvSpPr>
          <p:cNvPr id="74890" name="Rectangle 138"/>
          <p:cNvSpPr>
            <a:spLocks noChangeArrowheads="1"/>
          </p:cNvSpPr>
          <p:nvPr/>
        </p:nvSpPr>
        <p:spPr bwMode="auto">
          <a:xfrm>
            <a:off x="6308725" y="6224588"/>
            <a:ext cx="1338263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smith@math</a:t>
            </a:r>
            <a:endParaRPr lang="en-US"/>
          </a:p>
        </p:txBody>
      </p:sp>
      <p:sp>
        <p:nvSpPr>
          <p:cNvPr id="74891" name="Rectangle 139"/>
          <p:cNvSpPr>
            <a:spLocks noChangeArrowheads="1"/>
          </p:cNvSpPr>
          <p:nvPr/>
        </p:nvSpPr>
        <p:spPr bwMode="auto">
          <a:xfrm>
            <a:off x="7937500" y="6224588"/>
            <a:ext cx="2413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19</a:t>
            </a:r>
            <a:endParaRPr lang="en-US"/>
          </a:p>
        </p:txBody>
      </p:sp>
      <p:sp>
        <p:nvSpPr>
          <p:cNvPr id="74892" name="Rectangle 140"/>
          <p:cNvSpPr>
            <a:spLocks noChangeArrowheads="1"/>
          </p:cNvSpPr>
          <p:nvPr/>
        </p:nvSpPr>
        <p:spPr bwMode="auto">
          <a:xfrm>
            <a:off x="8555038" y="6224588"/>
            <a:ext cx="30162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3.8</a:t>
            </a:r>
            <a:endParaRPr lang="en-US"/>
          </a:p>
        </p:txBody>
      </p:sp>
      <p:sp>
        <p:nvSpPr>
          <p:cNvPr id="74893" name="Rectangle 141"/>
          <p:cNvSpPr>
            <a:spLocks noChangeArrowheads="1"/>
          </p:cNvSpPr>
          <p:nvPr/>
        </p:nvSpPr>
        <p:spPr bwMode="auto">
          <a:xfrm>
            <a:off x="4670425" y="6226175"/>
            <a:ext cx="12700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94" name="Rectangle 142"/>
          <p:cNvSpPr>
            <a:spLocks noChangeArrowheads="1"/>
          </p:cNvSpPr>
          <p:nvPr/>
        </p:nvSpPr>
        <p:spPr bwMode="auto">
          <a:xfrm>
            <a:off x="4670425" y="6564313"/>
            <a:ext cx="788988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95" name="Rectangle 143"/>
          <p:cNvSpPr>
            <a:spLocks noChangeArrowheads="1"/>
          </p:cNvSpPr>
          <p:nvPr/>
        </p:nvSpPr>
        <p:spPr bwMode="auto">
          <a:xfrm>
            <a:off x="5459413" y="6226175"/>
            <a:ext cx="4762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96" name="Rectangle 144"/>
          <p:cNvSpPr>
            <a:spLocks noChangeArrowheads="1"/>
          </p:cNvSpPr>
          <p:nvPr/>
        </p:nvSpPr>
        <p:spPr bwMode="auto">
          <a:xfrm>
            <a:off x="5459413" y="6564313"/>
            <a:ext cx="47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97" name="Rectangle 145"/>
          <p:cNvSpPr>
            <a:spLocks noChangeArrowheads="1"/>
          </p:cNvSpPr>
          <p:nvPr/>
        </p:nvSpPr>
        <p:spPr bwMode="auto">
          <a:xfrm>
            <a:off x="5464175" y="6564313"/>
            <a:ext cx="796925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98" name="Rectangle 146"/>
          <p:cNvSpPr>
            <a:spLocks noChangeArrowheads="1"/>
          </p:cNvSpPr>
          <p:nvPr/>
        </p:nvSpPr>
        <p:spPr bwMode="auto">
          <a:xfrm>
            <a:off x="6261100" y="6226175"/>
            <a:ext cx="4763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99" name="Rectangle 147"/>
          <p:cNvSpPr>
            <a:spLocks noChangeArrowheads="1"/>
          </p:cNvSpPr>
          <p:nvPr/>
        </p:nvSpPr>
        <p:spPr bwMode="auto">
          <a:xfrm>
            <a:off x="6261100" y="6564313"/>
            <a:ext cx="47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900" name="Rectangle 148"/>
          <p:cNvSpPr>
            <a:spLocks noChangeArrowheads="1"/>
          </p:cNvSpPr>
          <p:nvPr/>
        </p:nvSpPr>
        <p:spPr bwMode="auto">
          <a:xfrm>
            <a:off x="6265863" y="6564313"/>
            <a:ext cx="15160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901" name="Rectangle 149"/>
          <p:cNvSpPr>
            <a:spLocks noChangeArrowheads="1"/>
          </p:cNvSpPr>
          <p:nvPr/>
        </p:nvSpPr>
        <p:spPr bwMode="auto">
          <a:xfrm>
            <a:off x="7781925" y="6226175"/>
            <a:ext cx="4763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902" name="Rectangle 150"/>
          <p:cNvSpPr>
            <a:spLocks noChangeArrowheads="1"/>
          </p:cNvSpPr>
          <p:nvPr/>
        </p:nvSpPr>
        <p:spPr bwMode="auto">
          <a:xfrm>
            <a:off x="7781925" y="6564313"/>
            <a:ext cx="47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903" name="Rectangle 151"/>
          <p:cNvSpPr>
            <a:spLocks noChangeArrowheads="1"/>
          </p:cNvSpPr>
          <p:nvPr/>
        </p:nvSpPr>
        <p:spPr bwMode="auto">
          <a:xfrm>
            <a:off x="7786688" y="6564313"/>
            <a:ext cx="636587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904" name="Rectangle 152"/>
          <p:cNvSpPr>
            <a:spLocks noChangeArrowheads="1"/>
          </p:cNvSpPr>
          <p:nvPr/>
        </p:nvSpPr>
        <p:spPr bwMode="auto">
          <a:xfrm>
            <a:off x="8423275" y="6226175"/>
            <a:ext cx="4763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905" name="Rectangle 153"/>
          <p:cNvSpPr>
            <a:spLocks noChangeArrowheads="1"/>
          </p:cNvSpPr>
          <p:nvPr/>
        </p:nvSpPr>
        <p:spPr bwMode="auto">
          <a:xfrm>
            <a:off x="8423275" y="6564313"/>
            <a:ext cx="47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906" name="Rectangle 154"/>
          <p:cNvSpPr>
            <a:spLocks noChangeArrowheads="1"/>
          </p:cNvSpPr>
          <p:nvPr/>
        </p:nvSpPr>
        <p:spPr bwMode="auto">
          <a:xfrm>
            <a:off x="8428038" y="6564313"/>
            <a:ext cx="593725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907" name="Rectangle 155"/>
          <p:cNvSpPr>
            <a:spLocks noChangeArrowheads="1"/>
          </p:cNvSpPr>
          <p:nvPr/>
        </p:nvSpPr>
        <p:spPr bwMode="auto">
          <a:xfrm>
            <a:off x="9021763" y="6226175"/>
            <a:ext cx="12700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908" name="Rectangle 156"/>
          <p:cNvSpPr>
            <a:spLocks noChangeArrowheads="1"/>
          </p:cNvSpPr>
          <p:nvPr/>
        </p:nvSpPr>
        <p:spPr bwMode="auto">
          <a:xfrm>
            <a:off x="9021763" y="6564313"/>
            <a:ext cx="1270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439738" y="4960938"/>
            <a:ext cx="862012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1301750" y="4960938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1308100" y="4960938"/>
            <a:ext cx="162083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2928938" y="4960938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2935288" y="4960938"/>
            <a:ext cx="74453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3679825" y="4960938"/>
            <a:ext cx="127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439738" y="4967288"/>
            <a:ext cx="1270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1301750" y="4967288"/>
            <a:ext cx="635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2928938" y="4967288"/>
            <a:ext cx="635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3679825" y="4967288"/>
            <a:ext cx="1270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452438" y="4967288"/>
            <a:ext cx="849312" cy="30321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75" name="Rectangle 23"/>
          <p:cNvSpPr>
            <a:spLocks noChangeArrowheads="1"/>
          </p:cNvSpPr>
          <p:nvPr/>
        </p:nvSpPr>
        <p:spPr bwMode="auto">
          <a:xfrm>
            <a:off x="681038" y="4978400"/>
            <a:ext cx="3111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sid</a:t>
            </a:r>
            <a:endParaRPr lang="en-US"/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452438" y="5270500"/>
            <a:ext cx="849312" cy="28575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1308100" y="4967288"/>
            <a:ext cx="1620838" cy="30321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2014538" y="4978400"/>
            <a:ext cx="3254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cid</a:t>
            </a:r>
            <a:endParaRPr lang="en-US"/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1308100" y="5270500"/>
            <a:ext cx="1620838" cy="28575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80" name="Rectangle 28"/>
          <p:cNvSpPr>
            <a:spLocks noChangeArrowheads="1"/>
          </p:cNvSpPr>
          <p:nvPr/>
        </p:nvSpPr>
        <p:spPr bwMode="auto">
          <a:xfrm>
            <a:off x="2935288" y="4967288"/>
            <a:ext cx="744537" cy="30321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81" name="Rectangle 29"/>
          <p:cNvSpPr>
            <a:spLocks noChangeArrowheads="1"/>
          </p:cNvSpPr>
          <p:nvPr/>
        </p:nvSpPr>
        <p:spPr bwMode="auto">
          <a:xfrm>
            <a:off x="3017838" y="4978400"/>
            <a:ext cx="5921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grade</a:t>
            </a:r>
            <a:endParaRPr lang="en-US"/>
          </a:p>
        </p:txBody>
      </p:sp>
      <p:sp>
        <p:nvSpPr>
          <p:cNvPr id="74782" name="Rectangle 30"/>
          <p:cNvSpPr>
            <a:spLocks noChangeArrowheads="1"/>
          </p:cNvSpPr>
          <p:nvPr/>
        </p:nvSpPr>
        <p:spPr bwMode="auto">
          <a:xfrm>
            <a:off x="2935288" y="5270500"/>
            <a:ext cx="744537" cy="28575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83" name="Rectangle 31"/>
          <p:cNvSpPr>
            <a:spLocks noChangeArrowheads="1"/>
          </p:cNvSpPr>
          <p:nvPr/>
        </p:nvSpPr>
        <p:spPr bwMode="auto">
          <a:xfrm>
            <a:off x="439738" y="5299075"/>
            <a:ext cx="127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84" name="Rectangle 32"/>
          <p:cNvSpPr>
            <a:spLocks noChangeArrowheads="1"/>
          </p:cNvSpPr>
          <p:nvPr/>
        </p:nvSpPr>
        <p:spPr bwMode="auto">
          <a:xfrm>
            <a:off x="452438" y="5299075"/>
            <a:ext cx="849312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85" name="Rectangle 33"/>
          <p:cNvSpPr>
            <a:spLocks noChangeArrowheads="1"/>
          </p:cNvSpPr>
          <p:nvPr/>
        </p:nvSpPr>
        <p:spPr bwMode="auto">
          <a:xfrm>
            <a:off x="1301750" y="5299075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86" name="Rectangle 34"/>
          <p:cNvSpPr>
            <a:spLocks noChangeArrowheads="1"/>
          </p:cNvSpPr>
          <p:nvPr/>
        </p:nvSpPr>
        <p:spPr bwMode="auto">
          <a:xfrm>
            <a:off x="1308100" y="5299075"/>
            <a:ext cx="162083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87" name="Rectangle 35"/>
          <p:cNvSpPr>
            <a:spLocks noChangeArrowheads="1"/>
          </p:cNvSpPr>
          <p:nvPr/>
        </p:nvSpPr>
        <p:spPr bwMode="auto">
          <a:xfrm>
            <a:off x="2928938" y="5299075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88" name="Rectangle 36"/>
          <p:cNvSpPr>
            <a:spLocks noChangeArrowheads="1"/>
          </p:cNvSpPr>
          <p:nvPr/>
        </p:nvSpPr>
        <p:spPr bwMode="auto">
          <a:xfrm>
            <a:off x="2935288" y="5299075"/>
            <a:ext cx="74453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89" name="Rectangle 37"/>
          <p:cNvSpPr>
            <a:spLocks noChangeArrowheads="1"/>
          </p:cNvSpPr>
          <p:nvPr/>
        </p:nvSpPr>
        <p:spPr bwMode="auto">
          <a:xfrm>
            <a:off x="3679825" y="5299075"/>
            <a:ext cx="127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90" name="Rectangle 38"/>
          <p:cNvSpPr>
            <a:spLocks noChangeArrowheads="1"/>
          </p:cNvSpPr>
          <p:nvPr/>
        </p:nvSpPr>
        <p:spPr bwMode="auto">
          <a:xfrm>
            <a:off x="439738" y="5305425"/>
            <a:ext cx="1270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91" name="Rectangle 39"/>
          <p:cNvSpPr>
            <a:spLocks noChangeArrowheads="1"/>
          </p:cNvSpPr>
          <p:nvPr/>
        </p:nvSpPr>
        <p:spPr bwMode="auto">
          <a:xfrm>
            <a:off x="1301750" y="5305425"/>
            <a:ext cx="635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92" name="Rectangle 40"/>
          <p:cNvSpPr>
            <a:spLocks noChangeArrowheads="1"/>
          </p:cNvSpPr>
          <p:nvPr/>
        </p:nvSpPr>
        <p:spPr bwMode="auto">
          <a:xfrm>
            <a:off x="2928938" y="5305425"/>
            <a:ext cx="635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93" name="Rectangle 41"/>
          <p:cNvSpPr>
            <a:spLocks noChangeArrowheads="1"/>
          </p:cNvSpPr>
          <p:nvPr/>
        </p:nvSpPr>
        <p:spPr bwMode="auto">
          <a:xfrm>
            <a:off x="3679825" y="5305425"/>
            <a:ext cx="1270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94" name="Rectangle 42"/>
          <p:cNvSpPr>
            <a:spLocks noChangeArrowheads="1"/>
          </p:cNvSpPr>
          <p:nvPr/>
        </p:nvSpPr>
        <p:spPr bwMode="auto">
          <a:xfrm>
            <a:off x="495300" y="5318125"/>
            <a:ext cx="6667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53666</a:t>
            </a:r>
            <a:endParaRPr lang="en-US"/>
          </a:p>
        </p:txBody>
      </p:sp>
      <p:sp>
        <p:nvSpPr>
          <p:cNvPr id="74795" name="Rectangle 43"/>
          <p:cNvSpPr>
            <a:spLocks noChangeArrowheads="1"/>
          </p:cNvSpPr>
          <p:nvPr/>
        </p:nvSpPr>
        <p:spPr bwMode="auto">
          <a:xfrm>
            <a:off x="1355725" y="5318125"/>
            <a:ext cx="13033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Carnatic101</a:t>
            </a:r>
            <a:endParaRPr lang="en-US"/>
          </a:p>
        </p:txBody>
      </p:sp>
      <p:sp>
        <p:nvSpPr>
          <p:cNvPr id="74796" name="Rectangle 44"/>
          <p:cNvSpPr>
            <a:spLocks noChangeArrowheads="1"/>
          </p:cNvSpPr>
          <p:nvPr/>
        </p:nvSpPr>
        <p:spPr bwMode="auto">
          <a:xfrm>
            <a:off x="3186113" y="5318125"/>
            <a:ext cx="177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/>
          </a:p>
        </p:txBody>
      </p:sp>
      <p:sp>
        <p:nvSpPr>
          <p:cNvPr id="74797" name="Rectangle 45"/>
          <p:cNvSpPr>
            <a:spLocks noChangeArrowheads="1"/>
          </p:cNvSpPr>
          <p:nvPr/>
        </p:nvSpPr>
        <p:spPr bwMode="auto">
          <a:xfrm>
            <a:off x="439738" y="5637213"/>
            <a:ext cx="1270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98" name="Rectangle 46"/>
          <p:cNvSpPr>
            <a:spLocks noChangeArrowheads="1"/>
          </p:cNvSpPr>
          <p:nvPr/>
        </p:nvSpPr>
        <p:spPr bwMode="auto">
          <a:xfrm>
            <a:off x="1301750" y="5637213"/>
            <a:ext cx="635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99" name="Rectangle 47"/>
          <p:cNvSpPr>
            <a:spLocks noChangeArrowheads="1"/>
          </p:cNvSpPr>
          <p:nvPr/>
        </p:nvSpPr>
        <p:spPr bwMode="auto">
          <a:xfrm>
            <a:off x="2928938" y="5637213"/>
            <a:ext cx="635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00" name="Rectangle 48"/>
          <p:cNvSpPr>
            <a:spLocks noChangeArrowheads="1"/>
          </p:cNvSpPr>
          <p:nvPr/>
        </p:nvSpPr>
        <p:spPr bwMode="auto">
          <a:xfrm>
            <a:off x="3679825" y="5637213"/>
            <a:ext cx="1270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01" name="Rectangle 49"/>
          <p:cNvSpPr>
            <a:spLocks noChangeArrowheads="1"/>
          </p:cNvSpPr>
          <p:nvPr/>
        </p:nvSpPr>
        <p:spPr bwMode="auto">
          <a:xfrm>
            <a:off x="495300" y="5649913"/>
            <a:ext cx="6667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53666</a:t>
            </a:r>
            <a:endParaRPr lang="en-US"/>
          </a:p>
        </p:txBody>
      </p:sp>
      <p:sp>
        <p:nvSpPr>
          <p:cNvPr id="74802" name="Rectangle 50"/>
          <p:cNvSpPr>
            <a:spLocks noChangeArrowheads="1"/>
          </p:cNvSpPr>
          <p:nvPr/>
        </p:nvSpPr>
        <p:spPr bwMode="auto">
          <a:xfrm>
            <a:off x="1355725" y="5649913"/>
            <a:ext cx="12001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Reggae203</a:t>
            </a:r>
            <a:endParaRPr lang="en-US"/>
          </a:p>
        </p:txBody>
      </p:sp>
      <p:sp>
        <p:nvSpPr>
          <p:cNvPr id="74803" name="Rectangle 51"/>
          <p:cNvSpPr>
            <a:spLocks noChangeArrowheads="1"/>
          </p:cNvSpPr>
          <p:nvPr/>
        </p:nvSpPr>
        <p:spPr bwMode="auto">
          <a:xfrm>
            <a:off x="3186113" y="5649913"/>
            <a:ext cx="177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/>
          </a:p>
        </p:txBody>
      </p:sp>
      <p:sp>
        <p:nvSpPr>
          <p:cNvPr id="74804" name="Rectangle 52"/>
          <p:cNvSpPr>
            <a:spLocks noChangeArrowheads="1"/>
          </p:cNvSpPr>
          <p:nvPr/>
        </p:nvSpPr>
        <p:spPr bwMode="auto">
          <a:xfrm>
            <a:off x="439738" y="5969000"/>
            <a:ext cx="12700" cy="3032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05" name="Rectangle 53"/>
          <p:cNvSpPr>
            <a:spLocks noChangeArrowheads="1"/>
          </p:cNvSpPr>
          <p:nvPr/>
        </p:nvSpPr>
        <p:spPr bwMode="auto">
          <a:xfrm>
            <a:off x="1301750" y="5969000"/>
            <a:ext cx="6350" cy="3032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06" name="Rectangle 54"/>
          <p:cNvSpPr>
            <a:spLocks noChangeArrowheads="1"/>
          </p:cNvSpPr>
          <p:nvPr/>
        </p:nvSpPr>
        <p:spPr bwMode="auto">
          <a:xfrm>
            <a:off x="2928938" y="5969000"/>
            <a:ext cx="6350" cy="3032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07" name="Rectangle 55"/>
          <p:cNvSpPr>
            <a:spLocks noChangeArrowheads="1"/>
          </p:cNvSpPr>
          <p:nvPr/>
        </p:nvSpPr>
        <p:spPr bwMode="auto">
          <a:xfrm>
            <a:off x="3679825" y="5969000"/>
            <a:ext cx="12700" cy="3032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08" name="Rectangle 56"/>
          <p:cNvSpPr>
            <a:spLocks noChangeArrowheads="1"/>
          </p:cNvSpPr>
          <p:nvPr/>
        </p:nvSpPr>
        <p:spPr bwMode="auto">
          <a:xfrm>
            <a:off x="495300" y="5981700"/>
            <a:ext cx="6667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53650</a:t>
            </a:r>
            <a:endParaRPr lang="en-US"/>
          </a:p>
        </p:txBody>
      </p:sp>
      <p:sp>
        <p:nvSpPr>
          <p:cNvPr id="74809" name="Rectangle 57"/>
          <p:cNvSpPr>
            <a:spLocks noChangeArrowheads="1"/>
          </p:cNvSpPr>
          <p:nvPr/>
        </p:nvSpPr>
        <p:spPr bwMode="auto">
          <a:xfrm>
            <a:off x="1355725" y="5981700"/>
            <a:ext cx="14366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Topology112</a:t>
            </a:r>
            <a:endParaRPr lang="en-US"/>
          </a:p>
        </p:txBody>
      </p:sp>
      <p:sp>
        <p:nvSpPr>
          <p:cNvPr id="74810" name="Rectangle 58"/>
          <p:cNvSpPr>
            <a:spLocks noChangeArrowheads="1"/>
          </p:cNvSpPr>
          <p:nvPr/>
        </p:nvSpPr>
        <p:spPr bwMode="auto">
          <a:xfrm>
            <a:off x="3186113" y="5981700"/>
            <a:ext cx="1920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/>
          </a:p>
        </p:txBody>
      </p:sp>
      <p:sp>
        <p:nvSpPr>
          <p:cNvPr id="74811" name="Rectangle 59"/>
          <p:cNvSpPr>
            <a:spLocks noChangeArrowheads="1"/>
          </p:cNvSpPr>
          <p:nvPr/>
        </p:nvSpPr>
        <p:spPr bwMode="auto">
          <a:xfrm>
            <a:off x="439738" y="6272213"/>
            <a:ext cx="12700" cy="3413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12" name="Rectangle 60"/>
          <p:cNvSpPr>
            <a:spLocks noChangeArrowheads="1"/>
          </p:cNvSpPr>
          <p:nvPr/>
        </p:nvSpPr>
        <p:spPr bwMode="auto">
          <a:xfrm>
            <a:off x="439738" y="6613525"/>
            <a:ext cx="862012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13" name="Rectangle 61"/>
          <p:cNvSpPr>
            <a:spLocks noChangeArrowheads="1"/>
          </p:cNvSpPr>
          <p:nvPr/>
        </p:nvSpPr>
        <p:spPr bwMode="auto">
          <a:xfrm>
            <a:off x="1301750" y="6272213"/>
            <a:ext cx="6350" cy="3413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14" name="Rectangle 62"/>
          <p:cNvSpPr>
            <a:spLocks noChangeArrowheads="1"/>
          </p:cNvSpPr>
          <p:nvPr/>
        </p:nvSpPr>
        <p:spPr bwMode="auto">
          <a:xfrm>
            <a:off x="1301750" y="6613525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15" name="Rectangle 63"/>
          <p:cNvSpPr>
            <a:spLocks noChangeArrowheads="1"/>
          </p:cNvSpPr>
          <p:nvPr/>
        </p:nvSpPr>
        <p:spPr bwMode="auto">
          <a:xfrm>
            <a:off x="1308100" y="6613525"/>
            <a:ext cx="162083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16" name="Rectangle 64"/>
          <p:cNvSpPr>
            <a:spLocks noChangeArrowheads="1"/>
          </p:cNvSpPr>
          <p:nvPr/>
        </p:nvSpPr>
        <p:spPr bwMode="auto">
          <a:xfrm>
            <a:off x="2928938" y="6272213"/>
            <a:ext cx="6350" cy="3413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17" name="Rectangle 65"/>
          <p:cNvSpPr>
            <a:spLocks noChangeArrowheads="1"/>
          </p:cNvSpPr>
          <p:nvPr/>
        </p:nvSpPr>
        <p:spPr bwMode="auto">
          <a:xfrm>
            <a:off x="2928938" y="6613525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18" name="Rectangle 66"/>
          <p:cNvSpPr>
            <a:spLocks noChangeArrowheads="1"/>
          </p:cNvSpPr>
          <p:nvPr/>
        </p:nvSpPr>
        <p:spPr bwMode="auto">
          <a:xfrm>
            <a:off x="2935288" y="6613525"/>
            <a:ext cx="74453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19" name="Rectangle 67"/>
          <p:cNvSpPr>
            <a:spLocks noChangeArrowheads="1"/>
          </p:cNvSpPr>
          <p:nvPr/>
        </p:nvSpPr>
        <p:spPr bwMode="auto">
          <a:xfrm>
            <a:off x="3679825" y="6272213"/>
            <a:ext cx="12700" cy="3413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20" name="Rectangle 68"/>
          <p:cNvSpPr>
            <a:spLocks noChangeArrowheads="1"/>
          </p:cNvSpPr>
          <p:nvPr/>
        </p:nvSpPr>
        <p:spPr bwMode="auto">
          <a:xfrm>
            <a:off x="3679825" y="6613525"/>
            <a:ext cx="127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821" name="Rectangle 69"/>
          <p:cNvSpPr>
            <a:spLocks noChangeArrowheads="1"/>
          </p:cNvSpPr>
          <p:nvPr/>
        </p:nvSpPr>
        <p:spPr bwMode="auto">
          <a:xfrm>
            <a:off x="495300" y="6284913"/>
            <a:ext cx="6667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53666</a:t>
            </a:r>
            <a:endParaRPr lang="en-US"/>
          </a:p>
        </p:txBody>
      </p:sp>
      <p:sp>
        <p:nvSpPr>
          <p:cNvPr id="74822" name="Rectangle 70"/>
          <p:cNvSpPr>
            <a:spLocks noChangeArrowheads="1"/>
          </p:cNvSpPr>
          <p:nvPr/>
        </p:nvSpPr>
        <p:spPr bwMode="auto">
          <a:xfrm>
            <a:off x="1355725" y="6284913"/>
            <a:ext cx="12001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History105</a:t>
            </a:r>
            <a:endParaRPr lang="en-US"/>
          </a:p>
        </p:txBody>
      </p:sp>
      <p:sp>
        <p:nvSpPr>
          <p:cNvPr id="74823" name="Rectangle 71"/>
          <p:cNvSpPr>
            <a:spLocks noChangeArrowheads="1"/>
          </p:cNvSpPr>
          <p:nvPr/>
        </p:nvSpPr>
        <p:spPr bwMode="auto">
          <a:xfrm>
            <a:off x="3186113" y="6284913"/>
            <a:ext cx="177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519488" y="5410200"/>
            <a:ext cx="1143000" cy="304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3595688" y="5791200"/>
            <a:ext cx="1066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 flipV="1">
            <a:off x="3519488" y="5867400"/>
            <a:ext cx="1143000" cy="609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3519488" y="6172200"/>
            <a:ext cx="11430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379413" y="4557713"/>
            <a:ext cx="1344612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Enrolled</a:t>
            </a: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4646613" y="4784725"/>
            <a:ext cx="13652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Students</a:t>
            </a:r>
          </a:p>
        </p:txBody>
      </p:sp>
      <p:sp>
        <p:nvSpPr>
          <p:cNvPr id="74909" name="Line 157"/>
          <p:cNvSpPr>
            <a:spLocks noChangeShapeType="1"/>
          </p:cNvSpPr>
          <p:nvPr/>
        </p:nvSpPr>
        <p:spPr bwMode="auto">
          <a:xfrm>
            <a:off x="2895600" y="50292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4910" name="Line 158"/>
          <p:cNvSpPr>
            <a:spLocks noChangeShapeType="1"/>
          </p:cNvSpPr>
          <p:nvPr/>
        </p:nvSpPr>
        <p:spPr bwMode="auto">
          <a:xfrm>
            <a:off x="6248400" y="5257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4911" name="Line 159"/>
          <p:cNvSpPr>
            <a:spLocks noChangeShapeType="1"/>
          </p:cNvSpPr>
          <p:nvPr/>
        </p:nvSpPr>
        <p:spPr bwMode="auto">
          <a:xfrm>
            <a:off x="4648200" y="6553200"/>
            <a:ext cx="4384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4912" name="Line 160"/>
          <p:cNvSpPr>
            <a:spLocks noChangeShapeType="1"/>
          </p:cNvSpPr>
          <p:nvPr/>
        </p:nvSpPr>
        <p:spPr bwMode="auto">
          <a:xfrm>
            <a:off x="8424863" y="5199063"/>
            <a:ext cx="0" cy="135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animBg="1"/>
      <p:bldP spid="74759" grpId="0" animBg="1"/>
      <p:bldP spid="74760" grpId="0" animBg="1"/>
      <p:bldP spid="747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/>
              <a:t>Now you try it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867400"/>
          </a:xfrm>
        </p:spPr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>
                <a:solidFill>
                  <a:srgbClr val="FF0000"/>
                </a:solidFill>
              </a:rPr>
              <a:t>Try this at home - Courses database:</a:t>
            </a:r>
          </a:p>
          <a:p>
            <a:r>
              <a:rPr lang="en-US"/>
              <a:t>Courses, Students, Teachers</a:t>
            </a:r>
          </a:p>
          <a:p>
            <a:r>
              <a:rPr lang="en-US"/>
              <a:t>Courses have ids, titles, credits, …</a:t>
            </a:r>
          </a:p>
          <a:p>
            <a:r>
              <a:rPr lang="en-US"/>
              <a:t>Courses have multiple sections that have time/rm and exactly one teacher</a:t>
            </a:r>
          </a:p>
          <a:p>
            <a:r>
              <a:rPr lang="en-US"/>
              <a:t>Must track students’ course schedules and transcripts including grades, semester taken, etc.</a:t>
            </a:r>
          </a:p>
          <a:p>
            <a:r>
              <a:rPr lang="en-US"/>
              <a:t>Must track which classes a professor has taught</a:t>
            </a:r>
          </a:p>
          <a:p>
            <a:r>
              <a:rPr lang="en-US"/>
              <a:t>Database should work over multiple semesters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These things get pretty hairy!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E-R diagrams cover entire walls!</a:t>
            </a:r>
          </a:p>
          <a:p>
            <a:r>
              <a:rPr lang="en-US"/>
              <a:t>A modest 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/>
          <a:lstStyle/>
          <a:p>
            <a:r>
              <a:rPr lang="en-US"/>
              <a:t>A Cadastral E-R Diagram</a:t>
            </a:r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14400"/>
            <a:ext cx="7772400" cy="5916613"/>
          </a:xfrm>
          <a:prstGeom prst="rect">
            <a:avLst/>
          </a:prstGeom>
          <a:noFill/>
        </p:spPr>
      </p:pic>
      <p:sp>
        <p:nvSpPr>
          <p:cNvPr id="108550" name="Freeform 6"/>
          <p:cNvSpPr>
            <a:spLocks/>
          </p:cNvSpPr>
          <p:nvPr/>
        </p:nvSpPr>
        <p:spPr bwMode="auto">
          <a:xfrm>
            <a:off x="7727950" y="6403975"/>
            <a:ext cx="628650" cy="454025"/>
          </a:xfrm>
          <a:custGeom>
            <a:avLst/>
            <a:gdLst/>
            <a:ahLst/>
            <a:cxnLst>
              <a:cxn ang="0">
                <a:pos x="267" y="61"/>
              </a:cxn>
              <a:cxn ang="0">
                <a:pos x="78" y="27"/>
              </a:cxn>
              <a:cxn ang="0">
                <a:pos x="9" y="87"/>
              </a:cxn>
              <a:cxn ang="0">
                <a:pos x="44" y="242"/>
              </a:cxn>
              <a:cxn ang="0">
                <a:pos x="138" y="268"/>
              </a:cxn>
              <a:cxn ang="0">
                <a:pos x="216" y="285"/>
              </a:cxn>
              <a:cxn ang="0">
                <a:pos x="388" y="276"/>
              </a:cxn>
              <a:cxn ang="0">
                <a:pos x="396" y="250"/>
              </a:cxn>
              <a:cxn ang="0">
                <a:pos x="388" y="182"/>
              </a:cxn>
              <a:cxn ang="0">
                <a:pos x="267" y="61"/>
              </a:cxn>
            </a:cxnLst>
            <a:rect l="0" t="0" r="r" b="b"/>
            <a:pathLst>
              <a:path w="396" h="286">
                <a:moveTo>
                  <a:pt x="267" y="61"/>
                </a:moveTo>
                <a:cubicBezTo>
                  <a:pt x="190" y="0"/>
                  <a:pt x="196" y="18"/>
                  <a:pt x="78" y="27"/>
                </a:cubicBezTo>
                <a:cubicBezTo>
                  <a:pt x="42" y="37"/>
                  <a:pt x="28" y="56"/>
                  <a:pt x="9" y="87"/>
                </a:cubicBezTo>
                <a:cubicBezTo>
                  <a:pt x="11" y="118"/>
                  <a:pt x="0" y="213"/>
                  <a:pt x="44" y="242"/>
                </a:cubicBezTo>
                <a:cubicBezTo>
                  <a:pt x="82" y="267"/>
                  <a:pt x="86" y="258"/>
                  <a:pt x="138" y="268"/>
                </a:cubicBezTo>
                <a:cubicBezTo>
                  <a:pt x="164" y="272"/>
                  <a:pt x="216" y="285"/>
                  <a:pt x="216" y="285"/>
                </a:cubicBezTo>
                <a:cubicBezTo>
                  <a:pt x="273" y="282"/>
                  <a:pt x="331" y="286"/>
                  <a:pt x="388" y="276"/>
                </a:cubicBezTo>
                <a:cubicBezTo>
                  <a:pt x="396" y="274"/>
                  <a:pt x="396" y="259"/>
                  <a:pt x="396" y="250"/>
                </a:cubicBezTo>
                <a:cubicBezTo>
                  <a:pt x="396" y="227"/>
                  <a:pt x="393" y="204"/>
                  <a:pt x="388" y="182"/>
                </a:cubicBezTo>
                <a:cubicBezTo>
                  <a:pt x="371" y="114"/>
                  <a:pt x="327" y="82"/>
                  <a:pt x="267" y="61"/>
                </a:cubicBezTo>
                <a:close/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8552" name="Text Box 8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2209800"/>
          </a:xfrm>
          <a:solidFill>
            <a:schemeClr val="bg1"/>
          </a:solidFill>
          <a:ln w="38100" cap="flat">
            <a:solidFill>
              <a:srgbClr val="FF0000"/>
            </a:solidFill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Arial" pitchFamily="34" charset="0"/>
              </a:rPr>
              <a:t>cadastral:</a:t>
            </a:r>
            <a:r>
              <a:rPr lang="en-US" sz="2000" b="0">
                <a:latin typeface="Arial" pitchFamily="34" charset="0"/>
              </a:rPr>
              <a:t> </a:t>
            </a:r>
            <a:r>
              <a:rPr lang="en-US" sz="2000" b="0">
                <a:solidFill>
                  <a:srgbClr val="000000"/>
                </a:solidFill>
                <a:latin typeface="Arial" pitchFamily="34" charset="0"/>
              </a:rPr>
              <a:t>showing or recording property boundaries, subdivision lines, buildings, and related details </a:t>
            </a:r>
            <a:endParaRPr lang="en-US" sz="2000" b="0">
              <a:solidFill>
                <a:srgbClr val="000000"/>
              </a:solidFill>
              <a:latin typeface="LucidaGrande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0">
              <a:solidFill>
                <a:srgbClr val="CF0E30"/>
              </a:solidFill>
              <a:latin typeface="Book Antiqua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0">
              <a:solidFill>
                <a:srgbClr val="CF0E30"/>
              </a:solidFill>
              <a:latin typeface="Book Antiqua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0">
                <a:solidFill>
                  <a:srgbClr val="CF0E30"/>
                </a:solidFill>
                <a:latin typeface="Book Antiqua" pitchFamily="18" charset="0"/>
              </a:rPr>
              <a:t>Source:</a:t>
            </a:r>
            <a:r>
              <a:rPr lang="en-US" sz="1000" b="0">
                <a:solidFill>
                  <a:srgbClr val="CF0E30"/>
                </a:solidFill>
                <a:latin typeface="Book Antiqua" pitchFamily="18" charset="0"/>
              </a:rPr>
              <a:t> </a:t>
            </a:r>
            <a:r>
              <a:rPr lang="en-US" sz="2000" b="0">
                <a:solidFill>
                  <a:srgbClr val="000000"/>
                </a:solidFill>
                <a:latin typeface="LucidaGrande" charset="0"/>
              </a:rPr>
              <a:t>US Dept. Interior Bureau of Land Management,</a:t>
            </a:r>
            <a:br>
              <a:rPr lang="en-US" sz="2000" b="0">
                <a:solidFill>
                  <a:srgbClr val="000000"/>
                </a:solidFill>
                <a:latin typeface="LucidaGrande" charset="0"/>
              </a:rPr>
            </a:br>
            <a:r>
              <a:rPr lang="en-US" sz="2000" b="0">
                <a:solidFill>
                  <a:srgbClr val="000000"/>
                </a:solidFill>
                <a:latin typeface="LucidaGrande" charset="0"/>
              </a:rPr>
              <a:t>Federal Geographic Data Committee Cadastral Subcommittee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0">
                <a:solidFill>
                  <a:schemeClr val="accent1"/>
                </a:solidFill>
                <a:latin typeface="Times New Roman" pitchFamily="18" charset="0"/>
              </a:rPr>
              <a:t>http://www.fairview-industries.com/standardmodule/cad-erd.htm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 animBg="1"/>
      <p:bldP spid="108552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0" y="0"/>
            <a:ext cx="7772400" cy="1143000"/>
          </a:xfrm>
        </p:spPr>
        <p:txBody>
          <a:bodyPr/>
          <a:lstStyle/>
          <a:p>
            <a:r>
              <a:rPr lang="en-US"/>
              <a:t>Converting ER to Relational 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Fairly analogous structure</a:t>
            </a:r>
          </a:p>
          <a:p>
            <a:r>
              <a:rPr lang="en-US"/>
              <a:t>But many simple concepts in ER are subtle to specify in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5344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Logical DB Design: ER to Relational</a:t>
            </a:r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4191000" cy="914400"/>
          </a:xfrm>
          <a:noFill/>
          <a:ln/>
        </p:spPr>
        <p:txBody>
          <a:bodyPr lIns="90488" tIns="44450" rIns="90488" bIns="44450"/>
          <a:lstStyle/>
          <a:p>
            <a:r>
              <a:rPr lang="en-US" sz="2800" b="0"/>
              <a:t>Entity sets to tables.</a:t>
            </a:r>
          </a:p>
          <a:p>
            <a:endParaRPr lang="en-US" sz="2000"/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3276600" y="4191000"/>
            <a:ext cx="5486400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  <a:latin typeface="Lucida Console" pitchFamily="49" charset="0"/>
              </a:rPr>
              <a:t>CREATE TABLE Employees </a:t>
            </a:r>
          </a:p>
          <a:p>
            <a:r>
              <a:rPr lang="en-US" sz="2800">
                <a:solidFill>
                  <a:schemeClr val="tx1"/>
                </a:solidFill>
                <a:latin typeface="Lucida Console" pitchFamily="49" charset="0"/>
              </a:rPr>
              <a:t>  (ssn CHAR(11),</a:t>
            </a:r>
          </a:p>
          <a:p>
            <a:r>
              <a:rPr lang="en-US" sz="2800">
                <a:solidFill>
                  <a:schemeClr val="tx1"/>
                </a:solidFill>
                <a:latin typeface="Lucida Console" pitchFamily="49" charset="0"/>
              </a:rPr>
              <a:t>   name CHAR(20),</a:t>
            </a:r>
          </a:p>
          <a:p>
            <a:r>
              <a:rPr lang="en-US" sz="2800">
                <a:solidFill>
                  <a:schemeClr val="tx1"/>
                </a:solidFill>
                <a:latin typeface="Lucida Console" pitchFamily="49" charset="0"/>
              </a:rPr>
              <a:t>   lot  INTEGER,</a:t>
            </a:r>
          </a:p>
          <a:p>
            <a:r>
              <a:rPr lang="en-US" sz="2800">
                <a:solidFill>
                  <a:schemeClr val="tx1"/>
                </a:solidFill>
                <a:latin typeface="Lucida Console" pitchFamily="49" charset="0"/>
              </a:rPr>
              <a:t>   </a:t>
            </a:r>
            <a:r>
              <a:rPr lang="en-US" sz="2800">
                <a:solidFill>
                  <a:schemeClr val="accent2"/>
                </a:solidFill>
                <a:latin typeface="Lucida Console" pitchFamily="49" charset="0"/>
              </a:rPr>
              <a:t>PRIMARY KEY  (ssn)</a:t>
            </a:r>
            <a:r>
              <a:rPr lang="en-US" sz="280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</p:txBody>
      </p:sp>
      <p:grpSp>
        <p:nvGrpSpPr>
          <p:cNvPr id="183303" name="Group 7"/>
          <p:cNvGrpSpPr>
            <a:grpSpLocks/>
          </p:cNvGrpSpPr>
          <p:nvPr/>
        </p:nvGrpSpPr>
        <p:grpSpPr bwMode="auto">
          <a:xfrm>
            <a:off x="381000" y="1981200"/>
            <a:ext cx="4406900" cy="1663700"/>
            <a:chOff x="240" y="2112"/>
            <a:chExt cx="2776" cy="1048"/>
          </a:xfrm>
        </p:grpSpPr>
        <p:grpSp>
          <p:nvGrpSpPr>
            <p:cNvPr id="183304" name="Group 8"/>
            <p:cNvGrpSpPr>
              <a:grpSpLocks/>
            </p:cNvGrpSpPr>
            <p:nvPr/>
          </p:nvGrpSpPr>
          <p:grpSpPr bwMode="auto">
            <a:xfrm>
              <a:off x="1104" y="2832"/>
              <a:ext cx="1144" cy="328"/>
              <a:chOff x="1104" y="2832"/>
              <a:chExt cx="1144" cy="328"/>
            </a:xfrm>
          </p:grpSpPr>
          <p:sp>
            <p:nvSpPr>
              <p:cNvPr id="183305" name="Rectangle 9"/>
              <p:cNvSpPr>
                <a:spLocks noChangeArrowheads="1"/>
              </p:cNvSpPr>
              <p:nvPr/>
            </p:nvSpPr>
            <p:spPr bwMode="auto">
              <a:xfrm>
                <a:off x="1104" y="2832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3306" name="Rectangle 10"/>
              <p:cNvSpPr>
                <a:spLocks noChangeArrowheads="1"/>
              </p:cNvSpPr>
              <p:nvPr/>
            </p:nvSpPr>
            <p:spPr bwMode="auto">
              <a:xfrm>
                <a:off x="1187" y="2849"/>
                <a:ext cx="959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b="1">
                    <a:solidFill>
                      <a:schemeClr val="tx2"/>
                    </a:solidFill>
                    <a:latin typeface="Arial" pitchFamily="34" charset="0"/>
                  </a:rPr>
                  <a:t>Employees</a:t>
                </a:r>
              </a:p>
            </p:txBody>
          </p:sp>
        </p:grpSp>
        <p:sp>
          <p:nvSpPr>
            <p:cNvPr id="183307" name="Oval 11"/>
            <p:cNvSpPr>
              <a:spLocks noChangeArrowheads="1"/>
            </p:cNvSpPr>
            <p:nvPr/>
          </p:nvSpPr>
          <p:spPr bwMode="auto">
            <a:xfrm>
              <a:off x="240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3308" name="Rectangle 12"/>
            <p:cNvSpPr>
              <a:spLocks noChangeArrowheads="1"/>
            </p:cNvSpPr>
            <p:nvPr/>
          </p:nvSpPr>
          <p:spPr bwMode="auto">
            <a:xfrm>
              <a:off x="418" y="2320"/>
              <a:ext cx="39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u="sng">
                  <a:solidFill>
                    <a:schemeClr val="tx2"/>
                  </a:solidFill>
                  <a:latin typeface="Arial" pitchFamily="34" charset="0"/>
                </a:rPr>
                <a:t>ssn</a:t>
              </a:r>
            </a:p>
          </p:txBody>
        </p:sp>
        <p:sp>
          <p:nvSpPr>
            <p:cNvPr id="183309" name="Oval 13"/>
            <p:cNvSpPr>
              <a:spLocks noChangeArrowheads="1"/>
            </p:cNvSpPr>
            <p:nvPr/>
          </p:nvSpPr>
          <p:spPr bwMode="auto">
            <a:xfrm>
              <a:off x="1296" y="2112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3310" name="Oval 14"/>
            <p:cNvSpPr>
              <a:spLocks noChangeArrowheads="1"/>
            </p:cNvSpPr>
            <p:nvPr/>
          </p:nvSpPr>
          <p:spPr bwMode="auto">
            <a:xfrm>
              <a:off x="2304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3311" name="Rectangle 15"/>
            <p:cNvSpPr>
              <a:spLocks noChangeArrowheads="1"/>
            </p:cNvSpPr>
            <p:nvPr/>
          </p:nvSpPr>
          <p:spPr bwMode="auto">
            <a:xfrm>
              <a:off x="1331" y="2177"/>
              <a:ext cx="53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>
                  <a:solidFill>
                    <a:schemeClr val="tx2"/>
                  </a:solidFill>
                  <a:latin typeface="Arial" pitchFamily="34" charset="0"/>
                </a:rPr>
                <a:t>name</a:t>
              </a:r>
            </a:p>
          </p:txBody>
        </p:sp>
        <p:sp>
          <p:nvSpPr>
            <p:cNvPr id="183312" name="Rectangle 16"/>
            <p:cNvSpPr>
              <a:spLocks noChangeArrowheads="1"/>
            </p:cNvSpPr>
            <p:nvPr/>
          </p:nvSpPr>
          <p:spPr bwMode="auto">
            <a:xfrm>
              <a:off x="2483" y="2322"/>
              <a:ext cx="309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>
                  <a:solidFill>
                    <a:schemeClr val="tx2"/>
                  </a:solidFill>
                  <a:latin typeface="Arial" pitchFamily="34" charset="0"/>
                </a:rPr>
                <a:t>lot</a:t>
              </a:r>
            </a:p>
          </p:txBody>
        </p:sp>
        <p:sp>
          <p:nvSpPr>
            <p:cNvPr id="183313" name="Line 17"/>
            <p:cNvSpPr>
              <a:spLocks noChangeShapeType="1"/>
            </p:cNvSpPr>
            <p:nvPr/>
          </p:nvSpPr>
          <p:spPr bwMode="auto">
            <a:xfrm>
              <a:off x="624" y="2592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3314" name="Line 18"/>
            <p:cNvSpPr>
              <a:spLocks noChangeShapeType="1"/>
            </p:cNvSpPr>
            <p:nvPr/>
          </p:nvSpPr>
          <p:spPr bwMode="auto">
            <a:xfrm>
              <a:off x="1676" y="2448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3315" name="Line 19"/>
            <p:cNvSpPr>
              <a:spLocks noChangeShapeType="1"/>
            </p:cNvSpPr>
            <p:nvPr/>
          </p:nvSpPr>
          <p:spPr bwMode="auto">
            <a:xfrm flipV="1">
              <a:off x="2256" y="2584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5116513" y="1066800"/>
            <a:ext cx="1681162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6799263" y="1066800"/>
            <a:ext cx="635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18" name="Rectangle 22"/>
          <p:cNvSpPr>
            <a:spLocks noChangeArrowheads="1"/>
          </p:cNvSpPr>
          <p:nvPr/>
        </p:nvSpPr>
        <p:spPr bwMode="auto">
          <a:xfrm>
            <a:off x="6805613" y="1066800"/>
            <a:ext cx="135255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19" name="Rectangle 23"/>
          <p:cNvSpPr>
            <a:spLocks noChangeArrowheads="1"/>
          </p:cNvSpPr>
          <p:nvPr/>
        </p:nvSpPr>
        <p:spPr bwMode="auto">
          <a:xfrm>
            <a:off x="8159750" y="1066800"/>
            <a:ext cx="635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20" name="Rectangle 24"/>
          <p:cNvSpPr>
            <a:spLocks noChangeArrowheads="1"/>
          </p:cNvSpPr>
          <p:nvPr/>
        </p:nvSpPr>
        <p:spPr bwMode="auto">
          <a:xfrm>
            <a:off x="8166100" y="1066800"/>
            <a:ext cx="523875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21" name="Rectangle 25"/>
          <p:cNvSpPr>
            <a:spLocks noChangeArrowheads="1"/>
          </p:cNvSpPr>
          <p:nvPr/>
        </p:nvSpPr>
        <p:spPr bwMode="auto">
          <a:xfrm>
            <a:off x="8689975" y="1066800"/>
            <a:ext cx="1270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22" name="Rectangle 26"/>
          <p:cNvSpPr>
            <a:spLocks noChangeArrowheads="1"/>
          </p:cNvSpPr>
          <p:nvPr/>
        </p:nvSpPr>
        <p:spPr bwMode="auto">
          <a:xfrm>
            <a:off x="5116513" y="1073150"/>
            <a:ext cx="1270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23" name="Rectangle 27"/>
          <p:cNvSpPr>
            <a:spLocks noChangeArrowheads="1"/>
          </p:cNvSpPr>
          <p:nvPr/>
        </p:nvSpPr>
        <p:spPr bwMode="auto">
          <a:xfrm>
            <a:off x="6799263" y="1073150"/>
            <a:ext cx="635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24" name="Rectangle 28"/>
          <p:cNvSpPr>
            <a:spLocks noChangeArrowheads="1"/>
          </p:cNvSpPr>
          <p:nvPr/>
        </p:nvSpPr>
        <p:spPr bwMode="auto">
          <a:xfrm>
            <a:off x="8159750" y="1073150"/>
            <a:ext cx="635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25" name="Rectangle 29"/>
          <p:cNvSpPr>
            <a:spLocks noChangeArrowheads="1"/>
          </p:cNvSpPr>
          <p:nvPr/>
        </p:nvSpPr>
        <p:spPr bwMode="auto">
          <a:xfrm>
            <a:off x="8689975" y="1073150"/>
            <a:ext cx="1270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26" name="Rectangle 30"/>
          <p:cNvSpPr>
            <a:spLocks noChangeArrowheads="1"/>
          </p:cNvSpPr>
          <p:nvPr/>
        </p:nvSpPr>
        <p:spPr bwMode="auto">
          <a:xfrm>
            <a:off x="5130800" y="1073150"/>
            <a:ext cx="1668463" cy="32226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27" name="Rectangle 31"/>
          <p:cNvSpPr>
            <a:spLocks noChangeArrowheads="1"/>
          </p:cNvSpPr>
          <p:nvPr/>
        </p:nvSpPr>
        <p:spPr bwMode="auto">
          <a:xfrm>
            <a:off x="5175250" y="1084263"/>
            <a:ext cx="35718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18" charset="0"/>
              </a:rPr>
              <a:t>ssn</a:t>
            </a:r>
            <a:endParaRPr lang="en-US"/>
          </a:p>
        </p:txBody>
      </p:sp>
      <p:sp>
        <p:nvSpPr>
          <p:cNvPr id="183328" name="Rectangle 32"/>
          <p:cNvSpPr>
            <a:spLocks noChangeArrowheads="1"/>
          </p:cNvSpPr>
          <p:nvPr/>
        </p:nvSpPr>
        <p:spPr bwMode="auto">
          <a:xfrm>
            <a:off x="5130800" y="1395413"/>
            <a:ext cx="1668463" cy="200025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6805613" y="1073150"/>
            <a:ext cx="1352550" cy="32226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30" name="Rectangle 34"/>
          <p:cNvSpPr>
            <a:spLocks noChangeArrowheads="1"/>
          </p:cNvSpPr>
          <p:nvPr/>
        </p:nvSpPr>
        <p:spPr bwMode="auto">
          <a:xfrm>
            <a:off x="6854825" y="1084263"/>
            <a:ext cx="604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18" charset="0"/>
              </a:rPr>
              <a:t>name</a:t>
            </a:r>
            <a:endParaRPr lang="en-US"/>
          </a:p>
        </p:txBody>
      </p:sp>
      <p:sp>
        <p:nvSpPr>
          <p:cNvPr id="183331" name="Rectangle 35"/>
          <p:cNvSpPr>
            <a:spLocks noChangeArrowheads="1"/>
          </p:cNvSpPr>
          <p:nvPr/>
        </p:nvSpPr>
        <p:spPr bwMode="auto">
          <a:xfrm>
            <a:off x="6805613" y="1395413"/>
            <a:ext cx="1352550" cy="200025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32" name="Rectangle 36"/>
          <p:cNvSpPr>
            <a:spLocks noChangeArrowheads="1"/>
          </p:cNvSpPr>
          <p:nvPr/>
        </p:nvSpPr>
        <p:spPr bwMode="auto">
          <a:xfrm>
            <a:off x="8166100" y="1073150"/>
            <a:ext cx="523875" cy="32226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33" name="Rectangle 37"/>
          <p:cNvSpPr>
            <a:spLocks noChangeArrowheads="1"/>
          </p:cNvSpPr>
          <p:nvPr/>
        </p:nvSpPr>
        <p:spPr bwMode="auto">
          <a:xfrm>
            <a:off x="8215313" y="1084263"/>
            <a:ext cx="2952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18" charset="0"/>
              </a:rPr>
              <a:t>lot</a:t>
            </a:r>
            <a:endParaRPr lang="en-US"/>
          </a:p>
        </p:txBody>
      </p:sp>
      <p:sp>
        <p:nvSpPr>
          <p:cNvPr id="183334" name="Rectangle 38"/>
          <p:cNvSpPr>
            <a:spLocks noChangeArrowheads="1"/>
          </p:cNvSpPr>
          <p:nvPr/>
        </p:nvSpPr>
        <p:spPr bwMode="auto">
          <a:xfrm>
            <a:off x="8166100" y="1395413"/>
            <a:ext cx="523875" cy="200025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35" name="Rectangle 39"/>
          <p:cNvSpPr>
            <a:spLocks noChangeArrowheads="1"/>
          </p:cNvSpPr>
          <p:nvPr/>
        </p:nvSpPr>
        <p:spPr bwMode="auto">
          <a:xfrm>
            <a:off x="5116513" y="1595438"/>
            <a:ext cx="1270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36" name="Rectangle 40"/>
          <p:cNvSpPr>
            <a:spLocks noChangeArrowheads="1"/>
          </p:cNvSpPr>
          <p:nvPr/>
        </p:nvSpPr>
        <p:spPr bwMode="auto">
          <a:xfrm>
            <a:off x="5130800" y="1595438"/>
            <a:ext cx="1668463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37" name="Rectangle 41"/>
          <p:cNvSpPr>
            <a:spLocks noChangeArrowheads="1"/>
          </p:cNvSpPr>
          <p:nvPr/>
        </p:nvSpPr>
        <p:spPr bwMode="auto">
          <a:xfrm>
            <a:off x="6799263" y="1595438"/>
            <a:ext cx="635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38" name="Rectangle 42"/>
          <p:cNvSpPr>
            <a:spLocks noChangeArrowheads="1"/>
          </p:cNvSpPr>
          <p:nvPr/>
        </p:nvSpPr>
        <p:spPr bwMode="auto">
          <a:xfrm>
            <a:off x="6805613" y="1595438"/>
            <a:ext cx="135255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39" name="Rectangle 43"/>
          <p:cNvSpPr>
            <a:spLocks noChangeArrowheads="1"/>
          </p:cNvSpPr>
          <p:nvPr/>
        </p:nvSpPr>
        <p:spPr bwMode="auto">
          <a:xfrm>
            <a:off x="8159750" y="1595438"/>
            <a:ext cx="635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40" name="Rectangle 44"/>
          <p:cNvSpPr>
            <a:spLocks noChangeArrowheads="1"/>
          </p:cNvSpPr>
          <p:nvPr/>
        </p:nvSpPr>
        <p:spPr bwMode="auto">
          <a:xfrm>
            <a:off x="8166100" y="1595438"/>
            <a:ext cx="523875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41" name="Rectangle 45"/>
          <p:cNvSpPr>
            <a:spLocks noChangeArrowheads="1"/>
          </p:cNvSpPr>
          <p:nvPr/>
        </p:nvSpPr>
        <p:spPr bwMode="auto">
          <a:xfrm>
            <a:off x="8689975" y="1595438"/>
            <a:ext cx="1270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42" name="Rectangle 46"/>
          <p:cNvSpPr>
            <a:spLocks noChangeArrowheads="1"/>
          </p:cNvSpPr>
          <p:nvPr/>
        </p:nvSpPr>
        <p:spPr bwMode="auto">
          <a:xfrm>
            <a:off x="5116513" y="1603375"/>
            <a:ext cx="1270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43" name="Rectangle 47"/>
          <p:cNvSpPr>
            <a:spLocks noChangeArrowheads="1"/>
          </p:cNvSpPr>
          <p:nvPr/>
        </p:nvSpPr>
        <p:spPr bwMode="auto">
          <a:xfrm>
            <a:off x="6799263" y="1603375"/>
            <a:ext cx="635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44" name="Rectangle 48"/>
          <p:cNvSpPr>
            <a:spLocks noChangeArrowheads="1"/>
          </p:cNvSpPr>
          <p:nvPr/>
        </p:nvSpPr>
        <p:spPr bwMode="auto">
          <a:xfrm>
            <a:off x="8159750" y="1603375"/>
            <a:ext cx="635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45" name="Rectangle 49"/>
          <p:cNvSpPr>
            <a:spLocks noChangeArrowheads="1"/>
          </p:cNvSpPr>
          <p:nvPr/>
        </p:nvSpPr>
        <p:spPr bwMode="auto">
          <a:xfrm>
            <a:off x="8689975" y="1603375"/>
            <a:ext cx="1270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46" name="Rectangle 50"/>
          <p:cNvSpPr>
            <a:spLocks noChangeArrowheads="1"/>
          </p:cNvSpPr>
          <p:nvPr/>
        </p:nvSpPr>
        <p:spPr bwMode="auto">
          <a:xfrm>
            <a:off x="5175250" y="1614488"/>
            <a:ext cx="14430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18" charset="0"/>
              </a:rPr>
              <a:t>123-22-3666</a:t>
            </a:r>
            <a:endParaRPr lang="en-US"/>
          </a:p>
        </p:txBody>
      </p:sp>
      <p:sp>
        <p:nvSpPr>
          <p:cNvPr id="183347" name="Rectangle 51"/>
          <p:cNvSpPr>
            <a:spLocks noChangeArrowheads="1"/>
          </p:cNvSpPr>
          <p:nvPr/>
        </p:nvSpPr>
        <p:spPr bwMode="auto">
          <a:xfrm>
            <a:off x="6854825" y="1614488"/>
            <a:ext cx="9620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18" charset="0"/>
              </a:rPr>
              <a:t>Attishoo</a:t>
            </a:r>
            <a:endParaRPr lang="en-US"/>
          </a:p>
        </p:txBody>
      </p:sp>
      <p:sp>
        <p:nvSpPr>
          <p:cNvPr id="183348" name="Rectangle 52"/>
          <p:cNvSpPr>
            <a:spLocks noChangeArrowheads="1"/>
          </p:cNvSpPr>
          <p:nvPr/>
        </p:nvSpPr>
        <p:spPr bwMode="auto">
          <a:xfrm>
            <a:off x="8215313" y="1614488"/>
            <a:ext cx="2794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18" charset="0"/>
              </a:rPr>
              <a:t>48</a:t>
            </a:r>
            <a:endParaRPr lang="en-US"/>
          </a:p>
        </p:txBody>
      </p:sp>
      <p:sp>
        <p:nvSpPr>
          <p:cNvPr id="183349" name="Rectangle 53"/>
          <p:cNvSpPr>
            <a:spLocks noChangeArrowheads="1"/>
          </p:cNvSpPr>
          <p:nvPr/>
        </p:nvSpPr>
        <p:spPr bwMode="auto">
          <a:xfrm>
            <a:off x="5116513" y="2125663"/>
            <a:ext cx="12700" cy="52070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50" name="Rectangle 54"/>
          <p:cNvSpPr>
            <a:spLocks noChangeArrowheads="1"/>
          </p:cNvSpPr>
          <p:nvPr/>
        </p:nvSpPr>
        <p:spPr bwMode="auto">
          <a:xfrm>
            <a:off x="6799263" y="2125663"/>
            <a:ext cx="6350" cy="52070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51" name="Rectangle 55"/>
          <p:cNvSpPr>
            <a:spLocks noChangeArrowheads="1"/>
          </p:cNvSpPr>
          <p:nvPr/>
        </p:nvSpPr>
        <p:spPr bwMode="auto">
          <a:xfrm>
            <a:off x="8159750" y="2125663"/>
            <a:ext cx="6350" cy="52070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52" name="Rectangle 56"/>
          <p:cNvSpPr>
            <a:spLocks noChangeArrowheads="1"/>
          </p:cNvSpPr>
          <p:nvPr/>
        </p:nvSpPr>
        <p:spPr bwMode="auto">
          <a:xfrm>
            <a:off x="8689975" y="2125663"/>
            <a:ext cx="12700" cy="52070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53" name="Rectangle 57"/>
          <p:cNvSpPr>
            <a:spLocks noChangeArrowheads="1"/>
          </p:cNvSpPr>
          <p:nvPr/>
        </p:nvSpPr>
        <p:spPr bwMode="auto">
          <a:xfrm>
            <a:off x="5175250" y="2136775"/>
            <a:ext cx="14430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18" charset="0"/>
              </a:rPr>
              <a:t>231-31-5368</a:t>
            </a:r>
            <a:endParaRPr lang="en-US"/>
          </a:p>
        </p:txBody>
      </p:sp>
      <p:sp>
        <p:nvSpPr>
          <p:cNvPr id="183354" name="Rectangle 58"/>
          <p:cNvSpPr>
            <a:spLocks noChangeArrowheads="1"/>
          </p:cNvSpPr>
          <p:nvPr/>
        </p:nvSpPr>
        <p:spPr bwMode="auto">
          <a:xfrm>
            <a:off x="6854825" y="2136775"/>
            <a:ext cx="79216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18" charset="0"/>
              </a:rPr>
              <a:t>Smiley</a:t>
            </a:r>
            <a:endParaRPr lang="en-US"/>
          </a:p>
        </p:txBody>
      </p:sp>
      <p:sp>
        <p:nvSpPr>
          <p:cNvPr id="183355" name="Rectangle 59"/>
          <p:cNvSpPr>
            <a:spLocks noChangeArrowheads="1"/>
          </p:cNvSpPr>
          <p:nvPr/>
        </p:nvSpPr>
        <p:spPr bwMode="auto">
          <a:xfrm>
            <a:off x="8215313" y="2136775"/>
            <a:ext cx="2794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18" charset="0"/>
              </a:rPr>
              <a:t>22</a:t>
            </a:r>
            <a:endParaRPr lang="en-US"/>
          </a:p>
        </p:txBody>
      </p:sp>
      <p:sp>
        <p:nvSpPr>
          <p:cNvPr id="183356" name="Rectangle 60"/>
          <p:cNvSpPr>
            <a:spLocks noChangeArrowheads="1"/>
          </p:cNvSpPr>
          <p:nvPr/>
        </p:nvSpPr>
        <p:spPr bwMode="auto">
          <a:xfrm>
            <a:off x="5116513" y="2647950"/>
            <a:ext cx="1270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57" name="Rectangle 61"/>
          <p:cNvSpPr>
            <a:spLocks noChangeArrowheads="1"/>
          </p:cNvSpPr>
          <p:nvPr/>
        </p:nvSpPr>
        <p:spPr bwMode="auto">
          <a:xfrm>
            <a:off x="5116513" y="3170238"/>
            <a:ext cx="1681162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58" name="Rectangle 62"/>
          <p:cNvSpPr>
            <a:spLocks noChangeArrowheads="1"/>
          </p:cNvSpPr>
          <p:nvPr/>
        </p:nvSpPr>
        <p:spPr bwMode="auto">
          <a:xfrm>
            <a:off x="6799263" y="2647950"/>
            <a:ext cx="635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59" name="Rectangle 63"/>
          <p:cNvSpPr>
            <a:spLocks noChangeArrowheads="1"/>
          </p:cNvSpPr>
          <p:nvPr/>
        </p:nvSpPr>
        <p:spPr bwMode="auto">
          <a:xfrm>
            <a:off x="6799263" y="3170238"/>
            <a:ext cx="635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60" name="Rectangle 64"/>
          <p:cNvSpPr>
            <a:spLocks noChangeArrowheads="1"/>
          </p:cNvSpPr>
          <p:nvPr/>
        </p:nvSpPr>
        <p:spPr bwMode="auto">
          <a:xfrm>
            <a:off x="6805613" y="3170238"/>
            <a:ext cx="135255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61" name="Rectangle 65"/>
          <p:cNvSpPr>
            <a:spLocks noChangeArrowheads="1"/>
          </p:cNvSpPr>
          <p:nvPr/>
        </p:nvSpPr>
        <p:spPr bwMode="auto">
          <a:xfrm>
            <a:off x="8159750" y="2647950"/>
            <a:ext cx="635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62" name="Rectangle 66"/>
          <p:cNvSpPr>
            <a:spLocks noChangeArrowheads="1"/>
          </p:cNvSpPr>
          <p:nvPr/>
        </p:nvSpPr>
        <p:spPr bwMode="auto">
          <a:xfrm>
            <a:off x="8159750" y="3170238"/>
            <a:ext cx="635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63" name="Rectangle 67"/>
          <p:cNvSpPr>
            <a:spLocks noChangeArrowheads="1"/>
          </p:cNvSpPr>
          <p:nvPr/>
        </p:nvSpPr>
        <p:spPr bwMode="auto">
          <a:xfrm>
            <a:off x="8166100" y="3170238"/>
            <a:ext cx="523875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64" name="Rectangle 68"/>
          <p:cNvSpPr>
            <a:spLocks noChangeArrowheads="1"/>
          </p:cNvSpPr>
          <p:nvPr/>
        </p:nvSpPr>
        <p:spPr bwMode="auto">
          <a:xfrm>
            <a:off x="8689975" y="2647950"/>
            <a:ext cx="1270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65" name="Rectangle 69"/>
          <p:cNvSpPr>
            <a:spLocks noChangeArrowheads="1"/>
          </p:cNvSpPr>
          <p:nvPr/>
        </p:nvSpPr>
        <p:spPr bwMode="auto">
          <a:xfrm>
            <a:off x="8689975" y="3170238"/>
            <a:ext cx="1270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3366" name="Rectangle 70"/>
          <p:cNvSpPr>
            <a:spLocks noChangeArrowheads="1"/>
          </p:cNvSpPr>
          <p:nvPr/>
        </p:nvSpPr>
        <p:spPr bwMode="auto">
          <a:xfrm>
            <a:off x="5175250" y="2659063"/>
            <a:ext cx="14430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18" charset="0"/>
              </a:rPr>
              <a:t>131-24-3650</a:t>
            </a:r>
            <a:endParaRPr lang="en-US"/>
          </a:p>
        </p:txBody>
      </p:sp>
      <p:sp>
        <p:nvSpPr>
          <p:cNvPr id="183367" name="Rectangle 71"/>
          <p:cNvSpPr>
            <a:spLocks noChangeArrowheads="1"/>
          </p:cNvSpPr>
          <p:nvPr/>
        </p:nvSpPr>
        <p:spPr bwMode="auto">
          <a:xfrm>
            <a:off x="6854825" y="2659063"/>
            <a:ext cx="11334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18" charset="0"/>
              </a:rPr>
              <a:t>Smethurst</a:t>
            </a:r>
            <a:endParaRPr lang="en-US"/>
          </a:p>
        </p:txBody>
      </p:sp>
      <p:sp>
        <p:nvSpPr>
          <p:cNvPr id="183368" name="Rectangle 72"/>
          <p:cNvSpPr>
            <a:spLocks noChangeArrowheads="1"/>
          </p:cNvSpPr>
          <p:nvPr/>
        </p:nvSpPr>
        <p:spPr bwMode="auto">
          <a:xfrm>
            <a:off x="8215313" y="2659063"/>
            <a:ext cx="2794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18" charset="0"/>
              </a:rPr>
              <a:t>35</a:t>
            </a:r>
            <a:endParaRPr lang="en-US"/>
          </a:p>
        </p:txBody>
      </p:sp>
      <p:sp>
        <p:nvSpPr>
          <p:cNvPr id="183369" name="AutoShape 73"/>
          <p:cNvSpPr>
            <a:spLocks noChangeArrowheads="1"/>
          </p:cNvSpPr>
          <p:nvPr/>
        </p:nvSpPr>
        <p:spPr bwMode="auto">
          <a:xfrm>
            <a:off x="1398588" y="5995988"/>
            <a:ext cx="2209800" cy="457200"/>
          </a:xfrm>
          <a:prstGeom prst="rightArrow">
            <a:avLst>
              <a:gd name="adj1" fmla="val 50000"/>
              <a:gd name="adj2" fmla="val 1208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6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Relationship Sets to Tables</a:t>
            </a:r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4648200" cy="3962400"/>
          </a:xfrm>
          <a:noFill/>
          <a:ln/>
        </p:spPr>
        <p:txBody>
          <a:bodyPr lIns="90488" tIns="44450" rIns="90488" bIns="44450"/>
          <a:lstStyle/>
          <a:p>
            <a:r>
              <a:rPr lang="en-US" b="0"/>
              <a:t>In translating a </a:t>
            </a:r>
            <a:r>
              <a:rPr lang="en-US" b="0">
                <a:solidFill>
                  <a:schemeClr val="folHlink"/>
                </a:solidFill>
              </a:rPr>
              <a:t>many-to-many </a:t>
            </a:r>
            <a:r>
              <a:rPr lang="en-US" b="0"/>
              <a:t>relationship set to a relation, attributes of the relation must include:</a:t>
            </a:r>
          </a:p>
          <a:p>
            <a:pPr lvl="1">
              <a:buFontTx/>
              <a:buNone/>
            </a:pPr>
            <a:r>
              <a:rPr lang="en-US"/>
              <a:t>1) Keys for each participating entity set  (as foreign keys). This set of attributes forms a </a:t>
            </a:r>
            <a:r>
              <a:rPr lang="en-US" i="1">
                <a:solidFill>
                  <a:schemeClr val="folHlink"/>
                </a:solidFill>
              </a:rPr>
              <a:t>superkey</a:t>
            </a:r>
            <a:r>
              <a:rPr lang="en-US"/>
              <a:t> for the relation.</a:t>
            </a:r>
          </a:p>
          <a:p>
            <a:pPr lvl="1">
              <a:buFontTx/>
              <a:buNone/>
            </a:pPr>
            <a:r>
              <a:rPr lang="en-US"/>
              <a:t>2) All descriptive attributes.</a:t>
            </a:r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4343400" y="968375"/>
            <a:ext cx="436403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CREATE TABLE Works_In(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 ssn  CHAR(1),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 did  INTEGER,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 since  DATE,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PRIMARY KEY (ssn, did),</a:t>
            </a:r>
          </a:p>
          <a:p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 FOREIGN KEY (ssn) </a:t>
            </a:r>
          </a:p>
          <a:p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    REFERENCES Employees,</a:t>
            </a:r>
          </a:p>
          <a:p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 FOREIGN KEY (did) </a:t>
            </a:r>
          </a:p>
          <a:p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  REFERENCES Departments</a:t>
            </a:r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4738688" y="4592638"/>
            <a:ext cx="2190750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6931025" y="4592638"/>
            <a:ext cx="7938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6938963" y="4592638"/>
            <a:ext cx="768350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54" name="Rectangle 10"/>
          <p:cNvSpPr>
            <a:spLocks noChangeArrowheads="1"/>
          </p:cNvSpPr>
          <p:nvPr/>
        </p:nvSpPr>
        <p:spPr bwMode="auto">
          <a:xfrm>
            <a:off x="7708900" y="4592638"/>
            <a:ext cx="7938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55" name="Rectangle 11"/>
          <p:cNvSpPr>
            <a:spLocks noChangeArrowheads="1"/>
          </p:cNvSpPr>
          <p:nvPr/>
        </p:nvSpPr>
        <p:spPr bwMode="auto">
          <a:xfrm>
            <a:off x="7716838" y="4592638"/>
            <a:ext cx="1222375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56" name="Rectangle 12"/>
          <p:cNvSpPr>
            <a:spLocks noChangeArrowheads="1"/>
          </p:cNvSpPr>
          <p:nvPr/>
        </p:nvSpPr>
        <p:spPr bwMode="auto">
          <a:xfrm>
            <a:off x="8940800" y="4592638"/>
            <a:ext cx="17463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57" name="Rectangle 13"/>
          <p:cNvSpPr>
            <a:spLocks noChangeArrowheads="1"/>
          </p:cNvSpPr>
          <p:nvPr/>
        </p:nvSpPr>
        <p:spPr bwMode="auto">
          <a:xfrm>
            <a:off x="4738688" y="4600575"/>
            <a:ext cx="17462" cy="511175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58" name="Rectangle 14"/>
          <p:cNvSpPr>
            <a:spLocks noChangeArrowheads="1"/>
          </p:cNvSpPr>
          <p:nvPr/>
        </p:nvSpPr>
        <p:spPr bwMode="auto">
          <a:xfrm>
            <a:off x="6931025" y="4600575"/>
            <a:ext cx="7938" cy="511175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59" name="Rectangle 15"/>
          <p:cNvSpPr>
            <a:spLocks noChangeArrowheads="1"/>
          </p:cNvSpPr>
          <p:nvPr/>
        </p:nvSpPr>
        <p:spPr bwMode="auto">
          <a:xfrm>
            <a:off x="7708900" y="4600575"/>
            <a:ext cx="7938" cy="511175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60" name="Rectangle 16"/>
          <p:cNvSpPr>
            <a:spLocks noChangeArrowheads="1"/>
          </p:cNvSpPr>
          <p:nvPr/>
        </p:nvSpPr>
        <p:spPr bwMode="auto">
          <a:xfrm>
            <a:off x="8940800" y="4600575"/>
            <a:ext cx="17463" cy="511175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61" name="Rectangle 17"/>
          <p:cNvSpPr>
            <a:spLocks noChangeArrowheads="1"/>
          </p:cNvSpPr>
          <p:nvPr/>
        </p:nvSpPr>
        <p:spPr bwMode="auto">
          <a:xfrm>
            <a:off x="4757738" y="4600575"/>
            <a:ext cx="2171700" cy="414338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62" name="Rectangle 18"/>
          <p:cNvSpPr>
            <a:spLocks noChangeArrowheads="1"/>
          </p:cNvSpPr>
          <p:nvPr/>
        </p:nvSpPr>
        <p:spPr bwMode="auto">
          <a:xfrm>
            <a:off x="4814888" y="4616450"/>
            <a:ext cx="4540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18" charset="0"/>
              </a:rPr>
              <a:t>ssn</a:t>
            </a:r>
            <a:endParaRPr lang="en-US"/>
          </a:p>
        </p:txBody>
      </p:sp>
      <p:sp>
        <p:nvSpPr>
          <p:cNvPr id="185363" name="Rectangle 19"/>
          <p:cNvSpPr>
            <a:spLocks noChangeArrowheads="1"/>
          </p:cNvSpPr>
          <p:nvPr/>
        </p:nvSpPr>
        <p:spPr bwMode="auto">
          <a:xfrm>
            <a:off x="4757738" y="5016500"/>
            <a:ext cx="2171700" cy="96838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64" name="Rectangle 20"/>
          <p:cNvSpPr>
            <a:spLocks noChangeArrowheads="1"/>
          </p:cNvSpPr>
          <p:nvPr/>
        </p:nvSpPr>
        <p:spPr bwMode="auto">
          <a:xfrm>
            <a:off x="6938963" y="4600575"/>
            <a:ext cx="768350" cy="414338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65" name="Rectangle 21"/>
          <p:cNvSpPr>
            <a:spLocks noChangeArrowheads="1"/>
          </p:cNvSpPr>
          <p:nvPr/>
        </p:nvSpPr>
        <p:spPr bwMode="auto">
          <a:xfrm>
            <a:off x="7004050" y="4616450"/>
            <a:ext cx="4540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18" charset="0"/>
              </a:rPr>
              <a:t>did</a:t>
            </a:r>
            <a:endParaRPr lang="en-US"/>
          </a:p>
        </p:txBody>
      </p:sp>
      <p:sp>
        <p:nvSpPr>
          <p:cNvPr id="185366" name="Rectangle 22"/>
          <p:cNvSpPr>
            <a:spLocks noChangeArrowheads="1"/>
          </p:cNvSpPr>
          <p:nvPr/>
        </p:nvSpPr>
        <p:spPr bwMode="auto">
          <a:xfrm>
            <a:off x="6938963" y="5016500"/>
            <a:ext cx="768350" cy="96838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67" name="Rectangle 23"/>
          <p:cNvSpPr>
            <a:spLocks noChangeArrowheads="1"/>
          </p:cNvSpPr>
          <p:nvPr/>
        </p:nvSpPr>
        <p:spPr bwMode="auto">
          <a:xfrm>
            <a:off x="7716838" y="4600575"/>
            <a:ext cx="1222375" cy="414338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68" name="Rectangle 24"/>
          <p:cNvSpPr>
            <a:spLocks noChangeArrowheads="1"/>
          </p:cNvSpPr>
          <p:nvPr/>
        </p:nvSpPr>
        <p:spPr bwMode="auto">
          <a:xfrm>
            <a:off x="7781925" y="4616450"/>
            <a:ext cx="7302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18" charset="0"/>
              </a:rPr>
              <a:t>since</a:t>
            </a:r>
            <a:endParaRPr lang="en-US"/>
          </a:p>
        </p:txBody>
      </p:sp>
      <p:sp>
        <p:nvSpPr>
          <p:cNvPr id="185369" name="Rectangle 25"/>
          <p:cNvSpPr>
            <a:spLocks noChangeArrowheads="1"/>
          </p:cNvSpPr>
          <p:nvPr/>
        </p:nvSpPr>
        <p:spPr bwMode="auto">
          <a:xfrm>
            <a:off x="7716838" y="5016500"/>
            <a:ext cx="1222375" cy="96838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70" name="Rectangle 26"/>
          <p:cNvSpPr>
            <a:spLocks noChangeArrowheads="1"/>
          </p:cNvSpPr>
          <p:nvPr/>
        </p:nvSpPr>
        <p:spPr bwMode="auto">
          <a:xfrm>
            <a:off x="4738688" y="5113338"/>
            <a:ext cx="17462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71" name="Rectangle 27"/>
          <p:cNvSpPr>
            <a:spLocks noChangeArrowheads="1"/>
          </p:cNvSpPr>
          <p:nvPr/>
        </p:nvSpPr>
        <p:spPr bwMode="auto">
          <a:xfrm>
            <a:off x="4757738" y="5113338"/>
            <a:ext cx="2171700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72" name="Rectangle 28"/>
          <p:cNvSpPr>
            <a:spLocks noChangeArrowheads="1"/>
          </p:cNvSpPr>
          <p:nvPr/>
        </p:nvSpPr>
        <p:spPr bwMode="auto">
          <a:xfrm>
            <a:off x="6931025" y="5113338"/>
            <a:ext cx="7938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73" name="Rectangle 29"/>
          <p:cNvSpPr>
            <a:spLocks noChangeArrowheads="1"/>
          </p:cNvSpPr>
          <p:nvPr/>
        </p:nvSpPr>
        <p:spPr bwMode="auto">
          <a:xfrm>
            <a:off x="6938963" y="5113338"/>
            <a:ext cx="768350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74" name="Rectangle 30"/>
          <p:cNvSpPr>
            <a:spLocks noChangeArrowheads="1"/>
          </p:cNvSpPr>
          <p:nvPr/>
        </p:nvSpPr>
        <p:spPr bwMode="auto">
          <a:xfrm>
            <a:off x="7708900" y="5113338"/>
            <a:ext cx="7938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75" name="Rectangle 31"/>
          <p:cNvSpPr>
            <a:spLocks noChangeArrowheads="1"/>
          </p:cNvSpPr>
          <p:nvPr/>
        </p:nvSpPr>
        <p:spPr bwMode="auto">
          <a:xfrm>
            <a:off x="7716838" y="5113338"/>
            <a:ext cx="1222375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76" name="Rectangle 32"/>
          <p:cNvSpPr>
            <a:spLocks noChangeArrowheads="1"/>
          </p:cNvSpPr>
          <p:nvPr/>
        </p:nvSpPr>
        <p:spPr bwMode="auto">
          <a:xfrm>
            <a:off x="8940800" y="5113338"/>
            <a:ext cx="17463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77" name="Rectangle 33"/>
          <p:cNvSpPr>
            <a:spLocks noChangeArrowheads="1"/>
          </p:cNvSpPr>
          <p:nvPr/>
        </p:nvSpPr>
        <p:spPr bwMode="auto">
          <a:xfrm>
            <a:off x="4738688" y="5122863"/>
            <a:ext cx="17462" cy="4381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78" name="Rectangle 34"/>
          <p:cNvSpPr>
            <a:spLocks noChangeArrowheads="1"/>
          </p:cNvSpPr>
          <p:nvPr/>
        </p:nvSpPr>
        <p:spPr bwMode="auto">
          <a:xfrm>
            <a:off x="6931025" y="5122863"/>
            <a:ext cx="7938" cy="4381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79" name="Rectangle 35"/>
          <p:cNvSpPr>
            <a:spLocks noChangeArrowheads="1"/>
          </p:cNvSpPr>
          <p:nvPr/>
        </p:nvSpPr>
        <p:spPr bwMode="auto">
          <a:xfrm>
            <a:off x="7708900" y="5122863"/>
            <a:ext cx="7938" cy="4381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80" name="Rectangle 36"/>
          <p:cNvSpPr>
            <a:spLocks noChangeArrowheads="1"/>
          </p:cNvSpPr>
          <p:nvPr/>
        </p:nvSpPr>
        <p:spPr bwMode="auto">
          <a:xfrm>
            <a:off x="8940800" y="5122863"/>
            <a:ext cx="17463" cy="4381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81" name="Rectangle 37"/>
          <p:cNvSpPr>
            <a:spLocks noChangeArrowheads="1"/>
          </p:cNvSpPr>
          <p:nvPr/>
        </p:nvSpPr>
        <p:spPr bwMode="auto">
          <a:xfrm>
            <a:off x="4814888" y="5137150"/>
            <a:ext cx="18367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18" charset="0"/>
              </a:rPr>
              <a:t>123-22-3666</a:t>
            </a:r>
            <a:endParaRPr lang="en-US"/>
          </a:p>
        </p:txBody>
      </p:sp>
      <p:sp>
        <p:nvSpPr>
          <p:cNvPr id="185382" name="Rectangle 38"/>
          <p:cNvSpPr>
            <a:spLocks noChangeArrowheads="1"/>
          </p:cNvSpPr>
          <p:nvPr/>
        </p:nvSpPr>
        <p:spPr bwMode="auto">
          <a:xfrm>
            <a:off x="7004050" y="5137150"/>
            <a:ext cx="355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18" charset="0"/>
              </a:rPr>
              <a:t>51</a:t>
            </a:r>
            <a:endParaRPr lang="en-US"/>
          </a:p>
        </p:txBody>
      </p:sp>
      <p:sp>
        <p:nvSpPr>
          <p:cNvPr id="185383" name="Rectangle 39"/>
          <p:cNvSpPr>
            <a:spLocks noChangeArrowheads="1"/>
          </p:cNvSpPr>
          <p:nvPr/>
        </p:nvSpPr>
        <p:spPr bwMode="auto">
          <a:xfrm>
            <a:off x="7781925" y="5137150"/>
            <a:ext cx="9080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18" charset="0"/>
              </a:rPr>
              <a:t>1/1/91</a:t>
            </a:r>
            <a:endParaRPr lang="en-US"/>
          </a:p>
        </p:txBody>
      </p:sp>
      <p:sp>
        <p:nvSpPr>
          <p:cNvPr id="185384" name="Rectangle 40"/>
          <p:cNvSpPr>
            <a:spLocks noChangeArrowheads="1"/>
          </p:cNvSpPr>
          <p:nvPr/>
        </p:nvSpPr>
        <p:spPr bwMode="auto">
          <a:xfrm>
            <a:off x="4738688" y="5561013"/>
            <a:ext cx="17462" cy="4127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85" name="Rectangle 41"/>
          <p:cNvSpPr>
            <a:spLocks noChangeArrowheads="1"/>
          </p:cNvSpPr>
          <p:nvPr/>
        </p:nvSpPr>
        <p:spPr bwMode="auto">
          <a:xfrm>
            <a:off x="6931025" y="5561013"/>
            <a:ext cx="7938" cy="4127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86" name="Rectangle 42"/>
          <p:cNvSpPr>
            <a:spLocks noChangeArrowheads="1"/>
          </p:cNvSpPr>
          <p:nvPr/>
        </p:nvSpPr>
        <p:spPr bwMode="auto">
          <a:xfrm>
            <a:off x="7708900" y="5561013"/>
            <a:ext cx="7938" cy="4127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87" name="Rectangle 43"/>
          <p:cNvSpPr>
            <a:spLocks noChangeArrowheads="1"/>
          </p:cNvSpPr>
          <p:nvPr/>
        </p:nvSpPr>
        <p:spPr bwMode="auto">
          <a:xfrm>
            <a:off x="8940800" y="5561013"/>
            <a:ext cx="17463" cy="4127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88" name="Rectangle 44"/>
          <p:cNvSpPr>
            <a:spLocks noChangeArrowheads="1"/>
          </p:cNvSpPr>
          <p:nvPr/>
        </p:nvSpPr>
        <p:spPr bwMode="auto">
          <a:xfrm>
            <a:off x="4814888" y="5575300"/>
            <a:ext cx="18367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18" charset="0"/>
              </a:rPr>
              <a:t>123-22-3666</a:t>
            </a:r>
            <a:endParaRPr lang="en-US"/>
          </a:p>
        </p:txBody>
      </p:sp>
      <p:sp>
        <p:nvSpPr>
          <p:cNvPr id="185389" name="Rectangle 45"/>
          <p:cNvSpPr>
            <a:spLocks noChangeArrowheads="1"/>
          </p:cNvSpPr>
          <p:nvPr/>
        </p:nvSpPr>
        <p:spPr bwMode="auto">
          <a:xfrm>
            <a:off x="7004050" y="5575300"/>
            <a:ext cx="355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18" charset="0"/>
              </a:rPr>
              <a:t>56</a:t>
            </a:r>
            <a:endParaRPr lang="en-US"/>
          </a:p>
        </p:txBody>
      </p:sp>
      <p:sp>
        <p:nvSpPr>
          <p:cNvPr id="185390" name="Rectangle 46"/>
          <p:cNvSpPr>
            <a:spLocks noChangeArrowheads="1"/>
          </p:cNvSpPr>
          <p:nvPr/>
        </p:nvSpPr>
        <p:spPr bwMode="auto">
          <a:xfrm>
            <a:off x="7781925" y="5575300"/>
            <a:ext cx="9080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18" charset="0"/>
              </a:rPr>
              <a:t>3/3/93</a:t>
            </a:r>
            <a:endParaRPr lang="en-US"/>
          </a:p>
        </p:txBody>
      </p:sp>
      <p:sp>
        <p:nvSpPr>
          <p:cNvPr id="185391" name="Rectangle 47"/>
          <p:cNvSpPr>
            <a:spLocks noChangeArrowheads="1"/>
          </p:cNvSpPr>
          <p:nvPr/>
        </p:nvSpPr>
        <p:spPr bwMode="auto">
          <a:xfrm>
            <a:off x="4738688" y="5975350"/>
            <a:ext cx="17462" cy="41433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92" name="Rectangle 48"/>
          <p:cNvSpPr>
            <a:spLocks noChangeArrowheads="1"/>
          </p:cNvSpPr>
          <p:nvPr/>
        </p:nvSpPr>
        <p:spPr bwMode="auto">
          <a:xfrm>
            <a:off x="4738688" y="6389688"/>
            <a:ext cx="2190750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93" name="Rectangle 49"/>
          <p:cNvSpPr>
            <a:spLocks noChangeArrowheads="1"/>
          </p:cNvSpPr>
          <p:nvPr/>
        </p:nvSpPr>
        <p:spPr bwMode="auto">
          <a:xfrm>
            <a:off x="6931025" y="5975350"/>
            <a:ext cx="7938" cy="41433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94" name="Rectangle 50"/>
          <p:cNvSpPr>
            <a:spLocks noChangeArrowheads="1"/>
          </p:cNvSpPr>
          <p:nvPr/>
        </p:nvSpPr>
        <p:spPr bwMode="auto">
          <a:xfrm>
            <a:off x="6931025" y="6389688"/>
            <a:ext cx="7938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95" name="Rectangle 51"/>
          <p:cNvSpPr>
            <a:spLocks noChangeArrowheads="1"/>
          </p:cNvSpPr>
          <p:nvPr/>
        </p:nvSpPr>
        <p:spPr bwMode="auto">
          <a:xfrm>
            <a:off x="6938963" y="6389688"/>
            <a:ext cx="768350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96" name="Rectangle 52"/>
          <p:cNvSpPr>
            <a:spLocks noChangeArrowheads="1"/>
          </p:cNvSpPr>
          <p:nvPr/>
        </p:nvSpPr>
        <p:spPr bwMode="auto">
          <a:xfrm>
            <a:off x="7708900" y="5975350"/>
            <a:ext cx="7938" cy="41433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97" name="Rectangle 53"/>
          <p:cNvSpPr>
            <a:spLocks noChangeArrowheads="1"/>
          </p:cNvSpPr>
          <p:nvPr/>
        </p:nvSpPr>
        <p:spPr bwMode="auto">
          <a:xfrm>
            <a:off x="7708900" y="6389688"/>
            <a:ext cx="7938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98" name="Rectangle 54"/>
          <p:cNvSpPr>
            <a:spLocks noChangeArrowheads="1"/>
          </p:cNvSpPr>
          <p:nvPr/>
        </p:nvSpPr>
        <p:spPr bwMode="auto">
          <a:xfrm>
            <a:off x="7716838" y="6389688"/>
            <a:ext cx="1222375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399" name="Rectangle 55"/>
          <p:cNvSpPr>
            <a:spLocks noChangeArrowheads="1"/>
          </p:cNvSpPr>
          <p:nvPr/>
        </p:nvSpPr>
        <p:spPr bwMode="auto">
          <a:xfrm>
            <a:off x="8940800" y="5975350"/>
            <a:ext cx="17463" cy="41433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400" name="Rectangle 56"/>
          <p:cNvSpPr>
            <a:spLocks noChangeArrowheads="1"/>
          </p:cNvSpPr>
          <p:nvPr/>
        </p:nvSpPr>
        <p:spPr bwMode="auto">
          <a:xfrm>
            <a:off x="8940800" y="6389688"/>
            <a:ext cx="17463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5401" name="Rectangle 57"/>
          <p:cNvSpPr>
            <a:spLocks noChangeArrowheads="1"/>
          </p:cNvSpPr>
          <p:nvPr/>
        </p:nvSpPr>
        <p:spPr bwMode="auto">
          <a:xfrm>
            <a:off x="4814888" y="5989638"/>
            <a:ext cx="18367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18" charset="0"/>
              </a:rPr>
              <a:t>231-31-5368</a:t>
            </a:r>
            <a:endParaRPr lang="en-US"/>
          </a:p>
        </p:txBody>
      </p:sp>
      <p:sp>
        <p:nvSpPr>
          <p:cNvPr id="185402" name="Rectangle 58"/>
          <p:cNvSpPr>
            <a:spLocks noChangeArrowheads="1"/>
          </p:cNvSpPr>
          <p:nvPr/>
        </p:nvSpPr>
        <p:spPr bwMode="auto">
          <a:xfrm>
            <a:off x="7004050" y="5989638"/>
            <a:ext cx="355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18" charset="0"/>
              </a:rPr>
              <a:t>51</a:t>
            </a:r>
            <a:endParaRPr lang="en-US"/>
          </a:p>
        </p:txBody>
      </p:sp>
      <p:sp>
        <p:nvSpPr>
          <p:cNvPr id="185403" name="Rectangle 59"/>
          <p:cNvSpPr>
            <a:spLocks noChangeArrowheads="1"/>
          </p:cNvSpPr>
          <p:nvPr/>
        </p:nvSpPr>
        <p:spPr bwMode="auto">
          <a:xfrm>
            <a:off x="7781925" y="5989638"/>
            <a:ext cx="9080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18" charset="0"/>
              </a:rPr>
              <a:t>2/2/92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2390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Review: Key Constraints</a:t>
            </a:r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3276600" cy="48006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Each dept has at most one manager, according to the    </a:t>
            </a:r>
            <a:r>
              <a:rPr lang="en-US" i="1" u="sng">
                <a:solidFill>
                  <a:schemeClr val="accent2"/>
                </a:solidFill>
              </a:rPr>
              <a:t>key constraint</a:t>
            </a:r>
            <a:r>
              <a:rPr lang="en-US" i="1">
                <a:solidFill>
                  <a:schemeClr val="accent2"/>
                </a:solidFill>
              </a:rPr>
              <a:t> </a:t>
            </a:r>
            <a:r>
              <a:rPr lang="en-US"/>
              <a:t>on Manages.</a:t>
            </a:r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6400800" y="4724400"/>
            <a:ext cx="2305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Translation to </a:t>
            </a:r>
          </a:p>
          <a:p>
            <a:r>
              <a:rPr lang="en-US" sz="2400" i="1">
                <a:solidFill>
                  <a:schemeClr val="accent2"/>
                </a:solidFill>
              </a:rPr>
              <a:t>relational model?</a:t>
            </a:r>
          </a:p>
        </p:txBody>
      </p:sp>
      <p:sp>
        <p:nvSpPr>
          <p:cNvPr id="187399" name="Freeform 7"/>
          <p:cNvSpPr>
            <a:spLocks/>
          </p:cNvSpPr>
          <p:nvPr/>
        </p:nvSpPr>
        <p:spPr bwMode="auto">
          <a:xfrm>
            <a:off x="1149350" y="3752850"/>
            <a:ext cx="338138" cy="214947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8" y="501"/>
              </a:cxn>
              <a:cxn ang="0">
                <a:pos x="202" y="390"/>
              </a:cxn>
              <a:cxn ang="0">
                <a:pos x="193" y="288"/>
              </a:cxn>
              <a:cxn ang="0">
                <a:pos x="181" y="198"/>
              </a:cxn>
              <a:cxn ang="0">
                <a:pos x="167" y="122"/>
              </a:cxn>
              <a:cxn ang="0">
                <a:pos x="151" y="63"/>
              </a:cxn>
              <a:cxn ang="0">
                <a:pos x="133" y="22"/>
              </a:cxn>
              <a:cxn ang="0">
                <a:pos x="115" y="2"/>
              </a:cxn>
              <a:cxn ang="0">
                <a:pos x="97" y="2"/>
              </a:cxn>
              <a:cxn ang="0">
                <a:pos x="79" y="22"/>
              </a:cxn>
              <a:cxn ang="0">
                <a:pos x="61" y="63"/>
              </a:cxn>
              <a:cxn ang="0">
                <a:pos x="45" y="122"/>
              </a:cxn>
              <a:cxn ang="0">
                <a:pos x="31" y="198"/>
              </a:cxn>
              <a:cxn ang="0">
                <a:pos x="19" y="288"/>
              </a:cxn>
              <a:cxn ang="0">
                <a:pos x="10" y="390"/>
              </a:cxn>
              <a:cxn ang="0">
                <a:pos x="4" y="501"/>
              </a:cxn>
              <a:cxn ang="0">
                <a:pos x="1" y="617"/>
              </a:cxn>
              <a:cxn ang="0">
                <a:pos x="1" y="735"/>
              </a:cxn>
              <a:cxn ang="0">
                <a:pos x="4" y="851"/>
              </a:cxn>
              <a:cxn ang="0">
                <a:pos x="10" y="962"/>
              </a:cxn>
              <a:cxn ang="0">
                <a:pos x="19" y="1064"/>
              </a:cxn>
              <a:cxn ang="0">
                <a:pos x="31" y="1155"/>
              </a:cxn>
              <a:cxn ang="0">
                <a:pos x="45" y="1231"/>
              </a:cxn>
              <a:cxn ang="0">
                <a:pos x="61" y="1289"/>
              </a:cxn>
              <a:cxn ang="0">
                <a:pos x="79" y="1330"/>
              </a:cxn>
              <a:cxn ang="0">
                <a:pos x="97" y="1351"/>
              </a:cxn>
              <a:cxn ang="0">
                <a:pos x="115" y="1351"/>
              </a:cxn>
              <a:cxn ang="0">
                <a:pos x="133" y="1330"/>
              </a:cxn>
              <a:cxn ang="0">
                <a:pos x="151" y="1289"/>
              </a:cxn>
              <a:cxn ang="0">
                <a:pos x="167" y="1231"/>
              </a:cxn>
              <a:cxn ang="0">
                <a:pos x="181" y="1155"/>
              </a:cxn>
              <a:cxn ang="0">
                <a:pos x="193" y="1064"/>
              </a:cxn>
              <a:cxn ang="0">
                <a:pos x="202" y="962"/>
              </a:cxn>
              <a:cxn ang="0">
                <a:pos x="208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7400" name="Freeform 8"/>
          <p:cNvSpPr>
            <a:spLocks/>
          </p:cNvSpPr>
          <p:nvPr/>
        </p:nvSpPr>
        <p:spPr bwMode="auto">
          <a:xfrm>
            <a:off x="1973263" y="3760788"/>
            <a:ext cx="338137" cy="214947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8" y="501"/>
              </a:cxn>
              <a:cxn ang="0">
                <a:pos x="202" y="390"/>
              </a:cxn>
              <a:cxn ang="0">
                <a:pos x="193" y="288"/>
              </a:cxn>
              <a:cxn ang="0">
                <a:pos x="181" y="198"/>
              </a:cxn>
              <a:cxn ang="0">
                <a:pos x="167" y="122"/>
              </a:cxn>
              <a:cxn ang="0">
                <a:pos x="151" y="63"/>
              </a:cxn>
              <a:cxn ang="0">
                <a:pos x="133" y="22"/>
              </a:cxn>
              <a:cxn ang="0">
                <a:pos x="115" y="2"/>
              </a:cxn>
              <a:cxn ang="0">
                <a:pos x="97" y="2"/>
              </a:cxn>
              <a:cxn ang="0">
                <a:pos x="79" y="22"/>
              </a:cxn>
              <a:cxn ang="0">
                <a:pos x="61" y="63"/>
              </a:cxn>
              <a:cxn ang="0">
                <a:pos x="46" y="122"/>
              </a:cxn>
              <a:cxn ang="0">
                <a:pos x="31" y="198"/>
              </a:cxn>
              <a:cxn ang="0">
                <a:pos x="20" y="288"/>
              </a:cxn>
              <a:cxn ang="0">
                <a:pos x="10" y="390"/>
              </a:cxn>
              <a:cxn ang="0">
                <a:pos x="4" y="501"/>
              </a:cxn>
              <a:cxn ang="0">
                <a:pos x="1" y="617"/>
              </a:cxn>
              <a:cxn ang="0">
                <a:pos x="1" y="735"/>
              </a:cxn>
              <a:cxn ang="0">
                <a:pos x="4" y="851"/>
              </a:cxn>
              <a:cxn ang="0">
                <a:pos x="10" y="962"/>
              </a:cxn>
              <a:cxn ang="0">
                <a:pos x="20" y="1064"/>
              </a:cxn>
              <a:cxn ang="0">
                <a:pos x="31" y="1155"/>
              </a:cxn>
              <a:cxn ang="0">
                <a:pos x="46" y="1231"/>
              </a:cxn>
              <a:cxn ang="0">
                <a:pos x="61" y="1289"/>
              </a:cxn>
              <a:cxn ang="0">
                <a:pos x="79" y="1330"/>
              </a:cxn>
              <a:cxn ang="0">
                <a:pos x="97" y="1351"/>
              </a:cxn>
              <a:cxn ang="0">
                <a:pos x="115" y="1351"/>
              </a:cxn>
              <a:cxn ang="0">
                <a:pos x="133" y="1330"/>
              </a:cxn>
              <a:cxn ang="0">
                <a:pos x="151" y="1289"/>
              </a:cxn>
              <a:cxn ang="0">
                <a:pos x="167" y="1231"/>
              </a:cxn>
              <a:cxn ang="0">
                <a:pos x="181" y="1155"/>
              </a:cxn>
              <a:cxn ang="0">
                <a:pos x="193" y="1064"/>
              </a:cxn>
              <a:cxn ang="0">
                <a:pos x="202" y="962"/>
              </a:cxn>
              <a:cxn ang="0">
                <a:pos x="208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7401" name="Freeform 9"/>
          <p:cNvSpPr>
            <a:spLocks/>
          </p:cNvSpPr>
          <p:nvPr/>
        </p:nvSpPr>
        <p:spPr bwMode="auto">
          <a:xfrm>
            <a:off x="2632075" y="3752850"/>
            <a:ext cx="338138" cy="214947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8" y="501"/>
              </a:cxn>
              <a:cxn ang="0">
                <a:pos x="202" y="390"/>
              </a:cxn>
              <a:cxn ang="0">
                <a:pos x="193" y="288"/>
              </a:cxn>
              <a:cxn ang="0">
                <a:pos x="181" y="198"/>
              </a:cxn>
              <a:cxn ang="0">
                <a:pos x="167" y="122"/>
              </a:cxn>
              <a:cxn ang="0">
                <a:pos x="150" y="63"/>
              </a:cxn>
              <a:cxn ang="0">
                <a:pos x="133" y="22"/>
              </a:cxn>
              <a:cxn ang="0">
                <a:pos x="115" y="2"/>
              </a:cxn>
              <a:cxn ang="0">
                <a:pos x="97" y="2"/>
              </a:cxn>
              <a:cxn ang="0">
                <a:pos x="78" y="22"/>
              </a:cxn>
              <a:cxn ang="0">
                <a:pos x="61" y="63"/>
              </a:cxn>
              <a:cxn ang="0">
                <a:pos x="45" y="122"/>
              </a:cxn>
              <a:cxn ang="0">
                <a:pos x="31" y="198"/>
              </a:cxn>
              <a:cxn ang="0">
                <a:pos x="19" y="288"/>
              </a:cxn>
              <a:cxn ang="0">
                <a:pos x="10" y="390"/>
              </a:cxn>
              <a:cxn ang="0">
                <a:pos x="3" y="501"/>
              </a:cxn>
              <a:cxn ang="0">
                <a:pos x="0" y="617"/>
              </a:cxn>
              <a:cxn ang="0">
                <a:pos x="0" y="735"/>
              </a:cxn>
              <a:cxn ang="0">
                <a:pos x="3" y="851"/>
              </a:cxn>
              <a:cxn ang="0">
                <a:pos x="10" y="962"/>
              </a:cxn>
              <a:cxn ang="0">
                <a:pos x="19" y="1064"/>
              </a:cxn>
              <a:cxn ang="0">
                <a:pos x="31" y="1155"/>
              </a:cxn>
              <a:cxn ang="0">
                <a:pos x="45" y="1231"/>
              </a:cxn>
              <a:cxn ang="0">
                <a:pos x="61" y="1289"/>
              </a:cxn>
              <a:cxn ang="0">
                <a:pos x="78" y="1330"/>
              </a:cxn>
              <a:cxn ang="0">
                <a:pos x="97" y="1351"/>
              </a:cxn>
              <a:cxn ang="0">
                <a:pos x="115" y="1351"/>
              </a:cxn>
              <a:cxn ang="0">
                <a:pos x="133" y="1330"/>
              </a:cxn>
              <a:cxn ang="0">
                <a:pos x="150" y="1289"/>
              </a:cxn>
              <a:cxn ang="0">
                <a:pos x="167" y="1231"/>
              </a:cxn>
              <a:cxn ang="0">
                <a:pos x="181" y="1155"/>
              </a:cxn>
              <a:cxn ang="0">
                <a:pos x="193" y="1064"/>
              </a:cxn>
              <a:cxn ang="0">
                <a:pos x="202" y="962"/>
              </a:cxn>
              <a:cxn ang="0">
                <a:pos x="208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7402" name="Freeform 10"/>
          <p:cNvSpPr>
            <a:spLocks/>
          </p:cNvSpPr>
          <p:nvPr/>
        </p:nvSpPr>
        <p:spPr bwMode="auto">
          <a:xfrm>
            <a:off x="3471863" y="3752850"/>
            <a:ext cx="338137" cy="214947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8" y="501"/>
              </a:cxn>
              <a:cxn ang="0">
                <a:pos x="202" y="390"/>
              </a:cxn>
              <a:cxn ang="0">
                <a:pos x="193" y="288"/>
              </a:cxn>
              <a:cxn ang="0">
                <a:pos x="181" y="198"/>
              </a:cxn>
              <a:cxn ang="0">
                <a:pos x="167" y="122"/>
              </a:cxn>
              <a:cxn ang="0">
                <a:pos x="151" y="63"/>
              </a:cxn>
              <a:cxn ang="0">
                <a:pos x="133" y="22"/>
              </a:cxn>
              <a:cxn ang="0">
                <a:pos x="115" y="2"/>
              </a:cxn>
              <a:cxn ang="0">
                <a:pos x="97" y="2"/>
              </a:cxn>
              <a:cxn ang="0">
                <a:pos x="79" y="22"/>
              </a:cxn>
              <a:cxn ang="0">
                <a:pos x="61" y="63"/>
              </a:cxn>
              <a:cxn ang="0">
                <a:pos x="46" y="122"/>
              </a:cxn>
              <a:cxn ang="0">
                <a:pos x="31" y="198"/>
              </a:cxn>
              <a:cxn ang="0">
                <a:pos x="20" y="288"/>
              </a:cxn>
              <a:cxn ang="0">
                <a:pos x="10" y="390"/>
              </a:cxn>
              <a:cxn ang="0">
                <a:pos x="4" y="501"/>
              </a:cxn>
              <a:cxn ang="0">
                <a:pos x="0" y="617"/>
              </a:cxn>
              <a:cxn ang="0">
                <a:pos x="0" y="735"/>
              </a:cxn>
              <a:cxn ang="0">
                <a:pos x="4" y="851"/>
              </a:cxn>
              <a:cxn ang="0">
                <a:pos x="10" y="962"/>
              </a:cxn>
              <a:cxn ang="0">
                <a:pos x="20" y="1064"/>
              </a:cxn>
              <a:cxn ang="0">
                <a:pos x="31" y="1155"/>
              </a:cxn>
              <a:cxn ang="0">
                <a:pos x="46" y="1231"/>
              </a:cxn>
              <a:cxn ang="0">
                <a:pos x="61" y="1289"/>
              </a:cxn>
              <a:cxn ang="0">
                <a:pos x="79" y="1330"/>
              </a:cxn>
              <a:cxn ang="0">
                <a:pos x="97" y="1351"/>
              </a:cxn>
              <a:cxn ang="0">
                <a:pos x="115" y="1351"/>
              </a:cxn>
              <a:cxn ang="0">
                <a:pos x="133" y="1330"/>
              </a:cxn>
              <a:cxn ang="0">
                <a:pos x="151" y="1289"/>
              </a:cxn>
              <a:cxn ang="0">
                <a:pos x="167" y="1231"/>
              </a:cxn>
              <a:cxn ang="0">
                <a:pos x="181" y="1155"/>
              </a:cxn>
              <a:cxn ang="0">
                <a:pos x="193" y="1064"/>
              </a:cxn>
              <a:cxn ang="0">
                <a:pos x="202" y="962"/>
              </a:cxn>
              <a:cxn ang="0">
                <a:pos x="208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7403" name="Freeform 11"/>
          <p:cNvSpPr>
            <a:spLocks/>
          </p:cNvSpPr>
          <p:nvPr/>
        </p:nvSpPr>
        <p:spPr bwMode="auto">
          <a:xfrm>
            <a:off x="4122738" y="3768725"/>
            <a:ext cx="338137" cy="214947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8" y="501"/>
              </a:cxn>
              <a:cxn ang="0">
                <a:pos x="202" y="390"/>
              </a:cxn>
              <a:cxn ang="0">
                <a:pos x="193" y="288"/>
              </a:cxn>
              <a:cxn ang="0">
                <a:pos x="181" y="198"/>
              </a:cxn>
              <a:cxn ang="0">
                <a:pos x="167" y="122"/>
              </a:cxn>
              <a:cxn ang="0">
                <a:pos x="150" y="63"/>
              </a:cxn>
              <a:cxn ang="0">
                <a:pos x="133" y="22"/>
              </a:cxn>
              <a:cxn ang="0">
                <a:pos x="115" y="2"/>
              </a:cxn>
              <a:cxn ang="0">
                <a:pos x="96" y="2"/>
              </a:cxn>
              <a:cxn ang="0">
                <a:pos x="78" y="22"/>
              </a:cxn>
              <a:cxn ang="0">
                <a:pos x="61" y="63"/>
              </a:cxn>
              <a:cxn ang="0">
                <a:pos x="45" y="122"/>
              </a:cxn>
              <a:cxn ang="0">
                <a:pos x="31" y="198"/>
              </a:cxn>
              <a:cxn ang="0">
                <a:pos x="19" y="288"/>
              </a:cxn>
              <a:cxn ang="0">
                <a:pos x="10" y="390"/>
              </a:cxn>
              <a:cxn ang="0">
                <a:pos x="3" y="501"/>
              </a:cxn>
              <a:cxn ang="0">
                <a:pos x="0" y="617"/>
              </a:cxn>
              <a:cxn ang="0">
                <a:pos x="0" y="735"/>
              </a:cxn>
              <a:cxn ang="0">
                <a:pos x="3" y="851"/>
              </a:cxn>
              <a:cxn ang="0">
                <a:pos x="10" y="962"/>
              </a:cxn>
              <a:cxn ang="0">
                <a:pos x="19" y="1064"/>
              </a:cxn>
              <a:cxn ang="0">
                <a:pos x="31" y="1155"/>
              </a:cxn>
              <a:cxn ang="0">
                <a:pos x="45" y="1231"/>
              </a:cxn>
              <a:cxn ang="0">
                <a:pos x="61" y="1289"/>
              </a:cxn>
              <a:cxn ang="0">
                <a:pos x="78" y="1330"/>
              </a:cxn>
              <a:cxn ang="0">
                <a:pos x="96" y="1351"/>
              </a:cxn>
              <a:cxn ang="0">
                <a:pos x="115" y="1351"/>
              </a:cxn>
              <a:cxn ang="0">
                <a:pos x="133" y="1330"/>
              </a:cxn>
              <a:cxn ang="0">
                <a:pos x="150" y="1289"/>
              </a:cxn>
              <a:cxn ang="0">
                <a:pos x="167" y="1231"/>
              </a:cxn>
              <a:cxn ang="0">
                <a:pos x="181" y="1155"/>
              </a:cxn>
              <a:cxn ang="0">
                <a:pos x="193" y="1064"/>
              </a:cxn>
              <a:cxn ang="0">
                <a:pos x="202" y="962"/>
              </a:cxn>
              <a:cxn ang="0">
                <a:pos x="208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7404" name="Freeform 12"/>
          <p:cNvSpPr>
            <a:spLocks/>
          </p:cNvSpPr>
          <p:nvPr/>
        </p:nvSpPr>
        <p:spPr bwMode="auto">
          <a:xfrm>
            <a:off x="506413" y="3760788"/>
            <a:ext cx="338137" cy="214947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9" y="501"/>
              </a:cxn>
              <a:cxn ang="0">
                <a:pos x="202" y="390"/>
              </a:cxn>
              <a:cxn ang="0">
                <a:pos x="193" y="288"/>
              </a:cxn>
              <a:cxn ang="0">
                <a:pos x="181" y="198"/>
              </a:cxn>
              <a:cxn ang="0">
                <a:pos x="167" y="122"/>
              </a:cxn>
              <a:cxn ang="0">
                <a:pos x="151" y="63"/>
              </a:cxn>
              <a:cxn ang="0">
                <a:pos x="134" y="22"/>
              </a:cxn>
              <a:cxn ang="0">
                <a:pos x="115" y="2"/>
              </a:cxn>
              <a:cxn ang="0">
                <a:pos x="97" y="2"/>
              </a:cxn>
              <a:cxn ang="0">
                <a:pos x="79" y="22"/>
              </a:cxn>
              <a:cxn ang="0">
                <a:pos x="61" y="63"/>
              </a:cxn>
              <a:cxn ang="0">
                <a:pos x="46" y="122"/>
              </a:cxn>
              <a:cxn ang="0">
                <a:pos x="32" y="198"/>
              </a:cxn>
              <a:cxn ang="0">
                <a:pos x="20" y="288"/>
              </a:cxn>
              <a:cxn ang="0">
                <a:pos x="10" y="390"/>
              </a:cxn>
              <a:cxn ang="0">
                <a:pos x="4" y="501"/>
              </a:cxn>
              <a:cxn ang="0">
                <a:pos x="1" y="617"/>
              </a:cxn>
              <a:cxn ang="0">
                <a:pos x="1" y="735"/>
              </a:cxn>
              <a:cxn ang="0">
                <a:pos x="4" y="851"/>
              </a:cxn>
              <a:cxn ang="0">
                <a:pos x="10" y="962"/>
              </a:cxn>
              <a:cxn ang="0">
                <a:pos x="20" y="1064"/>
              </a:cxn>
              <a:cxn ang="0">
                <a:pos x="32" y="1155"/>
              </a:cxn>
              <a:cxn ang="0">
                <a:pos x="46" y="1231"/>
              </a:cxn>
              <a:cxn ang="0">
                <a:pos x="61" y="1289"/>
              </a:cxn>
              <a:cxn ang="0">
                <a:pos x="79" y="1330"/>
              </a:cxn>
              <a:cxn ang="0">
                <a:pos x="97" y="1351"/>
              </a:cxn>
              <a:cxn ang="0">
                <a:pos x="115" y="1351"/>
              </a:cxn>
              <a:cxn ang="0">
                <a:pos x="134" y="1330"/>
              </a:cxn>
              <a:cxn ang="0">
                <a:pos x="151" y="1289"/>
              </a:cxn>
              <a:cxn ang="0">
                <a:pos x="167" y="1231"/>
              </a:cxn>
              <a:cxn ang="0">
                <a:pos x="181" y="1155"/>
              </a:cxn>
              <a:cxn ang="0">
                <a:pos x="193" y="1064"/>
              </a:cxn>
              <a:cxn ang="0">
                <a:pos x="202" y="962"/>
              </a:cxn>
              <a:cxn ang="0">
                <a:pos x="209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7405" name="Rectangle 13"/>
          <p:cNvSpPr>
            <a:spLocks noChangeArrowheads="1"/>
          </p:cNvSpPr>
          <p:nvPr/>
        </p:nvSpPr>
        <p:spPr bwMode="auto">
          <a:xfrm>
            <a:off x="4876800" y="5943600"/>
            <a:ext cx="1546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Many-to-Many</a:t>
            </a:r>
          </a:p>
        </p:txBody>
      </p:sp>
      <p:sp>
        <p:nvSpPr>
          <p:cNvPr id="187406" name="Freeform 14"/>
          <p:cNvSpPr>
            <a:spLocks/>
          </p:cNvSpPr>
          <p:nvPr/>
        </p:nvSpPr>
        <p:spPr bwMode="auto">
          <a:xfrm>
            <a:off x="4954588" y="3752850"/>
            <a:ext cx="338137" cy="214947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8" y="501"/>
              </a:cxn>
              <a:cxn ang="0">
                <a:pos x="202" y="390"/>
              </a:cxn>
              <a:cxn ang="0">
                <a:pos x="193" y="288"/>
              </a:cxn>
              <a:cxn ang="0">
                <a:pos x="181" y="198"/>
              </a:cxn>
              <a:cxn ang="0">
                <a:pos x="167" y="122"/>
              </a:cxn>
              <a:cxn ang="0">
                <a:pos x="151" y="63"/>
              </a:cxn>
              <a:cxn ang="0">
                <a:pos x="133" y="22"/>
              </a:cxn>
              <a:cxn ang="0">
                <a:pos x="115" y="2"/>
              </a:cxn>
              <a:cxn ang="0">
                <a:pos x="97" y="2"/>
              </a:cxn>
              <a:cxn ang="0">
                <a:pos x="79" y="22"/>
              </a:cxn>
              <a:cxn ang="0">
                <a:pos x="61" y="63"/>
              </a:cxn>
              <a:cxn ang="0">
                <a:pos x="45" y="122"/>
              </a:cxn>
              <a:cxn ang="0">
                <a:pos x="31" y="198"/>
              </a:cxn>
              <a:cxn ang="0">
                <a:pos x="19" y="288"/>
              </a:cxn>
              <a:cxn ang="0">
                <a:pos x="10" y="390"/>
              </a:cxn>
              <a:cxn ang="0">
                <a:pos x="4" y="501"/>
              </a:cxn>
              <a:cxn ang="0">
                <a:pos x="0" y="617"/>
              </a:cxn>
              <a:cxn ang="0">
                <a:pos x="0" y="735"/>
              </a:cxn>
              <a:cxn ang="0">
                <a:pos x="4" y="851"/>
              </a:cxn>
              <a:cxn ang="0">
                <a:pos x="10" y="962"/>
              </a:cxn>
              <a:cxn ang="0">
                <a:pos x="19" y="1064"/>
              </a:cxn>
              <a:cxn ang="0">
                <a:pos x="31" y="1155"/>
              </a:cxn>
              <a:cxn ang="0">
                <a:pos x="45" y="1231"/>
              </a:cxn>
              <a:cxn ang="0">
                <a:pos x="61" y="1289"/>
              </a:cxn>
              <a:cxn ang="0">
                <a:pos x="79" y="1330"/>
              </a:cxn>
              <a:cxn ang="0">
                <a:pos x="97" y="1351"/>
              </a:cxn>
              <a:cxn ang="0">
                <a:pos x="115" y="1351"/>
              </a:cxn>
              <a:cxn ang="0">
                <a:pos x="133" y="1330"/>
              </a:cxn>
              <a:cxn ang="0">
                <a:pos x="151" y="1289"/>
              </a:cxn>
              <a:cxn ang="0">
                <a:pos x="167" y="1231"/>
              </a:cxn>
              <a:cxn ang="0">
                <a:pos x="181" y="1155"/>
              </a:cxn>
              <a:cxn ang="0">
                <a:pos x="193" y="1064"/>
              </a:cxn>
              <a:cxn ang="0">
                <a:pos x="202" y="962"/>
              </a:cxn>
              <a:cxn ang="0">
                <a:pos x="208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7407" name="Freeform 15"/>
          <p:cNvSpPr>
            <a:spLocks/>
          </p:cNvSpPr>
          <p:nvPr/>
        </p:nvSpPr>
        <p:spPr bwMode="auto">
          <a:xfrm>
            <a:off x="5597525" y="3752850"/>
            <a:ext cx="338138" cy="214947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8" y="501"/>
              </a:cxn>
              <a:cxn ang="0">
                <a:pos x="202" y="390"/>
              </a:cxn>
              <a:cxn ang="0">
                <a:pos x="192" y="288"/>
              </a:cxn>
              <a:cxn ang="0">
                <a:pos x="181" y="198"/>
              </a:cxn>
              <a:cxn ang="0">
                <a:pos x="166" y="122"/>
              </a:cxn>
              <a:cxn ang="0">
                <a:pos x="150" y="63"/>
              </a:cxn>
              <a:cxn ang="0">
                <a:pos x="133" y="22"/>
              </a:cxn>
              <a:cxn ang="0">
                <a:pos x="115" y="2"/>
              </a:cxn>
              <a:cxn ang="0">
                <a:pos x="96" y="2"/>
              </a:cxn>
              <a:cxn ang="0">
                <a:pos x="78" y="22"/>
              </a:cxn>
              <a:cxn ang="0">
                <a:pos x="61" y="63"/>
              </a:cxn>
              <a:cxn ang="0">
                <a:pos x="45" y="122"/>
              </a:cxn>
              <a:cxn ang="0">
                <a:pos x="31" y="198"/>
              </a:cxn>
              <a:cxn ang="0">
                <a:pos x="19" y="288"/>
              </a:cxn>
              <a:cxn ang="0">
                <a:pos x="10" y="390"/>
              </a:cxn>
              <a:cxn ang="0">
                <a:pos x="3" y="501"/>
              </a:cxn>
              <a:cxn ang="0">
                <a:pos x="0" y="617"/>
              </a:cxn>
              <a:cxn ang="0">
                <a:pos x="0" y="735"/>
              </a:cxn>
              <a:cxn ang="0">
                <a:pos x="3" y="851"/>
              </a:cxn>
              <a:cxn ang="0">
                <a:pos x="10" y="962"/>
              </a:cxn>
              <a:cxn ang="0">
                <a:pos x="19" y="1064"/>
              </a:cxn>
              <a:cxn ang="0">
                <a:pos x="31" y="1155"/>
              </a:cxn>
              <a:cxn ang="0">
                <a:pos x="45" y="1231"/>
              </a:cxn>
              <a:cxn ang="0">
                <a:pos x="61" y="1289"/>
              </a:cxn>
              <a:cxn ang="0">
                <a:pos x="78" y="1330"/>
              </a:cxn>
              <a:cxn ang="0">
                <a:pos x="96" y="1351"/>
              </a:cxn>
              <a:cxn ang="0">
                <a:pos x="115" y="1351"/>
              </a:cxn>
              <a:cxn ang="0">
                <a:pos x="133" y="1330"/>
              </a:cxn>
              <a:cxn ang="0">
                <a:pos x="150" y="1289"/>
              </a:cxn>
              <a:cxn ang="0">
                <a:pos x="166" y="1231"/>
              </a:cxn>
              <a:cxn ang="0">
                <a:pos x="181" y="1155"/>
              </a:cxn>
              <a:cxn ang="0">
                <a:pos x="192" y="1064"/>
              </a:cxn>
              <a:cxn ang="0">
                <a:pos x="202" y="962"/>
              </a:cxn>
              <a:cxn ang="0">
                <a:pos x="208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2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6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69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69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6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2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7408" name="Rectangle 16"/>
          <p:cNvSpPr>
            <a:spLocks noChangeArrowheads="1"/>
          </p:cNvSpPr>
          <p:nvPr/>
        </p:nvSpPr>
        <p:spPr bwMode="auto">
          <a:xfrm>
            <a:off x="609600" y="5943600"/>
            <a:ext cx="7334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1-to-1</a:t>
            </a:r>
          </a:p>
        </p:txBody>
      </p:sp>
      <p:sp>
        <p:nvSpPr>
          <p:cNvPr id="187409" name="Rectangle 17"/>
          <p:cNvSpPr>
            <a:spLocks noChangeArrowheads="1"/>
          </p:cNvSpPr>
          <p:nvPr/>
        </p:nvSpPr>
        <p:spPr bwMode="auto">
          <a:xfrm>
            <a:off x="1973263" y="5943600"/>
            <a:ext cx="11287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1-to Many</a:t>
            </a:r>
          </a:p>
        </p:txBody>
      </p:sp>
      <p:sp>
        <p:nvSpPr>
          <p:cNvPr id="187410" name="Rectangle 18"/>
          <p:cNvSpPr>
            <a:spLocks noChangeArrowheads="1"/>
          </p:cNvSpPr>
          <p:nvPr/>
        </p:nvSpPr>
        <p:spPr bwMode="auto">
          <a:xfrm>
            <a:off x="3424238" y="5943600"/>
            <a:ext cx="11398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Many-to-1</a:t>
            </a:r>
          </a:p>
        </p:txBody>
      </p:sp>
      <p:sp>
        <p:nvSpPr>
          <p:cNvPr id="187411" name="Line 19"/>
          <p:cNvSpPr>
            <a:spLocks noChangeShapeType="1"/>
          </p:cNvSpPr>
          <p:nvPr/>
        </p:nvSpPr>
        <p:spPr bwMode="auto">
          <a:xfrm>
            <a:off x="690563" y="4105275"/>
            <a:ext cx="609600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7412" name="Line 20"/>
          <p:cNvSpPr>
            <a:spLocks noChangeShapeType="1"/>
          </p:cNvSpPr>
          <p:nvPr/>
        </p:nvSpPr>
        <p:spPr bwMode="auto">
          <a:xfrm>
            <a:off x="671513" y="4465638"/>
            <a:ext cx="649287" cy="12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7413" name="Line 21"/>
          <p:cNvSpPr>
            <a:spLocks noChangeShapeType="1"/>
          </p:cNvSpPr>
          <p:nvPr/>
        </p:nvSpPr>
        <p:spPr bwMode="auto">
          <a:xfrm flipV="1">
            <a:off x="671513" y="4984750"/>
            <a:ext cx="649287" cy="63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7414" name="Line 22"/>
          <p:cNvSpPr>
            <a:spLocks noChangeShapeType="1"/>
          </p:cNvSpPr>
          <p:nvPr/>
        </p:nvSpPr>
        <p:spPr bwMode="auto">
          <a:xfrm>
            <a:off x="2174875" y="4084638"/>
            <a:ext cx="630238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7415" name="Line 23"/>
          <p:cNvSpPr>
            <a:spLocks noChangeShapeType="1"/>
          </p:cNvSpPr>
          <p:nvPr/>
        </p:nvSpPr>
        <p:spPr bwMode="auto">
          <a:xfrm>
            <a:off x="2155825" y="4465638"/>
            <a:ext cx="628650" cy="1476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7416" name="Line 24"/>
          <p:cNvSpPr>
            <a:spLocks noChangeShapeType="1"/>
          </p:cNvSpPr>
          <p:nvPr/>
        </p:nvSpPr>
        <p:spPr bwMode="auto">
          <a:xfrm>
            <a:off x="2174875" y="4486275"/>
            <a:ext cx="609600" cy="9286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7417" name="Line 25"/>
          <p:cNvSpPr>
            <a:spLocks noChangeShapeType="1"/>
          </p:cNvSpPr>
          <p:nvPr/>
        </p:nvSpPr>
        <p:spPr bwMode="auto">
          <a:xfrm flipH="1">
            <a:off x="2122488" y="5006975"/>
            <a:ext cx="674687" cy="588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7418" name="Line 26"/>
          <p:cNvSpPr>
            <a:spLocks noChangeShapeType="1"/>
          </p:cNvSpPr>
          <p:nvPr/>
        </p:nvSpPr>
        <p:spPr bwMode="auto">
          <a:xfrm>
            <a:off x="3600450" y="4084638"/>
            <a:ext cx="708025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7419" name="Line 27"/>
          <p:cNvSpPr>
            <a:spLocks noChangeShapeType="1"/>
          </p:cNvSpPr>
          <p:nvPr/>
        </p:nvSpPr>
        <p:spPr bwMode="auto">
          <a:xfrm>
            <a:off x="3659188" y="4465638"/>
            <a:ext cx="609600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7420" name="Line 28"/>
          <p:cNvSpPr>
            <a:spLocks noChangeShapeType="1"/>
          </p:cNvSpPr>
          <p:nvPr/>
        </p:nvSpPr>
        <p:spPr bwMode="auto">
          <a:xfrm>
            <a:off x="3640138" y="4846638"/>
            <a:ext cx="649287" cy="168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7421" name="Line 29"/>
          <p:cNvSpPr>
            <a:spLocks noChangeShapeType="1"/>
          </p:cNvSpPr>
          <p:nvPr/>
        </p:nvSpPr>
        <p:spPr bwMode="auto">
          <a:xfrm flipV="1">
            <a:off x="3617913" y="4954588"/>
            <a:ext cx="649287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7422" name="Line 30"/>
          <p:cNvSpPr>
            <a:spLocks noChangeShapeType="1"/>
          </p:cNvSpPr>
          <p:nvPr/>
        </p:nvSpPr>
        <p:spPr bwMode="auto">
          <a:xfrm>
            <a:off x="5103813" y="4105275"/>
            <a:ext cx="630237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7423" name="Line 31"/>
          <p:cNvSpPr>
            <a:spLocks noChangeShapeType="1"/>
          </p:cNvSpPr>
          <p:nvPr/>
        </p:nvSpPr>
        <p:spPr bwMode="auto">
          <a:xfrm>
            <a:off x="5145088" y="4486275"/>
            <a:ext cx="649287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7424" name="Line 32"/>
          <p:cNvSpPr>
            <a:spLocks noChangeShapeType="1"/>
          </p:cNvSpPr>
          <p:nvPr/>
        </p:nvSpPr>
        <p:spPr bwMode="auto">
          <a:xfrm flipV="1">
            <a:off x="5124450" y="4152900"/>
            <a:ext cx="609600" cy="1054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7425" name="Line 33"/>
          <p:cNvSpPr>
            <a:spLocks noChangeShapeType="1"/>
          </p:cNvSpPr>
          <p:nvPr/>
        </p:nvSpPr>
        <p:spPr bwMode="auto">
          <a:xfrm>
            <a:off x="5103813" y="4465638"/>
            <a:ext cx="669925" cy="930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7426" name="Oval 34"/>
          <p:cNvSpPr>
            <a:spLocks noChangeArrowheads="1"/>
          </p:cNvSpPr>
          <p:nvPr/>
        </p:nvSpPr>
        <p:spPr bwMode="auto">
          <a:xfrm>
            <a:off x="604838" y="4064000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7427" name="Oval 35"/>
          <p:cNvSpPr>
            <a:spLocks noChangeArrowheads="1"/>
          </p:cNvSpPr>
          <p:nvPr/>
        </p:nvSpPr>
        <p:spPr bwMode="auto">
          <a:xfrm>
            <a:off x="604838" y="4440238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7428" name="Oval 36"/>
          <p:cNvSpPr>
            <a:spLocks noChangeArrowheads="1"/>
          </p:cNvSpPr>
          <p:nvPr/>
        </p:nvSpPr>
        <p:spPr bwMode="auto">
          <a:xfrm>
            <a:off x="604838" y="4806950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7429" name="Oval 37"/>
          <p:cNvSpPr>
            <a:spLocks noChangeArrowheads="1"/>
          </p:cNvSpPr>
          <p:nvPr/>
        </p:nvSpPr>
        <p:spPr bwMode="auto">
          <a:xfrm>
            <a:off x="604838" y="5176838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7430" name="Oval 38"/>
          <p:cNvSpPr>
            <a:spLocks noChangeArrowheads="1"/>
          </p:cNvSpPr>
          <p:nvPr/>
        </p:nvSpPr>
        <p:spPr bwMode="auto">
          <a:xfrm>
            <a:off x="604838" y="5545138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87431" name="Group 39"/>
          <p:cNvGrpSpPr>
            <a:grpSpLocks/>
          </p:cNvGrpSpPr>
          <p:nvPr/>
        </p:nvGrpSpPr>
        <p:grpSpPr bwMode="auto">
          <a:xfrm>
            <a:off x="2108200" y="4041775"/>
            <a:ext cx="87313" cy="1585913"/>
            <a:chOff x="1328" y="2546"/>
            <a:chExt cx="55" cy="999"/>
          </a:xfrm>
        </p:grpSpPr>
        <p:sp>
          <p:nvSpPr>
            <p:cNvPr id="187432" name="Oval 40"/>
            <p:cNvSpPr>
              <a:spLocks noChangeArrowheads="1"/>
            </p:cNvSpPr>
            <p:nvPr/>
          </p:nvSpPr>
          <p:spPr bwMode="auto">
            <a:xfrm>
              <a:off x="1328" y="254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33" name="Oval 41"/>
            <p:cNvSpPr>
              <a:spLocks noChangeArrowheads="1"/>
            </p:cNvSpPr>
            <p:nvPr/>
          </p:nvSpPr>
          <p:spPr bwMode="auto">
            <a:xfrm>
              <a:off x="1328" y="2783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34" name="Oval 42"/>
            <p:cNvSpPr>
              <a:spLocks noChangeArrowheads="1"/>
            </p:cNvSpPr>
            <p:nvPr/>
          </p:nvSpPr>
          <p:spPr bwMode="auto">
            <a:xfrm>
              <a:off x="1328" y="301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35" name="Oval 43"/>
            <p:cNvSpPr>
              <a:spLocks noChangeArrowheads="1"/>
            </p:cNvSpPr>
            <p:nvPr/>
          </p:nvSpPr>
          <p:spPr bwMode="auto">
            <a:xfrm>
              <a:off x="1328" y="324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36" name="Oval 44"/>
            <p:cNvSpPr>
              <a:spLocks noChangeArrowheads="1"/>
            </p:cNvSpPr>
            <p:nvPr/>
          </p:nvSpPr>
          <p:spPr bwMode="auto">
            <a:xfrm>
              <a:off x="1328" y="347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7437" name="Group 45"/>
          <p:cNvGrpSpPr>
            <a:grpSpLocks/>
          </p:cNvGrpSpPr>
          <p:nvPr/>
        </p:nvGrpSpPr>
        <p:grpSpPr bwMode="auto">
          <a:xfrm>
            <a:off x="3568700" y="4046538"/>
            <a:ext cx="87313" cy="1585912"/>
            <a:chOff x="2248" y="2549"/>
            <a:chExt cx="55" cy="999"/>
          </a:xfrm>
        </p:grpSpPr>
        <p:sp>
          <p:nvSpPr>
            <p:cNvPr id="187438" name="Oval 46"/>
            <p:cNvSpPr>
              <a:spLocks noChangeArrowheads="1"/>
            </p:cNvSpPr>
            <p:nvPr/>
          </p:nvSpPr>
          <p:spPr bwMode="auto">
            <a:xfrm>
              <a:off x="2248" y="254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39" name="Oval 47"/>
            <p:cNvSpPr>
              <a:spLocks noChangeArrowheads="1"/>
            </p:cNvSpPr>
            <p:nvPr/>
          </p:nvSpPr>
          <p:spPr bwMode="auto">
            <a:xfrm>
              <a:off x="2248" y="278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40" name="Oval 48"/>
            <p:cNvSpPr>
              <a:spLocks noChangeArrowheads="1"/>
            </p:cNvSpPr>
            <p:nvPr/>
          </p:nvSpPr>
          <p:spPr bwMode="auto">
            <a:xfrm>
              <a:off x="2248" y="301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41" name="Oval 49"/>
            <p:cNvSpPr>
              <a:spLocks noChangeArrowheads="1"/>
            </p:cNvSpPr>
            <p:nvPr/>
          </p:nvSpPr>
          <p:spPr bwMode="auto">
            <a:xfrm>
              <a:off x="2248" y="325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42" name="Oval 50"/>
            <p:cNvSpPr>
              <a:spLocks noChangeArrowheads="1"/>
            </p:cNvSpPr>
            <p:nvPr/>
          </p:nvSpPr>
          <p:spPr bwMode="auto">
            <a:xfrm>
              <a:off x="2248" y="348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7443" name="Group 51"/>
          <p:cNvGrpSpPr>
            <a:grpSpLocks/>
          </p:cNvGrpSpPr>
          <p:nvPr/>
        </p:nvGrpSpPr>
        <p:grpSpPr bwMode="auto">
          <a:xfrm>
            <a:off x="5062538" y="4049713"/>
            <a:ext cx="87312" cy="1585912"/>
            <a:chOff x="3189" y="2551"/>
            <a:chExt cx="55" cy="999"/>
          </a:xfrm>
        </p:grpSpPr>
        <p:sp>
          <p:nvSpPr>
            <p:cNvPr id="187444" name="Oval 52"/>
            <p:cNvSpPr>
              <a:spLocks noChangeArrowheads="1"/>
            </p:cNvSpPr>
            <p:nvPr/>
          </p:nvSpPr>
          <p:spPr bwMode="auto">
            <a:xfrm>
              <a:off x="3189" y="255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45" name="Oval 53"/>
            <p:cNvSpPr>
              <a:spLocks noChangeArrowheads="1"/>
            </p:cNvSpPr>
            <p:nvPr/>
          </p:nvSpPr>
          <p:spPr bwMode="auto">
            <a:xfrm>
              <a:off x="3189" y="278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46" name="Oval 54"/>
            <p:cNvSpPr>
              <a:spLocks noChangeArrowheads="1"/>
            </p:cNvSpPr>
            <p:nvPr/>
          </p:nvSpPr>
          <p:spPr bwMode="auto">
            <a:xfrm>
              <a:off x="3189" y="301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47" name="Oval 55"/>
            <p:cNvSpPr>
              <a:spLocks noChangeArrowheads="1"/>
            </p:cNvSpPr>
            <p:nvPr/>
          </p:nvSpPr>
          <p:spPr bwMode="auto">
            <a:xfrm>
              <a:off x="3189" y="325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48" name="Oval 56"/>
            <p:cNvSpPr>
              <a:spLocks noChangeArrowheads="1"/>
            </p:cNvSpPr>
            <p:nvPr/>
          </p:nvSpPr>
          <p:spPr bwMode="auto">
            <a:xfrm>
              <a:off x="3189" y="348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7449" name="Group 57"/>
          <p:cNvGrpSpPr>
            <a:grpSpLocks/>
          </p:cNvGrpSpPr>
          <p:nvPr/>
        </p:nvGrpSpPr>
        <p:grpSpPr bwMode="auto">
          <a:xfrm>
            <a:off x="1258888" y="4143375"/>
            <a:ext cx="87312" cy="1295400"/>
            <a:chOff x="793" y="2610"/>
            <a:chExt cx="55" cy="816"/>
          </a:xfrm>
        </p:grpSpPr>
        <p:sp>
          <p:nvSpPr>
            <p:cNvPr id="187450" name="Oval 58"/>
            <p:cNvSpPr>
              <a:spLocks noChangeArrowheads="1"/>
            </p:cNvSpPr>
            <p:nvPr/>
          </p:nvSpPr>
          <p:spPr bwMode="auto">
            <a:xfrm>
              <a:off x="793" y="261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51" name="Oval 59"/>
            <p:cNvSpPr>
              <a:spLocks noChangeArrowheads="1"/>
            </p:cNvSpPr>
            <p:nvPr/>
          </p:nvSpPr>
          <p:spPr bwMode="auto">
            <a:xfrm>
              <a:off x="793" y="285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52" name="Oval 60"/>
            <p:cNvSpPr>
              <a:spLocks noChangeArrowheads="1"/>
            </p:cNvSpPr>
            <p:nvPr/>
          </p:nvSpPr>
          <p:spPr bwMode="auto">
            <a:xfrm>
              <a:off x="793" y="311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53" name="Oval 61"/>
            <p:cNvSpPr>
              <a:spLocks noChangeArrowheads="1"/>
            </p:cNvSpPr>
            <p:nvPr/>
          </p:nvSpPr>
          <p:spPr bwMode="auto">
            <a:xfrm>
              <a:off x="793" y="336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7454" name="Group 62"/>
          <p:cNvGrpSpPr>
            <a:grpSpLocks/>
          </p:cNvGrpSpPr>
          <p:nvPr/>
        </p:nvGrpSpPr>
        <p:grpSpPr bwMode="auto">
          <a:xfrm>
            <a:off x="2752725" y="4154488"/>
            <a:ext cx="87313" cy="1295400"/>
            <a:chOff x="1734" y="2617"/>
            <a:chExt cx="55" cy="816"/>
          </a:xfrm>
        </p:grpSpPr>
        <p:sp>
          <p:nvSpPr>
            <p:cNvPr id="187455" name="Oval 63"/>
            <p:cNvSpPr>
              <a:spLocks noChangeArrowheads="1"/>
            </p:cNvSpPr>
            <p:nvPr/>
          </p:nvSpPr>
          <p:spPr bwMode="auto">
            <a:xfrm>
              <a:off x="1734" y="261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56" name="Oval 64"/>
            <p:cNvSpPr>
              <a:spLocks noChangeArrowheads="1"/>
            </p:cNvSpPr>
            <p:nvPr/>
          </p:nvSpPr>
          <p:spPr bwMode="auto">
            <a:xfrm>
              <a:off x="1734" y="286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57" name="Oval 65"/>
            <p:cNvSpPr>
              <a:spLocks noChangeArrowheads="1"/>
            </p:cNvSpPr>
            <p:nvPr/>
          </p:nvSpPr>
          <p:spPr bwMode="auto">
            <a:xfrm>
              <a:off x="1734" y="311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58" name="Oval 66"/>
            <p:cNvSpPr>
              <a:spLocks noChangeArrowheads="1"/>
            </p:cNvSpPr>
            <p:nvPr/>
          </p:nvSpPr>
          <p:spPr bwMode="auto">
            <a:xfrm>
              <a:off x="1734" y="336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7459" name="Group 67"/>
          <p:cNvGrpSpPr>
            <a:grpSpLocks/>
          </p:cNvGrpSpPr>
          <p:nvPr/>
        </p:nvGrpSpPr>
        <p:grpSpPr bwMode="auto">
          <a:xfrm>
            <a:off x="4262438" y="4140200"/>
            <a:ext cx="87312" cy="1295400"/>
            <a:chOff x="2685" y="2608"/>
            <a:chExt cx="55" cy="816"/>
          </a:xfrm>
        </p:grpSpPr>
        <p:sp>
          <p:nvSpPr>
            <p:cNvPr id="187460" name="Oval 68"/>
            <p:cNvSpPr>
              <a:spLocks noChangeArrowheads="1"/>
            </p:cNvSpPr>
            <p:nvPr/>
          </p:nvSpPr>
          <p:spPr bwMode="auto">
            <a:xfrm>
              <a:off x="2685" y="260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61" name="Oval 69"/>
            <p:cNvSpPr>
              <a:spLocks noChangeArrowheads="1"/>
            </p:cNvSpPr>
            <p:nvPr/>
          </p:nvSpPr>
          <p:spPr bwMode="auto">
            <a:xfrm>
              <a:off x="2685" y="2855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62" name="Oval 70"/>
            <p:cNvSpPr>
              <a:spLocks noChangeArrowheads="1"/>
            </p:cNvSpPr>
            <p:nvPr/>
          </p:nvSpPr>
          <p:spPr bwMode="auto">
            <a:xfrm>
              <a:off x="2685" y="310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63" name="Oval 71"/>
            <p:cNvSpPr>
              <a:spLocks noChangeArrowheads="1"/>
            </p:cNvSpPr>
            <p:nvPr/>
          </p:nvSpPr>
          <p:spPr bwMode="auto">
            <a:xfrm>
              <a:off x="2685" y="335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7464" name="Group 72"/>
          <p:cNvGrpSpPr>
            <a:grpSpLocks/>
          </p:cNvGrpSpPr>
          <p:nvPr/>
        </p:nvGrpSpPr>
        <p:grpSpPr bwMode="auto">
          <a:xfrm>
            <a:off x="5732463" y="4133850"/>
            <a:ext cx="87312" cy="1295400"/>
            <a:chOff x="3611" y="2604"/>
            <a:chExt cx="55" cy="816"/>
          </a:xfrm>
        </p:grpSpPr>
        <p:sp>
          <p:nvSpPr>
            <p:cNvPr id="187465" name="Oval 73"/>
            <p:cNvSpPr>
              <a:spLocks noChangeArrowheads="1"/>
            </p:cNvSpPr>
            <p:nvPr/>
          </p:nvSpPr>
          <p:spPr bwMode="auto">
            <a:xfrm>
              <a:off x="3611" y="260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66" name="Oval 74"/>
            <p:cNvSpPr>
              <a:spLocks noChangeArrowheads="1"/>
            </p:cNvSpPr>
            <p:nvPr/>
          </p:nvSpPr>
          <p:spPr bwMode="auto">
            <a:xfrm>
              <a:off x="3611" y="285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67" name="Oval 75"/>
            <p:cNvSpPr>
              <a:spLocks noChangeArrowheads="1"/>
            </p:cNvSpPr>
            <p:nvPr/>
          </p:nvSpPr>
          <p:spPr bwMode="auto">
            <a:xfrm>
              <a:off x="3611" y="310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68" name="Oval 76"/>
            <p:cNvSpPr>
              <a:spLocks noChangeArrowheads="1"/>
            </p:cNvSpPr>
            <p:nvPr/>
          </p:nvSpPr>
          <p:spPr bwMode="auto">
            <a:xfrm>
              <a:off x="3611" y="335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7469" name="Group 77"/>
          <p:cNvGrpSpPr>
            <a:grpSpLocks/>
          </p:cNvGrpSpPr>
          <p:nvPr/>
        </p:nvGrpSpPr>
        <p:grpSpPr bwMode="auto">
          <a:xfrm>
            <a:off x="3349625" y="1377950"/>
            <a:ext cx="5795963" cy="2159000"/>
            <a:chOff x="2110" y="868"/>
            <a:chExt cx="3651" cy="1360"/>
          </a:xfrm>
        </p:grpSpPr>
        <p:sp>
          <p:nvSpPr>
            <p:cNvPr id="187470" name="Freeform 78"/>
            <p:cNvSpPr>
              <a:spLocks/>
            </p:cNvSpPr>
            <p:nvPr/>
          </p:nvSpPr>
          <p:spPr bwMode="auto">
            <a:xfrm>
              <a:off x="4354" y="1300"/>
              <a:ext cx="454" cy="327"/>
            </a:xfrm>
            <a:custGeom>
              <a:avLst/>
              <a:gdLst/>
              <a:ahLst/>
              <a:cxnLst>
                <a:cxn ang="0">
                  <a:pos x="451" y="148"/>
                </a:cxn>
                <a:cxn ang="0">
                  <a:pos x="445" y="120"/>
                </a:cxn>
                <a:cxn ang="0">
                  <a:pos x="431" y="94"/>
                </a:cxn>
                <a:cxn ang="0">
                  <a:pos x="411" y="68"/>
                </a:cxn>
                <a:cxn ang="0">
                  <a:pos x="386" y="47"/>
                </a:cxn>
                <a:cxn ang="0">
                  <a:pos x="356" y="29"/>
                </a:cxn>
                <a:cxn ang="0">
                  <a:pos x="322" y="15"/>
                </a:cxn>
                <a:cxn ang="0">
                  <a:pos x="285" y="5"/>
                </a:cxn>
                <a:cxn ang="0">
                  <a:pos x="246" y="0"/>
                </a:cxn>
                <a:cxn ang="0">
                  <a:pos x="206" y="0"/>
                </a:cxn>
                <a:cxn ang="0">
                  <a:pos x="167" y="5"/>
                </a:cxn>
                <a:cxn ang="0">
                  <a:pos x="130" y="15"/>
                </a:cxn>
                <a:cxn ang="0">
                  <a:pos x="96" y="29"/>
                </a:cxn>
                <a:cxn ang="0">
                  <a:pos x="65" y="47"/>
                </a:cxn>
                <a:cxn ang="0">
                  <a:pos x="40" y="68"/>
                </a:cxn>
                <a:cxn ang="0">
                  <a:pos x="21" y="94"/>
                </a:cxn>
                <a:cxn ang="0">
                  <a:pos x="7" y="120"/>
                </a:cxn>
                <a:cxn ang="0">
                  <a:pos x="1" y="148"/>
                </a:cxn>
                <a:cxn ang="0">
                  <a:pos x="1" y="177"/>
                </a:cxn>
                <a:cxn ang="0">
                  <a:pos x="7" y="205"/>
                </a:cxn>
                <a:cxn ang="0">
                  <a:pos x="21" y="231"/>
                </a:cxn>
                <a:cxn ang="0">
                  <a:pos x="40" y="255"/>
                </a:cxn>
                <a:cxn ang="0">
                  <a:pos x="65" y="278"/>
                </a:cxn>
                <a:cxn ang="0">
                  <a:pos x="96" y="296"/>
                </a:cxn>
                <a:cxn ang="0">
                  <a:pos x="130" y="310"/>
                </a:cxn>
                <a:cxn ang="0">
                  <a:pos x="167" y="320"/>
                </a:cxn>
                <a:cxn ang="0">
                  <a:pos x="206" y="326"/>
                </a:cxn>
                <a:cxn ang="0">
                  <a:pos x="246" y="326"/>
                </a:cxn>
                <a:cxn ang="0">
                  <a:pos x="285" y="320"/>
                </a:cxn>
                <a:cxn ang="0">
                  <a:pos x="322" y="310"/>
                </a:cxn>
                <a:cxn ang="0">
                  <a:pos x="356" y="296"/>
                </a:cxn>
                <a:cxn ang="0">
                  <a:pos x="386" y="278"/>
                </a:cxn>
                <a:cxn ang="0">
                  <a:pos x="411" y="255"/>
                </a:cxn>
                <a:cxn ang="0">
                  <a:pos x="431" y="231"/>
                </a:cxn>
                <a:cxn ang="0">
                  <a:pos x="445" y="205"/>
                </a:cxn>
                <a:cxn ang="0">
                  <a:pos x="451" y="177"/>
                </a:cxn>
              </a:cxnLst>
              <a:rect l="0" t="0" r="r" b="b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87471" name="Freeform 79"/>
            <p:cNvSpPr>
              <a:spLocks/>
            </p:cNvSpPr>
            <p:nvPr/>
          </p:nvSpPr>
          <p:spPr bwMode="auto">
            <a:xfrm>
              <a:off x="5185" y="1314"/>
              <a:ext cx="575" cy="313"/>
            </a:xfrm>
            <a:custGeom>
              <a:avLst/>
              <a:gdLst/>
              <a:ahLst/>
              <a:cxnLst>
                <a:cxn ang="0">
                  <a:pos x="1" y="169"/>
                </a:cxn>
                <a:cxn ang="0">
                  <a:pos x="9" y="196"/>
                </a:cxn>
                <a:cxn ang="0">
                  <a:pos x="28" y="221"/>
                </a:cxn>
                <a:cxn ang="0">
                  <a:pos x="52" y="244"/>
                </a:cxn>
                <a:cxn ang="0">
                  <a:pos x="84" y="266"/>
                </a:cxn>
                <a:cxn ang="0">
                  <a:pos x="123" y="283"/>
                </a:cxn>
                <a:cxn ang="0">
                  <a:pos x="165" y="297"/>
                </a:cxn>
                <a:cxn ang="0">
                  <a:pos x="213" y="306"/>
                </a:cxn>
                <a:cxn ang="0">
                  <a:pos x="262" y="312"/>
                </a:cxn>
                <a:cxn ang="0">
                  <a:pos x="311" y="312"/>
                </a:cxn>
                <a:cxn ang="0">
                  <a:pos x="361" y="306"/>
                </a:cxn>
                <a:cxn ang="0">
                  <a:pos x="408" y="297"/>
                </a:cxn>
                <a:cxn ang="0">
                  <a:pos x="451" y="283"/>
                </a:cxn>
                <a:cxn ang="0">
                  <a:pos x="490" y="266"/>
                </a:cxn>
                <a:cxn ang="0">
                  <a:pos x="522" y="244"/>
                </a:cxn>
                <a:cxn ang="0">
                  <a:pos x="547" y="221"/>
                </a:cxn>
                <a:cxn ang="0">
                  <a:pos x="564" y="196"/>
                </a:cxn>
                <a:cxn ang="0">
                  <a:pos x="572" y="169"/>
                </a:cxn>
                <a:cxn ang="0">
                  <a:pos x="572" y="141"/>
                </a:cxn>
                <a:cxn ang="0">
                  <a:pos x="564" y="114"/>
                </a:cxn>
                <a:cxn ang="0">
                  <a:pos x="547" y="90"/>
                </a:cxn>
                <a:cxn ang="0">
                  <a:pos x="522" y="65"/>
                </a:cxn>
                <a:cxn ang="0">
                  <a:pos x="490" y="45"/>
                </a:cxn>
                <a:cxn ang="0">
                  <a:pos x="451" y="26"/>
                </a:cxn>
                <a:cxn ang="0">
                  <a:pos x="408" y="14"/>
                </a:cxn>
                <a:cxn ang="0">
                  <a:pos x="361" y="5"/>
                </a:cxn>
                <a:cxn ang="0">
                  <a:pos x="311" y="0"/>
                </a:cxn>
                <a:cxn ang="0">
                  <a:pos x="262" y="0"/>
                </a:cxn>
                <a:cxn ang="0">
                  <a:pos x="212" y="5"/>
                </a:cxn>
                <a:cxn ang="0">
                  <a:pos x="165" y="14"/>
                </a:cxn>
                <a:cxn ang="0">
                  <a:pos x="123" y="28"/>
                </a:cxn>
                <a:cxn ang="0">
                  <a:pos x="84" y="45"/>
                </a:cxn>
                <a:cxn ang="0">
                  <a:pos x="52" y="65"/>
                </a:cxn>
                <a:cxn ang="0">
                  <a:pos x="28" y="90"/>
                </a:cxn>
                <a:cxn ang="0">
                  <a:pos x="9" y="115"/>
                </a:cxn>
                <a:cxn ang="0">
                  <a:pos x="1" y="142"/>
                </a:cxn>
              </a:cxnLst>
              <a:rect l="0" t="0" r="r" b="b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187472" name="Group 80"/>
            <p:cNvGrpSpPr>
              <a:grpSpLocks/>
            </p:cNvGrpSpPr>
            <p:nvPr/>
          </p:nvGrpSpPr>
          <p:grpSpPr bwMode="auto">
            <a:xfrm>
              <a:off x="4713" y="1060"/>
              <a:ext cx="592" cy="327"/>
              <a:chOff x="4713" y="1060"/>
              <a:chExt cx="592" cy="327"/>
            </a:xfrm>
          </p:grpSpPr>
          <p:sp>
            <p:nvSpPr>
              <p:cNvPr id="187473" name="Freeform 81"/>
              <p:cNvSpPr>
                <a:spLocks/>
              </p:cNvSpPr>
              <p:nvPr/>
            </p:nvSpPr>
            <p:spPr bwMode="auto">
              <a:xfrm>
                <a:off x="4713" y="1060"/>
                <a:ext cx="592" cy="327"/>
              </a:xfrm>
              <a:custGeom>
                <a:avLst/>
                <a:gdLst/>
                <a:ahLst/>
                <a:cxnLst>
                  <a:cxn ang="0">
                    <a:pos x="589" y="148"/>
                  </a:cxn>
                  <a:cxn ang="0">
                    <a:pos x="581" y="120"/>
                  </a:cxn>
                  <a:cxn ang="0">
                    <a:pos x="563" y="94"/>
                  </a:cxn>
                  <a:cxn ang="0">
                    <a:pos x="538" y="68"/>
                  </a:cxn>
                  <a:cxn ang="0">
                    <a:pos x="505" y="46"/>
                  </a:cxn>
                  <a:cxn ang="0">
                    <a:pos x="465" y="29"/>
                  </a:cxn>
                  <a:cxn ang="0">
                    <a:pos x="420" y="14"/>
                  </a:cxn>
                  <a:cxn ang="0">
                    <a:pos x="372" y="4"/>
                  </a:cxn>
                  <a:cxn ang="0">
                    <a:pos x="321" y="0"/>
                  </a:cxn>
                  <a:cxn ang="0">
                    <a:pos x="269" y="0"/>
                  </a:cxn>
                  <a:cxn ang="0">
                    <a:pos x="218" y="4"/>
                  </a:cxn>
                  <a:cxn ang="0">
                    <a:pos x="170" y="14"/>
                  </a:cxn>
                  <a:cxn ang="0">
                    <a:pos x="125" y="29"/>
                  </a:cxn>
                  <a:cxn ang="0">
                    <a:pos x="85" y="46"/>
                  </a:cxn>
                  <a:cxn ang="0">
                    <a:pos x="53" y="68"/>
                  </a:cxn>
                  <a:cxn ang="0">
                    <a:pos x="27" y="94"/>
                  </a:cxn>
                  <a:cxn ang="0">
                    <a:pos x="9" y="120"/>
                  </a:cxn>
                  <a:cxn ang="0">
                    <a:pos x="1" y="148"/>
                  </a:cxn>
                  <a:cxn ang="0">
                    <a:pos x="1" y="177"/>
                  </a:cxn>
                  <a:cxn ang="0">
                    <a:pos x="9" y="205"/>
                  </a:cxn>
                  <a:cxn ang="0">
                    <a:pos x="27" y="231"/>
                  </a:cxn>
                  <a:cxn ang="0">
                    <a:pos x="53" y="257"/>
                  </a:cxn>
                  <a:cxn ang="0">
                    <a:pos x="85" y="278"/>
                  </a:cxn>
                  <a:cxn ang="0">
                    <a:pos x="125" y="296"/>
                  </a:cxn>
                  <a:cxn ang="0">
                    <a:pos x="170" y="310"/>
                  </a:cxn>
                  <a:cxn ang="0">
                    <a:pos x="218" y="320"/>
                  </a:cxn>
                  <a:cxn ang="0">
                    <a:pos x="269" y="326"/>
                  </a:cxn>
                  <a:cxn ang="0">
                    <a:pos x="321" y="326"/>
                  </a:cxn>
                  <a:cxn ang="0">
                    <a:pos x="372" y="320"/>
                  </a:cxn>
                  <a:cxn ang="0">
                    <a:pos x="420" y="310"/>
                  </a:cxn>
                  <a:cxn ang="0">
                    <a:pos x="465" y="296"/>
                  </a:cxn>
                  <a:cxn ang="0">
                    <a:pos x="505" y="278"/>
                  </a:cxn>
                  <a:cxn ang="0">
                    <a:pos x="538" y="257"/>
                  </a:cxn>
                  <a:cxn ang="0">
                    <a:pos x="563" y="231"/>
                  </a:cxn>
                  <a:cxn ang="0">
                    <a:pos x="581" y="205"/>
                  </a:cxn>
                  <a:cxn ang="0">
                    <a:pos x="589" y="177"/>
                  </a:cxn>
                </a:cxnLst>
                <a:rect l="0" t="0" r="r" b="b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7474" name="Rectangle 82"/>
              <p:cNvSpPr>
                <a:spLocks noChangeArrowheads="1"/>
              </p:cNvSpPr>
              <p:nvPr/>
            </p:nvSpPr>
            <p:spPr bwMode="auto">
              <a:xfrm>
                <a:off x="4741" y="1103"/>
                <a:ext cx="527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dname</a:t>
                </a:r>
              </a:p>
            </p:txBody>
          </p:sp>
        </p:grpSp>
        <p:sp>
          <p:nvSpPr>
            <p:cNvPr id="187475" name="Rectangle 83"/>
            <p:cNvSpPr>
              <a:spLocks noChangeArrowheads="1"/>
            </p:cNvSpPr>
            <p:nvPr/>
          </p:nvSpPr>
          <p:spPr bwMode="auto">
            <a:xfrm>
              <a:off x="5220" y="1344"/>
              <a:ext cx="54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budget</a:t>
              </a:r>
            </a:p>
          </p:txBody>
        </p:sp>
        <p:sp>
          <p:nvSpPr>
            <p:cNvPr id="187476" name="Rectangle 84"/>
            <p:cNvSpPr>
              <a:spLocks noChangeArrowheads="1"/>
            </p:cNvSpPr>
            <p:nvPr/>
          </p:nvSpPr>
          <p:spPr bwMode="auto">
            <a:xfrm>
              <a:off x="4420" y="1353"/>
              <a:ext cx="30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did</a:t>
              </a:r>
            </a:p>
          </p:txBody>
        </p:sp>
        <p:grpSp>
          <p:nvGrpSpPr>
            <p:cNvPr id="187477" name="Group 85"/>
            <p:cNvGrpSpPr>
              <a:grpSpLocks/>
            </p:cNvGrpSpPr>
            <p:nvPr/>
          </p:nvGrpSpPr>
          <p:grpSpPr bwMode="auto">
            <a:xfrm>
              <a:off x="3663" y="868"/>
              <a:ext cx="454" cy="327"/>
              <a:chOff x="3663" y="868"/>
              <a:chExt cx="454" cy="327"/>
            </a:xfrm>
          </p:grpSpPr>
          <p:sp>
            <p:nvSpPr>
              <p:cNvPr id="187478" name="Freeform 86"/>
              <p:cNvSpPr>
                <a:spLocks/>
              </p:cNvSpPr>
              <p:nvPr/>
            </p:nvSpPr>
            <p:spPr bwMode="auto">
              <a:xfrm>
                <a:off x="3663" y="868"/>
                <a:ext cx="454" cy="327"/>
              </a:xfrm>
              <a:custGeom>
                <a:avLst/>
                <a:gdLst/>
                <a:ahLst/>
                <a:cxnLst>
                  <a:cxn ang="0">
                    <a:pos x="1" y="177"/>
                  </a:cxn>
                  <a:cxn ang="0">
                    <a:pos x="8" y="205"/>
                  </a:cxn>
                  <a:cxn ang="0">
                    <a:pos x="21" y="231"/>
                  </a:cxn>
                  <a:cxn ang="0">
                    <a:pos x="41" y="257"/>
                  </a:cxn>
                  <a:cxn ang="0">
                    <a:pos x="66" y="278"/>
                  </a:cxn>
                  <a:cxn ang="0">
                    <a:pos x="96" y="296"/>
                  </a:cxn>
                  <a:cxn ang="0">
                    <a:pos x="131" y="311"/>
                  </a:cxn>
                  <a:cxn ang="0">
                    <a:pos x="167" y="320"/>
                  </a:cxn>
                  <a:cxn ang="0">
                    <a:pos x="206" y="326"/>
                  </a:cxn>
                  <a:cxn ang="0">
                    <a:pos x="246" y="326"/>
                  </a:cxn>
                  <a:cxn ang="0">
                    <a:pos x="285" y="320"/>
                  </a:cxn>
                  <a:cxn ang="0">
                    <a:pos x="322" y="310"/>
                  </a:cxn>
                  <a:cxn ang="0">
                    <a:pos x="356" y="296"/>
                  </a:cxn>
                  <a:cxn ang="0">
                    <a:pos x="387" y="278"/>
                  </a:cxn>
                  <a:cxn ang="0">
                    <a:pos x="412" y="257"/>
                  </a:cxn>
                  <a:cxn ang="0">
                    <a:pos x="431" y="231"/>
                  </a:cxn>
                  <a:cxn ang="0">
                    <a:pos x="445" y="205"/>
                  </a:cxn>
                  <a:cxn ang="0">
                    <a:pos x="453" y="177"/>
                  </a:cxn>
                  <a:cxn ang="0">
                    <a:pos x="453" y="148"/>
                  </a:cxn>
                  <a:cxn ang="0">
                    <a:pos x="445" y="120"/>
                  </a:cxn>
                  <a:cxn ang="0">
                    <a:pos x="431" y="94"/>
                  </a:cxn>
                  <a:cxn ang="0">
                    <a:pos x="412" y="68"/>
                  </a:cxn>
                  <a:cxn ang="0">
                    <a:pos x="387" y="47"/>
                  </a:cxn>
                  <a:cxn ang="0">
                    <a:pos x="356" y="29"/>
                  </a:cxn>
                  <a:cxn ang="0">
                    <a:pos x="322" y="15"/>
                  </a:cxn>
                  <a:cxn ang="0">
                    <a:pos x="285" y="5"/>
                  </a:cxn>
                  <a:cxn ang="0">
                    <a:pos x="246" y="0"/>
                  </a:cxn>
                  <a:cxn ang="0">
                    <a:pos x="206" y="0"/>
                  </a:cxn>
                  <a:cxn ang="0">
                    <a:pos x="167" y="5"/>
                  </a:cxn>
                  <a:cxn ang="0">
                    <a:pos x="131" y="15"/>
                  </a:cxn>
                  <a:cxn ang="0">
                    <a:pos x="96" y="29"/>
                  </a:cxn>
                  <a:cxn ang="0">
                    <a:pos x="66" y="47"/>
                  </a:cxn>
                  <a:cxn ang="0">
                    <a:pos x="41" y="68"/>
                  </a:cxn>
                  <a:cxn ang="0">
                    <a:pos x="21" y="94"/>
                  </a:cxn>
                  <a:cxn ang="0">
                    <a:pos x="8" y="120"/>
                  </a:cxn>
                  <a:cxn ang="0">
                    <a:pos x="1" y="148"/>
                  </a:cxn>
                </a:cxnLst>
                <a:rect l="0" t="0" r="r" b="b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7479" name="Rectangle 87"/>
              <p:cNvSpPr>
                <a:spLocks noChangeArrowheads="1"/>
              </p:cNvSpPr>
              <p:nvPr/>
            </p:nvSpPr>
            <p:spPr bwMode="auto">
              <a:xfrm>
                <a:off x="3666" y="930"/>
                <a:ext cx="441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since</a:t>
                </a:r>
              </a:p>
            </p:txBody>
          </p:sp>
        </p:grpSp>
        <p:grpSp>
          <p:nvGrpSpPr>
            <p:cNvPr id="187480" name="Group 88"/>
            <p:cNvGrpSpPr>
              <a:grpSpLocks/>
            </p:cNvGrpSpPr>
            <p:nvPr/>
          </p:nvGrpSpPr>
          <p:grpSpPr bwMode="auto">
            <a:xfrm>
              <a:off x="2110" y="1050"/>
              <a:ext cx="1285" cy="567"/>
              <a:chOff x="2110" y="1050"/>
              <a:chExt cx="1285" cy="567"/>
            </a:xfrm>
          </p:grpSpPr>
          <p:sp>
            <p:nvSpPr>
              <p:cNvPr id="187481" name="Freeform 89"/>
              <p:cNvSpPr>
                <a:spLocks/>
              </p:cNvSpPr>
              <p:nvPr/>
            </p:nvSpPr>
            <p:spPr bwMode="auto">
              <a:xfrm>
                <a:off x="2517" y="1050"/>
                <a:ext cx="454" cy="327"/>
              </a:xfrm>
              <a:custGeom>
                <a:avLst/>
                <a:gdLst/>
                <a:ahLst/>
                <a:cxnLst>
                  <a:cxn ang="0">
                    <a:pos x="453" y="148"/>
                  </a:cxn>
                  <a:cxn ang="0">
                    <a:pos x="445" y="120"/>
                  </a:cxn>
                  <a:cxn ang="0">
                    <a:pos x="431" y="94"/>
                  </a:cxn>
                  <a:cxn ang="0">
                    <a:pos x="412" y="68"/>
                  </a:cxn>
                  <a:cxn ang="0">
                    <a:pos x="387" y="47"/>
                  </a:cxn>
                  <a:cxn ang="0">
                    <a:pos x="356" y="29"/>
                  </a:cxn>
                  <a:cxn ang="0">
                    <a:pos x="322" y="15"/>
                  </a:cxn>
                  <a:cxn ang="0">
                    <a:pos x="285" y="5"/>
                  </a:cxn>
                  <a:cxn ang="0">
                    <a:pos x="246" y="0"/>
                  </a:cxn>
                  <a:cxn ang="0">
                    <a:pos x="206" y="0"/>
                  </a:cxn>
                  <a:cxn ang="0">
                    <a:pos x="167" y="5"/>
                  </a:cxn>
                  <a:cxn ang="0">
                    <a:pos x="131" y="15"/>
                  </a:cxn>
                  <a:cxn ang="0">
                    <a:pos x="96" y="29"/>
                  </a:cxn>
                  <a:cxn ang="0">
                    <a:pos x="66" y="47"/>
                  </a:cxn>
                  <a:cxn ang="0">
                    <a:pos x="41" y="68"/>
                  </a:cxn>
                  <a:cxn ang="0">
                    <a:pos x="21" y="94"/>
                  </a:cxn>
                  <a:cxn ang="0">
                    <a:pos x="8" y="120"/>
                  </a:cxn>
                  <a:cxn ang="0">
                    <a:pos x="1" y="148"/>
                  </a:cxn>
                  <a:cxn ang="0">
                    <a:pos x="1" y="177"/>
                  </a:cxn>
                  <a:cxn ang="0">
                    <a:pos x="8" y="205"/>
                  </a:cxn>
                  <a:cxn ang="0">
                    <a:pos x="21" y="231"/>
                  </a:cxn>
                  <a:cxn ang="0">
                    <a:pos x="41" y="257"/>
                  </a:cxn>
                  <a:cxn ang="0">
                    <a:pos x="66" y="278"/>
                  </a:cxn>
                  <a:cxn ang="0">
                    <a:pos x="96" y="296"/>
                  </a:cxn>
                  <a:cxn ang="0">
                    <a:pos x="131" y="310"/>
                  </a:cxn>
                  <a:cxn ang="0">
                    <a:pos x="167" y="320"/>
                  </a:cxn>
                  <a:cxn ang="0">
                    <a:pos x="206" y="326"/>
                  </a:cxn>
                  <a:cxn ang="0">
                    <a:pos x="246" y="326"/>
                  </a:cxn>
                  <a:cxn ang="0">
                    <a:pos x="285" y="320"/>
                  </a:cxn>
                  <a:cxn ang="0">
                    <a:pos x="322" y="310"/>
                  </a:cxn>
                  <a:cxn ang="0">
                    <a:pos x="356" y="296"/>
                  </a:cxn>
                  <a:cxn ang="0">
                    <a:pos x="387" y="278"/>
                  </a:cxn>
                  <a:cxn ang="0">
                    <a:pos x="412" y="257"/>
                  </a:cxn>
                  <a:cxn ang="0">
                    <a:pos x="431" y="231"/>
                  </a:cxn>
                  <a:cxn ang="0">
                    <a:pos x="445" y="205"/>
                  </a:cxn>
                  <a:cxn ang="0">
                    <a:pos x="453" y="177"/>
                  </a:cxn>
                </a:cxnLst>
                <a:rect l="0" t="0" r="r" b="b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7482" name="Freeform 90"/>
              <p:cNvSpPr>
                <a:spLocks/>
              </p:cNvSpPr>
              <p:nvPr/>
            </p:nvSpPr>
            <p:spPr bwMode="auto">
              <a:xfrm>
                <a:off x="2110" y="1291"/>
                <a:ext cx="454" cy="326"/>
              </a:xfrm>
              <a:custGeom>
                <a:avLst/>
                <a:gdLst/>
                <a:ahLst/>
                <a:cxnLst>
                  <a:cxn ang="0">
                    <a:pos x="451" y="148"/>
                  </a:cxn>
                  <a:cxn ang="0">
                    <a:pos x="445" y="120"/>
                  </a:cxn>
                  <a:cxn ang="0">
                    <a:pos x="431" y="93"/>
                  </a:cxn>
                  <a:cxn ang="0">
                    <a:pos x="411" y="68"/>
                  </a:cxn>
                  <a:cxn ang="0">
                    <a:pos x="386" y="47"/>
                  </a:cxn>
                  <a:cxn ang="0">
                    <a:pos x="356" y="29"/>
                  </a:cxn>
                  <a:cxn ang="0">
                    <a:pos x="322" y="15"/>
                  </a:cxn>
                  <a:cxn ang="0">
                    <a:pos x="285" y="5"/>
                  </a:cxn>
                  <a:cxn ang="0">
                    <a:pos x="246" y="0"/>
                  </a:cxn>
                  <a:cxn ang="0">
                    <a:pos x="206" y="0"/>
                  </a:cxn>
                  <a:cxn ang="0">
                    <a:pos x="167" y="5"/>
                  </a:cxn>
                  <a:cxn ang="0">
                    <a:pos x="130" y="15"/>
                  </a:cxn>
                  <a:cxn ang="0">
                    <a:pos x="96" y="29"/>
                  </a:cxn>
                  <a:cxn ang="0">
                    <a:pos x="66" y="47"/>
                  </a:cxn>
                  <a:cxn ang="0">
                    <a:pos x="41" y="68"/>
                  </a:cxn>
                  <a:cxn ang="0">
                    <a:pos x="21" y="93"/>
                  </a:cxn>
                  <a:cxn ang="0">
                    <a:pos x="7" y="120"/>
                  </a:cxn>
                  <a:cxn ang="0">
                    <a:pos x="1" y="148"/>
                  </a:cxn>
                  <a:cxn ang="0">
                    <a:pos x="1" y="176"/>
                  </a:cxn>
                  <a:cxn ang="0">
                    <a:pos x="7" y="204"/>
                  </a:cxn>
                  <a:cxn ang="0">
                    <a:pos x="21" y="231"/>
                  </a:cxn>
                  <a:cxn ang="0">
                    <a:pos x="41" y="256"/>
                  </a:cxn>
                  <a:cxn ang="0">
                    <a:pos x="66" y="277"/>
                  </a:cxn>
                  <a:cxn ang="0">
                    <a:pos x="96" y="295"/>
                  </a:cxn>
                  <a:cxn ang="0">
                    <a:pos x="130" y="309"/>
                  </a:cxn>
                  <a:cxn ang="0">
                    <a:pos x="167" y="319"/>
                  </a:cxn>
                  <a:cxn ang="0">
                    <a:pos x="206" y="325"/>
                  </a:cxn>
                  <a:cxn ang="0">
                    <a:pos x="246" y="325"/>
                  </a:cxn>
                  <a:cxn ang="0">
                    <a:pos x="285" y="319"/>
                  </a:cxn>
                  <a:cxn ang="0">
                    <a:pos x="322" y="309"/>
                  </a:cxn>
                  <a:cxn ang="0">
                    <a:pos x="356" y="295"/>
                  </a:cxn>
                  <a:cxn ang="0">
                    <a:pos x="386" y="277"/>
                  </a:cxn>
                  <a:cxn ang="0">
                    <a:pos x="411" y="256"/>
                  </a:cxn>
                  <a:cxn ang="0">
                    <a:pos x="431" y="231"/>
                  </a:cxn>
                  <a:cxn ang="0">
                    <a:pos x="445" y="204"/>
                  </a:cxn>
                  <a:cxn ang="0">
                    <a:pos x="451" y="176"/>
                  </a:cxn>
                </a:cxnLst>
                <a:rect l="0" t="0" r="r" b="b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7483" name="Freeform 91"/>
              <p:cNvSpPr>
                <a:spLocks/>
              </p:cNvSpPr>
              <p:nvPr/>
            </p:nvSpPr>
            <p:spPr bwMode="auto">
              <a:xfrm>
                <a:off x="2943" y="1291"/>
                <a:ext cx="452" cy="326"/>
              </a:xfrm>
              <a:custGeom>
                <a:avLst/>
                <a:gdLst/>
                <a:ahLst/>
                <a:cxnLst>
                  <a:cxn ang="0">
                    <a:pos x="0" y="176"/>
                  </a:cxn>
                  <a:cxn ang="0">
                    <a:pos x="7" y="204"/>
                  </a:cxn>
                  <a:cxn ang="0">
                    <a:pos x="21" y="231"/>
                  </a:cxn>
                  <a:cxn ang="0">
                    <a:pos x="40" y="256"/>
                  </a:cxn>
                  <a:cxn ang="0">
                    <a:pos x="65" y="278"/>
                  </a:cxn>
                  <a:cxn ang="0">
                    <a:pos x="96" y="295"/>
                  </a:cxn>
                  <a:cxn ang="0">
                    <a:pos x="130" y="309"/>
                  </a:cxn>
                  <a:cxn ang="0">
                    <a:pos x="167" y="319"/>
                  </a:cxn>
                  <a:cxn ang="0">
                    <a:pos x="206" y="325"/>
                  </a:cxn>
                  <a:cxn ang="0">
                    <a:pos x="245" y="325"/>
                  </a:cxn>
                  <a:cxn ang="0">
                    <a:pos x="283" y="319"/>
                  </a:cxn>
                  <a:cxn ang="0">
                    <a:pos x="320" y="309"/>
                  </a:cxn>
                  <a:cxn ang="0">
                    <a:pos x="354" y="295"/>
                  </a:cxn>
                  <a:cxn ang="0">
                    <a:pos x="385" y="277"/>
                  </a:cxn>
                  <a:cxn ang="0">
                    <a:pos x="410" y="254"/>
                  </a:cxn>
                  <a:cxn ang="0">
                    <a:pos x="429" y="231"/>
                  </a:cxn>
                  <a:cxn ang="0">
                    <a:pos x="443" y="204"/>
                  </a:cxn>
                  <a:cxn ang="0">
                    <a:pos x="451" y="176"/>
                  </a:cxn>
                  <a:cxn ang="0">
                    <a:pos x="451" y="148"/>
                  </a:cxn>
                  <a:cxn ang="0">
                    <a:pos x="443" y="120"/>
                  </a:cxn>
                  <a:cxn ang="0">
                    <a:pos x="429" y="93"/>
                  </a:cxn>
                  <a:cxn ang="0">
                    <a:pos x="410" y="68"/>
                  </a:cxn>
                  <a:cxn ang="0">
                    <a:pos x="385" y="47"/>
                  </a:cxn>
                  <a:cxn ang="0">
                    <a:pos x="354" y="29"/>
                  </a:cxn>
                  <a:cxn ang="0">
                    <a:pos x="320" y="15"/>
                  </a:cxn>
                  <a:cxn ang="0">
                    <a:pos x="283" y="5"/>
                  </a:cxn>
                  <a:cxn ang="0">
                    <a:pos x="245" y="0"/>
                  </a:cxn>
                  <a:cxn ang="0">
                    <a:pos x="206" y="0"/>
                  </a:cxn>
                  <a:cxn ang="0">
                    <a:pos x="167" y="5"/>
                  </a:cxn>
                  <a:cxn ang="0">
                    <a:pos x="130" y="15"/>
                  </a:cxn>
                  <a:cxn ang="0">
                    <a:pos x="96" y="29"/>
                  </a:cxn>
                  <a:cxn ang="0">
                    <a:pos x="65" y="47"/>
                  </a:cxn>
                  <a:cxn ang="0">
                    <a:pos x="40" y="68"/>
                  </a:cxn>
                  <a:cxn ang="0">
                    <a:pos x="21" y="93"/>
                  </a:cxn>
                  <a:cxn ang="0">
                    <a:pos x="7" y="120"/>
                  </a:cxn>
                  <a:cxn ang="0">
                    <a:pos x="0" y="148"/>
                  </a:cxn>
                </a:cxnLst>
                <a:rect l="0" t="0" r="r" b="b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7484" name="Rectangle 92"/>
              <p:cNvSpPr>
                <a:spLocks noChangeArrowheads="1"/>
              </p:cNvSpPr>
              <p:nvPr/>
            </p:nvSpPr>
            <p:spPr bwMode="auto">
              <a:xfrm>
                <a:off x="3021" y="1353"/>
                <a:ext cx="27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lot</a:t>
                </a:r>
              </a:p>
            </p:txBody>
          </p:sp>
          <p:sp>
            <p:nvSpPr>
              <p:cNvPr id="187485" name="Rectangle 93"/>
              <p:cNvSpPr>
                <a:spLocks noChangeArrowheads="1"/>
              </p:cNvSpPr>
              <p:nvPr/>
            </p:nvSpPr>
            <p:spPr bwMode="auto">
              <a:xfrm>
                <a:off x="2515" y="1093"/>
                <a:ext cx="448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name</a:t>
                </a:r>
              </a:p>
            </p:txBody>
          </p:sp>
          <p:sp>
            <p:nvSpPr>
              <p:cNvPr id="187486" name="Rectangle 94"/>
              <p:cNvSpPr>
                <a:spLocks noChangeArrowheads="1"/>
              </p:cNvSpPr>
              <p:nvPr/>
            </p:nvSpPr>
            <p:spPr bwMode="auto">
              <a:xfrm>
                <a:off x="2166" y="1346"/>
                <a:ext cx="335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u="sng">
                    <a:solidFill>
                      <a:srgbClr val="000000"/>
                    </a:solidFill>
                    <a:latin typeface="Arial" pitchFamily="34" charset="0"/>
                  </a:rPr>
                  <a:t>ssn</a:t>
                </a:r>
              </a:p>
            </p:txBody>
          </p:sp>
        </p:grpSp>
        <p:grpSp>
          <p:nvGrpSpPr>
            <p:cNvPr id="187487" name="Group 95"/>
            <p:cNvGrpSpPr>
              <a:grpSpLocks/>
            </p:cNvGrpSpPr>
            <p:nvPr/>
          </p:nvGrpSpPr>
          <p:grpSpPr bwMode="auto">
            <a:xfrm>
              <a:off x="3497" y="1648"/>
              <a:ext cx="769" cy="580"/>
              <a:chOff x="3497" y="1648"/>
              <a:chExt cx="769" cy="580"/>
            </a:xfrm>
          </p:grpSpPr>
          <p:sp>
            <p:nvSpPr>
              <p:cNvPr id="187488" name="Rectangle 96"/>
              <p:cNvSpPr>
                <a:spLocks noChangeArrowheads="1"/>
              </p:cNvSpPr>
              <p:nvPr/>
            </p:nvSpPr>
            <p:spPr bwMode="auto">
              <a:xfrm>
                <a:off x="3567" y="1865"/>
                <a:ext cx="662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Manages</a:t>
                </a:r>
              </a:p>
            </p:txBody>
          </p:sp>
          <p:sp>
            <p:nvSpPr>
              <p:cNvPr id="187489" name="Freeform 97"/>
              <p:cNvSpPr>
                <a:spLocks/>
              </p:cNvSpPr>
              <p:nvPr/>
            </p:nvSpPr>
            <p:spPr bwMode="auto">
              <a:xfrm>
                <a:off x="3497" y="1648"/>
                <a:ext cx="769" cy="580"/>
              </a:xfrm>
              <a:custGeom>
                <a:avLst/>
                <a:gdLst/>
                <a:ahLst/>
                <a:cxnLst>
                  <a:cxn ang="0">
                    <a:pos x="0" y="290"/>
                  </a:cxn>
                  <a:cxn ang="0">
                    <a:pos x="378" y="0"/>
                  </a:cxn>
                  <a:cxn ang="0">
                    <a:pos x="768" y="300"/>
                  </a:cxn>
                  <a:cxn ang="0">
                    <a:pos x="378" y="579"/>
                  </a:cxn>
                  <a:cxn ang="0">
                    <a:pos x="0" y="290"/>
                  </a:cxn>
                </a:cxnLst>
                <a:rect l="0" t="0" r="r" b="b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7490" name="Freeform 98"/>
            <p:cNvSpPr>
              <a:spLocks/>
            </p:cNvSpPr>
            <p:nvPr/>
          </p:nvSpPr>
          <p:spPr bwMode="auto">
            <a:xfrm>
              <a:off x="4617" y="1828"/>
              <a:ext cx="816" cy="302"/>
            </a:xfrm>
            <a:custGeom>
              <a:avLst/>
              <a:gdLst/>
              <a:ahLst/>
              <a:cxnLst>
                <a:cxn ang="0">
                  <a:pos x="815" y="301"/>
                </a:cxn>
                <a:cxn ang="0">
                  <a:pos x="815" y="0"/>
                </a:cxn>
                <a:cxn ang="0">
                  <a:pos x="0" y="0"/>
                </a:cxn>
                <a:cxn ang="0">
                  <a:pos x="0" y="301"/>
                </a:cxn>
                <a:cxn ang="0">
                  <a:pos x="815" y="301"/>
                </a:cxn>
              </a:cxnLst>
              <a:rect l="0" t="0" r="r" b="b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187491" name="Group 99"/>
            <p:cNvGrpSpPr>
              <a:grpSpLocks/>
            </p:cNvGrpSpPr>
            <p:nvPr/>
          </p:nvGrpSpPr>
          <p:grpSpPr bwMode="auto">
            <a:xfrm>
              <a:off x="2369" y="1818"/>
              <a:ext cx="814" cy="295"/>
              <a:chOff x="2369" y="1818"/>
              <a:chExt cx="814" cy="295"/>
            </a:xfrm>
          </p:grpSpPr>
          <p:sp>
            <p:nvSpPr>
              <p:cNvPr id="187492" name="Freeform 100"/>
              <p:cNvSpPr>
                <a:spLocks/>
              </p:cNvSpPr>
              <p:nvPr/>
            </p:nvSpPr>
            <p:spPr bwMode="auto">
              <a:xfrm>
                <a:off x="2369" y="1818"/>
                <a:ext cx="814" cy="295"/>
              </a:xfrm>
              <a:custGeom>
                <a:avLst/>
                <a:gdLst/>
                <a:ahLst/>
                <a:cxnLst>
                  <a:cxn ang="0">
                    <a:pos x="813" y="294"/>
                  </a:cxn>
                  <a:cxn ang="0">
                    <a:pos x="813" y="0"/>
                  </a:cxn>
                  <a:cxn ang="0">
                    <a:pos x="0" y="0"/>
                  </a:cxn>
                  <a:cxn ang="0">
                    <a:pos x="0" y="294"/>
                  </a:cxn>
                  <a:cxn ang="0">
                    <a:pos x="813" y="294"/>
                  </a:cxn>
                </a:cxnLst>
                <a:rect l="0" t="0" r="r" b="b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7493" name="Rectangle 101"/>
              <p:cNvSpPr>
                <a:spLocks noChangeArrowheads="1"/>
              </p:cNvSpPr>
              <p:nvPr/>
            </p:nvSpPr>
            <p:spPr bwMode="auto">
              <a:xfrm>
                <a:off x="2381" y="1862"/>
                <a:ext cx="79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Employees</a:t>
                </a:r>
              </a:p>
            </p:txBody>
          </p:sp>
        </p:grpSp>
        <p:sp>
          <p:nvSpPr>
            <p:cNvPr id="187494" name="Rectangle 102"/>
            <p:cNvSpPr>
              <a:spLocks noChangeArrowheads="1"/>
            </p:cNvSpPr>
            <p:nvPr/>
          </p:nvSpPr>
          <p:spPr bwMode="auto">
            <a:xfrm>
              <a:off x="4566" y="1872"/>
              <a:ext cx="89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Departments</a:t>
              </a:r>
            </a:p>
          </p:txBody>
        </p:sp>
        <p:sp>
          <p:nvSpPr>
            <p:cNvPr id="187495" name="Line 103"/>
            <p:cNvSpPr>
              <a:spLocks noChangeShapeType="1"/>
            </p:cNvSpPr>
            <p:nvPr/>
          </p:nvSpPr>
          <p:spPr bwMode="auto">
            <a:xfrm flipH="1">
              <a:off x="3157" y="1936"/>
              <a:ext cx="3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96" name="Line 104"/>
            <p:cNvSpPr>
              <a:spLocks noChangeShapeType="1"/>
            </p:cNvSpPr>
            <p:nvPr/>
          </p:nvSpPr>
          <p:spPr bwMode="auto">
            <a:xfrm>
              <a:off x="4269" y="1936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97" name="Line 105"/>
            <p:cNvSpPr>
              <a:spLocks noChangeShapeType="1"/>
            </p:cNvSpPr>
            <p:nvPr/>
          </p:nvSpPr>
          <p:spPr bwMode="auto">
            <a:xfrm flipH="1">
              <a:off x="3013" y="1604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98" name="Line 106"/>
            <p:cNvSpPr>
              <a:spLocks noChangeShapeType="1"/>
            </p:cNvSpPr>
            <p:nvPr/>
          </p:nvSpPr>
          <p:spPr bwMode="auto">
            <a:xfrm>
              <a:off x="2729" y="1364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99" name="Line 107"/>
            <p:cNvSpPr>
              <a:spLocks noChangeShapeType="1"/>
            </p:cNvSpPr>
            <p:nvPr/>
          </p:nvSpPr>
          <p:spPr bwMode="auto">
            <a:xfrm>
              <a:off x="2397" y="1604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500" name="Line 108"/>
            <p:cNvSpPr>
              <a:spLocks noChangeShapeType="1"/>
            </p:cNvSpPr>
            <p:nvPr/>
          </p:nvSpPr>
          <p:spPr bwMode="auto">
            <a:xfrm>
              <a:off x="3881" y="1220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501" name="Line 109"/>
            <p:cNvSpPr>
              <a:spLocks noChangeShapeType="1"/>
            </p:cNvSpPr>
            <p:nvPr/>
          </p:nvSpPr>
          <p:spPr bwMode="auto">
            <a:xfrm>
              <a:off x="4653" y="1604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502" name="Line 110"/>
            <p:cNvSpPr>
              <a:spLocks noChangeShapeType="1"/>
            </p:cNvSpPr>
            <p:nvPr/>
          </p:nvSpPr>
          <p:spPr bwMode="auto">
            <a:xfrm>
              <a:off x="4985" y="1412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503" name="Line 111"/>
            <p:cNvSpPr>
              <a:spLocks noChangeShapeType="1"/>
            </p:cNvSpPr>
            <p:nvPr/>
          </p:nvSpPr>
          <p:spPr bwMode="auto">
            <a:xfrm flipH="1">
              <a:off x="5221" y="1604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-152400"/>
            <a:ext cx="82296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Translating ER with Key Constraints</a:t>
            </a:r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067800" cy="2514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endParaRPr lang="en-US" sz="2800" b="0"/>
          </a:p>
          <a:p>
            <a:pPr>
              <a:lnSpc>
                <a:spcPct val="90000"/>
              </a:lnSpc>
            </a:pPr>
            <a:endParaRPr lang="en-US" sz="2800" b="0"/>
          </a:p>
          <a:p>
            <a:pPr>
              <a:lnSpc>
                <a:spcPct val="90000"/>
              </a:lnSpc>
            </a:pPr>
            <a:endParaRPr lang="en-US" sz="2800" b="0"/>
          </a:p>
          <a:p>
            <a:pPr>
              <a:lnSpc>
                <a:spcPct val="90000"/>
              </a:lnSpc>
            </a:pPr>
            <a:r>
              <a:rPr lang="en-US" sz="2800" b="0"/>
              <a:t>Since each department has a unique manager, we could instead combine Manages and Departments.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0" y="3352800"/>
            <a:ext cx="4495800" cy="353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CREATE TABLE  Manages(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ssn  CHAR(11),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did  INTEGER,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since  DATE,</a:t>
            </a:r>
            <a:endParaRPr lang="en-US" sz="240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PRIMARY KEY  (did)</a:t>
            </a:r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,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chemeClr val="folHlink"/>
                </a:solidFill>
                <a:latin typeface="Lucida Console" pitchFamily="49" charset="0"/>
              </a:rPr>
              <a:t>FOREIGN KEY (ssn)   REFERENCES Employees,</a:t>
            </a:r>
          </a:p>
          <a:p>
            <a:r>
              <a:rPr lang="en-US" sz="2400">
                <a:solidFill>
                  <a:schemeClr val="folHlink"/>
                </a:solidFill>
                <a:latin typeface="Lucida Console" pitchFamily="49" charset="0"/>
              </a:rPr>
              <a:t>   FOREIGN KEY (did) REFERENCES Departments</a:t>
            </a:r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4572000" y="3352800"/>
            <a:ext cx="4140200" cy="353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CREATE TABLE  Dept_Mgr(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did  INTEGER,</a:t>
            </a:r>
            <a:endParaRPr lang="en-US" sz="240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chemeClr val="folHlink"/>
                </a:solidFill>
                <a:latin typeface="Lucida Console" pitchFamily="49" charset="0"/>
              </a:rPr>
              <a:t>dname  CHAR(20),</a:t>
            </a:r>
          </a:p>
          <a:p>
            <a:r>
              <a:rPr lang="en-US" sz="2400">
                <a:solidFill>
                  <a:schemeClr val="folHlink"/>
                </a:solidFill>
                <a:latin typeface="Lucida Console" pitchFamily="49" charset="0"/>
              </a:rPr>
              <a:t> budget  REAL,</a:t>
            </a:r>
            <a:endParaRPr lang="en-US" sz="240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ssn  CHAR(11),</a:t>
            </a:r>
            <a:endParaRPr lang="en-US" sz="240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since  DATE,</a:t>
            </a:r>
            <a:endParaRPr lang="en-US" sz="240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PRIMARY KEY  (did),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FOREIGN KEY (ssn) 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 REFERENCES Employees</a:t>
            </a:r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</p:txBody>
      </p:sp>
      <p:sp>
        <p:nvSpPr>
          <p:cNvPr id="189448" name="Oval 8"/>
          <p:cNvSpPr>
            <a:spLocks noChangeArrowheads="1"/>
          </p:cNvSpPr>
          <p:nvPr/>
        </p:nvSpPr>
        <p:spPr bwMode="auto">
          <a:xfrm>
            <a:off x="3886200" y="4191000"/>
            <a:ext cx="838200" cy="762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Arial" pitchFamily="34" charset="0"/>
              </a:rPr>
              <a:t>Vs.</a:t>
            </a:r>
          </a:p>
        </p:txBody>
      </p:sp>
      <p:sp>
        <p:nvSpPr>
          <p:cNvPr id="189450" name="Freeform 10"/>
          <p:cNvSpPr>
            <a:spLocks/>
          </p:cNvSpPr>
          <p:nvPr/>
        </p:nvSpPr>
        <p:spPr bwMode="auto">
          <a:xfrm>
            <a:off x="4781550" y="1346200"/>
            <a:ext cx="598488" cy="385763"/>
          </a:xfrm>
          <a:custGeom>
            <a:avLst/>
            <a:gdLst/>
            <a:ahLst/>
            <a:cxnLst>
              <a:cxn ang="0">
                <a:pos x="451" y="148"/>
              </a:cxn>
              <a:cxn ang="0">
                <a:pos x="445" y="120"/>
              </a:cxn>
              <a:cxn ang="0">
                <a:pos x="431" y="94"/>
              </a:cxn>
              <a:cxn ang="0">
                <a:pos x="411" y="68"/>
              </a:cxn>
              <a:cxn ang="0">
                <a:pos x="386" y="47"/>
              </a:cxn>
              <a:cxn ang="0">
                <a:pos x="356" y="29"/>
              </a:cxn>
              <a:cxn ang="0">
                <a:pos x="322" y="15"/>
              </a:cxn>
              <a:cxn ang="0">
                <a:pos x="285" y="5"/>
              </a:cxn>
              <a:cxn ang="0">
                <a:pos x="246" y="0"/>
              </a:cxn>
              <a:cxn ang="0">
                <a:pos x="206" y="0"/>
              </a:cxn>
              <a:cxn ang="0">
                <a:pos x="167" y="5"/>
              </a:cxn>
              <a:cxn ang="0">
                <a:pos x="130" y="15"/>
              </a:cxn>
              <a:cxn ang="0">
                <a:pos x="96" y="29"/>
              </a:cxn>
              <a:cxn ang="0">
                <a:pos x="65" y="47"/>
              </a:cxn>
              <a:cxn ang="0">
                <a:pos x="40" y="68"/>
              </a:cxn>
              <a:cxn ang="0">
                <a:pos x="21" y="94"/>
              </a:cxn>
              <a:cxn ang="0">
                <a:pos x="7" y="120"/>
              </a:cxn>
              <a:cxn ang="0">
                <a:pos x="1" y="148"/>
              </a:cxn>
              <a:cxn ang="0">
                <a:pos x="1" y="177"/>
              </a:cxn>
              <a:cxn ang="0">
                <a:pos x="7" y="205"/>
              </a:cxn>
              <a:cxn ang="0">
                <a:pos x="21" y="231"/>
              </a:cxn>
              <a:cxn ang="0">
                <a:pos x="40" y="255"/>
              </a:cxn>
              <a:cxn ang="0">
                <a:pos x="65" y="278"/>
              </a:cxn>
              <a:cxn ang="0">
                <a:pos x="96" y="296"/>
              </a:cxn>
              <a:cxn ang="0">
                <a:pos x="130" y="310"/>
              </a:cxn>
              <a:cxn ang="0">
                <a:pos x="167" y="320"/>
              </a:cxn>
              <a:cxn ang="0">
                <a:pos x="206" y="326"/>
              </a:cxn>
              <a:cxn ang="0">
                <a:pos x="246" y="326"/>
              </a:cxn>
              <a:cxn ang="0">
                <a:pos x="285" y="320"/>
              </a:cxn>
              <a:cxn ang="0">
                <a:pos x="322" y="310"/>
              </a:cxn>
              <a:cxn ang="0">
                <a:pos x="356" y="296"/>
              </a:cxn>
              <a:cxn ang="0">
                <a:pos x="386" y="278"/>
              </a:cxn>
              <a:cxn ang="0">
                <a:pos x="411" y="255"/>
              </a:cxn>
              <a:cxn ang="0">
                <a:pos x="431" y="231"/>
              </a:cxn>
              <a:cxn ang="0">
                <a:pos x="445" y="205"/>
              </a:cxn>
              <a:cxn ang="0">
                <a:pos x="451" y="177"/>
              </a:cxn>
            </a:cxnLst>
            <a:rect l="0" t="0" r="r" b="b"/>
            <a:pathLst>
              <a:path w="454" h="327">
                <a:moveTo>
                  <a:pt x="453" y="163"/>
                </a:moveTo>
                <a:lnTo>
                  <a:pt x="451" y="148"/>
                </a:lnTo>
                <a:lnTo>
                  <a:pt x="448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0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3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5" y="47"/>
                </a:lnTo>
                <a:lnTo>
                  <a:pt x="53" y="57"/>
                </a:lnTo>
                <a:lnTo>
                  <a:pt x="40" y="68"/>
                </a:lnTo>
                <a:lnTo>
                  <a:pt x="29" y="80"/>
                </a:lnTo>
                <a:lnTo>
                  <a:pt x="21" y="94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7" y="205"/>
                </a:lnTo>
                <a:lnTo>
                  <a:pt x="13" y="217"/>
                </a:lnTo>
                <a:lnTo>
                  <a:pt x="21" y="231"/>
                </a:lnTo>
                <a:lnTo>
                  <a:pt x="29" y="244"/>
                </a:lnTo>
                <a:lnTo>
                  <a:pt x="40" y="255"/>
                </a:lnTo>
                <a:lnTo>
                  <a:pt x="53" y="266"/>
                </a:lnTo>
                <a:lnTo>
                  <a:pt x="65" y="278"/>
                </a:lnTo>
                <a:lnTo>
                  <a:pt x="80" y="288"/>
                </a:lnTo>
                <a:lnTo>
                  <a:pt x="96" y="296"/>
                </a:lnTo>
                <a:lnTo>
                  <a:pt x="113" y="303"/>
                </a:lnTo>
                <a:lnTo>
                  <a:pt x="130" y="310"/>
                </a:lnTo>
                <a:lnTo>
                  <a:pt x="148" y="316"/>
                </a:lnTo>
                <a:lnTo>
                  <a:pt x="167" y="320"/>
                </a:lnTo>
                <a:lnTo>
                  <a:pt x="186" y="323"/>
                </a:lnTo>
                <a:lnTo>
                  <a:pt x="206" y="326"/>
                </a:lnTo>
                <a:lnTo>
                  <a:pt x="225" y="326"/>
                </a:lnTo>
                <a:lnTo>
                  <a:pt x="246" y="326"/>
                </a:lnTo>
                <a:lnTo>
                  <a:pt x="265" y="323"/>
                </a:lnTo>
                <a:lnTo>
                  <a:pt x="285" y="320"/>
                </a:lnTo>
                <a:lnTo>
                  <a:pt x="303" y="316"/>
                </a:lnTo>
                <a:lnTo>
                  <a:pt x="322" y="310"/>
                </a:lnTo>
                <a:lnTo>
                  <a:pt x="339" y="303"/>
                </a:lnTo>
                <a:lnTo>
                  <a:pt x="356" y="296"/>
                </a:lnTo>
                <a:lnTo>
                  <a:pt x="372" y="288"/>
                </a:lnTo>
                <a:lnTo>
                  <a:pt x="386" y="278"/>
                </a:lnTo>
                <a:lnTo>
                  <a:pt x="399" y="266"/>
                </a:lnTo>
                <a:lnTo>
                  <a:pt x="411" y="255"/>
                </a:lnTo>
                <a:lnTo>
                  <a:pt x="422" y="244"/>
                </a:lnTo>
                <a:lnTo>
                  <a:pt x="431" y="231"/>
                </a:lnTo>
                <a:lnTo>
                  <a:pt x="439" y="217"/>
                </a:lnTo>
                <a:lnTo>
                  <a:pt x="445" y="205"/>
                </a:lnTo>
                <a:lnTo>
                  <a:pt x="448" y="191"/>
                </a:lnTo>
                <a:lnTo>
                  <a:pt x="451" y="177"/>
                </a:lnTo>
                <a:lnTo>
                  <a:pt x="453" y="16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9451" name="Freeform 11"/>
          <p:cNvSpPr>
            <a:spLocks/>
          </p:cNvSpPr>
          <p:nvPr/>
        </p:nvSpPr>
        <p:spPr bwMode="auto">
          <a:xfrm>
            <a:off x="5875338" y="1363663"/>
            <a:ext cx="757237" cy="368300"/>
          </a:xfrm>
          <a:custGeom>
            <a:avLst/>
            <a:gdLst/>
            <a:ahLst/>
            <a:cxnLst>
              <a:cxn ang="0">
                <a:pos x="1" y="169"/>
              </a:cxn>
              <a:cxn ang="0">
                <a:pos x="9" y="196"/>
              </a:cxn>
              <a:cxn ang="0">
                <a:pos x="28" y="221"/>
              </a:cxn>
              <a:cxn ang="0">
                <a:pos x="52" y="244"/>
              </a:cxn>
              <a:cxn ang="0">
                <a:pos x="84" y="266"/>
              </a:cxn>
              <a:cxn ang="0">
                <a:pos x="123" y="283"/>
              </a:cxn>
              <a:cxn ang="0">
                <a:pos x="165" y="297"/>
              </a:cxn>
              <a:cxn ang="0">
                <a:pos x="213" y="306"/>
              </a:cxn>
              <a:cxn ang="0">
                <a:pos x="262" y="312"/>
              </a:cxn>
              <a:cxn ang="0">
                <a:pos x="311" y="312"/>
              </a:cxn>
              <a:cxn ang="0">
                <a:pos x="361" y="306"/>
              </a:cxn>
              <a:cxn ang="0">
                <a:pos x="408" y="297"/>
              </a:cxn>
              <a:cxn ang="0">
                <a:pos x="451" y="283"/>
              </a:cxn>
              <a:cxn ang="0">
                <a:pos x="490" y="266"/>
              </a:cxn>
              <a:cxn ang="0">
                <a:pos x="522" y="244"/>
              </a:cxn>
              <a:cxn ang="0">
                <a:pos x="547" y="221"/>
              </a:cxn>
              <a:cxn ang="0">
                <a:pos x="564" y="196"/>
              </a:cxn>
              <a:cxn ang="0">
                <a:pos x="572" y="169"/>
              </a:cxn>
              <a:cxn ang="0">
                <a:pos x="572" y="141"/>
              </a:cxn>
              <a:cxn ang="0">
                <a:pos x="564" y="114"/>
              </a:cxn>
              <a:cxn ang="0">
                <a:pos x="547" y="90"/>
              </a:cxn>
              <a:cxn ang="0">
                <a:pos x="522" y="65"/>
              </a:cxn>
              <a:cxn ang="0">
                <a:pos x="490" y="45"/>
              </a:cxn>
              <a:cxn ang="0">
                <a:pos x="451" y="26"/>
              </a:cxn>
              <a:cxn ang="0">
                <a:pos x="408" y="14"/>
              </a:cxn>
              <a:cxn ang="0">
                <a:pos x="361" y="5"/>
              </a:cxn>
              <a:cxn ang="0">
                <a:pos x="311" y="0"/>
              </a:cxn>
              <a:cxn ang="0">
                <a:pos x="262" y="0"/>
              </a:cxn>
              <a:cxn ang="0">
                <a:pos x="212" y="5"/>
              </a:cxn>
              <a:cxn ang="0">
                <a:pos x="165" y="14"/>
              </a:cxn>
              <a:cxn ang="0">
                <a:pos x="123" y="28"/>
              </a:cxn>
              <a:cxn ang="0">
                <a:pos x="84" y="45"/>
              </a:cxn>
              <a:cxn ang="0">
                <a:pos x="52" y="65"/>
              </a:cxn>
              <a:cxn ang="0">
                <a:pos x="28" y="90"/>
              </a:cxn>
              <a:cxn ang="0">
                <a:pos x="9" y="115"/>
              </a:cxn>
              <a:cxn ang="0">
                <a:pos x="1" y="142"/>
              </a:cxn>
            </a:cxnLst>
            <a:rect l="0" t="0" r="r" b="b"/>
            <a:pathLst>
              <a:path w="575" h="313">
                <a:moveTo>
                  <a:pt x="0" y="156"/>
                </a:moveTo>
                <a:lnTo>
                  <a:pt x="1" y="169"/>
                </a:lnTo>
                <a:lnTo>
                  <a:pt x="5" y="182"/>
                </a:lnTo>
                <a:lnTo>
                  <a:pt x="9" y="196"/>
                </a:lnTo>
                <a:lnTo>
                  <a:pt x="17" y="208"/>
                </a:lnTo>
                <a:lnTo>
                  <a:pt x="28" y="221"/>
                </a:lnTo>
                <a:lnTo>
                  <a:pt x="38" y="234"/>
                </a:lnTo>
                <a:lnTo>
                  <a:pt x="52" y="244"/>
                </a:lnTo>
                <a:lnTo>
                  <a:pt x="67" y="255"/>
                </a:lnTo>
                <a:lnTo>
                  <a:pt x="84" y="266"/>
                </a:lnTo>
                <a:lnTo>
                  <a:pt x="103" y="275"/>
                </a:lnTo>
                <a:lnTo>
                  <a:pt x="123" y="283"/>
                </a:lnTo>
                <a:lnTo>
                  <a:pt x="143" y="290"/>
                </a:lnTo>
                <a:lnTo>
                  <a:pt x="165" y="297"/>
                </a:lnTo>
                <a:lnTo>
                  <a:pt x="189" y="302"/>
                </a:lnTo>
                <a:lnTo>
                  <a:pt x="213" y="306"/>
                </a:lnTo>
                <a:lnTo>
                  <a:pt x="237" y="309"/>
                </a:lnTo>
                <a:lnTo>
                  <a:pt x="262" y="312"/>
                </a:lnTo>
                <a:lnTo>
                  <a:pt x="287" y="312"/>
                </a:lnTo>
                <a:lnTo>
                  <a:pt x="311" y="312"/>
                </a:lnTo>
                <a:lnTo>
                  <a:pt x="337" y="309"/>
                </a:lnTo>
                <a:lnTo>
                  <a:pt x="361" y="306"/>
                </a:lnTo>
                <a:lnTo>
                  <a:pt x="385" y="302"/>
                </a:lnTo>
                <a:lnTo>
                  <a:pt x="408" y="297"/>
                </a:lnTo>
                <a:lnTo>
                  <a:pt x="431" y="290"/>
                </a:lnTo>
                <a:lnTo>
                  <a:pt x="451" y="283"/>
                </a:lnTo>
                <a:lnTo>
                  <a:pt x="471" y="275"/>
                </a:lnTo>
                <a:lnTo>
                  <a:pt x="490" y="266"/>
                </a:lnTo>
                <a:lnTo>
                  <a:pt x="506" y="255"/>
                </a:lnTo>
                <a:lnTo>
                  <a:pt x="522" y="244"/>
                </a:lnTo>
                <a:lnTo>
                  <a:pt x="536" y="234"/>
                </a:lnTo>
                <a:lnTo>
                  <a:pt x="547" y="221"/>
                </a:lnTo>
                <a:lnTo>
                  <a:pt x="556" y="208"/>
                </a:lnTo>
                <a:lnTo>
                  <a:pt x="564" y="196"/>
                </a:lnTo>
                <a:lnTo>
                  <a:pt x="569" y="182"/>
                </a:lnTo>
                <a:lnTo>
                  <a:pt x="572" y="169"/>
                </a:lnTo>
                <a:lnTo>
                  <a:pt x="574" y="156"/>
                </a:lnTo>
                <a:lnTo>
                  <a:pt x="572" y="141"/>
                </a:lnTo>
                <a:lnTo>
                  <a:pt x="569" y="129"/>
                </a:lnTo>
                <a:lnTo>
                  <a:pt x="564" y="114"/>
                </a:lnTo>
                <a:lnTo>
                  <a:pt x="556" y="102"/>
                </a:lnTo>
                <a:lnTo>
                  <a:pt x="547" y="90"/>
                </a:lnTo>
                <a:lnTo>
                  <a:pt x="536" y="76"/>
                </a:lnTo>
                <a:lnTo>
                  <a:pt x="522" y="65"/>
                </a:lnTo>
                <a:lnTo>
                  <a:pt x="506" y="55"/>
                </a:lnTo>
                <a:lnTo>
                  <a:pt x="490" y="45"/>
                </a:lnTo>
                <a:lnTo>
                  <a:pt x="471" y="36"/>
                </a:lnTo>
                <a:lnTo>
                  <a:pt x="451" y="26"/>
                </a:lnTo>
                <a:lnTo>
                  <a:pt x="431" y="20"/>
                </a:lnTo>
                <a:lnTo>
                  <a:pt x="408" y="14"/>
                </a:lnTo>
                <a:lnTo>
                  <a:pt x="385" y="8"/>
                </a:lnTo>
                <a:lnTo>
                  <a:pt x="361" y="5"/>
                </a:lnTo>
                <a:lnTo>
                  <a:pt x="337" y="1"/>
                </a:lnTo>
                <a:lnTo>
                  <a:pt x="311" y="0"/>
                </a:lnTo>
                <a:lnTo>
                  <a:pt x="287" y="0"/>
                </a:lnTo>
                <a:lnTo>
                  <a:pt x="262" y="0"/>
                </a:lnTo>
                <a:lnTo>
                  <a:pt x="237" y="1"/>
                </a:lnTo>
                <a:lnTo>
                  <a:pt x="212" y="5"/>
                </a:lnTo>
                <a:lnTo>
                  <a:pt x="189" y="9"/>
                </a:lnTo>
                <a:lnTo>
                  <a:pt x="165" y="14"/>
                </a:lnTo>
                <a:lnTo>
                  <a:pt x="143" y="20"/>
                </a:lnTo>
                <a:lnTo>
                  <a:pt x="123" y="28"/>
                </a:lnTo>
                <a:lnTo>
                  <a:pt x="102" y="36"/>
                </a:lnTo>
                <a:lnTo>
                  <a:pt x="84" y="45"/>
                </a:lnTo>
                <a:lnTo>
                  <a:pt x="67" y="55"/>
                </a:lnTo>
                <a:lnTo>
                  <a:pt x="52" y="65"/>
                </a:lnTo>
                <a:lnTo>
                  <a:pt x="38" y="78"/>
                </a:lnTo>
                <a:lnTo>
                  <a:pt x="28" y="90"/>
                </a:lnTo>
                <a:lnTo>
                  <a:pt x="17" y="102"/>
                </a:lnTo>
                <a:lnTo>
                  <a:pt x="9" y="115"/>
                </a:lnTo>
                <a:lnTo>
                  <a:pt x="5" y="129"/>
                </a:lnTo>
                <a:lnTo>
                  <a:pt x="1" y="142"/>
                </a:lnTo>
                <a:lnTo>
                  <a:pt x="0" y="1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189452" name="Group 12"/>
          <p:cNvGrpSpPr>
            <a:grpSpLocks/>
          </p:cNvGrpSpPr>
          <p:nvPr/>
        </p:nvGrpSpPr>
        <p:grpSpPr bwMode="auto">
          <a:xfrm>
            <a:off x="5254625" y="1063625"/>
            <a:ext cx="790575" cy="385763"/>
            <a:chOff x="4713" y="1060"/>
            <a:chExt cx="600" cy="327"/>
          </a:xfrm>
        </p:grpSpPr>
        <p:sp>
          <p:nvSpPr>
            <p:cNvPr id="189453" name="Freeform 13"/>
            <p:cNvSpPr>
              <a:spLocks/>
            </p:cNvSpPr>
            <p:nvPr/>
          </p:nvSpPr>
          <p:spPr bwMode="auto">
            <a:xfrm>
              <a:off x="4713" y="1060"/>
              <a:ext cx="592" cy="327"/>
            </a:xfrm>
            <a:custGeom>
              <a:avLst/>
              <a:gdLst/>
              <a:ahLst/>
              <a:cxnLst>
                <a:cxn ang="0">
                  <a:pos x="589" y="148"/>
                </a:cxn>
                <a:cxn ang="0">
                  <a:pos x="581" y="120"/>
                </a:cxn>
                <a:cxn ang="0">
                  <a:pos x="563" y="94"/>
                </a:cxn>
                <a:cxn ang="0">
                  <a:pos x="538" y="68"/>
                </a:cxn>
                <a:cxn ang="0">
                  <a:pos x="505" y="46"/>
                </a:cxn>
                <a:cxn ang="0">
                  <a:pos x="465" y="29"/>
                </a:cxn>
                <a:cxn ang="0">
                  <a:pos x="420" y="14"/>
                </a:cxn>
                <a:cxn ang="0">
                  <a:pos x="372" y="4"/>
                </a:cxn>
                <a:cxn ang="0">
                  <a:pos x="321" y="0"/>
                </a:cxn>
                <a:cxn ang="0">
                  <a:pos x="269" y="0"/>
                </a:cxn>
                <a:cxn ang="0">
                  <a:pos x="218" y="4"/>
                </a:cxn>
                <a:cxn ang="0">
                  <a:pos x="170" y="14"/>
                </a:cxn>
                <a:cxn ang="0">
                  <a:pos x="125" y="29"/>
                </a:cxn>
                <a:cxn ang="0">
                  <a:pos x="85" y="46"/>
                </a:cxn>
                <a:cxn ang="0">
                  <a:pos x="53" y="68"/>
                </a:cxn>
                <a:cxn ang="0">
                  <a:pos x="27" y="94"/>
                </a:cxn>
                <a:cxn ang="0">
                  <a:pos x="9" y="120"/>
                </a:cxn>
                <a:cxn ang="0">
                  <a:pos x="1" y="148"/>
                </a:cxn>
                <a:cxn ang="0">
                  <a:pos x="1" y="177"/>
                </a:cxn>
                <a:cxn ang="0">
                  <a:pos x="9" y="205"/>
                </a:cxn>
                <a:cxn ang="0">
                  <a:pos x="27" y="231"/>
                </a:cxn>
                <a:cxn ang="0">
                  <a:pos x="53" y="257"/>
                </a:cxn>
                <a:cxn ang="0">
                  <a:pos x="85" y="278"/>
                </a:cxn>
                <a:cxn ang="0">
                  <a:pos x="125" y="296"/>
                </a:cxn>
                <a:cxn ang="0">
                  <a:pos x="170" y="310"/>
                </a:cxn>
                <a:cxn ang="0">
                  <a:pos x="218" y="320"/>
                </a:cxn>
                <a:cxn ang="0">
                  <a:pos x="269" y="326"/>
                </a:cxn>
                <a:cxn ang="0">
                  <a:pos x="321" y="326"/>
                </a:cxn>
                <a:cxn ang="0">
                  <a:pos x="372" y="320"/>
                </a:cxn>
                <a:cxn ang="0">
                  <a:pos x="420" y="310"/>
                </a:cxn>
                <a:cxn ang="0">
                  <a:pos x="465" y="296"/>
                </a:cxn>
                <a:cxn ang="0">
                  <a:pos x="505" y="278"/>
                </a:cxn>
                <a:cxn ang="0">
                  <a:pos x="538" y="257"/>
                </a:cxn>
                <a:cxn ang="0">
                  <a:pos x="563" y="231"/>
                </a:cxn>
                <a:cxn ang="0">
                  <a:pos x="581" y="205"/>
                </a:cxn>
                <a:cxn ang="0">
                  <a:pos x="589" y="177"/>
                </a:cxn>
              </a:cxnLst>
              <a:rect l="0" t="0" r="r" b="b"/>
              <a:pathLst>
                <a:path w="592" h="327">
                  <a:moveTo>
                    <a:pt x="591" y="163"/>
                  </a:moveTo>
                  <a:lnTo>
                    <a:pt x="589" y="148"/>
                  </a:lnTo>
                  <a:lnTo>
                    <a:pt x="586" y="133"/>
                  </a:lnTo>
                  <a:lnTo>
                    <a:pt x="581" y="120"/>
                  </a:lnTo>
                  <a:lnTo>
                    <a:pt x="573" y="106"/>
                  </a:lnTo>
                  <a:lnTo>
                    <a:pt x="563" y="94"/>
                  </a:lnTo>
                  <a:lnTo>
                    <a:pt x="550" y="81"/>
                  </a:lnTo>
                  <a:lnTo>
                    <a:pt x="538" y="68"/>
                  </a:lnTo>
                  <a:lnTo>
                    <a:pt x="521" y="57"/>
                  </a:lnTo>
                  <a:lnTo>
                    <a:pt x="505" y="46"/>
                  </a:lnTo>
                  <a:lnTo>
                    <a:pt x="485" y="37"/>
                  </a:lnTo>
                  <a:lnTo>
                    <a:pt x="465" y="29"/>
                  </a:lnTo>
                  <a:lnTo>
                    <a:pt x="442" y="21"/>
                  </a:lnTo>
                  <a:lnTo>
                    <a:pt x="420" y="14"/>
                  </a:lnTo>
                  <a:lnTo>
                    <a:pt x="395" y="9"/>
                  </a:lnTo>
                  <a:lnTo>
                    <a:pt x="372" y="4"/>
                  </a:lnTo>
                  <a:lnTo>
                    <a:pt x="347" y="1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9" y="0"/>
                  </a:lnTo>
                  <a:lnTo>
                    <a:pt x="243" y="1"/>
                  </a:lnTo>
                  <a:lnTo>
                    <a:pt x="218" y="4"/>
                  </a:lnTo>
                  <a:lnTo>
                    <a:pt x="195" y="9"/>
                  </a:lnTo>
                  <a:lnTo>
                    <a:pt x="170" y="14"/>
                  </a:lnTo>
                  <a:lnTo>
                    <a:pt x="148" y="21"/>
                  </a:lnTo>
                  <a:lnTo>
                    <a:pt x="125" y="29"/>
                  </a:lnTo>
                  <a:lnTo>
                    <a:pt x="105" y="37"/>
                  </a:lnTo>
                  <a:lnTo>
                    <a:pt x="85" y="46"/>
                  </a:lnTo>
                  <a:lnTo>
                    <a:pt x="69" y="57"/>
                  </a:lnTo>
                  <a:lnTo>
                    <a:pt x="53" y="68"/>
                  </a:lnTo>
                  <a:lnTo>
                    <a:pt x="40" y="81"/>
                  </a:lnTo>
                  <a:lnTo>
                    <a:pt x="27" y="94"/>
                  </a:lnTo>
                  <a:lnTo>
                    <a:pt x="17" y="106"/>
                  </a:lnTo>
                  <a:lnTo>
                    <a:pt x="9" y="120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4" y="191"/>
                  </a:lnTo>
                  <a:lnTo>
                    <a:pt x="9" y="205"/>
                  </a:lnTo>
                  <a:lnTo>
                    <a:pt x="17" y="219"/>
                  </a:lnTo>
                  <a:lnTo>
                    <a:pt x="27" y="231"/>
                  </a:lnTo>
                  <a:lnTo>
                    <a:pt x="40" y="244"/>
                  </a:lnTo>
                  <a:lnTo>
                    <a:pt x="53" y="257"/>
                  </a:lnTo>
                  <a:lnTo>
                    <a:pt x="69" y="268"/>
                  </a:lnTo>
                  <a:lnTo>
                    <a:pt x="85" y="278"/>
                  </a:lnTo>
                  <a:lnTo>
                    <a:pt x="105" y="288"/>
                  </a:lnTo>
                  <a:lnTo>
                    <a:pt x="125" y="296"/>
                  </a:lnTo>
                  <a:lnTo>
                    <a:pt x="148" y="304"/>
                  </a:lnTo>
                  <a:lnTo>
                    <a:pt x="170" y="310"/>
                  </a:lnTo>
                  <a:lnTo>
                    <a:pt x="195" y="316"/>
                  </a:lnTo>
                  <a:lnTo>
                    <a:pt x="218" y="320"/>
                  </a:lnTo>
                  <a:lnTo>
                    <a:pt x="243" y="324"/>
                  </a:lnTo>
                  <a:lnTo>
                    <a:pt x="269" y="326"/>
                  </a:lnTo>
                  <a:lnTo>
                    <a:pt x="294" y="326"/>
                  </a:lnTo>
                  <a:lnTo>
                    <a:pt x="321" y="326"/>
                  </a:lnTo>
                  <a:lnTo>
                    <a:pt x="347" y="324"/>
                  </a:lnTo>
                  <a:lnTo>
                    <a:pt x="372" y="320"/>
                  </a:lnTo>
                  <a:lnTo>
                    <a:pt x="395" y="316"/>
                  </a:lnTo>
                  <a:lnTo>
                    <a:pt x="420" y="310"/>
                  </a:lnTo>
                  <a:lnTo>
                    <a:pt x="442" y="304"/>
                  </a:lnTo>
                  <a:lnTo>
                    <a:pt x="465" y="296"/>
                  </a:lnTo>
                  <a:lnTo>
                    <a:pt x="485" y="288"/>
                  </a:lnTo>
                  <a:lnTo>
                    <a:pt x="505" y="278"/>
                  </a:lnTo>
                  <a:lnTo>
                    <a:pt x="521" y="268"/>
                  </a:lnTo>
                  <a:lnTo>
                    <a:pt x="538" y="257"/>
                  </a:lnTo>
                  <a:lnTo>
                    <a:pt x="550" y="244"/>
                  </a:lnTo>
                  <a:lnTo>
                    <a:pt x="563" y="231"/>
                  </a:lnTo>
                  <a:lnTo>
                    <a:pt x="573" y="219"/>
                  </a:lnTo>
                  <a:lnTo>
                    <a:pt x="581" y="205"/>
                  </a:lnTo>
                  <a:lnTo>
                    <a:pt x="586" y="191"/>
                  </a:lnTo>
                  <a:lnTo>
                    <a:pt x="589" y="177"/>
                  </a:lnTo>
                  <a:lnTo>
                    <a:pt x="591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89454" name="Rectangle 14"/>
            <p:cNvSpPr>
              <a:spLocks noChangeArrowheads="1"/>
            </p:cNvSpPr>
            <p:nvPr/>
          </p:nvSpPr>
          <p:spPr bwMode="auto">
            <a:xfrm>
              <a:off x="4741" y="1103"/>
              <a:ext cx="57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dname</a:t>
              </a:r>
            </a:p>
          </p:txBody>
        </p:sp>
      </p:grpSp>
      <p:sp>
        <p:nvSpPr>
          <p:cNvPr id="189455" name="Rectangle 15"/>
          <p:cNvSpPr>
            <a:spLocks noChangeArrowheads="1"/>
          </p:cNvSpPr>
          <p:nvPr/>
        </p:nvSpPr>
        <p:spPr bwMode="auto">
          <a:xfrm>
            <a:off x="5921375" y="1398588"/>
            <a:ext cx="7731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budget</a:t>
            </a:r>
          </a:p>
        </p:txBody>
      </p:sp>
      <p:sp>
        <p:nvSpPr>
          <p:cNvPr id="189456" name="Rectangle 16"/>
          <p:cNvSpPr>
            <a:spLocks noChangeArrowheads="1"/>
          </p:cNvSpPr>
          <p:nvPr/>
        </p:nvSpPr>
        <p:spPr bwMode="auto">
          <a:xfrm>
            <a:off x="4868863" y="140811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u="sng">
                <a:solidFill>
                  <a:srgbClr val="000000"/>
                </a:solidFill>
                <a:latin typeface="Arial" pitchFamily="34" charset="0"/>
              </a:rPr>
              <a:t>did</a:t>
            </a:r>
          </a:p>
        </p:txBody>
      </p:sp>
      <p:grpSp>
        <p:nvGrpSpPr>
          <p:cNvPr id="189457" name="Group 17"/>
          <p:cNvGrpSpPr>
            <a:grpSpLocks/>
          </p:cNvGrpSpPr>
          <p:nvPr/>
        </p:nvGrpSpPr>
        <p:grpSpPr bwMode="auto">
          <a:xfrm>
            <a:off x="3873500" y="838200"/>
            <a:ext cx="638175" cy="385763"/>
            <a:chOff x="3663" y="868"/>
            <a:chExt cx="485" cy="327"/>
          </a:xfrm>
        </p:grpSpPr>
        <p:sp>
          <p:nvSpPr>
            <p:cNvPr id="189458" name="Freeform 18"/>
            <p:cNvSpPr>
              <a:spLocks/>
            </p:cNvSpPr>
            <p:nvPr/>
          </p:nvSpPr>
          <p:spPr bwMode="auto">
            <a:xfrm>
              <a:off x="3663" y="868"/>
              <a:ext cx="454" cy="327"/>
            </a:xfrm>
            <a:custGeom>
              <a:avLst/>
              <a:gdLst/>
              <a:ahLst/>
              <a:cxnLst>
                <a:cxn ang="0">
                  <a:pos x="1" y="177"/>
                </a:cxn>
                <a:cxn ang="0">
                  <a:pos x="8" y="205"/>
                </a:cxn>
                <a:cxn ang="0">
                  <a:pos x="21" y="231"/>
                </a:cxn>
                <a:cxn ang="0">
                  <a:pos x="41" y="257"/>
                </a:cxn>
                <a:cxn ang="0">
                  <a:pos x="66" y="278"/>
                </a:cxn>
                <a:cxn ang="0">
                  <a:pos x="96" y="296"/>
                </a:cxn>
                <a:cxn ang="0">
                  <a:pos x="131" y="311"/>
                </a:cxn>
                <a:cxn ang="0">
                  <a:pos x="167" y="320"/>
                </a:cxn>
                <a:cxn ang="0">
                  <a:pos x="206" y="326"/>
                </a:cxn>
                <a:cxn ang="0">
                  <a:pos x="246" y="326"/>
                </a:cxn>
                <a:cxn ang="0">
                  <a:pos x="285" y="320"/>
                </a:cxn>
                <a:cxn ang="0">
                  <a:pos x="322" y="310"/>
                </a:cxn>
                <a:cxn ang="0">
                  <a:pos x="356" y="296"/>
                </a:cxn>
                <a:cxn ang="0">
                  <a:pos x="387" y="278"/>
                </a:cxn>
                <a:cxn ang="0">
                  <a:pos x="412" y="257"/>
                </a:cxn>
                <a:cxn ang="0">
                  <a:pos x="431" y="231"/>
                </a:cxn>
                <a:cxn ang="0">
                  <a:pos x="445" y="205"/>
                </a:cxn>
                <a:cxn ang="0">
                  <a:pos x="453" y="177"/>
                </a:cxn>
                <a:cxn ang="0">
                  <a:pos x="453" y="148"/>
                </a:cxn>
                <a:cxn ang="0">
                  <a:pos x="445" y="120"/>
                </a:cxn>
                <a:cxn ang="0">
                  <a:pos x="431" y="94"/>
                </a:cxn>
                <a:cxn ang="0">
                  <a:pos x="412" y="68"/>
                </a:cxn>
                <a:cxn ang="0">
                  <a:pos x="387" y="47"/>
                </a:cxn>
                <a:cxn ang="0">
                  <a:pos x="356" y="29"/>
                </a:cxn>
                <a:cxn ang="0">
                  <a:pos x="322" y="15"/>
                </a:cxn>
                <a:cxn ang="0">
                  <a:pos x="285" y="5"/>
                </a:cxn>
                <a:cxn ang="0">
                  <a:pos x="246" y="0"/>
                </a:cxn>
                <a:cxn ang="0">
                  <a:pos x="206" y="0"/>
                </a:cxn>
                <a:cxn ang="0">
                  <a:pos x="167" y="5"/>
                </a:cxn>
                <a:cxn ang="0">
                  <a:pos x="131" y="15"/>
                </a:cxn>
                <a:cxn ang="0">
                  <a:pos x="96" y="29"/>
                </a:cxn>
                <a:cxn ang="0">
                  <a:pos x="66" y="47"/>
                </a:cxn>
                <a:cxn ang="0">
                  <a:pos x="41" y="68"/>
                </a:cxn>
                <a:cxn ang="0">
                  <a:pos x="21" y="94"/>
                </a:cxn>
                <a:cxn ang="0">
                  <a:pos x="8" y="120"/>
                </a:cxn>
                <a:cxn ang="0">
                  <a:pos x="1" y="148"/>
                </a:cxn>
              </a:cxnLst>
              <a:rect l="0" t="0" r="r" b="b"/>
              <a:pathLst>
                <a:path w="454" h="327">
                  <a:moveTo>
                    <a:pt x="0" y="163"/>
                  </a:moveTo>
                  <a:lnTo>
                    <a:pt x="1" y="177"/>
                  </a:lnTo>
                  <a:lnTo>
                    <a:pt x="3" y="192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1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6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3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40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6"/>
                  </a:lnTo>
                  <a:lnTo>
                    <a:pt x="412" y="257"/>
                  </a:lnTo>
                  <a:lnTo>
                    <a:pt x="423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89459" name="Rectangle 19"/>
            <p:cNvSpPr>
              <a:spLocks noChangeArrowheads="1"/>
            </p:cNvSpPr>
            <p:nvPr/>
          </p:nvSpPr>
          <p:spPr bwMode="auto">
            <a:xfrm>
              <a:off x="3665" y="930"/>
              <a:ext cx="483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since</a:t>
              </a:r>
            </a:p>
          </p:txBody>
        </p:sp>
      </p:grpSp>
      <p:grpSp>
        <p:nvGrpSpPr>
          <p:cNvPr id="189460" name="Group 20"/>
          <p:cNvGrpSpPr>
            <a:grpSpLocks/>
          </p:cNvGrpSpPr>
          <p:nvPr/>
        </p:nvGrpSpPr>
        <p:grpSpPr bwMode="auto">
          <a:xfrm>
            <a:off x="1828800" y="1052513"/>
            <a:ext cx="1690688" cy="666750"/>
            <a:chOff x="2110" y="1050"/>
            <a:chExt cx="1285" cy="567"/>
          </a:xfrm>
        </p:grpSpPr>
        <p:sp>
          <p:nvSpPr>
            <p:cNvPr id="189461" name="Freeform 21"/>
            <p:cNvSpPr>
              <a:spLocks/>
            </p:cNvSpPr>
            <p:nvPr/>
          </p:nvSpPr>
          <p:spPr bwMode="auto">
            <a:xfrm>
              <a:off x="2517" y="1050"/>
              <a:ext cx="454" cy="327"/>
            </a:xfrm>
            <a:custGeom>
              <a:avLst/>
              <a:gdLst/>
              <a:ahLst/>
              <a:cxnLst>
                <a:cxn ang="0">
                  <a:pos x="453" y="148"/>
                </a:cxn>
                <a:cxn ang="0">
                  <a:pos x="445" y="120"/>
                </a:cxn>
                <a:cxn ang="0">
                  <a:pos x="431" y="94"/>
                </a:cxn>
                <a:cxn ang="0">
                  <a:pos x="412" y="68"/>
                </a:cxn>
                <a:cxn ang="0">
                  <a:pos x="387" y="47"/>
                </a:cxn>
                <a:cxn ang="0">
                  <a:pos x="356" y="29"/>
                </a:cxn>
                <a:cxn ang="0">
                  <a:pos x="322" y="15"/>
                </a:cxn>
                <a:cxn ang="0">
                  <a:pos x="285" y="5"/>
                </a:cxn>
                <a:cxn ang="0">
                  <a:pos x="246" y="0"/>
                </a:cxn>
                <a:cxn ang="0">
                  <a:pos x="206" y="0"/>
                </a:cxn>
                <a:cxn ang="0">
                  <a:pos x="167" y="5"/>
                </a:cxn>
                <a:cxn ang="0">
                  <a:pos x="131" y="15"/>
                </a:cxn>
                <a:cxn ang="0">
                  <a:pos x="96" y="29"/>
                </a:cxn>
                <a:cxn ang="0">
                  <a:pos x="66" y="47"/>
                </a:cxn>
                <a:cxn ang="0">
                  <a:pos x="41" y="68"/>
                </a:cxn>
                <a:cxn ang="0">
                  <a:pos x="21" y="94"/>
                </a:cxn>
                <a:cxn ang="0">
                  <a:pos x="8" y="120"/>
                </a:cxn>
                <a:cxn ang="0">
                  <a:pos x="1" y="148"/>
                </a:cxn>
                <a:cxn ang="0">
                  <a:pos x="1" y="177"/>
                </a:cxn>
                <a:cxn ang="0">
                  <a:pos x="8" y="205"/>
                </a:cxn>
                <a:cxn ang="0">
                  <a:pos x="21" y="231"/>
                </a:cxn>
                <a:cxn ang="0">
                  <a:pos x="41" y="257"/>
                </a:cxn>
                <a:cxn ang="0">
                  <a:pos x="66" y="278"/>
                </a:cxn>
                <a:cxn ang="0">
                  <a:pos x="96" y="296"/>
                </a:cxn>
                <a:cxn ang="0">
                  <a:pos x="131" y="310"/>
                </a:cxn>
                <a:cxn ang="0">
                  <a:pos x="167" y="320"/>
                </a:cxn>
                <a:cxn ang="0">
                  <a:pos x="206" y="326"/>
                </a:cxn>
                <a:cxn ang="0">
                  <a:pos x="246" y="326"/>
                </a:cxn>
                <a:cxn ang="0">
                  <a:pos x="285" y="320"/>
                </a:cxn>
                <a:cxn ang="0">
                  <a:pos x="322" y="310"/>
                </a:cxn>
                <a:cxn ang="0">
                  <a:pos x="356" y="296"/>
                </a:cxn>
                <a:cxn ang="0">
                  <a:pos x="387" y="278"/>
                </a:cxn>
                <a:cxn ang="0">
                  <a:pos x="412" y="257"/>
                </a:cxn>
                <a:cxn ang="0">
                  <a:pos x="431" y="231"/>
                </a:cxn>
                <a:cxn ang="0">
                  <a:pos x="445" y="205"/>
                </a:cxn>
                <a:cxn ang="0">
                  <a:pos x="453" y="177"/>
                </a:cxn>
              </a:cxnLst>
              <a:rect l="0" t="0" r="r" b="b"/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89462" name="Freeform 22"/>
            <p:cNvSpPr>
              <a:spLocks/>
            </p:cNvSpPr>
            <p:nvPr/>
          </p:nvSpPr>
          <p:spPr bwMode="auto">
            <a:xfrm>
              <a:off x="2110" y="1291"/>
              <a:ext cx="454" cy="326"/>
            </a:xfrm>
            <a:custGeom>
              <a:avLst/>
              <a:gdLst/>
              <a:ahLst/>
              <a:cxnLst>
                <a:cxn ang="0">
                  <a:pos x="451" y="148"/>
                </a:cxn>
                <a:cxn ang="0">
                  <a:pos x="445" y="120"/>
                </a:cxn>
                <a:cxn ang="0">
                  <a:pos x="431" y="93"/>
                </a:cxn>
                <a:cxn ang="0">
                  <a:pos x="411" y="68"/>
                </a:cxn>
                <a:cxn ang="0">
                  <a:pos x="386" y="47"/>
                </a:cxn>
                <a:cxn ang="0">
                  <a:pos x="356" y="29"/>
                </a:cxn>
                <a:cxn ang="0">
                  <a:pos x="322" y="15"/>
                </a:cxn>
                <a:cxn ang="0">
                  <a:pos x="285" y="5"/>
                </a:cxn>
                <a:cxn ang="0">
                  <a:pos x="246" y="0"/>
                </a:cxn>
                <a:cxn ang="0">
                  <a:pos x="206" y="0"/>
                </a:cxn>
                <a:cxn ang="0">
                  <a:pos x="167" y="5"/>
                </a:cxn>
                <a:cxn ang="0">
                  <a:pos x="130" y="15"/>
                </a:cxn>
                <a:cxn ang="0">
                  <a:pos x="96" y="29"/>
                </a:cxn>
                <a:cxn ang="0">
                  <a:pos x="66" y="47"/>
                </a:cxn>
                <a:cxn ang="0">
                  <a:pos x="41" y="68"/>
                </a:cxn>
                <a:cxn ang="0">
                  <a:pos x="21" y="93"/>
                </a:cxn>
                <a:cxn ang="0">
                  <a:pos x="7" y="120"/>
                </a:cxn>
                <a:cxn ang="0">
                  <a:pos x="1" y="148"/>
                </a:cxn>
                <a:cxn ang="0">
                  <a:pos x="1" y="176"/>
                </a:cxn>
                <a:cxn ang="0">
                  <a:pos x="7" y="204"/>
                </a:cxn>
                <a:cxn ang="0">
                  <a:pos x="21" y="231"/>
                </a:cxn>
                <a:cxn ang="0">
                  <a:pos x="41" y="256"/>
                </a:cxn>
                <a:cxn ang="0">
                  <a:pos x="66" y="277"/>
                </a:cxn>
                <a:cxn ang="0">
                  <a:pos x="96" y="295"/>
                </a:cxn>
                <a:cxn ang="0">
                  <a:pos x="130" y="309"/>
                </a:cxn>
                <a:cxn ang="0">
                  <a:pos x="167" y="319"/>
                </a:cxn>
                <a:cxn ang="0">
                  <a:pos x="206" y="325"/>
                </a:cxn>
                <a:cxn ang="0">
                  <a:pos x="246" y="325"/>
                </a:cxn>
                <a:cxn ang="0">
                  <a:pos x="285" y="319"/>
                </a:cxn>
                <a:cxn ang="0">
                  <a:pos x="322" y="309"/>
                </a:cxn>
                <a:cxn ang="0">
                  <a:pos x="356" y="295"/>
                </a:cxn>
                <a:cxn ang="0">
                  <a:pos x="386" y="277"/>
                </a:cxn>
                <a:cxn ang="0">
                  <a:pos x="411" y="256"/>
                </a:cxn>
                <a:cxn ang="0">
                  <a:pos x="431" y="231"/>
                </a:cxn>
                <a:cxn ang="0">
                  <a:pos x="445" y="204"/>
                </a:cxn>
                <a:cxn ang="0">
                  <a:pos x="451" y="176"/>
                </a:cxn>
              </a:cxnLst>
              <a:rect l="0" t="0" r="r" b="b"/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89463" name="Freeform 23"/>
            <p:cNvSpPr>
              <a:spLocks/>
            </p:cNvSpPr>
            <p:nvPr/>
          </p:nvSpPr>
          <p:spPr bwMode="auto">
            <a:xfrm>
              <a:off x="2943" y="1291"/>
              <a:ext cx="452" cy="326"/>
            </a:xfrm>
            <a:custGeom>
              <a:avLst/>
              <a:gdLst/>
              <a:ahLst/>
              <a:cxnLst>
                <a:cxn ang="0">
                  <a:pos x="0" y="176"/>
                </a:cxn>
                <a:cxn ang="0">
                  <a:pos x="7" y="204"/>
                </a:cxn>
                <a:cxn ang="0">
                  <a:pos x="21" y="231"/>
                </a:cxn>
                <a:cxn ang="0">
                  <a:pos x="40" y="256"/>
                </a:cxn>
                <a:cxn ang="0">
                  <a:pos x="65" y="278"/>
                </a:cxn>
                <a:cxn ang="0">
                  <a:pos x="96" y="295"/>
                </a:cxn>
                <a:cxn ang="0">
                  <a:pos x="130" y="309"/>
                </a:cxn>
                <a:cxn ang="0">
                  <a:pos x="167" y="319"/>
                </a:cxn>
                <a:cxn ang="0">
                  <a:pos x="206" y="325"/>
                </a:cxn>
                <a:cxn ang="0">
                  <a:pos x="245" y="325"/>
                </a:cxn>
                <a:cxn ang="0">
                  <a:pos x="283" y="319"/>
                </a:cxn>
                <a:cxn ang="0">
                  <a:pos x="320" y="309"/>
                </a:cxn>
                <a:cxn ang="0">
                  <a:pos x="354" y="295"/>
                </a:cxn>
                <a:cxn ang="0">
                  <a:pos x="385" y="277"/>
                </a:cxn>
                <a:cxn ang="0">
                  <a:pos x="410" y="254"/>
                </a:cxn>
                <a:cxn ang="0">
                  <a:pos x="429" y="231"/>
                </a:cxn>
                <a:cxn ang="0">
                  <a:pos x="443" y="204"/>
                </a:cxn>
                <a:cxn ang="0">
                  <a:pos x="451" y="176"/>
                </a:cxn>
                <a:cxn ang="0">
                  <a:pos x="451" y="148"/>
                </a:cxn>
                <a:cxn ang="0">
                  <a:pos x="443" y="120"/>
                </a:cxn>
                <a:cxn ang="0">
                  <a:pos x="429" y="93"/>
                </a:cxn>
                <a:cxn ang="0">
                  <a:pos x="410" y="68"/>
                </a:cxn>
                <a:cxn ang="0">
                  <a:pos x="385" y="47"/>
                </a:cxn>
                <a:cxn ang="0">
                  <a:pos x="354" y="29"/>
                </a:cxn>
                <a:cxn ang="0">
                  <a:pos x="320" y="15"/>
                </a:cxn>
                <a:cxn ang="0">
                  <a:pos x="283" y="5"/>
                </a:cxn>
                <a:cxn ang="0">
                  <a:pos x="245" y="0"/>
                </a:cxn>
                <a:cxn ang="0">
                  <a:pos x="206" y="0"/>
                </a:cxn>
                <a:cxn ang="0">
                  <a:pos x="167" y="5"/>
                </a:cxn>
                <a:cxn ang="0">
                  <a:pos x="130" y="15"/>
                </a:cxn>
                <a:cxn ang="0">
                  <a:pos x="96" y="29"/>
                </a:cxn>
                <a:cxn ang="0">
                  <a:pos x="65" y="47"/>
                </a:cxn>
                <a:cxn ang="0">
                  <a:pos x="40" y="68"/>
                </a:cxn>
                <a:cxn ang="0">
                  <a:pos x="21" y="93"/>
                </a:cxn>
                <a:cxn ang="0">
                  <a:pos x="7" y="120"/>
                </a:cxn>
                <a:cxn ang="0">
                  <a:pos x="0" y="148"/>
                </a:cxn>
              </a:cxnLst>
              <a:rect l="0" t="0" r="r" b="b"/>
              <a:pathLst>
                <a:path w="452" h="326">
                  <a:moveTo>
                    <a:pt x="0" y="162"/>
                  </a:moveTo>
                  <a:lnTo>
                    <a:pt x="0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29" y="243"/>
                  </a:lnTo>
                  <a:lnTo>
                    <a:pt x="40" y="256"/>
                  </a:lnTo>
                  <a:lnTo>
                    <a:pt x="52" y="267"/>
                  </a:lnTo>
                  <a:lnTo>
                    <a:pt x="65" y="278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2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5" y="325"/>
                  </a:lnTo>
                  <a:lnTo>
                    <a:pt x="264" y="322"/>
                  </a:lnTo>
                  <a:lnTo>
                    <a:pt x="283" y="319"/>
                  </a:lnTo>
                  <a:lnTo>
                    <a:pt x="302" y="315"/>
                  </a:lnTo>
                  <a:lnTo>
                    <a:pt x="320" y="309"/>
                  </a:lnTo>
                  <a:lnTo>
                    <a:pt x="338" y="303"/>
                  </a:lnTo>
                  <a:lnTo>
                    <a:pt x="354" y="295"/>
                  </a:lnTo>
                  <a:lnTo>
                    <a:pt x="370" y="287"/>
                  </a:lnTo>
                  <a:lnTo>
                    <a:pt x="385" y="277"/>
                  </a:lnTo>
                  <a:lnTo>
                    <a:pt x="398" y="266"/>
                  </a:lnTo>
                  <a:lnTo>
                    <a:pt x="410" y="254"/>
                  </a:lnTo>
                  <a:lnTo>
                    <a:pt x="421" y="243"/>
                  </a:lnTo>
                  <a:lnTo>
                    <a:pt x="429" y="231"/>
                  </a:lnTo>
                  <a:lnTo>
                    <a:pt x="437" y="217"/>
                  </a:lnTo>
                  <a:lnTo>
                    <a:pt x="443" y="204"/>
                  </a:lnTo>
                  <a:lnTo>
                    <a:pt x="447" y="190"/>
                  </a:lnTo>
                  <a:lnTo>
                    <a:pt x="451" y="176"/>
                  </a:lnTo>
                  <a:lnTo>
                    <a:pt x="451" y="162"/>
                  </a:lnTo>
                  <a:lnTo>
                    <a:pt x="451" y="148"/>
                  </a:lnTo>
                  <a:lnTo>
                    <a:pt x="447" y="134"/>
                  </a:lnTo>
                  <a:lnTo>
                    <a:pt x="443" y="120"/>
                  </a:lnTo>
                  <a:lnTo>
                    <a:pt x="437" y="106"/>
                  </a:lnTo>
                  <a:lnTo>
                    <a:pt x="429" y="93"/>
                  </a:lnTo>
                  <a:lnTo>
                    <a:pt x="421" y="81"/>
                  </a:lnTo>
                  <a:lnTo>
                    <a:pt x="410" y="68"/>
                  </a:lnTo>
                  <a:lnTo>
                    <a:pt x="398" y="57"/>
                  </a:lnTo>
                  <a:lnTo>
                    <a:pt x="385" y="47"/>
                  </a:lnTo>
                  <a:lnTo>
                    <a:pt x="370" y="37"/>
                  </a:lnTo>
                  <a:lnTo>
                    <a:pt x="354" y="29"/>
                  </a:lnTo>
                  <a:lnTo>
                    <a:pt x="338" y="21"/>
                  </a:lnTo>
                  <a:lnTo>
                    <a:pt x="320" y="15"/>
                  </a:lnTo>
                  <a:lnTo>
                    <a:pt x="302" y="9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5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2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2" y="57"/>
                  </a:lnTo>
                  <a:lnTo>
                    <a:pt x="40" y="68"/>
                  </a:lnTo>
                  <a:lnTo>
                    <a:pt x="29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0" y="148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89464" name="Rectangle 24"/>
            <p:cNvSpPr>
              <a:spLocks noChangeArrowheads="1"/>
            </p:cNvSpPr>
            <p:nvPr/>
          </p:nvSpPr>
          <p:spPr bwMode="auto">
            <a:xfrm>
              <a:off x="3021" y="1354"/>
              <a:ext cx="303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lot</a:t>
              </a:r>
            </a:p>
          </p:txBody>
        </p:sp>
        <p:sp>
          <p:nvSpPr>
            <p:cNvPr id="189465" name="Rectangle 25"/>
            <p:cNvSpPr>
              <a:spLocks noChangeArrowheads="1"/>
            </p:cNvSpPr>
            <p:nvPr/>
          </p:nvSpPr>
          <p:spPr bwMode="auto">
            <a:xfrm>
              <a:off x="2515" y="1093"/>
              <a:ext cx="491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name</a:t>
              </a:r>
            </a:p>
          </p:txBody>
        </p:sp>
        <p:sp>
          <p:nvSpPr>
            <p:cNvPr id="189466" name="Rectangle 26"/>
            <p:cNvSpPr>
              <a:spLocks noChangeArrowheads="1"/>
            </p:cNvSpPr>
            <p:nvPr/>
          </p:nvSpPr>
          <p:spPr bwMode="auto">
            <a:xfrm>
              <a:off x="2166" y="1346"/>
              <a:ext cx="37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u="sng">
                  <a:solidFill>
                    <a:srgbClr val="000000"/>
                  </a:solidFill>
                  <a:latin typeface="Arial" pitchFamily="34" charset="0"/>
                </a:rPr>
                <a:t>ssn</a:t>
              </a:r>
            </a:p>
          </p:txBody>
        </p:sp>
      </p:grpSp>
      <p:grpSp>
        <p:nvGrpSpPr>
          <p:cNvPr id="189467" name="Group 27"/>
          <p:cNvGrpSpPr>
            <a:grpSpLocks/>
          </p:cNvGrpSpPr>
          <p:nvPr/>
        </p:nvGrpSpPr>
        <p:grpSpPr bwMode="auto">
          <a:xfrm>
            <a:off x="3654425" y="1755775"/>
            <a:ext cx="1033463" cy="682625"/>
            <a:chOff x="3497" y="1648"/>
            <a:chExt cx="786" cy="580"/>
          </a:xfrm>
        </p:grpSpPr>
        <p:sp>
          <p:nvSpPr>
            <p:cNvPr id="189468" name="Rectangle 28"/>
            <p:cNvSpPr>
              <a:spLocks noChangeArrowheads="1"/>
            </p:cNvSpPr>
            <p:nvPr/>
          </p:nvSpPr>
          <p:spPr bwMode="auto">
            <a:xfrm>
              <a:off x="3567" y="1865"/>
              <a:ext cx="71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Manages</a:t>
              </a:r>
            </a:p>
          </p:txBody>
        </p:sp>
        <p:sp>
          <p:nvSpPr>
            <p:cNvPr id="189469" name="Freeform 29"/>
            <p:cNvSpPr>
              <a:spLocks/>
            </p:cNvSpPr>
            <p:nvPr/>
          </p:nvSpPr>
          <p:spPr bwMode="auto">
            <a:xfrm>
              <a:off x="3497" y="1648"/>
              <a:ext cx="769" cy="580"/>
            </a:xfrm>
            <a:custGeom>
              <a:avLst/>
              <a:gdLst/>
              <a:ahLst/>
              <a:cxnLst>
                <a:cxn ang="0">
                  <a:pos x="0" y="290"/>
                </a:cxn>
                <a:cxn ang="0">
                  <a:pos x="378" y="0"/>
                </a:cxn>
                <a:cxn ang="0">
                  <a:pos x="768" y="300"/>
                </a:cxn>
                <a:cxn ang="0">
                  <a:pos x="378" y="579"/>
                </a:cxn>
                <a:cxn ang="0">
                  <a:pos x="0" y="290"/>
                </a:cxn>
              </a:cxnLst>
              <a:rect l="0" t="0" r="r" b="b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9470" name="Freeform 30"/>
          <p:cNvSpPr>
            <a:spLocks/>
          </p:cNvSpPr>
          <p:nvPr/>
        </p:nvSpPr>
        <p:spPr bwMode="auto">
          <a:xfrm>
            <a:off x="5129213" y="1968500"/>
            <a:ext cx="1073150" cy="354013"/>
          </a:xfrm>
          <a:custGeom>
            <a:avLst/>
            <a:gdLst/>
            <a:ahLst/>
            <a:cxnLst>
              <a:cxn ang="0">
                <a:pos x="815" y="301"/>
              </a:cxn>
              <a:cxn ang="0">
                <a:pos x="815" y="0"/>
              </a:cxn>
              <a:cxn ang="0">
                <a:pos x="0" y="0"/>
              </a:cxn>
              <a:cxn ang="0">
                <a:pos x="0" y="301"/>
              </a:cxn>
              <a:cxn ang="0">
                <a:pos x="815" y="301"/>
              </a:cxn>
            </a:cxnLst>
            <a:rect l="0" t="0" r="r" b="b"/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189471" name="Group 31"/>
          <p:cNvGrpSpPr>
            <a:grpSpLocks/>
          </p:cNvGrpSpPr>
          <p:nvPr/>
        </p:nvGrpSpPr>
        <p:grpSpPr bwMode="auto">
          <a:xfrm>
            <a:off x="2170113" y="1955800"/>
            <a:ext cx="1135062" cy="354013"/>
            <a:chOff x="2369" y="1818"/>
            <a:chExt cx="862" cy="301"/>
          </a:xfrm>
        </p:grpSpPr>
        <p:sp>
          <p:nvSpPr>
            <p:cNvPr id="189472" name="Freeform 32"/>
            <p:cNvSpPr>
              <a:spLocks/>
            </p:cNvSpPr>
            <p:nvPr/>
          </p:nvSpPr>
          <p:spPr bwMode="auto">
            <a:xfrm>
              <a:off x="2369" y="1818"/>
              <a:ext cx="814" cy="295"/>
            </a:xfrm>
            <a:custGeom>
              <a:avLst/>
              <a:gdLst/>
              <a:ahLst/>
              <a:cxnLst>
                <a:cxn ang="0">
                  <a:pos x="813" y="294"/>
                </a:cxn>
                <a:cxn ang="0">
                  <a:pos x="813" y="0"/>
                </a:cxn>
                <a:cxn ang="0">
                  <a:pos x="0" y="0"/>
                </a:cxn>
                <a:cxn ang="0">
                  <a:pos x="0" y="294"/>
                </a:cxn>
                <a:cxn ang="0">
                  <a:pos x="813" y="294"/>
                </a:cxn>
              </a:cxnLst>
              <a:rect l="0" t="0" r="r" b="b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89473" name="Rectangle 33"/>
            <p:cNvSpPr>
              <a:spLocks noChangeArrowheads="1"/>
            </p:cNvSpPr>
            <p:nvPr/>
          </p:nvSpPr>
          <p:spPr bwMode="auto">
            <a:xfrm>
              <a:off x="2381" y="1863"/>
              <a:ext cx="85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Employees</a:t>
              </a:r>
            </a:p>
          </p:txBody>
        </p:sp>
      </p:grpSp>
      <p:sp>
        <p:nvSpPr>
          <p:cNvPr id="189474" name="Rectangle 34"/>
          <p:cNvSpPr>
            <a:spLocks noChangeArrowheads="1"/>
          </p:cNvSpPr>
          <p:nvPr/>
        </p:nvSpPr>
        <p:spPr bwMode="auto">
          <a:xfrm>
            <a:off x="5060950" y="2019300"/>
            <a:ext cx="12684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Departments</a:t>
            </a:r>
          </a:p>
        </p:txBody>
      </p:sp>
      <p:sp>
        <p:nvSpPr>
          <p:cNvPr id="189475" name="Line 35"/>
          <p:cNvSpPr>
            <a:spLocks noChangeShapeType="1"/>
          </p:cNvSpPr>
          <p:nvPr/>
        </p:nvSpPr>
        <p:spPr bwMode="auto">
          <a:xfrm flipH="1">
            <a:off x="3206750" y="2095500"/>
            <a:ext cx="4524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9476" name="Line 36"/>
          <p:cNvSpPr>
            <a:spLocks noChangeShapeType="1"/>
          </p:cNvSpPr>
          <p:nvPr/>
        </p:nvSpPr>
        <p:spPr bwMode="auto">
          <a:xfrm>
            <a:off x="4670425" y="2095500"/>
            <a:ext cx="431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9477" name="Line 37"/>
          <p:cNvSpPr>
            <a:spLocks noChangeShapeType="1"/>
          </p:cNvSpPr>
          <p:nvPr/>
        </p:nvSpPr>
        <p:spPr bwMode="auto">
          <a:xfrm flipH="1">
            <a:off x="3017838" y="1704975"/>
            <a:ext cx="200025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9478" name="Line 38"/>
          <p:cNvSpPr>
            <a:spLocks noChangeShapeType="1"/>
          </p:cNvSpPr>
          <p:nvPr/>
        </p:nvSpPr>
        <p:spPr bwMode="auto">
          <a:xfrm>
            <a:off x="2643188" y="1422400"/>
            <a:ext cx="0" cy="498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9479" name="Line 39"/>
          <p:cNvSpPr>
            <a:spLocks noChangeShapeType="1"/>
          </p:cNvSpPr>
          <p:nvPr/>
        </p:nvSpPr>
        <p:spPr bwMode="auto">
          <a:xfrm>
            <a:off x="2206625" y="1704975"/>
            <a:ext cx="115888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9480" name="Line 40"/>
          <p:cNvSpPr>
            <a:spLocks noChangeShapeType="1"/>
          </p:cNvSpPr>
          <p:nvPr/>
        </p:nvSpPr>
        <p:spPr bwMode="auto">
          <a:xfrm>
            <a:off x="4159250" y="1252538"/>
            <a:ext cx="0" cy="498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9481" name="Line 41"/>
          <p:cNvSpPr>
            <a:spLocks noChangeShapeType="1"/>
          </p:cNvSpPr>
          <p:nvPr/>
        </p:nvSpPr>
        <p:spPr bwMode="auto">
          <a:xfrm>
            <a:off x="5175250" y="1704975"/>
            <a:ext cx="179388" cy="2714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9482" name="Line 42"/>
          <p:cNvSpPr>
            <a:spLocks noChangeShapeType="1"/>
          </p:cNvSpPr>
          <p:nvPr/>
        </p:nvSpPr>
        <p:spPr bwMode="auto">
          <a:xfrm>
            <a:off x="5613400" y="1477963"/>
            <a:ext cx="0" cy="498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9483" name="Line 43"/>
          <p:cNvSpPr>
            <a:spLocks noChangeShapeType="1"/>
          </p:cNvSpPr>
          <p:nvPr/>
        </p:nvSpPr>
        <p:spPr bwMode="auto">
          <a:xfrm flipH="1">
            <a:off x="5922963" y="1704975"/>
            <a:ext cx="136525" cy="2714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381000" y="60944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2819400" y="60944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Review: Participation Constraints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991600" cy="48768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Does every department have a manager?</a:t>
            </a:r>
          </a:p>
          <a:p>
            <a:pPr lvl="1"/>
            <a:r>
              <a:rPr lang="en-US"/>
              <a:t>If so, this is a </a:t>
            </a:r>
            <a:r>
              <a:rPr lang="en-US" i="1" u="sng">
                <a:solidFill>
                  <a:schemeClr val="accent2"/>
                </a:solidFill>
              </a:rPr>
              <a:t>participation constraint</a:t>
            </a:r>
            <a:r>
              <a:rPr lang="en-US"/>
              <a:t>:  the participation of Departments in Manages is said to be </a:t>
            </a:r>
            <a:r>
              <a:rPr lang="en-US" i="1">
                <a:solidFill>
                  <a:schemeClr val="accent2"/>
                </a:solidFill>
              </a:rPr>
              <a:t>total</a:t>
            </a:r>
            <a:r>
              <a:rPr lang="en-US">
                <a:solidFill>
                  <a:schemeClr val="accent2"/>
                </a:solidFill>
              </a:rPr>
              <a:t> (vs. </a:t>
            </a:r>
            <a:r>
              <a:rPr lang="en-US" i="1">
                <a:solidFill>
                  <a:schemeClr val="accent2"/>
                </a:solidFill>
              </a:rPr>
              <a:t>partial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.</a:t>
            </a:r>
          </a:p>
          <a:p>
            <a:pPr lvl="2"/>
            <a:r>
              <a:rPr lang="en-US" sz="2400"/>
              <a:t>Every </a:t>
            </a:r>
            <a:r>
              <a:rPr lang="en-US" sz="2400" i="1"/>
              <a:t>did</a:t>
            </a:r>
            <a:r>
              <a:rPr lang="en-US" sz="2400"/>
              <a:t> value in Departments table must appear in a row of the Manages table (with a non-null </a:t>
            </a:r>
            <a:r>
              <a:rPr lang="en-US" sz="2400" i="1"/>
              <a:t>ssn</a:t>
            </a:r>
            <a:r>
              <a:rPr lang="en-US" sz="2400"/>
              <a:t> value!)</a:t>
            </a:r>
          </a:p>
        </p:txBody>
      </p:sp>
      <p:sp>
        <p:nvSpPr>
          <p:cNvPr id="191494" name="Freeform 6"/>
          <p:cNvSpPr>
            <a:spLocks/>
          </p:cNvSpPr>
          <p:nvPr/>
        </p:nvSpPr>
        <p:spPr bwMode="auto">
          <a:xfrm>
            <a:off x="5051425" y="3994150"/>
            <a:ext cx="1057275" cy="371475"/>
          </a:xfrm>
          <a:custGeom>
            <a:avLst/>
            <a:gdLst/>
            <a:ahLst/>
            <a:cxnLst>
              <a:cxn ang="0">
                <a:pos x="662" y="106"/>
              </a:cxn>
              <a:cxn ang="0">
                <a:pos x="652" y="86"/>
              </a:cxn>
              <a:cxn ang="0">
                <a:pos x="633" y="68"/>
              </a:cxn>
              <a:cxn ang="0">
                <a:pos x="604" y="50"/>
              </a:cxn>
              <a:cxn ang="0">
                <a:pos x="566" y="34"/>
              </a:cxn>
              <a:cxn ang="0">
                <a:pos x="522" y="21"/>
              </a:cxn>
              <a:cxn ang="0">
                <a:pos x="472" y="11"/>
              </a:cxn>
              <a:cxn ang="0">
                <a:pos x="419" y="4"/>
              </a:cxn>
              <a:cxn ang="0">
                <a:pos x="360" y="1"/>
              </a:cxn>
              <a:cxn ang="0">
                <a:pos x="304" y="1"/>
              </a:cxn>
              <a:cxn ang="0">
                <a:pos x="247" y="4"/>
              </a:cxn>
              <a:cxn ang="0">
                <a:pos x="191" y="11"/>
              </a:cxn>
              <a:cxn ang="0">
                <a:pos x="141" y="21"/>
              </a:cxn>
              <a:cxn ang="0">
                <a:pos x="98" y="34"/>
              </a:cxn>
              <a:cxn ang="0">
                <a:pos x="60" y="50"/>
              </a:cxn>
              <a:cxn ang="0">
                <a:pos x="31" y="68"/>
              </a:cxn>
              <a:cxn ang="0">
                <a:pos x="10" y="86"/>
              </a:cxn>
              <a:cxn ang="0">
                <a:pos x="1" y="106"/>
              </a:cxn>
              <a:cxn ang="0">
                <a:pos x="1" y="127"/>
              </a:cxn>
              <a:cxn ang="0">
                <a:pos x="10" y="147"/>
              </a:cxn>
              <a:cxn ang="0">
                <a:pos x="31" y="166"/>
              </a:cxn>
              <a:cxn ang="0">
                <a:pos x="60" y="183"/>
              </a:cxn>
              <a:cxn ang="0">
                <a:pos x="98" y="199"/>
              </a:cxn>
              <a:cxn ang="0">
                <a:pos x="141" y="212"/>
              </a:cxn>
              <a:cxn ang="0">
                <a:pos x="191" y="222"/>
              </a:cxn>
              <a:cxn ang="0">
                <a:pos x="247" y="229"/>
              </a:cxn>
              <a:cxn ang="0">
                <a:pos x="304" y="232"/>
              </a:cxn>
              <a:cxn ang="0">
                <a:pos x="360" y="232"/>
              </a:cxn>
              <a:cxn ang="0">
                <a:pos x="419" y="229"/>
              </a:cxn>
              <a:cxn ang="0">
                <a:pos x="472" y="222"/>
              </a:cxn>
              <a:cxn ang="0">
                <a:pos x="522" y="212"/>
              </a:cxn>
              <a:cxn ang="0">
                <a:pos x="566" y="199"/>
              </a:cxn>
              <a:cxn ang="0">
                <a:pos x="604" y="183"/>
              </a:cxn>
              <a:cxn ang="0">
                <a:pos x="633" y="166"/>
              </a:cxn>
              <a:cxn ang="0">
                <a:pos x="652" y="147"/>
              </a:cxn>
              <a:cxn ang="0">
                <a:pos x="662" y="127"/>
              </a:cxn>
            </a:cxnLst>
            <a:rect l="0" t="0" r="r" b="b"/>
            <a:pathLst>
              <a:path w="666" h="234">
                <a:moveTo>
                  <a:pt x="665" y="117"/>
                </a:moveTo>
                <a:lnTo>
                  <a:pt x="662" y="106"/>
                </a:lnTo>
                <a:lnTo>
                  <a:pt x="658" y="96"/>
                </a:lnTo>
                <a:lnTo>
                  <a:pt x="652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6" y="34"/>
                </a:lnTo>
                <a:lnTo>
                  <a:pt x="546" y="27"/>
                </a:lnTo>
                <a:lnTo>
                  <a:pt x="522" y="21"/>
                </a:lnTo>
                <a:lnTo>
                  <a:pt x="497" y="16"/>
                </a:lnTo>
                <a:lnTo>
                  <a:pt x="472" y="11"/>
                </a:lnTo>
                <a:lnTo>
                  <a:pt x="445" y="7"/>
                </a:lnTo>
                <a:lnTo>
                  <a:pt x="419" y="4"/>
                </a:lnTo>
                <a:lnTo>
                  <a:pt x="390" y="2"/>
                </a:lnTo>
                <a:lnTo>
                  <a:pt x="360" y="1"/>
                </a:lnTo>
                <a:lnTo>
                  <a:pt x="331" y="0"/>
                </a:lnTo>
                <a:lnTo>
                  <a:pt x="304" y="1"/>
                </a:lnTo>
                <a:lnTo>
                  <a:pt x="274" y="2"/>
                </a:lnTo>
                <a:lnTo>
                  <a:pt x="247" y="4"/>
                </a:lnTo>
                <a:lnTo>
                  <a:pt x="218" y="7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8" y="27"/>
                </a:lnTo>
                <a:lnTo>
                  <a:pt x="98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6" y="96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6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8" y="199"/>
                </a:lnTo>
                <a:lnTo>
                  <a:pt x="118" y="205"/>
                </a:lnTo>
                <a:lnTo>
                  <a:pt x="141" y="212"/>
                </a:lnTo>
                <a:lnTo>
                  <a:pt x="165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4" y="231"/>
                </a:lnTo>
                <a:lnTo>
                  <a:pt x="304" y="232"/>
                </a:lnTo>
                <a:lnTo>
                  <a:pt x="331" y="233"/>
                </a:lnTo>
                <a:lnTo>
                  <a:pt x="360" y="232"/>
                </a:lnTo>
                <a:lnTo>
                  <a:pt x="390" y="231"/>
                </a:lnTo>
                <a:lnTo>
                  <a:pt x="419" y="229"/>
                </a:lnTo>
                <a:lnTo>
                  <a:pt x="445" y="226"/>
                </a:lnTo>
                <a:lnTo>
                  <a:pt x="472" y="222"/>
                </a:lnTo>
                <a:lnTo>
                  <a:pt x="497" y="217"/>
                </a:lnTo>
                <a:lnTo>
                  <a:pt x="522" y="212"/>
                </a:lnTo>
                <a:lnTo>
                  <a:pt x="546" y="205"/>
                </a:lnTo>
                <a:lnTo>
                  <a:pt x="566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2" y="147"/>
                </a:lnTo>
                <a:lnTo>
                  <a:pt x="658" y="137"/>
                </a:lnTo>
                <a:lnTo>
                  <a:pt x="662" y="127"/>
                </a:lnTo>
                <a:lnTo>
                  <a:pt x="665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1495" name="Freeform 7"/>
          <p:cNvSpPr>
            <a:spLocks/>
          </p:cNvSpPr>
          <p:nvPr/>
        </p:nvSpPr>
        <p:spPr bwMode="auto">
          <a:xfrm>
            <a:off x="6991350" y="3994150"/>
            <a:ext cx="1185863" cy="3714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2" y="147"/>
              </a:cxn>
              <a:cxn ang="0">
                <a:pos x="35" y="166"/>
              </a:cxn>
              <a:cxn ang="0">
                <a:pos x="66" y="183"/>
              </a:cxn>
              <a:cxn ang="0">
                <a:pos x="108" y="199"/>
              </a:cxn>
              <a:cxn ang="0">
                <a:pos x="159" y="212"/>
              </a:cxn>
              <a:cxn ang="0">
                <a:pos x="215" y="222"/>
              </a:cxn>
              <a:cxn ang="0">
                <a:pos x="276" y="229"/>
              </a:cxn>
              <a:cxn ang="0">
                <a:pos x="340" y="232"/>
              </a:cxn>
              <a:cxn ang="0">
                <a:pos x="405" y="232"/>
              </a:cxn>
              <a:cxn ang="0">
                <a:pos x="469" y="229"/>
              </a:cxn>
              <a:cxn ang="0">
                <a:pos x="530" y="222"/>
              </a:cxn>
              <a:cxn ang="0">
                <a:pos x="586" y="212"/>
              </a:cxn>
              <a:cxn ang="0">
                <a:pos x="637" y="198"/>
              </a:cxn>
              <a:cxn ang="0">
                <a:pos x="677" y="183"/>
              </a:cxn>
              <a:cxn ang="0">
                <a:pos x="710" y="166"/>
              </a:cxn>
              <a:cxn ang="0">
                <a:pos x="733" y="146"/>
              </a:cxn>
              <a:cxn ang="0">
                <a:pos x="744" y="126"/>
              </a:cxn>
              <a:cxn ang="0">
                <a:pos x="744" y="106"/>
              </a:cxn>
              <a:cxn ang="0">
                <a:pos x="733" y="86"/>
              </a:cxn>
              <a:cxn ang="0">
                <a:pos x="710" y="67"/>
              </a:cxn>
              <a:cxn ang="0">
                <a:pos x="677" y="50"/>
              </a:cxn>
              <a:cxn ang="0">
                <a:pos x="637" y="34"/>
              </a:cxn>
              <a:cxn ang="0">
                <a:pos x="586" y="21"/>
              </a:cxn>
              <a:cxn ang="0">
                <a:pos x="530" y="11"/>
              </a:cxn>
              <a:cxn ang="0">
                <a:pos x="469" y="4"/>
              </a:cxn>
              <a:cxn ang="0">
                <a:pos x="405" y="1"/>
              </a:cxn>
              <a:cxn ang="0">
                <a:pos x="340" y="1"/>
              </a:cxn>
              <a:cxn ang="0">
                <a:pos x="276" y="4"/>
              </a:cxn>
              <a:cxn ang="0">
                <a:pos x="215" y="11"/>
              </a:cxn>
              <a:cxn ang="0">
                <a:pos x="159" y="21"/>
              </a:cxn>
              <a:cxn ang="0">
                <a:pos x="108" y="34"/>
              </a:cxn>
              <a:cxn ang="0">
                <a:pos x="66" y="50"/>
              </a:cxn>
              <a:cxn ang="0">
                <a:pos x="35" y="68"/>
              </a:cxn>
              <a:cxn ang="0">
                <a:pos x="12" y="86"/>
              </a:cxn>
              <a:cxn ang="0">
                <a:pos x="1" y="106"/>
              </a:cxn>
            </a:cxnLst>
            <a:rect l="0" t="0" r="r" b="b"/>
            <a:pathLst>
              <a:path w="747" h="234">
                <a:moveTo>
                  <a:pt x="0" y="117"/>
                </a:moveTo>
                <a:lnTo>
                  <a:pt x="1" y="127"/>
                </a:lnTo>
                <a:lnTo>
                  <a:pt x="5" y="137"/>
                </a:lnTo>
                <a:lnTo>
                  <a:pt x="12" y="147"/>
                </a:lnTo>
                <a:lnTo>
                  <a:pt x="21" y="156"/>
                </a:lnTo>
                <a:lnTo>
                  <a:pt x="35" y="166"/>
                </a:lnTo>
                <a:lnTo>
                  <a:pt x="49" y="175"/>
                </a:lnTo>
                <a:lnTo>
                  <a:pt x="66" y="183"/>
                </a:lnTo>
                <a:lnTo>
                  <a:pt x="87" y="191"/>
                </a:lnTo>
                <a:lnTo>
                  <a:pt x="108" y="199"/>
                </a:lnTo>
                <a:lnTo>
                  <a:pt x="133" y="205"/>
                </a:lnTo>
                <a:lnTo>
                  <a:pt x="159" y="212"/>
                </a:lnTo>
                <a:lnTo>
                  <a:pt x="186" y="217"/>
                </a:lnTo>
                <a:lnTo>
                  <a:pt x="215" y="222"/>
                </a:lnTo>
                <a:lnTo>
                  <a:pt x="245" y="226"/>
                </a:lnTo>
                <a:lnTo>
                  <a:pt x="276" y="229"/>
                </a:lnTo>
                <a:lnTo>
                  <a:pt x="307" y="231"/>
                </a:lnTo>
                <a:lnTo>
                  <a:pt x="340" y="232"/>
                </a:lnTo>
                <a:lnTo>
                  <a:pt x="373" y="233"/>
                </a:lnTo>
                <a:lnTo>
                  <a:pt x="405" y="232"/>
                </a:lnTo>
                <a:lnTo>
                  <a:pt x="436" y="231"/>
                </a:lnTo>
                <a:lnTo>
                  <a:pt x="469" y="229"/>
                </a:lnTo>
                <a:lnTo>
                  <a:pt x="500" y="226"/>
                </a:lnTo>
                <a:lnTo>
                  <a:pt x="530" y="222"/>
                </a:lnTo>
                <a:lnTo>
                  <a:pt x="559" y="217"/>
                </a:lnTo>
                <a:lnTo>
                  <a:pt x="586" y="212"/>
                </a:lnTo>
                <a:lnTo>
                  <a:pt x="612" y="205"/>
                </a:lnTo>
                <a:lnTo>
                  <a:pt x="637" y="198"/>
                </a:lnTo>
                <a:lnTo>
                  <a:pt x="658" y="191"/>
                </a:lnTo>
                <a:lnTo>
                  <a:pt x="677" y="183"/>
                </a:lnTo>
                <a:lnTo>
                  <a:pt x="695" y="175"/>
                </a:lnTo>
                <a:lnTo>
                  <a:pt x="710" y="166"/>
                </a:lnTo>
                <a:lnTo>
                  <a:pt x="722" y="156"/>
                </a:lnTo>
                <a:lnTo>
                  <a:pt x="733" y="146"/>
                </a:lnTo>
                <a:lnTo>
                  <a:pt x="740" y="137"/>
                </a:lnTo>
                <a:lnTo>
                  <a:pt x="744" y="126"/>
                </a:lnTo>
                <a:lnTo>
                  <a:pt x="746" y="117"/>
                </a:lnTo>
                <a:lnTo>
                  <a:pt x="744" y="106"/>
                </a:lnTo>
                <a:lnTo>
                  <a:pt x="740" y="96"/>
                </a:lnTo>
                <a:lnTo>
                  <a:pt x="733" y="86"/>
                </a:lnTo>
                <a:lnTo>
                  <a:pt x="722" y="77"/>
                </a:lnTo>
                <a:lnTo>
                  <a:pt x="710" y="67"/>
                </a:lnTo>
                <a:lnTo>
                  <a:pt x="695" y="58"/>
                </a:lnTo>
                <a:lnTo>
                  <a:pt x="677" y="50"/>
                </a:lnTo>
                <a:lnTo>
                  <a:pt x="658" y="42"/>
                </a:lnTo>
                <a:lnTo>
                  <a:pt x="637" y="34"/>
                </a:lnTo>
                <a:lnTo>
                  <a:pt x="612" y="27"/>
                </a:lnTo>
                <a:lnTo>
                  <a:pt x="586" y="21"/>
                </a:lnTo>
                <a:lnTo>
                  <a:pt x="559" y="16"/>
                </a:lnTo>
                <a:lnTo>
                  <a:pt x="530" y="11"/>
                </a:lnTo>
                <a:lnTo>
                  <a:pt x="500" y="7"/>
                </a:lnTo>
                <a:lnTo>
                  <a:pt x="469" y="4"/>
                </a:lnTo>
                <a:lnTo>
                  <a:pt x="436" y="2"/>
                </a:lnTo>
                <a:lnTo>
                  <a:pt x="405" y="1"/>
                </a:lnTo>
                <a:lnTo>
                  <a:pt x="373" y="0"/>
                </a:lnTo>
                <a:lnTo>
                  <a:pt x="340" y="1"/>
                </a:lnTo>
                <a:lnTo>
                  <a:pt x="307" y="2"/>
                </a:lnTo>
                <a:lnTo>
                  <a:pt x="276" y="4"/>
                </a:lnTo>
                <a:lnTo>
                  <a:pt x="245" y="7"/>
                </a:lnTo>
                <a:lnTo>
                  <a:pt x="215" y="11"/>
                </a:lnTo>
                <a:lnTo>
                  <a:pt x="186" y="16"/>
                </a:lnTo>
                <a:lnTo>
                  <a:pt x="159" y="21"/>
                </a:lnTo>
                <a:lnTo>
                  <a:pt x="132" y="28"/>
                </a:lnTo>
                <a:lnTo>
                  <a:pt x="108" y="34"/>
                </a:lnTo>
                <a:lnTo>
                  <a:pt x="87" y="42"/>
                </a:lnTo>
                <a:lnTo>
                  <a:pt x="66" y="50"/>
                </a:lnTo>
                <a:lnTo>
                  <a:pt x="49" y="58"/>
                </a:lnTo>
                <a:lnTo>
                  <a:pt x="35" y="68"/>
                </a:lnTo>
                <a:lnTo>
                  <a:pt x="21" y="77"/>
                </a:lnTo>
                <a:lnTo>
                  <a:pt x="12" y="86"/>
                </a:lnTo>
                <a:lnTo>
                  <a:pt x="5" y="97"/>
                </a:lnTo>
                <a:lnTo>
                  <a:pt x="1" y="106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1496" name="Freeform 8"/>
          <p:cNvSpPr>
            <a:spLocks/>
          </p:cNvSpPr>
          <p:nvPr/>
        </p:nvSpPr>
        <p:spPr bwMode="auto">
          <a:xfrm>
            <a:off x="831850" y="3983038"/>
            <a:ext cx="1055688" cy="371475"/>
          </a:xfrm>
          <a:custGeom>
            <a:avLst/>
            <a:gdLst/>
            <a:ahLst/>
            <a:cxnLst>
              <a:cxn ang="0">
                <a:pos x="662" y="106"/>
              </a:cxn>
              <a:cxn ang="0">
                <a:pos x="653" y="86"/>
              </a:cxn>
              <a:cxn ang="0">
                <a:pos x="633" y="68"/>
              </a:cxn>
              <a:cxn ang="0">
                <a:pos x="604" y="50"/>
              </a:cxn>
              <a:cxn ang="0">
                <a:pos x="567" y="34"/>
              </a:cxn>
              <a:cxn ang="0">
                <a:pos x="522" y="21"/>
              </a:cxn>
              <a:cxn ang="0">
                <a:pos x="472" y="11"/>
              </a:cxn>
              <a:cxn ang="0">
                <a:pos x="418" y="5"/>
              </a:cxn>
              <a:cxn ang="0">
                <a:pos x="361" y="1"/>
              </a:cxn>
              <a:cxn ang="0">
                <a:pos x="302" y="1"/>
              </a:cxn>
              <a:cxn ang="0">
                <a:pos x="247" y="5"/>
              </a:cxn>
              <a:cxn ang="0">
                <a:pos x="191" y="11"/>
              </a:cxn>
              <a:cxn ang="0">
                <a:pos x="141" y="21"/>
              </a:cxn>
              <a:cxn ang="0">
                <a:pos x="96" y="34"/>
              </a:cxn>
              <a:cxn ang="0">
                <a:pos x="60" y="50"/>
              </a:cxn>
              <a:cxn ang="0">
                <a:pos x="31" y="68"/>
              </a:cxn>
              <a:cxn ang="0">
                <a:pos x="10" y="86"/>
              </a:cxn>
              <a:cxn ang="0">
                <a:pos x="1" y="106"/>
              </a:cxn>
              <a:cxn ang="0">
                <a:pos x="1" y="127"/>
              </a:cxn>
              <a:cxn ang="0">
                <a:pos x="10" y="147"/>
              </a:cxn>
              <a:cxn ang="0">
                <a:pos x="31" y="166"/>
              </a:cxn>
              <a:cxn ang="0">
                <a:pos x="60" y="183"/>
              </a:cxn>
              <a:cxn ang="0">
                <a:pos x="96" y="199"/>
              </a:cxn>
              <a:cxn ang="0">
                <a:pos x="141" y="212"/>
              </a:cxn>
              <a:cxn ang="0">
                <a:pos x="191" y="222"/>
              </a:cxn>
              <a:cxn ang="0">
                <a:pos x="247" y="229"/>
              </a:cxn>
              <a:cxn ang="0">
                <a:pos x="302" y="232"/>
              </a:cxn>
              <a:cxn ang="0">
                <a:pos x="361" y="232"/>
              </a:cxn>
              <a:cxn ang="0">
                <a:pos x="418" y="229"/>
              </a:cxn>
              <a:cxn ang="0">
                <a:pos x="472" y="222"/>
              </a:cxn>
              <a:cxn ang="0">
                <a:pos x="522" y="212"/>
              </a:cxn>
              <a:cxn ang="0">
                <a:pos x="567" y="199"/>
              </a:cxn>
              <a:cxn ang="0">
                <a:pos x="604" y="183"/>
              </a:cxn>
              <a:cxn ang="0">
                <a:pos x="633" y="166"/>
              </a:cxn>
              <a:cxn ang="0">
                <a:pos x="653" y="147"/>
              </a:cxn>
              <a:cxn ang="0">
                <a:pos x="662" y="127"/>
              </a:cxn>
            </a:cxnLst>
            <a:rect l="0" t="0" r="r" b="b"/>
            <a:pathLst>
              <a:path w="665" h="234">
                <a:moveTo>
                  <a:pt x="664" y="117"/>
                </a:moveTo>
                <a:lnTo>
                  <a:pt x="662" y="106"/>
                </a:lnTo>
                <a:lnTo>
                  <a:pt x="659" y="97"/>
                </a:lnTo>
                <a:lnTo>
                  <a:pt x="653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7" y="34"/>
                </a:lnTo>
                <a:lnTo>
                  <a:pt x="546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8" y="5"/>
                </a:lnTo>
                <a:lnTo>
                  <a:pt x="390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2"/>
                </a:lnTo>
                <a:lnTo>
                  <a:pt x="247" y="5"/>
                </a:lnTo>
                <a:lnTo>
                  <a:pt x="218" y="7"/>
                </a:lnTo>
                <a:lnTo>
                  <a:pt x="191" y="11"/>
                </a:lnTo>
                <a:lnTo>
                  <a:pt x="166" y="16"/>
                </a:lnTo>
                <a:lnTo>
                  <a:pt x="141" y="21"/>
                </a:lnTo>
                <a:lnTo>
                  <a:pt x="118" y="28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4" y="97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5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6" y="206"/>
                </a:lnTo>
                <a:lnTo>
                  <a:pt x="567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1497" name="Freeform 9"/>
          <p:cNvSpPr>
            <a:spLocks/>
          </p:cNvSpPr>
          <p:nvPr/>
        </p:nvSpPr>
        <p:spPr bwMode="auto">
          <a:xfrm>
            <a:off x="1781175" y="3713163"/>
            <a:ext cx="1057275" cy="369887"/>
          </a:xfrm>
          <a:custGeom>
            <a:avLst/>
            <a:gdLst/>
            <a:ahLst/>
            <a:cxnLst>
              <a:cxn ang="0">
                <a:pos x="663" y="106"/>
              </a:cxn>
              <a:cxn ang="0">
                <a:pos x="652" y="86"/>
              </a:cxn>
              <a:cxn ang="0">
                <a:pos x="633" y="66"/>
              </a:cxn>
              <a:cxn ang="0">
                <a:pos x="605" y="49"/>
              </a:cxn>
              <a:cxn ang="0">
                <a:pos x="568" y="34"/>
              </a:cxn>
              <a:cxn ang="0">
                <a:pos x="523" y="21"/>
              </a:cxn>
              <a:cxn ang="0">
                <a:pos x="472" y="10"/>
              </a:cxn>
              <a:cxn ang="0">
                <a:pos x="419" y="3"/>
              </a:cxn>
              <a:cxn ang="0">
                <a:pos x="362" y="0"/>
              </a:cxn>
              <a:cxn ang="0">
                <a:pos x="304" y="0"/>
              </a:cxn>
              <a:cxn ang="0">
                <a:pos x="247" y="3"/>
              </a:cxn>
              <a:cxn ang="0">
                <a:pos x="192" y="10"/>
              </a:cxn>
              <a:cxn ang="0">
                <a:pos x="141" y="21"/>
              </a:cxn>
              <a:cxn ang="0">
                <a:pos x="98" y="34"/>
              </a:cxn>
              <a:cxn ang="0">
                <a:pos x="60" y="49"/>
              </a:cxn>
              <a:cxn ang="0">
                <a:pos x="31" y="66"/>
              </a:cxn>
              <a:cxn ang="0">
                <a:pos x="12" y="86"/>
              </a:cxn>
              <a:cxn ang="0">
                <a:pos x="1" y="106"/>
              </a:cxn>
              <a:cxn ang="0">
                <a:pos x="1" y="126"/>
              </a:cxn>
              <a:cxn ang="0">
                <a:pos x="12" y="146"/>
              </a:cxn>
              <a:cxn ang="0">
                <a:pos x="31" y="165"/>
              </a:cxn>
              <a:cxn ang="0">
                <a:pos x="60" y="182"/>
              </a:cxn>
              <a:cxn ang="0">
                <a:pos x="98" y="198"/>
              </a:cxn>
              <a:cxn ang="0">
                <a:pos x="141" y="211"/>
              </a:cxn>
              <a:cxn ang="0">
                <a:pos x="192" y="221"/>
              </a:cxn>
              <a:cxn ang="0">
                <a:pos x="247" y="228"/>
              </a:cxn>
              <a:cxn ang="0">
                <a:pos x="304" y="232"/>
              </a:cxn>
              <a:cxn ang="0">
                <a:pos x="362" y="232"/>
              </a:cxn>
              <a:cxn ang="0">
                <a:pos x="419" y="228"/>
              </a:cxn>
              <a:cxn ang="0">
                <a:pos x="472" y="221"/>
              </a:cxn>
              <a:cxn ang="0">
                <a:pos x="523" y="211"/>
              </a:cxn>
              <a:cxn ang="0">
                <a:pos x="568" y="198"/>
              </a:cxn>
              <a:cxn ang="0">
                <a:pos x="605" y="182"/>
              </a:cxn>
              <a:cxn ang="0">
                <a:pos x="633" y="165"/>
              </a:cxn>
              <a:cxn ang="0">
                <a:pos x="652" y="146"/>
              </a:cxn>
              <a:cxn ang="0">
                <a:pos x="663" y="126"/>
              </a:cxn>
            </a:cxnLst>
            <a:rect l="0" t="0" r="r" b="b"/>
            <a:pathLst>
              <a:path w="666" h="233">
                <a:moveTo>
                  <a:pt x="665" y="116"/>
                </a:moveTo>
                <a:lnTo>
                  <a:pt x="663" y="106"/>
                </a:lnTo>
                <a:lnTo>
                  <a:pt x="660" y="95"/>
                </a:lnTo>
                <a:lnTo>
                  <a:pt x="652" y="86"/>
                </a:lnTo>
                <a:lnTo>
                  <a:pt x="644" y="76"/>
                </a:lnTo>
                <a:lnTo>
                  <a:pt x="633" y="66"/>
                </a:lnTo>
                <a:lnTo>
                  <a:pt x="620" y="58"/>
                </a:lnTo>
                <a:lnTo>
                  <a:pt x="605" y="49"/>
                </a:lnTo>
                <a:lnTo>
                  <a:pt x="587" y="41"/>
                </a:lnTo>
                <a:lnTo>
                  <a:pt x="568" y="34"/>
                </a:lnTo>
                <a:lnTo>
                  <a:pt x="546" y="27"/>
                </a:lnTo>
                <a:lnTo>
                  <a:pt x="523" y="21"/>
                </a:lnTo>
                <a:lnTo>
                  <a:pt x="499" y="15"/>
                </a:lnTo>
                <a:lnTo>
                  <a:pt x="472" y="10"/>
                </a:lnTo>
                <a:lnTo>
                  <a:pt x="445" y="7"/>
                </a:lnTo>
                <a:lnTo>
                  <a:pt x="419" y="3"/>
                </a:lnTo>
                <a:lnTo>
                  <a:pt x="391" y="1"/>
                </a:lnTo>
                <a:lnTo>
                  <a:pt x="362" y="0"/>
                </a:lnTo>
                <a:lnTo>
                  <a:pt x="331" y="0"/>
                </a:lnTo>
                <a:lnTo>
                  <a:pt x="304" y="0"/>
                </a:lnTo>
                <a:lnTo>
                  <a:pt x="274" y="1"/>
                </a:lnTo>
                <a:lnTo>
                  <a:pt x="247" y="3"/>
                </a:lnTo>
                <a:lnTo>
                  <a:pt x="219" y="7"/>
                </a:lnTo>
                <a:lnTo>
                  <a:pt x="192" y="10"/>
                </a:lnTo>
                <a:lnTo>
                  <a:pt x="165" y="15"/>
                </a:lnTo>
                <a:lnTo>
                  <a:pt x="141" y="21"/>
                </a:lnTo>
                <a:lnTo>
                  <a:pt x="119" y="27"/>
                </a:lnTo>
                <a:lnTo>
                  <a:pt x="98" y="34"/>
                </a:lnTo>
                <a:lnTo>
                  <a:pt x="78" y="41"/>
                </a:lnTo>
                <a:lnTo>
                  <a:pt x="60" y="49"/>
                </a:lnTo>
                <a:lnTo>
                  <a:pt x="46" y="58"/>
                </a:lnTo>
                <a:lnTo>
                  <a:pt x="31" y="66"/>
                </a:lnTo>
                <a:lnTo>
                  <a:pt x="20" y="76"/>
                </a:lnTo>
                <a:lnTo>
                  <a:pt x="12" y="86"/>
                </a:lnTo>
                <a:lnTo>
                  <a:pt x="6" y="95"/>
                </a:lnTo>
                <a:lnTo>
                  <a:pt x="1" y="106"/>
                </a:lnTo>
                <a:lnTo>
                  <a:pt x="0" y="116"/>
                </a:lnTo>
                <a:lnTo>
                  <a:pt x="1" y="126"/>
                </a:lnTo>
                <a:lnTo>
                  <a:pt x="6" y="136"/>
                </a:lnTo>
                <a:lnTo>
                  <a:pt x="12" y="146"/>
                </a:lnTo>
                <a:lnTo>
                  <a:pt x="20" y="155"/>
                </a:lnTo>
                <a:lnTo>
                  <a:pt x="31" y="165"/>
                </a:lnTo>
                <a:lnTo>
                  <a:pt x="46" y="174"/>
                </a:lnTo>
                <a:lnTo>
                  <a:pt x="60" y="182"/>
                </a:lnTo>
                <a:lnTo>
                  <a:pt x="78" y="190"/>
                </a:lnTo>
                <a:lnTo>
                  <a:pt x="98" y="198"/>
                </a:lnTo>
                <a:lnTo>
                  <a:pt x="119" y="205"/>
                </a:lnTo>
                <a:lnTo>
                  <a:pt x="141" y="211"/>
                </a:lnTo>
                <a:lnTo>
                  <a:pt x="165" y="217"/>
                </a:lnTo>
                <a:lnTo>
                  <a:pt x="192" y="221"/>
                </a:lnTo>
                <a:lnTo>
                  <a:pt x="219" y="225"/>
                </a:lnTo>
                <a:lnTo>
                  <a:pt x="247" y="228"/>
                </a:lnTo>
                <a:lnTo>
                  <a:pt x="274" y="230"/>
                </a:lnTo>
                <a:lnTo>
                  <a:pt x="304" y="232"/>
                </a:lnTo>
                <a:lnTo>
                  <a:pt x="331" y="232"/>
                </a:lnTo>
                <a:lnTo>
                  <a:pt x="362" y="232"/>
                </a:lnTo>
                <a:lnTo>
                  <a:pt x="391" y="230"/>
                </a:lnTo>
                <a:lnTo>
                  <a:pt x="419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8" y="198"/>
                </a:lnTo>
                <a:lnTo>
                  <a:pt x="587" y="190"/>
                </a:lnTo>
                <a:lnTo>
                  <a:pt x="605" y="182"/>
                </a:lnTo>
                <a:lnTo>
                  <a:pt x="620" y="174"/>
                </a:lnTo>
                <a:lnTo>
                  <a:pt x="633" y="165"/>
                </a:lnTo>
                <a:lnTo>
                  <a:pt x="644" y="155"/>
                </a:lnTo>
                <a:lnTo>
                  <a:pt x="652" y="146"/>
                </a:lnTo>
                <a:lnTo>
                  <a:pt x="660" y="136"/>
                </a:lnTo>
                <a:lnTo>
                  <a:pt x="663" y="126"/>
                </a:lnTo>
                <a:lnTo>
                  <a:pt x="665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1498" name="Freeform 10"/>
          <p:cNvSpPr>
            <a:spLocks/>
          </p:cNvSpPr>
          <p:nvPr/>
        </p:nvSpPr>
        <p:spPr bwMode="auto">
          <a:xfrm>
            <a:off x="3890963" y="6219825"/>
            <a:ext cx="1055687" cy="369888"/>
          </a:xfrm>
          <a:custGeom>
            <a:avLst/>
            <a:gdLst/>
            <a:ahLst/>
            <a:cxnLst>
              <a:cxn ang="0">
                <a:pos x="1" y="126"/>
              </a:cxn>
              <a:cxn ang="0">
                <a:pos x="12" y="146"/>
              </a:cxn>
              <a:cxn ang="0">
                <a:pos x="31" y="165"/>
              </a:cxn>
              <a:cxn ang="0">
                <a:pos x="60" y="183"/>
              </a:cxn>
              <a:cxn ang="0">
                <a:pos x="96" y="198"/>
              </a:cxn>
              <a:cxn ang="0">
                <a:pos x="141" y="211"/>
              </a:cxn>
              <a:cxn ang="0">
                <a:pos x="192" y="221"/>
              </a:cxn>
              <a:cxn ang="0">
                <a:pos x="245" y="228"/>
              </a:cxn>
              <a:cxn ang="0">
                <a:pos x="302" y="232"/>
              </a:cxn>
              <a:cxn ang="0">
                <a:pos x="361" y="232"/>
              </a:cxn>
              <a:cxn ang="0">
                <a:pos x="418" y="228"/>
              </a:cxn>
              <a:cxn ang="0">
                <a:pos x="472" y="221"/>
              </a:cxn>
              <a:cxn ang="0">
                <a:pos x="523" y="211"/>
              </a:cxn>
              <a:cxn ang="0">
                <a:pos x="567" y="198"/>
              </a:cxn>
              <a:cxn ang="0">
                <a:pos x="604" y="183"/>
              </a:cxn>
              <a:cxn ang="0">
                <a:pos x="633" y="165"/>
              </a:cxn>
              <a:cxn ang="0">
                <a:pos x="653" y="146"/>
              </a:cxn>
              <a:cxn ang="0">
                <a:pos x="664" y="126"/>
              </a:cxn>
              <a:cxn ang="0">
                <a:pos x="664" y="106"/>
              </a:cxn>
              <a:cxn ang="0">
                <a:pos x="653" y="86"/>
              </a:cxn>
              <a:cxn ang="0">
                <a:pos x="633" y="67"/>
              </a:cxn>
              <a:cxn ang="0">
                <a:pos x="604" y="49"/>
              </a:cxn>
              <a:cxn ang="0">
                <a:pos x="567" y="34"/>
              </a:cxn>
              <a:cxn ang="0">
                <a:pos x="523" y="21"/>
              </a:cxn>
              <a:cxn ang="0">
                <a:pos x="472" y="11"/>
              </a:cxn>
              <a:cxn ang="0">
                <a:pos x="418" y="4"/>
              </a:cxn>
              <a:cxn ang="0">
                <a:pos x="361" y="0"/>
              </a:cxn>
              <a:cxn ang="0">
                <a:pos x="302" y="0"/>
              </a:cxn>
              <a:cxn ang="0">
                <a:pos x="245" y="4"/>
              </a:cxn>
              <a:cxn ang="0">
                <a:pos x="192" y="11"/>
              </a:cxn>
              <a:cxn ang="0">
                <a:pos x="141" y="21"/>
              </a:cxn>
              <a:cxn ang="0">
                <a:pos x="96" y="34"/>
              </a:cxn>
              <a:cxn ang="0">
                <a:pos x="60" y="50"/>
              </a:cxn>
              <a:cxn ang="0">
                <a:pos x="31" y="67"/>
              </a:cxn>
              <a:cxn ang="0">
                <a:pos x="12" y="86"/>
              </a:cxn>
              <a:cxn ang="0">
                <a:pos x="1" y="106"/>
              </a:cxn>
            </a:cxnLst>
            <a:rect l="0" t="0" r="r" b="b"/>
            <a:pathLst>
              <a:path w="665" h="233">
                <a:moveTo>
                  <a:pt x="0" y="116"/>
                </a:moveTo>
                <a:lnTo>
                  <a:pt x="1" y="126"/>
                </a:lnTo>
                <a:lnTo>
                  <a:pt x="4" y="136"/>
                </a:lnTo>
                <a:lnTo>
                  <a:pt x="12" y="146"/>
                </a:lnTo>
                <a:lnTo>
                  <a:pt x="20" y="156"/>
                </a:lnTo>
                <a:lnTo>
                  <a:pt x="31" y="165"/>
                </a:lnTo>
                <a:lnTo>
                  <a:pt x="44" y="174"/>
                </a:lnTo>
                <a:lnTo>
                  <a:pt x="60" y="183"/>
                </a:lnTo>
                <a:lnTo>
                  <a:pt x="77" y="191"/>
                </a:lnTo>
                <a:lnTo>
                  <a:pt x="96" y="198"/>
                </a:lnTo>
                <a:lnTo>
                  <a:pt x="118" y="205"/>
                </a:lnTo>
                <a:lnTo>
                  <a:pt x="141" y="211"/>
                </a:lnTo>
                <a:lnTo>
                  <a:pt x="167" y="217"/>
                </a:lnTo>
                <a:lnTo>
                  <a:pt x="192" y="221"/>
                </a:lnTo>
                <a:lnTo>
                  <a:pt x="219" y="225"/>
                </a:lnTo>
                <a:lnTo>
                  <a:pt x="245" y="228"/>
                </a:lnTo>
                <a:lnTo>
                  <a:pt x="275" y="231"/>
                </a:lnTo>
                <a:lnTo>
                  <a:pt x="302" y="232"/>
                </a:lnTo>
                <a:lnTo>
                  <a:pt x="333" y="232"/>
                </a:lnTo>
                <a:lnTo>
                  <a:pt x="361" y="232"/>
                </a:lnTo>
                <a:lnTo>
                  <a:pt x="390" y="231"/>
                </a:lnTo>
                <a:lnTo>
                  <a:pt x="418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7" y="198"/>
                </a:lnTo>
                <a:lnTo>
                  <a:pt x="587" y="191"/>
                </a:lnTo>
                <a:lnTo>
                  <a:pt x="604" y="183"/>
                </a:lnTo>
                <a:lnTo>
                  <a:pt x="620" y="174"/>
                </a:lnTo>
                <a:lnTo>
                  <a:pt x="633" y="165"/>
                </a:lnTo>
                <a:lnTo>
                  <a:pt x="644" y="156"/>
                </a:lnTo>
                <a:lnTo>
                  <a:pt x="653" y="146"/>
                </a:lnTo>
                <a:lnTo>
                  <a:pt x="659" y="136"/>
                </a:lnTo>
                <a:lnTo>
                  <a:pt x="664" y="126"/>
                </a:lnTo>
                <a:lnTo>
                  <a:pt x="664" y="116"/>
                </a:lnTo>
                <a:lnTo>
                  <a:pt x="664" y="106"/>
                </a:lnTo>
                <a:lnTo>
                  <a:pt x="659" y="96"/>
                </a:lnTo>
                <a:lnTo>
                  <a:pt x="653" y="86"/>
                </a:lnTo>
                <a:lnTo>
                  <a:pt x="644" y="76"/>
                </a:lnTo>
                <a:lnTo>
                  <a:pt x="633" y="67"/>
                </a:lnTo>
                <a:lnTo>
                  <a:pt x="619" y="58"/>
                </a:lnTo>
                <a:lnTo>
                  <a:pt x="604" y="49"/>
                </a:lnTo>
                <a:lnTo>
                  <a:pt x="587" y="41"/>
                </a:lnTo>
                <a:lnTo>
                  <a:pt x="567" y="34"/>
                </a:lnTo>
                <a:lnTo>
                  <a:pt x="546" y="27"/>
                </a:lnTo>
                <a:lnTo>
                  <a:pt x="523" y="21"/>
                </a:lnTo>
                <a:lnTo>
                  <a:pt x="498" y="15"/>
                </a:lnTo>
                <a:lnTo>
                  <a:pt x="472" y="11"/>
                </a:lnTo>
                <a:lnTo>
                  <a:pt x="445" y="7"/>
                </a:lnTo>
                <a:lnTo>
                  <a:pt x="418" y="4"/>
                </a:lnTo>
                <a:lnTo>
                  <a:pt x="390" y="2"/>
                </a:lnTo>
                <a:lnTo>
                  <a:pt x="361" y="0"/>
                </a:lnTo>
                <a:lnTo>
                  <a:pt x="332" y="0"/>
                </a:lnTo>
                <a:lnTo>
                  <a:pt x="302" y="0"/>
                </a:lnTo>
                <a:lnTo>
                  <a:pt x="275" y="2"/>
                </a:lnTo>
                <a:lnTo>
                  <a:pt x="245" y="4"/>
                </a:lnTo>
                <a:lnTo>
                  <a:pt x="219" y="7"/>
                </a:lnTo>
                <a:lnTo>
                  <a:pt x="192" y="11"/>
                </a:lnTo>
                <a:lnTo>
                  <a:pt x="166" y="15"/>
                </a:lnTo>
                <a:lnTo>
                  <a:pt x="141" y="21"/>
                </a:lnTo>
                <a:lnTo>
                  <a:pt x="118" y="27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4" y="96"/>
                </a:lnTo>
                <a:lnTo>
                  <a:pt x="1" y="106"/>
                </a:lnTo>
                <a:lnTo>
                  <a:pt x="0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1499" name="Freeform 11"/>
          <p:cNvSpPr>
            <a:spLocks/>
          </p:cNvSpPr>
          <p:nvPr/>
        </p:nvSpPr>
        <p:spPr bwMode="auto">
          <a:xfrm>
            <a:off x="3890963" y="3505200"/>
            <a:ext cx="1055687" cy="3714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2" y="147"/>
              </a:cxn>
              <a:cxn ang="0">
                <a:pos x="31" y="166"/>
              </a:cxn>
              <a:cxn ang="0">
                <a:pos x="60" y="183"/>
              </a:cxn>
              <a:cxn ang="0">
                <a:pos x="96" y="199"/>
              </a:cxn>
              <a:cxn ang="0">
                <a:pos x="141" y="212"/>
              </a:cxn>
              <a:cxn ang="0">
                <a:pos x="192" y="222"/>
              </a:cxn>
              <a:cxn ang="0">
                <a:pos x="245" y="229"/>
              </a:cxn>
              <a:cxn ang="0">
                <a:pos x="302" y="232"/>
              </a:cxn>
              <a:cxn ang="0">
                <a:pos x="361" y="232"/>
              </a:cxn>
              <a:cxn ang="0">
                <a:pos x="418" y="229"/>
              </a:cxn>
              <a:cxn ang="0">
                <a:pos x="472" y="222"/>
              </a:cxn>
              <a:cxn ang="0">
                <a:pos x="523" y="212"/>
              </a:cxn>
              <a:cxn ang="0">
                <a:pos x="567" y="199"/>
              </a:cxn>
              <a:cxn ang="0">
                <a:pos x="604" y="183"/>
              </a:cxn>
              <a:cxn ang="0">
                <a:pos x="633" y="166"/>
              </a:cxn>
              <a:cxn ang="0">
                <a:pos x="653" y="147"/>
              </a:cxn>
              <a:cxn ang="0">
                <a:pos x="664" y="127"/>
              </a:cxn>
              <a:cxn ang="0">
                <a:pos x="664" y="106"/>
              </a:cxn>
              <a:cxn ang="0">
                <a:pos x="653" y="87"/>
              </a:cxn>
              <a:cxn ang="0">
                <a:pos x="633" y="68"/>
              </a:cxn>
              <a:cxn ang="0">
                <a:pos x="604" y="50"/>
              </a:cxn>
              <a:cxn ang="0">
                <a:pos x="567" y="34"/>
              </a:cxn>
              <a:cxn ang="0">
                <a:pos x="523" y="21"/>
              </a:cxn>
              <a:cxn ang="0">
                <a:pos x="472" y="12"/>
              </a:cxn>
              <a:cxn ang="0">
                <a:pos x="418" y="5"/>
              </a:cxn>
              <a:cxn ang="0">
                <a:pos x="361" y="1"/>
              </a:cxn>
              <a:cxn ang="0">
                <a:pos x="302" y="1"/>
              </a:cxn>
              <a:cxn ang="0">
                <a:pos x="245" y="5"/>
              </a:cxn>
              <a:cxn ang="0">
                <a:pos x="192" y="12"/>
              </a:cxn>
              <a:cxn ang="0">
                <a:pos x="141" y="22"/>
              </a:cxn>
              <a:cxn ang="0">
                <a:pos x="96" y="35"/>
              </a:cxn>
              <a:cxn ang="0">
                <a:pos x="60" y="50"/>
              </a:cxn>
              <a:cxn ang="0">
                <a:pos x="31" y="68"/>
              </a:cxn>
              <a:cxn ang="0">
                <a:pos x="12" y="87"/>
              </a:cxn>
              <a:cxn ang="0">
                <a:pos x="1" y="107"/>
              </a:cxn>
            </a:cxnLst>
            <a:rect l="0" t="0" r="r" b="b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2" y="147"/>
                </a:lnTo>
                <a:lnTo>
                  <a:pt x="20" y="157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5" y="229"/>
                </a:lnTo>
                <a:lnTo>
                  <a:pt x="275" y="231"/>
                </a:lnTo>
                <a:lnTo>
                  <a:pt x="302" y="232"/>
                </a:lnTo>
                <a:lnTo>
                  <a:pt x="333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9" y="217"/>
                </a:lnTo>
                <a:lnTo>
                  <a:pt x="523" y="212"/>
                </a:lnTo>
                <a:lnTo>
                  <a:pt x="546" y="206"/>
                </a:lnTo>
                <a:lnTo>
                  <a:pt x="567" y="199"/>
                </a:lnTo>
                <a:lnTo>
                  <a:pt x="587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7"/>
                </a:lnTo>
                <a:lnTo>
                  <a:pt x="653" y="147"/>
                </a:lnTo>
                <a:lnTo>
                  <a:pt x="659" y="137"/>
                </a:lnTo>
                <a:lnTo>
                  <a:pt x="664" y="127"/>
                </a:lnTo>
                <a:lnTo>
                  <a:pt x="664" y="117"/>
                </a:lnTo>
                <a:lnTo>
                  <a:pt x="664" y="106"/>
                </a:lnTo>
                <a:lnTo>
                  <a:pt x="659" y="97"/>
                </a:lnTo>
                <a:lnTo>
                  <a:pt x="653" y="87"/>
                </a:lnTo>
                <a:lnTo>
                  <a:pt x="644" y="77"/>
                </a:lnTo>
                <a:lnTo>
                  <a:pt x="633" y="68"/>
                </a:lnTo>
                <a:lnTo>
                  <a:pt x="619" y="59"/>
                </a:lnTo>
                <a:lnTo>
                  <a:pt x="604" y="50"/>
                </a:lnTo>
                <a:lnTo>
                  <a:pt x="587" y="42"/>
                </a:lnTo>
                <a:lnTo>
                  <a:pt x="567" y="34"/>
                </a:lnTo>
                <a:lnTo>
                  <a:pt x="546" y="28"/>
                </a:lnTo>
                <a:lnTo>
                  <a:pt x="523" y="21"/>
                </a:lnTo>
                <a:lnTo>
                  <a:pt x="498" y="16"/>
                </a:lnTo>
                <a:lnTo>
                  <a:pt x="472" y="12"/>
                </a:lnTo>
                <a:lnTo>
                  <a:pt x="445" y="7"/>
                </a:lnTo>
                <a:lnTo>
                  <a:pt x="418" y="5"/>
                </a:lnTo>
                <a:lnTo>
                  <a:pt x="390" y="3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3"/>
                </a:lnTo>
                <a:lnTo>
                  <a:pt x="245" y="5"/>
                </a:lnTo>
                <a:lnTo>
                  <a:pt x="219" y="8"/>
                </a:lnTo>
                <a:lnTo>
                  <a:pt x="192" y="12"/>
                </a:lnTo>
                <a:lnTo>
                  <a:pt x="166" y="16"/>
                </a:lnTo>
                <a:lnTo>
                  <a:pt x="141" y="22"/>
                </a:lnTo>
                <a:lnTo>
                  <a:pt x="118" y="28"/>
                </a:lnTo>
                <a:lnTo>
                  <a:pt x="96" y="35"/>
                </a:lnTo>
                <a:lnTo>
                  <a:pt x="77" y="42"/>
                </a:lnTo>
                <a:lnTo>
                  <a:pt x="60" y="50"/>
                </a:lnTo>
                <a:lnTo>
                  <a:pt x="44" y="59"/>
                </a:lnTo>
                <a:lnTo>
                  <a:pt x="31" y="68"/>
                </a:lnTo>
                <a:lnTo>
                  <a:pt x="20" y="77"/>
                </a:lnTo>
                <a:lnTo>
                  <a:pt x="12" y="87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1500" name="Freeform 12"/>
          <p:cNvSpPr>
            <a:spLocks/>
          </p:cNvSpPr>
          <p:nvPr/>
        </p:nvSpPr>
        <p:spPr bwMode="auto">
          <a:xfrm>
            <a:off x="2771775" y="3983038"/>
            <a:ext cx="1055688" cy="3714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0" y="147"/>
              </a:cxn>
              <a:cxn ang="0">
                <a:pos x="31" y="166"/>
              </a:cxn>
              <a:cxn ang="0">
                <a:pos x="59" y="183"/>
              </a:cxn>
              <a:cxn ang="0">
                <a:pos x="96" y="199"/>
              </a:cxn>
              <a:cxn ang="0">
                <a:pos x="141" y="212"/>
              </a:cxn>
              <a:cxn ang="0">
                <a:pos x="191" y="222"/>
              </a:cxn>
              <a:cxn ang="0">
                <a:pos x="245" y="229"/>
              </a:cxn>
              <a:cxn ang="0">
                <a:pos x="302" y="232"/>
              </a:cxn>
              <a:cxn ang="0">
                <a:pos x="361" y="232"/>
              </a:cxn>
              <a:cxn ang="0">
                <a:pos x="418" y="229"/>
              </a:cxn>
              <a:cxn ang="0">
                <a:pos x="472" y="222"/>
              </a:cxn>
              <a:cxn ang="0">
                <a:pos x="522" y="212"/>
              </a:cxn>
              <a:cxn ang="0">
                <a:pos x="565" y="199"/>
              </a:cxn>
              <a:cxn ang="0">
                <a:pos x="603" y="183"/>
              </a:cxn>
              <a:cxn ang="0">
                <a:pos x="632" y="166"/>
              </a:cxn>
              <a:cxn ang="0">
                <a:pos x="653" y="147"/>
              </a:cxn>
              <a:cxn ang="0">
                <a:pos x="662" y="127"/>
              </a:cxn>
              <a:cxn ang="0">
                <a:pos x="662" y="106"/>
              </a:cxn>
              <a:cxn ang="0">
                <a:pos x="653" y="86"/>
              </a:cxn>
              <a:cxn ang="0">
                <a:pos x="632" y="68"/>
              </a:cxn>
              <a:cxn ang="0">
                <a:pos x="603" y="50"/>
              </a:cxn>
              <a:cxn ang="0">
                <a:pos x="565" y="34"/>
              </a:cxn>
              <a:cxn ang="0">
                <a:pos x="522" y="21"/>
              </a:cxn>
              <a:cxn ang="0">
                <a:pos x="472" y="11"/>
              </a:cxn>
              <a:cxn ang="0">
                <a:pos x="416" y="5"/>
              </a:cxn>
              <a:cxn ang="0">
                <a:pos x="361" y="1"/>
              </a:cxn>
              <a:cxn ang="0">
                <a:pos x="302" y="1"/>
              </a:cxn>
              <a:cxn ang="0">
                <a:pos x="245" y="5"/>
              </a:cxn>
              <a:cxn ang="0">
                <a:pos x="191" y="12"/>
              </a:cxn>
              <a:cxn ang="0">
                <a:pos x="141" y="21"/>
              </a:cxn>
              <a:cxn ang="0">
                <a:pos x="96" y="35"/>
              </a:cxn>
              <a:cxn ang="0">
                <a:pos x="59" y="50"/>
              </a:cxn>
              <a:cxn ang="0">
                <a:pos x="31" y="68"/>
              </a:cxn>
              <a:cxn ang="0">
                <a:pos x="10" y="86"/>
              </a:cxn>
              <a:cxn ang="0">
                <a:pos x="1" y="107"/>
              </a:cxn>
            </a:cxnLst>
            <a:rect l="0" t="0" r="r" b="b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19" y="156"/>
                </a:lnTo>
                <a:lnTo>
                  <a:pt x="31" y="166"/>
                </a:lnTo>
                <a:lnTo>
                  <a:pt x="43" y="175"/>
                </a:lnTo>
                <a:lnTo>
                  <a:pt x="59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5" y="229"/>
                </a:lnTo>
                <a:lnTo>
                  <a:pt x="273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88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5" y="205"/>
                </a:lnTo>
                <a:lnTo>
                  <a:pt x="565" y="199"/>
                </a:lnTo>
                <a:lnTo>
                  <a:pt x="586" y="191"/>
                </a:lnTo>
                <a:lnTo>
                  <a:pt x="603" y="183"/>
                </a:lnTo>
                <a:lnTo>
                  <a:pt x="619" y="175"/>
                </a:lnTo>
                <a:lnTo>
                  <a:pt x="632" y="166"/>
                </a:lnTo>
                <a:lnTo>
                  <a:pt x="643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  <a:lnTo>
                  <a:pt x="662" y="106"/>
                </a:lnTo>
                <a:lnTo>
                  <a:pt x="659" y="96"/>
                </a:lnTo>
                <a:lnTo>
                  <a:pt x="653" y="86"/>
                </a:lnTo>
                <a:lnTo>
                  <a:pt x="643" y="77"/>
                </a:lnTo>
                <a:lnTo>
                  <a:pt x="632" y="68"/>
                </a:lnTo>
                <a:lnTo>
                  <a:pt x="619" y="58"/>
                </a:lnTo>
                <a:lnTo>
                  <a:pt x="603" y="50"/>
                </a:lnTo>
                <a:lnTo>
                  <a:pt x="586" y="42"/>
                </a:lnTo>
                <a:lnTo>
                  <a:pt x="565" y="34"/>
                </a:lnTo>
                <a:lnTo>
                  <a:pt x="545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6" y="5"/>
                </a:lnTo>
                <a:lnTo>
                  <a:pt x="388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3" y="2"/>
                </a:lnTo>
                <a:lnTo>
                  <a:pt x="245" y="5"/>
                </a:lnTo>
                <a:lnTo>
                  <a:pt x="218" y="7"/>
                </a:lnTo>
                <a:lnTo>
                  <a:pt x="191" y="12"/>
                </a:lnTo>
                <a:lnTo>
                  <a:pt x="166" y="16"/>
                </a:lnTo>
                <a:lnTo>
                  <a:pt x="141" y="21"/>
                </a:lnTo>
                <a:lnTo>
                  <a:pt x="117" y="28"/>
                </a:lnTo>
                <a:lnTo>
                  <a:pt x="96" y="35"/>
                </a:lnTo>
                <a:lnTo>
                  <a:pt x="77" y="42"/>
                </a:lnTo>
                <a:lnTo>
                  <a:pt x="59" y="50"/>
                </a:lnTo>
                <a:lnTo>
                  <a:pt x="43" y="58"/>
                </a:lnTo>
                <a:lnTo>
                  <a:pt x="31" y="68"/>
                </a:lnTo>
                <a:lnTo>
                  <a:pt x="19" y="77"/>
                </a:lnTo>
                <a:lnTo>
                  <a:pt x="10" y="86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1501" name="Freeform 13"/>
          <p:cNvSpPr>
            <a:spLocks/>
          </p:cNvSpPr>
          <p:nvPr/>
        </p:nvSpPr>
        <p:spPr bwMode="auto">
          <a:xfrm>
            <a:off x="3838575" y="4440238"/>
            <a:ext cx="1176338" cy="609600"/>
          </a:xfrm>
          <a:custGeom>
            <a:avLst/>
            <a:gdLst/>
            <a:ahLst/>
            <a:cxnLst>
              <a:cxn ang="0">
                <a:pos x="0" y="191"/>
              </a:cxn>
              <a:cxn ang="0">
                <a:pos x="365" y="0"/>
              </a:cxn>
              <a:cxn ang="0">
                <a:pos x="740" y="198"/>
              </a:cxn>
              <a:cxn ang="0">
                <a:pos x="365" y="383"/>
              </a:cxn>
              <a:cxn ang="0">
                <a:pos x="0" y="191"/>
              </a:cxn>
            </a:cxnLst>
            <a:rect l="0" t="0" r="r" b="b"/>
            <a:pathLst>
              <a:path w="741" h="384">
                <a:moveTo>
                  <a:pt x="0" y="191"/>
                </a:moveTo>
                <a:lnTo>
                  <a:pt x="365" y="0"/>
                </a:lnTo>
                <a:lnTo>
                  <a:pt x="740" y="198"/>
                </a:lnTo>
                <a:lnTo>
                  <a:pt x="365" y="383"/>
                </a:lnTo>
                <a:lnTo>
                  <a:pt x="0" y="19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1502" name="Freeform 14"/>
          <p:cNvSpPr>
            <a:spLocks/>
          </p:cNvSpPr>
          <p:nvPr/>
        </p:nvSpPr>
        <p:spPr bwMode="auto">
          <a:xfrm>
            <a:off x="1781175" y="4581525"/>
            <a:ext cx="1249363" cy="331788"/>
          </a:xfrm>
          <a:custGeom>
            <a:avLst/>
            <a:gdLst/>
            <a:ahLst/>
            <a:cxnLst>
              <a:cxn ang="0">
                <a:pos x="786" y="208"/>
              </a:cxn>
              <a:cxn ang="0">
                <a:pos x="786" y="0"/>
              </a:cxn>
              <a:cxn ang="0">
                <a:pos x="0" y="0"/>
              </a:cxn>
              <a:cxn ang="0">
                <a:pos x="0" y="208"/>
              </a:cxn>
              <a:cxn ang="0">
                <a:pos x="786" y="208"/>
              </a:cxn>
            </a:cxnLst>
            <a:rect l="0" t="0" r="r" b="b"/>
            <a:pathLst>
              <a:path w="787" h="209">
                <a:moveTo>
                  <a:pt x="786" y="208"/>
                </a:moveTo>
                <a:lnTo>
                  <a:pt x="786" y="0"/>
                </a:lnTo>
                <a:lnTo>
                  <a:pt x="0" y="0"/>
                </a:lnTo>
                <a:lnTo>
                  <a:pt x="0" y="208"/>
                </a:lnTo>
                <a:lnTo>
                  <a:pt x="786" y="20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1503" name="Freeform 15"/>
          <p:cNvSpPr>
            <a:spLocks/>
          </p:cNvSpPr>
          <p:nvPr/>
        </p:nvSpPr>
        <p:spPr bwMode="auto">
          <a:xfrm>
            <a:off x="5999163" y="3722688"/>
            <a:ext cx="1058862" cy="371475"/>
          </a:xfrm>
          <a:custGeom>
            <a:avLst/>
            <a:gdLst/>
            <a:ahLst/>
            <a:cxnLst>
              <a:cxn ang="0">
                <a:pos x="664" y="107"/>
              </a:cxn>
              <a:cxn ang="0">
                <a:pos x="655" y="86"/>
              </a:cxn>
              <a:cxn ang="0">
                <a:pos x="634" y="67"/>
              </a:cxn>
              <a:cxn ang="0">
                <a:pos x="606" y="50"/>
              </a:cxn>
              <a:cxn ang="0">
                <a:pos x="568" y="35"/>
              </a:cxn>
              <a:cxn ang="0">
                <a:pos x="524" y="21"/>
              </a:cxn>
              <a:cxn ang="0">
                <a:pos x="474" y="11"/>
              </a:cxn>
              <a:cxn ang="0">
                <a:pos x="419" y="4"/>
              </a:cxn>
              <a:cxn ang="0">
                <a:pos x="362" y="1"/>
              </a:cxn>
              <a:cxn ang="0">
                <a:pos x="304" y="1"/>
              </a:cxn>
              <a:cxn ang="0">
                <a:pos x="247" y="4"/>
              </a:cxn>
              <a:cxn ang="0">
                <a:pos x="192" y="11"/>
              </a:cxn>
              <a:cxn ang="0">
                <a:pos x="143" y="21"/>
              </a:cxn>
              <a:cxn ang="0">
                <a:pos x="98" y="35"/>
              </a:cxn>
              <a:cxn ang="0">
                <a:pos x="60" y="50"/>
              </a:cxn>
              <a:cxn ang="0">
                <a:pos x="31" y="67"/>
              </a:cxn>
              <a:cxn ang="0">
                <a:pos x="12" y="86"/>
              </a:cxn>
              <a:cxn ang="0">
                <a:pos x="2" y="107"/>
              </a:cxn>
              <a:cxn ang="0">
                <a:pos x="2" y="127"/>
              </a:cxn>
              <a:cxn ang="0">
                <a:pos x="12" y="147"/>
              </a:cxn>
              <a:cxn ang="0">
                <a:pos x="31" y="166"/>
              </a:cxn>
              <a:cxn ang="0">
                <a:pos x="60" y="183"/>
              </a:cxn>
              <a:cxn ang="0">
                <a:pos x="98" y="199"/>
              </a:cxn>
              <a:cxn ang="0">
                <a:pos x="143" y="212"/>
              </a:cxn>
              <a:cxn ang="0">
                <a:pos x="192" y="222"/>
              </a:cxn>
              <a:cxn ang="0">
                <a:pos x="247" y="229"/>
              </a:cxn>
              <a:cxn ang="0">
                <a:pos x="304" y="232"/>
              </a:cxn>
              <a:cxn ang="0">
                <a:pos x="362" y="232"/>
              </a:cxn>
              <a:cxn ang="0">
                <a:pos x="419" y="229"/>
              </a:cxn>
              <a:cxn ang="0">
                <a:pos x="474" y="222"/>
              </a:cxn>
              <a:cxn ang="0">
                <a:pos x="524" y="212"/>
              </a:cxn>
              <a:cxn ang="0">
                <a:pos x="568" y="199"/>
              </a:cxn>
              <a:cxn ang="0">
                <a:pos x="606" y="183"/>
              </a:cxn>
              <a:cxn ang="0">
                <a:pos x="634" y="166"/>
              </a:cxn>
              <a:cxn ang="0">
                <a:pos x="655" y="147"/>
              </a:cxn>
              <a:cxn ang="0">
                <a:pos x="664" y="127"/>
              </a:cxn>
            </a:cxnLst>
            <a:rect l="0" t="0" r="r" b="b"/>
            <a:pathLst>
              <a:path w="667" h="234">
                <a:moveTo>
                  <a:pt x="666" y="116"/>
                </a:moveTo>
                <a:lnTo>
                  <a:pt x="664" y="107"/>
                </a:lnTo>
                <a:lnTo>
                  <a:pt x="661" y="96"/>
                </a:lnTo>
                <a:lnTo>
                  <a:pt x="655" y="86"/>
                </a:lnTo>
                <a:lnTo>
                  <a:pt x="646" y="77"/>
                </a:lnTo>
                <a:lnTo>
                  <a:pt x="634" y="67"/>
                </a:lnTo>
                <a:lnTo>
                  <a:pt x="621" y="58"/>
                </a:lnTo>
                <a:lnTo>
                  <a:pt x="606" y="50"/>
                </a:lnTo>
                <a:lnTo>
                  <a:pt x="588" y="42"/>
                </a:lnTo>
                <a:lnTo>
                  <a:pt x="568" y="35"/>
                </a:lnTo>
                <a:lnTo>
                  <a:pt x="547" y="28"/>
                </a:lnTo>
                <a:lnTo>
                  <a:pt x="524" y="21"/>
                </a:lnTo>
                <a:lnTo>
                  <a:pt x="499" y="16"/>
                </a:lnTo>
                <a:lnTo>
                  <a:pt x="474" y="11"/>
                </a:lnTo>
                <a:lnTo>
                  <a:pt x="447" y="7"/>
                </a:lnTo>
                <a:lnTo>
                  <a:pt x="419" y="4"/>
                </a:lnTo>
                <a:lnTo>
                  <a:pt x="391" y="2"/>
                </a:lnTo>
                <a:lnTo>
                  <a:pt x="362" y="1"/>
                </a:lnTo>
                <a:lnTo>
                  <a:pt x="333" y="0"/>
                </a:lnTo>
                <a:lnTo>
                  <a:pt x="304" y="1"/>
                </a:lnTo>
                <a:lnTo>
                  <a:pt x="275" y="2"/>
                </a:lnTo>
                <a:lnTo>
                  <a:pt x="247" y="4"/>
                </a:lnTo>
                <a:lnTo>
                  <a:pt x="219" y="7"/>
                </a:lnTo>
                <a:lnTo>
                  <a:pt x="192" y="11"/>
                </a:lnTo>
                <a:lnTo>
                  <a:pt x="167" y="16"/>
                </a:lnTo>
                <a:lnTo>
                  <a:pt x="143" y="21"/>
                </a:lnTo>
                <a:lnTo>
                  <a:pt x="120" y="28"/>
                </a:lnTo>
                <a:lnTo>
                  <a:pt x="98" y="35"/>
                </a:lnTo>
                <a:lnTo>
                  <a:pt x="78" y="42"/>
                </a:lnTo>
                <a:lnTo>
                  <a:pt x="60" y="50"/>
                </a:lnTo>
                <a:lnTo>
                  <a:pt x="46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6" y="96"/>
                </a:lnTo>
                <a:lnTo>
                  <a:pt x="2" y="107"/>
                </a:lnTo>
                <a:lnTo>
                  <a:pt x="0" y="116"/>
                </a:lnTo>
                <a:lnTo>
                  <a:pt x="2" y="127"/>
                </a:lnTo>
                <a:lnTo>
                  <a:pt x="6" y="137"/>
                </a:lnTo>
                <a:lnTo>
                  <a:pt x="12" y="147"/>
                </a:lnTo>
                <a:lnTo>
                  <a:pt x="20" y="156"/>
                </a:lnTo>
                <a:lnTo>
                  <a:pt x="31" y="166"/>
                </a:lnTo>
                <a:lnTo>
                  <a:pt x="46" y="175"/>
                </a:lnTo>
                <a:lnTo>
                  <a:pt x="60" y="183"/>
                </a:lnTo>
                <a:lnTo>
                  <a:pt x="78" y="191"/>
                </a:lnTo>
                <a:lnTo>
                  <a:pt x="98" y="199"/>
                </a:lnTo>
                <a:lnTo>
                  <a:pt x="120" y="206"/>
                </a:lnTo>
                <a:lnTo>
                  <a:pt x="143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7" y="229"/>
                </a:lnTo>
                <a:lnTo>
                  <a:pt x="275" y="231"/>
                </a:lnTo>
                <a:lnTo>
                  <a:pt x="304" y="232"/>
                </a:lnTo>
                <a:lnTo>
                  <a:pt x="333" y="233"/>
                </a:lnTo>
                <a:lnTo>
                  <a:pt x="362" y="232"/>
                </a:lnTo>
                <a:lnTo>
                  <a:pt x="391" y="231"/>
                </a:lnTo>
                <a:lnTo>
                  <a:pt x="419" y="229"/>
                </a:lnTo>
                <a:lnTo>
                  <a:pt x="447" y="226"/>
                </a:lnTo>
                <a:lnTo>
                  <a:pt x="474" y="222"/>
                </a:lnTo>
                <a:lnTo>
                  <a:pt x="499" y="217"/>
                </a:lnTo>
                <a:lnTo>
                  <a:pt x="524" y="212"/>
                </a:lnTo>
                <a:lnTo>
                  <a:pt x="547" y="206"/>
                </a:lnTo>
                <a:lnTo>
                  <a:pt x="568" y="199"/>
                </a:lnTo>
                <a:lnTo>
                  <a:pt x="588" y="191"/>
                </a:lnTo>
                <a:lnTo>
                  <a:pt x="606" y="183"/>
                </a:lnTo>
                <a:lnTo>
                  <a:pt x="621" y="175"/>
                </a:lnTo>
                <a:lnTo>
                  <a:pt x="634" y="166"/>
                </a:lnTo>
                <a:lnTo>
                  <a:pt x="646" y="156"/>
                </a:lnTo>
                <a:lnTo>
                  <a:pt x="655" y="147"/>
                </a:lnTo>
                <a:lnTo>
                  <a:pt x="661" y="137"/>
                </a:lnTo>
                <a:lnTo>
                  <a:pt x="664" y="127"/>
                </a:lnTo>
                <a:lnTo>
                  <a:pt x="666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1504" name="Rectangle 16"/>
          <p:cNvSpPr>
            <a:spLocks noChangeArrowheads="1"/>
          </p:cNvSpPr>
          <p:nvPr/>
        </p:nvSpPr>
        <p:spPr bwMode="auto">
          <a:xfrm>
            <a:off x="3090863" y="3984625"/>
            <a:ext cx="428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lot</a:t>
            </a:r>
          </a:p>
        </p:txBody>
      </p:sp>
      <p:sp>
        <p:nvSpPr>
          <p:cNvPr id="191505" name="Freeform 17"/>
          <p:cNvSpPr>
            <a:spLocks/>
          </p:cNvSpPr>
          <p:nvPr/>
        </p:nvSpPr>
        <p:spPr bwMode="auto">
          <a:xfrm>
            <a:off x="5999163" y="4591050"/>
            <a:ext cx="1474787" cy="361950"/>
          </a:xfrm>
          <a:custGeom>
            <a:avLst/>
            <a:gdLst/>
            <a:ahLst/>
            <a:cxnLst>
              <a:cxn ang="0">
                <a:pos x="928" y="227"/>
              </a:cxn>
              <a:cxn ang="0">
                <a:pos x="928" y="0"/>
              </a:cxn>
              <a:cxn ang="0">
                <a:pos x="0" y="0"/>
              </a:cxn>
              <a:cxn ang="0">
                <a:pos x="0" y="227"/>
              </a:cxn>
              <a:cxn ang="0">
                <a:pos x="928" y="227"/>
              </a:cxn>
            </a:cxnLst>
            <a:rect l="0" t="0" r="r" b="b"/>
            <a:pathLst>
              <a:path w="929" h="228">
                <a:moveTo>
                  <a:pt x="928" y="227"/>
                </a:moveTo>
                <a:lnTo>
                  <a:pt x="928" y="0"/>
                </a:lnTo>
                <a:lnTo>
                  <a:pt x="0" y="0"/>
                </a:lnTo>
                <a:lnTo>
                  <a:pt x="0" y="227"/>
                </a:lnTo>
                <a:lnTo>
                  <a:pt x="928" y="2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1506" name="Freeform 18"/>
          <p:cNvSpPr>
            <a:spLocks/>
          </p:cNvSpPr>
          <p:nvPr/>
        </p:nvSpPr>
        <p:spPr bwMode="auto">
          <a:xfrm>
            <a:off x="3838575" y="5253038"/>
            <a:ext cx="1404938" cy="6096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436" y="0"/>
              </a:cxn>
              <a:cxn ang="0">
                <a:pos x="884" y="198"/>
              </a:cxn>
              <a:cxn ang="0">
                <a:pos x="436" y="383"/>
              </a:cxn>
              <a:cxn ang="0">
                <a:pos x="0" y="192"/>
              </a:cxn>
            </a:cxnLst>
            <a:rect l="0" t="0" r="r" b="b"/>
            <a:pathLst>
              <a:path w="885" h="384">
                <a:moveTo>
                  <a:pt x="0" y="192"/>
                </a:moveTo>
                <a:lnTo>
                  <a:pt x="436" y="0"/>
                </a:lnTo>
                <a:lnTo>
                  <a:pt x="884" y="198"/>
                </a:lnTo>
                <a:lnTo>
                  <a:pt x="436" y="383"/>
                </a:ln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1507" name="Rectangle 19"/>
          <p:cNvSpPr>
            <a:spLocks noChangeArrowheads="1"/>
          </p:cNvSpPr>
          <p:nvPr/>
        </p:nvSpPr>
        <p:spPr bwMode="auto">
          <a:xfrm>
            <a:off x="2020888" y="3690938"/>
            <a:ext cx="711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191508" name="Rectangle 20"/>
          <p:cNvSpPr>
            <a:spLocks noChangeArrowheads="1"/>
          </p:cNvSpPr>
          <p:nvPr/>
        </p:nvSpPr>
        <p:spPr bwMode="auto">
          <a:xfrm>
            <a:off x="6202363" y="3700463"/>
            <a:ext cx="8366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dname</a:t>
            </a:r>
          </a:p>
        </p:txBody>
      </p:sp>
      <p:sp>
        <p:nvSpPr>
          <p:cNvPr id="191509" name="Rectangle 21"/>
          <p:cNvSpPr>
            <a:spLocks noChangeArrowheads="1"/>
          </p:cNvSpPr>
          <p:nvPr/>
        </p:nvSpPr>
        <p:spPr bwMode="auto">
          <a:xfrm>
            <a:off x="7218363" y="3983038"/>
            <a:ext cx="858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budget</a:t>
            </a:r>
          </a:p>
        </p:txBody>
      </p:sp>
      <p:sp>
        <p:nvSpPr>
          <p:cNvPr id="191510" name="Rectangle 22"/>
          <p:cNvSpPr>
            <a:spLocks noChangeArrowheads="1"/>
          </p:cNvSpPr>
          <p:nvPr/>
        </p:nvSpPr>
        <p:spPr bwMode="auto">
          <a:xfrm>
            <a:off x="5343525" y="3983038"/>
            <a:ext cx="485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did</a:t>
            </a:r>
          </a:p>
        </p:txBody>
      </p:sp>
      <p:sp>
        <p:nvSpPr>
          <p:cNvPr id="191511" name="Rectangle 23"/>
          <p:cNvSpPr>
            <a:spLocks noChangeArrowheads="1"/>
          </p:cNvSpPr>
          <p:nvPr/>
        </p:nvSpPr>
        <p:spPr bwMode="auto">
          <a:xfrm>
            <a:off x="4143375" y="3505200"/>
            <a:ext cx="7000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since</a:t>
            </a:r>
          </a:p>
        </p:txBody>
      </p:sp>
      <p:sp>
        <p:nvSpPr>
          <p:cNvPr id="191512" name="Rectangle 24"/>
          <p:cNvSpPr>
            <a:spLocks noChangeArrowheads="1"/>
          </p:cNvSpPr>
          <p:nvPr/>
        </p:nvSpPr>
        <p:spPr bwMode="auto">
          <a:xfrm>
            <a:off x="2020888" y="3690938"/>
            <a:ext cx="711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191513" name="Rectangle 25"/>
          <p:cNvSpPr>
            <a:spLocks noChangeArrowheads="1"/>
          </p:cNvSpPr>
          <p:nvPr/>
        </p:nvSpPr>
        <p:spPr bwMode="auto">
          <a:xfrm>
            <a:off x="6202363" y="3700463"/>
            <a:ext cx="8366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dname</a:t>
            </a:r>
          </a:p>
        </p:txBody>
      </p:sp>
      <p:sp>
        <p:nvSpPr>
          <p:cNvPr id="191514" name="Rectangle 26"/>
          <p:cNvSpPr>
            <a:spLocks noChangeArrowheads="1"/>
          </p:cNvSpPr>
          <p:nvPr/>
        </p:nvSpPr>
        <p:spPr bwMode="auto">
          <a:xfrm>
            <a:off x="7218363" y="3983038"/>
            <a:ext cx="858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budget</a:t>
            </a:r>
          </a:p>
        </p:txBody>
      </p:sp>
      <p:sp>
        <p:nvSpPr>
          <p:cNvPr id="191515" name="Rectangle 27"/>
          <p:cNvSpPr>
            <a:spLocks noChangeArrowheads="1"/>
          </p:cNvSpPr>
          <p:nvPr/>
        </p:nvSpPr>
        <p:spPr bwMode="auto">
          <a:xfrm>
            <a:off x="5343525" y="3983038"/>
            <a:ext cx="485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did</a:t>
            </a:r>
          </a:p>
        </p:txBody>
      </p:sp>
      <p:sp>
        <p:nvSpPr>
          <p:cNvPr id="191516" name="Rectangle 28"/>
          <p:cNvSpPr>
            <a:spLocks noChangeArrowheads="1"/>
          </p:cNvSpPr>
          <p:nvPr/>
        </p:nvSpPr>
        <p:spPr bwMode="auto">
          <a:xfrm>
            <a:off x="4143375" y="3505200"/>
            <a:ext cx="7000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since</a:t>
            </a:r>
          </a:p>
        </p:txBody>
      </p:sp>
      <p:sp>
        <p:nvSpPr>
          <p:cNvPr id="191517" name="Rectangle 29"/>
          <p:cNvSpPr>
            <a:spLocks noChangeArrowheads="1"/>
          </p:cNvSpPr>
          <p:nvPr/>
        </p:nvSpPr>
        <p:spPr bwMode="auto">
          <a:xfrm>
            <a:off x="3883025" y="4597400"/>
            <a:ext cx="10509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Manages</a:t>
            </a:r>
          </a:p>
        </p:txBody>
      </p:sp>
      <p:sp>
        <p:nvSpPr>
          <p:cNvPr id="191518" name="Rectangle 30"/>
          <p:cNvSpPr>
            <a:spLocks noChangeArrowheads="1"/>
          </p:cNvSpPr>
          <p:nvPr/>
        </p:nvSpPr>
        <p:spPr bwMode="auto">
          <a:xfrm>
            <a:off x="4144963" y="6218238"/>
            <a:ext cx="7000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since</a:t>
            </a:r>
          </a:p>
        </p:txBody>
      </p:sp>
      <p:sp>
        <p:nvSpPr>
          <p:cNvPr id="191519" name="Rectangle 31"/>
          <p:cNvSpPr>
            <a:spLocks noChangeArrowheads="1"/>
          </p:cNvSpPr>
          <p:nvPr/>
        </p:nvSpPr>
        <p:spPr bwMode="auto">
          <a:xfrm>
            <a:off x="6057900" y="4579938"/>
            <a:ext cx="1422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Departments</a:t>
            </a:r>
          </a:p>
        </p:txBody>
      </p:sp>
      <p:sp>
        <p:nvSpPr>
          <p:cNvPr id="191520" name="Rectangle 32"/>
          <p:cNvSpPr>
            <a:spLocks noChangeArrowheads="1"/>
          </p:cNvSpPr>
          <p:nvPr/>
        </p:nvSpPr>
        <p:spPr bwMode="auto">
          <a:xfrm>
            <a:off x="1863725" y="4581525"/>
            <a:ext cx="1254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Employees</a:t>
            </a:r>
          </a:p>
        </p:txBody>
      </p:sp>
      <p:sp>
        <p:nvSpPr>
          <p:cNvPr id="191521" name="Rectangle 33"/>
          <p:cNvSpPr>
            <a:spLocks noChangeArrowheads="1"/>
          </p:cNvSpPr>
          <p:nvPr/>
        </p:nvSpPr>
        <p:spPr bwMode="auto">
          <a:xfrm>
            <a:off x="1098550" y="3973513"/>
            <a:ext cx="5318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ssn</a:t>
            </a:r>
          </a:p>
        </p:txBody>
      </p:sp>
      <p:sp>
        <p:nvSpPr>
          <p:cNvPr id="191522" name="Rectangle 34"/>
          <p:cNvSpPr>
            <a:spLocks noChangeArrowheads="1"/>
          </p:cNvSpPr>
          <p:nvPr/>
        </p:nvSpPr>
        <p:spPr bwMode="auto">
          <a:xfrm>
            <a:off x="4052888" y="5383213"/>
            <a:ext cx="1095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Works_In</a:t>
            </a:r>
          </a:p>
        </p:txBody>
      </p:sp>
      <p:sp>
        <p:nvSpPr>
          <p:cNvPr id="191523" name="Line 35"/>
          <p:cNvSpPr>
            <a:spLocks noChangeShapeType="1"/>
          </p:cNvSpPr>
          <p:nvPr/>
        </p:nvSpPr>
        <p:spPr bwMode="auto">
          <a:xfrm>
            <a:off x="1357313" y="4376738"/>
            <a:ext cx="646112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524" name="Line 36"/>
          <p:cNvSpPr>
            <a:spLocks noChangeShapeType="1"/>
          </p:cNvSpPr>
          <p:nvPr/>
        </p:nvSpPr>
        <p:spPr bwMode="auto">
          <a:xfrm>
            <a:off x="2300288" y="409575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525" name="Line 37"/>
          <p:cNvSpPr>
            <a:spLocks noChangeShapeType="1"/>
          </p:cNvSpPr>
          <p:nvPr/>
        </p:nvSpPr>
        <p:spPr bwMode="auto">
          <a:xfrm flipH="1">
            <a:off x="2611438" y="4376738"/>
            <a:ext cx="668337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526" name="Line 38"/>
          <p:cNvSpPr>
            <a:spLocks noChangeShapeType="1"/>
          </p:cNvSpPr>
          <p:nvPr/>
        </p:nvSpPr>
        <p:spPr bwMode="auto">
          <a:xfrm flipV="1">
            <a:off x="4416425" y="3840163"/>
            <a:ext cx="0" cy="595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527" name="Line 39"/>
          <p:cNvSpPr>
            <a:spLocks noChangeShapeType="1"/>
          </p:cNvSpPr>
          <p:nvPr/>
        </p:nvSpPr>
        <p:spPr bwMode="auto">
          <a:xfrm>
            <a:off x="5565775" y="4376738"/>
            <a:ext cx="838200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528" name="Line 40"/>
          <p:cNvSpPr>
            <a:spLocks noChangeShapeType="1"/>
          </p:cNvSpPr>
          <p:nvPr/>
        </p:nvSpPr>
        <p:spPr bwMode="auto">
          <a:xfrm>
            <a:off x="6530975" y="409575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529" name="Line 41"/>
          <p:cNvSpPr>
            <a:spLocks noChangeShapeType="1"/>
          </p:cNvSpPr>
          <p:nvPr/>
        </p:nvSpPr>
        <p:spPr bwMode="auto">
          <a:xfrm flipH="1">
            <a:off x="6986588" y="4376738"/>
            <a:ext cx="547687" cy="227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530" name="Line 42"/>
          <p:cNvSpPr>
            <a:spLocks noChangeShapeType="1"/>
          </p:cNvSpPr>
          <p:nvPr/>
        </p:nvSpPr>
        <p:spPr bwMode="auto">
          <a:xfrm flipH="1">
            <a:off x="4410075" y="5859463"/>
            <a:ext cx="13335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531" name="Line 43"/>
          <p:cNvSpPr>
            <a:spLocks noChangeShapeType="1"/>
          </p:cNvSpPr>
          <p:nvPr/>
        </p:nvSpPr>
        <p:spPr bwMode="auto">
          <a:xfrm>
            <a:off x="5024438" y="4751388"/>
            <a:ext cx="9207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532" name="Line 44"/>
          <p:cNvSpPr>
            <a:spLocks noChangeShapeType="1"/>
          </p:cNvSpPr>
          <p:nvPr/>
        </p:nvSpPr>
        <p:spPr bwMode="auto">
          <a:xfrm flipH="1">
            <a:off x="3048000" y="4751388"/>
            <a:ext cx="7667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533" name="Line 45"/>
          <p:cNvSpPr>
            <a:spLocks noChangeShapeType="1"/>
          </p:cNvSpPr>
          <p:nvPr/>
        </p:nvSpPr>
        <p:spPr bwMode="auto">
          <a:xfrm flipH="1" flipV="1">
            <a:off x="3001963" y="4803775"/>
            <a:ext cx="830262" cy="7731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534" name="Line 46"/>
          <p:cNvSpPr>
            <a:spLocks noChangeShapeType="1"/>
          </p:cNvSpPr>
          <p:nvPr/>
        </p:nvSpPr>
        <p:spPr bwMode="auto">
          <a:xfrm flipV="1">
            <a:off x="5243513" y="4946650"/>
            <a:ext cx="1066800" cy="65087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Participation Constraints in SQL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067800" cy="4876800"/>
          </a:xfrm>
          <a:noFill/>
          <a:ln/>
        </p:spPr>
        <p:txBody>
          <a:bodyPr lIns="90488" tIns="44450" rIns="90488" bIns="44450"/>
          <a:lstStyle/>
          <a:p>
            <a:r>
              <a:rPr lang="en-US" b="0"/>
              <a:t>We can capture participation constraints involving one entity set in a binary relationship, but little else (without resorting to </a:t>
            </a:r>
            <a:r>
              <a:rPr lang="en-US" sz="2000" b="0"/>
              <a:t>CHECK</a:t>
            </a:r>
            <a:r>
              <a:rPr lang="en-US" b="0"/>
              <a:t> constraints which we’ll learn later).</a:t>
            </a:r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533400" y="2865438"/>
            <a:ext cx="7219950" cy="391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CREATE TABLE  Dept_Mgr(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  </a:t>
            </a:r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did  INTEGER,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  dname  CHAR(20),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  budget  REAL,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  ssn  CHAR(11) </a:t>
            </a:r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NOT NULL</a:t>
            </a:r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  since  DATE,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  </a:t>
            </a:r>
            <a:r>
              <a:rPr lang="en-US" sz="2400">
                <a:solidFill>
                  <a:schemeClr val="folHlink"/>
                </a:solidFill>
                <a:latin typeface="Lucida Console" pitchFamily="49" charset="0"/>
              </a:rPr>
              <a:t>PRIMARY KEY  (did),</a:t>
            </a:r>
          </a:p>
          <a:p>
            <a:r>
              <a:rPr lang="en-US" sz="2400">
                <a:solidFill>
                  <a:schemeClr val="folHlink"/>
                </a:solidFill>
                <a:latin typeface="Lucida Console" pitchFamily="49" charset="0"/>
              </a:rPr>
              <a:t>   FOREIGN KEY  (ssn) REFERENCES Employees,</a:t>
            </a:r>
            <a:endParaRPr lang="en-US" sz="240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     </a:t>
            </a:r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ON DELETE NO ACTION</a:t>
            </a:r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</p:txBody>
      </p:sp>
      <p:sp>
        <p:nvSpPr>
          <p:cNvPr id="193543" name="Oval 7"/>
          <p:cNvSpPr>
            <a:spLocks noChangeArrowheads="1"/>
          </p:cNvSpPr>
          <p:nvPr/>
        </p:nvSpPr>
        <p:spPr bwMode="auto">
          <a:xfrm>
            <a:off x="2759075" y="4367213"/>
            <a:ext cx="2209800" cy="685800"/>
          </a:xfrm>
          <a:prstGeom prst="ellipse">
            <a:avLst/>
          </a:prstGeom>
          <a:noFill/>
          <a:ln w="3175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838200"/>
          </a:xfrm>
        </p:spPr>
        <p:txBody>
          <a:bodyPr/>
          <a:lstStyle/>
          <a:p>
            <a:r>
              <a:rPr lang="en-US"/>
              <a:t>Steps in Database Design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839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0">
                <a:solidFill>
                  <a:schemeClr val="folHlink"/>
                </a:solidFill>
              </a:rPr>
              <a:t>Requirements Analysis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 user needs; what must database do?</a:t>
            </a:r>
          </a:p>
          <a:p>
            <a:pPr>
              <a:lnSpc>
                <a:spcPct val="90000"/>
              </a:lnSpc>
            </a:pPr>
            <a:r>
              <a:rPr lang="en-US" sz="2800" b="0">
                <a:solidFill>
                  <a:schemeClr val="folHlink"/>
                </a:solidFill>
              </a:rPr>
              <a:t>Conceptual Design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 high level descr (often done w/ER model)</a:t>
            </a:r>
          </a:p>
          <a:p>
            <a:pPr>
              <a:lnSpc>
                <a:spcPct val="90000"/>
              </a:lnSpc>
            </a:pPr>
            <a:r>
              <a:rPr lang="en-US" sz="2800" b="0">
                <a:solidFill>
                  <a:schemeClr val="folHlink"/>
                </a:solidFill>
              </a:rPr>
              <a:t>Logical Design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 translate ER into DBMS data model</a:t>
            </a:r>
          </a:p>
          <a:p>
            <a:pPr>
              <a:lnSpc>
                <a:spcPct val="90000"/>
              </a:lnSpc>
            </a:pPr>
            <a:r>
              <a:rPr lang="en-US" sz="2800" b="0">
                <a:solidFill>
                  <a:schemeClr val="folHlink"/>
                </a:solidFill>
              </a:rPr>
              <a:t>Schema Refinement </a:t>
            </a:r>
          </a:p>
          <a:p>
            <a:pPr lvl="1">
              <a:lnSpc>
                <a:spcPct val="90000"/>
              </a:lnSpc>
            </a:pPr>
            <a:r>
              <a:rPr lang="en-US" sz="2800" b="1"/>
              <a:t> </a:t>
            </a:r>
            <a:r>
              <a:rPr lang="en-US" sz="2800"/>
              <a:t>consistency, normalization</a:t>
            </a:r>
            <a:endParaRPr lang="en-US" sz="2800" b="1"/>
          </a:p>
          <a:p>
            <a:pPr>
              <a:lnSpc>
                <a:spcPct val="90000"/>
              </a:lnSpc>
            </a:pPr>
            <a:r>
              <a:rPr lang="en-US" sz="2800" b="0">
                <a:solidFill>
                  <a:schemeClr val="folHlink"/>
                </a:solidFill>
              </a:rPr>
              <a:t>Physical Design</a:t>
            </a:r>
            <a:r>
              <a:rPr lang="en-US" sz="2800" b="0"/>
              <a:t> - indexes, disk layout</a:t>
            </a:r>
          </a:p>
          <a:p>
            <a:pPr>
              <a:lnSpc>
                <a:spcPct val="90000"/>
              </a:lnSpc>
            </a:pPr>
            <a:r>
              <a:rPr lang="en-US" sz="2800" b="0">
                <a:solidFill>
                  <a:schemeClr val="folHlink"/>
                </a:solidFill>
              </a:rPr>
              <a:t>Security Design</a:t>
            </a:r>
            <a:r>
              <a:rPr lang="en-US" sz="2800" b="0"/>
              <a:t> - who accesses what, and 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Review: Weak Entities</a:t>
            </a:r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067800" cy="495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A </a:t>
            </a:r>
            <a:r>
              <a:rPr lang="en-US" i="1">
                <a:solidFill>
                  <a:schemeClr val="accent2"/>
                </a:solidFill>
              </a:rPr>
              <a:t>weak entity </a:t>
            </a:r>
            <a:r>
              <a:rPr lang="en-US"/>
              <a:t>can be identified uniquely only by considering the primary key of another (</a:t>
            </a:r>
            <a:r>
              <a:rPr lang="en-US" i="1"/>
              <a:t>owner</a:t>
            </a:r>
            <a:r>
              <a:rPr lang="en-US"/>
              <a:t>) entity.</a:t>
            </a:r>
          </a:p>
          <a:p>
            <a:pPr lvl="1"/>
            <a:r>
              <a:rPr lang="en-US"/>
              <a:t>Owner entity set and weak entity set must participate in a one-to-many relationship set (1 owner, many weak entities).</a:t>
            </a:r>
          </a:p>
          <a:p>
            <a:pPr lvl="1"/>
            <a:r>
              <a:rPr lang="en-US"/>
              <a:t>Weak entity set must have total participation in this </a:t>
            </a:r>
            <a:r>
              <a:rPr lang="en-US" i="1">
                <a:solidFill>
                  <a:schemeClr val="accent2"/>
                </a:solidFill>
              </a:rPr>
              <a:t>identifying </a:t>
            </a:r>
            <a:r>
              <a:rPr lang="en-US"/>
              <a:t>relationship set.  </a:t>
            </a:r>
          </a:p>
        </p:txBody>
      </p:sp>
      <p:sp>
        <p:nvSpPr>
          <p:cNvPr id="195590" name="Freeform 6"/>
          <p:cNvSpPr>
            <a:spLocks/>
          </p:cNvSpPr>
          <p:nvPr/>
        </p:nvSpPr>
        <p:spPr bwMode="auto">
          <a:xfrm>
            <a:off x="5845175" y="4722813"/>
            <a:ext cx="1254125" cy="530225"/>
          </a:xfrm>
          <a:custGeom>
            <a:avLst/>
            <a:gdLst/>
            <a:ahLst/>
            <a:cxnLst>
              <a:cxn ang="0">
                <a:pos x="788" y="153"/>
              </a:cxn>
              <a:cxn ang="0">
                <a:pos x="775" y="124"/>
              </a:cxn>
              <a:cxn ang="0">
                <a:pos x="752" y="97"/>
              </a:cxn>
              <a:cxn ang="0">
                <a:pos x="718" y="71"/>
              </a:cxn>
              <a:cxn ang="0">
                <a:pos x="674" y="50"/>
              </a:cxn>
              <a:cxn ang="0">
                <a:pos x="621" y="30"/>
              </a:cxn>
              <a:cxn ang="0">
                <a:pos x="561" y="17"/>
              </a:cxn>
              <a:cxn ang="0">
                <a:pos x="497" y="6"/>
              </a:cxn>
              <a:cxn ang="0">
                <a:pos x="429" y="1"/>
              </a:cxn>
              <a:cxn ang="0">
                <a:pos x="360" y="1"/>
              </a:cxn>
              <a:cxn ang="0">
                <a:pos x="293" y="6"/>
              </a:cxn>
              <a:cxn ang="0">
                <a:pos x="228" y="17"/>
              </a:cxn>
              <a:cxn ang="0">
                <a:pos x="169" y="30"/>
              </a:cxn>
              <a:cxn ang="0">
                <a:pos x="116" y="50"/>
              </a:cxn>
              <a:cxn ang="0">
                <a:pos x="72" y="71"/>
              </a:cxn>
              <a:cxn ang="0">
                <a:pos x="38" y="97"/>
              </a:cxn>
              <a:cxn ang="0">
                <a:pos x="14" y="124"/>
              </a:cxn>
              <a:cxn ang="0">
                <a:pos x="2" y="153"/>
              </a:cxn>
              <a:cxn ang="0">
                <a:pos x="2" y="181"/>
              </a:cxn>
              <a:cxn ang="0">
                <a:pos x="14" y="210"/>
              </a:cxn>
              <a:cxn ang="0">
                <a:pos x="38" y="237"/>
              </a:cxn>
              <a:cxn ang="0">
                <a:pos x="72" y="262"/>
              </a:cxn>
              <a:cxn ang="0">
                <a:pos x="116" y="284"/>
              </a:cxn>
              <a:cxn ang="0">
                <a:pos x="169" y="303"/>
              </a:cxn>
              <a:cxn ang="0">
                <a:pos x="228" y="317"/>
              </a:cxn>
              <a:cxn ang="0">
                <a:pos x="293" y="327"/>
              </a:cxn>
              <a:cxn ang="0">
                <a:pos x="360" y="332"/>
              </a:cxn>
              <a:cxn ang="0">
                <a:pos x="429" y="332"/>
              </a:cxn>
              <a:cxn ang="0">
                <a:pos x="497" y="327"/>
              </a:cxn>
              <a:cxn ang="0">
                <a:pos x="561" y="317"/>
              </a:cxn>
              <a:cxn ang="0">
                <a:pos x="621" y="303"/>
              </a:cxn>
              <a:cxn ang="0">
                <a:pos x="674" y="284"/>
              </a:cxn>
              <a:cxn ang="0">
                <a:pos x="718" y="262"/>
              </a:cxn>
              <a:cxn ang="0">
                <a:pos x="752" y="237"/>
              </a:cxn>
              <a:cxn ang="0">
                <a:pos x="775" y="210"/>
              </a:cxn>
              <a:cxn ang="0">
                <a:pos x="788" y="181"/>
              </a:cxn>
            </a:cxnLst>
            <a:rect l="0" t="0" r="r" b="b"/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5591" name="Freeform 7"/>
          <p:cNvSpPr>
            <a:spLocks/>
          </p:cNvSpPr>
          <p:nvPr/>
        </p:nvSpPr>
        <p:spPr bwMode="auto">
          <a:xfrm>
            <a:off x="7378700" y="4738688"/>
            <a:ext cx="1254125" cy="530225"/>
          </a:xfrm>
          <a:custGeom>
            <a:avLst/>
            <a:gdLst/>
            <a:ahLst/>
            <a:cxnLst>
              <a:cxn ang="0">
                <a:pos x="2" y="181"/>
              </a:cxn>
              <a:cxn ang="0">
                <a:pos x="13" y="210"/>
              </a:cxn>
              <a:cxn ang="0">
                <a:pos x="38" y="237"/>
              </a:cxn>
              <a:cxn ang="0">
                <a:pos x="72" y="262"/>
              </a:cxn>
              <a:cxn ang="0">
                <a:pos x="116" y="284"/>
              </a:cxn>
              <a:cxn ang="0">
                <a:pos x="169" y="303"/>
              </a:cxn>
              <a:cxn ang="0">
                <a:pos x="228" y="317"/>
              </a:cxn>
              <a:cxn ang="0">
                <a:pos x="293" y="327"/>
              </a:cxn>
              <a:cxn ang="0">
                <a:pos x="360" y="332"/>
              </a:cxn>
              <a:cxn ang="0">
                <a:pos x="429" y="332"/>
              </a:cxn>
              <a:cxn ang="0">
                <a:pos x="497" y="327"/>
              </a:cxn>
              <a:cxn ang="0">
                <a:pos x="561" y="317"/>
              </a:cxn>
              <a:cxn ang="0">
                <a:pos x="621" y="303"/>
              </a:cxn>
              <a:cxn ang="0">
                <a:pos x="673" y="284"/>
              </a:cxn>
              <a:cxn ang="0">
                <a:pos x="717" y="262"/>
              </a:cxn>
              <a:cxn ang="0">
                <a:pos x="752" y="237"/>
              </a:cxn>
              <a:cxn ang="0">
                <a:pos x="775" y="210"/>
              </a:cxn>
              <a:cxn ang="0">
                <a:pos x="787" y="181"/>
              </a:cxn>
              <a:cxn ang="0">
                <a:pos x="787" y="152"/>
              </a:cxn>
              <a:cxn ang="0">
                <a:pos x="775" y="124"/>
              </a:cxn>
              <a:cxn ang="0">
                <a:pos x="751" y="97"/>
              </a:cxn>
              <a:cxn ang="0">
                <a:pos x="717" y="71"/>
              </a:cxn>
              <a:cxn ang="0">
                <a:pos x="673" y="49"/>
              </a:cxn>
              <a:cxn ang="0">
                <a:pos x="620" y="30"/>
              </a:cxn>
              <a:cxn ang="0">
                <a:pos x="561" y="16"/>
              </a:cxn>
              <a:cxn ang="0">
                <a:pos x="496" y="6"/>
              </a:cxn>
              <a:cxn ang="0">
                <a:pos x="429" y="1"/>
              </a:cxn>
              <a:cxn ang="0">
                <a:pos x="360" y="1"/>
              </a:cxn>
              <a:cxn ang="0">
                <a:pos x="293" y="7"/>
              </a:cxn>
              <a:cxn ang="0">
                <a:pos x="228" y="16"/>
              </a:cxn>
              <a:cxn ang="0">
                <a:pos x="169" y="30"/>
              </a:cxn>
              <a:cxn ang="0">
                <a:pos x="116" y="50"/>
              </a:cxn>
              <a:cxn ang="0">
                <a:pos x="72" y="71"/>
              </a:cxn>
              <a:cxn ang="0">
                <a:pos x="38" y="97"/>
              </a:cxn>
              <a:cxn ang="0">
                <a:pos x="13" y="124"/>
              </a:cxn>
              <a:cxn ang="0">
                <a:pos x="2" y="152"/>
              </a:cxn>
            </a:cxnLst>
            <a:rect l="0" t="0" r="r" b="b"/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5592" name="Freeform 8"/>
          <p:cNvSpPr>
            <a:spLocks/>
          </p:cNvSpPr>
          <p:nvPr/>
        </p:nvSpPr>
        <p:spPr bwMode="auto">
          <a:xfrm>
            <a:off x="496888" y="4754563"/>
            <a:ext cx="1254125" cy="530225"/>
          </a:xfrm>
          <a:custGeom>
            <a:avLst/>
            <a:gdLst/>
            <a:ahLst/>
            <a:cxnLst>
              <a:cxn ang="0">
                <a:pos x="787" y="152"/>
              </a:cxn>
              <a:cxn ang="0">
                <a:pos x="776" y="124"/>
              </a:cxn>
              <a:cxn ang="0">
                <a:pos x="752" y="96"/>
              </a:cxn>
              <a:cxn ang="0">
                <a:pos x="717" y="71"/>
              </a:cxn>
              <a:cxn ang="0">
                <a:pos x="673" y="49"/>
              </a:cxn>
              <a:cxn ang="0">
                <a:pos x="620" y="30"/>
              </a:cxn>
              <a:cxn ang="0">
                <a:pos x="561" y="16"/>
              </a:cxn>
              <a:cxn ang="0">
                <a:pos x="497" y="6"/>
              </a:cxn>
              <a:cxn ang="0">
                <a:pos x="429" y="1"/>
              </a:cxn>
              <a:cxn ang="0">
                <a:pos x="360" y="1"/>
              </a:cxn>
              <a:cxn ang="0">
                <a:pos x="293" y="6"/>
              </a:cxn>
              <a:cxn ang="0">
                <a:pos x="228" y="16"/>
              </a:cxn>
              <a:cxn ang="0">
                <a:pos x="169" y="30"/>
              </a:cxn>
              <a:cxn ang="0">
                <a:pos x="116" y="49"/>
              </a:cxn>
              <a:cxn ang="0">
                <a:pos x="72" y="71"/>
              </a:cxn>
              <a:cxn ang="0">
                <a:pos x="38" y="96"/>
              </a:cxn>
              <a:cxn ang="0">
                <a:pos x="14" y="124"/>
              </a:cxn>
              <a:cxn ang="0">
                <a:pos x="2" y="152"/>
              </a:cxn>
              <a:cxn ang="0">
                <a:pos x="2" y="181"/>
              </a:cxn>
              <a:cxn ang="0">
                <a:pos x="14" y="210"/>
              </a:cxn>
              <a:cxn ang="0">
                <a:pos x="38" y="237"/>
              </a:cxn>
              <a:cxn ang="0">
                <a:pos x="72" y="262"/>
              </a:cxn>
              <a:cxn ang="0">
                <a:pos x="116" y="284"/>
              </a:cxn>
              <a:cxn ang="0">
                <a:pos x="169" y="303"/>
              </a:cxn>
              <a:cxn ang="0">
                <a:pos x="228" y="317"/>
              </a:cxn>
              <a:cxn ang="0">
                <a:pos x="293" y="327"/>
              </a:cxn>
              <a:cxn ang="0">
                <a:pos x="360" y="332"/>
              </a:cxn>
              <a:cxn ang="0">
                <a:pos x="429" y="332"/>
              </a:cxn>
              <a:cxn ang="0">
                <a:pos x="497" y="327"/>
              </a:cxn>
              <a:cxn ang="0">
                <a:pos x="561" y="317"/>
              </a:cxn>
              <a:cxn ang="0">
                <a:pos x="620" y="303"/>
              </a:cxn>
              <a:cxn ang="0">
                <a:pos x="673" y="284"/>
              </a:cxn>
              <a:cxn ang="0">
                <a:pos x="717" y="262"/>
              </a:cxn>
              <a:cxn ang="0">
                <a:pos x="752" y="237"/>
              </a:cxn>
              <a:cxn ang="0">
                <a:pos x="776" y="210"/>
              </a:cxn>
              <a:cxn ang="0">
                <a:pos x="787" y="181"/>
              </a:cxn>
            </a:cxnLst>
            <a:rect l="0" t="0" r="r" b="b"/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5593" name="Freeform 9"/>
          <p:cNvSpPr>
            <a:spLocks/>
          </p:cNvSpPr>
          <p:nvPr/>
        </p:nvSpPr>
        <p:spPr bwMode="auto">
          <a:xfrm>
            <a:off x="2797175" y="4754563"/>
            <a:ext cx="1252538" cy="530225"/>
          </a:xfrm>
          <a:custGeom>
            <a:avLst/>
            <a:gdLst/>
            <a:ahLst/>
            <a:cxnLst>
              <a:cxn ang="0">
                <a:pos x="2" y="181"/>
              </a:cxn>
              <a:cxn ang="0">
                <a:pos x="13" y="210"/>
              </a:cxn>
              <a:cxn ang="0">
                <a:pos x="37" y="237"/>
              </a:cxn>
              <a:cxn ang="0">
                <a:pos x="71" y="262"/>
              </a:cxn>
              <a:cxn ang="0">
                <a:pos x="116" y="284"/>
              </a:cxn>
              <a:cxn ang="0">
                <a:pos x="168" y="303"/>
              </a:cxn>
              <a:cxn ang="0">
                <a:pos x="227" y="317"/>
              </a:cxn>
              <a:cxn ang="0">
                <a:pos x="293" y="327"/>
              </a:cxn>
              <a:cxn ang="0">
                <a:pos x="360" y="332"/>
              </a:cxn>
              <a:cxn ang="0">
                <a:pos x="428" y="332"/>
              </a:cxn>
              <a:cxn ang="0">
                <a:pos x="497" y="327"/>
              </a:cxn>
              <a:cxn ang="0">
                <a:pos x="561" y="317"/>
              </a:cxn>
              <a:cxn ang="0">
                <a:pos x="620" y="302"/>
              </a:cxn>
              <a:cxn ang="0">
                <a:pos x="673" y="284"/>
              </a:cxn>
              <a:cxn ang="0">
                <a:pos x="717" y="261"/>
              </a:cxn>
              <a:cxn ang="0">
                <a:pos x="751" y="237"/>
              </a:cxn>
              <a:cxn ang="0">
                <a:pos x="775" y="209"/>
              </a:cxn>
              <a:cxn ang="0">
                <a:pos x="787" y="180"/>
              </a:cxn>
              <a:cxn ang="0">
                <a:pos x="787" y="152"/>
              </a:cxn>
              <a:cxn ang="0">
                <a:pos x="775" y="124"/>
              </a:cxn>
              <a:cxn ang="0">
                <a:pos x="751" y="96"/>
              </a:cxn>
              <a:cxn ang="0">
                <a:pos x="717" y="71"/>
              </a:cxn>
              <a:cxn ang="0">
                <a:pos x="673" y="49"/>
              </a:cxn>
              <a:cxn ang="0">
                <a:pos x="620" y="30"/>
              </a:cxn>
              <a:cxn ang="0">
                <a:pos x="561" y="16"/>
              </a:cxn>
              <a:cxn ang="0">
                <a:pos x="496" y="6"/>
              </a:cxn>
              <a:cxn ang="0">
                <a:pos x="428" y="1"/>
              </a:cxn>
              <a:cxn ang="0">
                <a:pos x="360" y="1"/>
              </a:cxn>
              <a:cxn ang="0">
                <a:pos x="292" y="6"/>
              </a:cxn>
              <a:cxn ang="0">
                <a:pos x="227" y="16"/>
              </a:cxn>
              <a:cxn ang="0">
                <a:pos x="168" y="30"/>
              </a:cxn>
              <a:cxn ang="0">
                <a:pos x="116" y="49"/>
              </a:cxn>
              <a:cxn ang="0">
                <a:pos x="71" y="71"/>
              </a:cxn>
              <a:cxn ang="0">
                <a:pos x="37" y="97"/>
              </a:cxn>
              <a:cxn ang="0">
                <a:pos x="13" y="124"/>
              </a:cxn>
              <a:cxn ang="0">
                <a:pos x="2" y="152"/>
              </a:cxn>
            </a:cxnLst>
            <a:rect l="0" t="0" r="r" b="b"/>
            <a:pathLst>
              <a:path w="789" h="334">
                <a:moveTo>
                  <a:pt x="0" y="167"/>
                </a:moveTo>
                <a:lnTo>
                  <a:pt x="2" y="181"/>
                </a:lnTo>
                <a:lnTo>
                  <a:pt x="6" y="195"/>
                </a:lnTo>
                <a:lnTo>
                  <a:pt x="13" y="210"/>
                </a:lnTo>
                <a:lnTo>
                  <a:pt x="24" y="224"/>
                </a:lnTo>
                <a:lnTo>
                  <a:pt x="37" y="237"/>
                </a:lnTo>
                <a:lnTo>
                  <a:pt x="53" y="250"/>
                </a:lnTo>
                <a:lnTo>
                  <a:pt x="71" y="262"/>
                </a:lnTo>
                <a:lnTo>
                  <a:pt x="92" y="274"/>
                </a:lnTo>
                <a:lnTo>
                  <a:pt x="116" y="284"/>
                </a:lnTo>
                <a:lnTo>
                  <a:pt x="141" y="294"/>
                </a:lnTo>
                <a:lnTo>
                  <a:pt x="168" y="303"/>
                </a:lnTo>
                <a:lnTo>
                  <a:pt x="197" y="311"/>
                </a:lnTo>
                <a:lnTo>
                  <a:pt x="227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4" y="333"/>
                </a:lnTo>
                <a:lnTo>
                  <a:pt x="428" y="332"/>
                </a:lnTo>
                <a:lnTo>
                  <a:pt x="462" y="330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0" y="302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6" y="250"/>
                </a:lnTo>
                <a:lnTo>
                  <a:pt x="751" y="237"/>
                </a:lnTo>
                <a:lnTo>
                  <a:pt x="764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4" y="110"/>
                </a:lnTo>
                <a:lnTo>
                  <a:pt x="751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2" y="3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2" y="6"/>
                </a:lnTo>
                <a:lnTo>
                  <a:pt x="259" y="10"/>
                </a:lnTo>
                <a:lnTo>
                  <a:pt x="227" y="16"/>
                </a:lnTo>
                <a:lnTo>
                  <a:pt x="197" y="23"/>
                </a:lnTo>
                <a:lnTo>
                  <a:pt x="168" y="30"/>
                </a:lnTo>
                <a:lnTo>
                  <a:pt x="140" y="39"/>
                </a:lnTo>
                <a:lnTo>
                  <a:pt x="116" y="49"/>
                </a:lnTo>
                <a:lnTo>
                  <a:pt x="92" y="60"/>
                </a:lnTo>
                <a:lnTo>
                  <a:pt x="71" y="71"/>
                </a:lnTo>
                <a:lnTo>
                  <a:pt x="53" y="83"/>
                </a:lnTo>
                <a:lnTo>
                  <a:pt x="37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7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5594" name="Freeform 10"/>
          <p:cNvSpPr>
            <a:spLocks/>
          </p:cNvSpPr>
          <p:nvPr/>
        </p:nvSpPr>
        <p:spPr bwMode="auto">
          <a:xfrm>
            <a:off x="4344988" y="4630738"/>
            <a:ext cx="1252537" cy="528637"/>
          </a:xfrm>
          <a:custGeom>
            <a:avLst/>
            <a:gdLst/>
            <a:ahLst/>
            <a:cxnLst>
              <a:cxn ang="0">
                <a:pos x="2" y="181"/>
              </a:cxn>
              <a:cxn ang="0">
                <a:pos x="14" y="209"/>
              </a:cxn>
              <a:cxn ang="0">
                <a:pos x="38" y="237"/>
              </a:cxn>
              <a:cxn ang="0">
                <a:pos x="72" y="262"/>
              </a:cxn>
              <a:cxn ang="0">
                <a:pos x="116" y="284"/>
              </a:cxn>
              <a:cxn ang="0">
                <a:pos x="169" y="302"/>
              </a:cxn>
              <a:cxn ang="0">
                <a:pos x="228" y="317"/>
              </a:cxn>
              <a:cxn ang="0">
                <a:pos x="292" y="327"/>
              </a:cxn>
              <a:cxn ang="0">
                <a:pos x="360" y="332"/>
              </a:cxn>
              <a:cxn ang="0">
                <a:pos x="429" y="332"/>
              </a:cxn>
              <a:cxn ang="0">
                <a:pos x="496" y="327"/>
              </a:cxn>
              <a:cxn ang="0">
                <a:pos x="560" y="317"/>
              </a:cxn>
              <a:cxn ang="0">
                <a:pos x="620" y="302"/>
              </a:cxn>
              <a:cxn ang="0">
                <a:pos x="673" y="284"/>
              </a:cxn>
              <a:cxn ang="0">
                <a:pos x="716" y="262"/>
              </a:cxn>
              <a:cxn ang="0">
                <a:pos x="751" y="236"/>
              </a:cxn>
              <a:cxn ang="0">
                <a:pos x="775" y="209"/>
              </a:cxn>
              <a:cxn ang="0">
                <a:pos x="786" y="181"/>
              </a:cxn>
              <a:cxn ang="0">
                <a:pos x="786" y="151"/>
              </a:cxn>
              <a:cxn ang="0">
                <a:pos x="775" y="123"/>
              </a:cxn>
              <a:cxn ang="0">
                <a:pos x="751" y="96"/>
              </a:cxn>
              <a:cxn ang="0">
                <a:pos x="716" y="71"/>
              </a:cxn>
              <a:cxn ang="0">
                <a:pos x="672" y="48"/>
              </a:cxn>
              <a:cxn ang="0">
                <a:pos x="620" y="30"/>
              </a:cxn>
              <a:cxn ang="0">
                <a:pos x="560" y="15"/>
              </a:cxn>
              <a:cxn ang="0">
                <a:pos x="496" y="6"/>
              </a:cxn>
              <a:cxn ang="0">
                <a:pos x="428" y="1"/>
              </a:cxn>
              <a:cxn ang="0">
                <a:pos x="360" y="1"/>
              </a:cxn>
              <a:cxn ang="0">
                <a:pos x="292" y="6"/>
              </a:cxn>
              <a:cxn ang="0">
                <a:pos x="228" y="16"/>
              </a:cxn>
              <a:cxn ang="0">
                <a:pos x="169" y="30"/>
              </a:cxn>
              <a:cxn ang="0">
                <a:pos x="116" y="49"/>
              </a:cxn>
              <a:cxn ang="0">
                <a:pos x="72" y="71"/>
              </a:cxn>
              <a:cxn ang="0">
                <a:pos x="38" y="96"/>
              </a:cxn>
              <a:cxn ang="0">
                <a:pos x="14" y="123"/>
              </a:cxn>
              <a:cxn ang="0">
                <a:pos x="2" y="152"/>
              </a:cxn>
            </a:cxnLst>
            <a:rect l="0" t="0" r="r" b="b"/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5595" name="Freeform 11"/>
          <p:cNvSpPr>
            <a:spLocks/>
          </p:cNvSpPr>
          <p:nvPr/>
        </p:nvSpPr>
        <p:spPr bwMode="auto">
          <a:xfrm>
            <a:off x="6627813" y="5624513"/>
            <a:ext cx="1449387" cy="544512"/>
          </a:xfrm>
          <a:custGeom>
            <a:avLst/>
            <a:gdLst/>
            <a:ahLst/>
            <a:cxnLst>
              <a:cxn ang="0">
                <a:pos x="912" y="342"/>
              </a:cxn>
              <a:cxn ang="0">
                <a:pos x="912" y="0"/>
              </a:cxn>
              <a:cxn ang="0">
                <a:pos x="0" y="0"/>
              </a:cxn>
              <a:cxn ang="0">
                <a:pos x="0" y="342"/>
              </a:cxn>
              <a:cxn ang="0">
                <a:pos x="912" y="342"/>
              </a:cxn>
            </a:cxnLst>
            <a:rect l="0" t="0" r="r" b="b"/>
            <a:pathLst>
              <a:path w="913" h="343">
                <a:moveTo>
                  <a:pt x="912" y="342"/>
                </a:moveTo>
                <a:lnTo>
                  <a:pt x="912" y="0"/>
                </a:lnTo>
                <a:lnTo>
                  <a:pt x="0" y="0"/>
                </a:lnTo>
                <a:lnTo>
                  <a:pt x="0" y="342"/>
                </a:lnTo>
                <a:lnTo>
                  <a:pt x="912" y="342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5596" name="Freeform 12"/>
          <p:cNvSpPr>
            <a:spLocks/>
          </p:cNvSpPr>
          <p:nvPr/>
        </p:nvSpPr>
        <p:spPr bwMode="auto">
          <a:xfrm>
            <a:off x="1624013" y="5608638"/>
            <a:ext cx="1252537" cy="544512"/>
          </a:xfrm>
          <a:custGeom>
            <a:avLst/>
            <a:gdLst/>
            <a:ahLst/>
            <a:cxnLst>
              <a:cxn ang="0">
                <a:pos x="788" y="342"/>
              </a:cxn>
              <a:cxn ang="0">
                <a:pos x="788" y="0"/>
              </a:cxn>
              <a:cxn ang="0">
                <a:pos x="0" y="0"/>
              </a:cxn>
              <a:cxn ang="0">
                <a:pos x="0" y="342"/>
              </a:cxn>
              <a:cxn ang="0">
                <a:pos x="788" y="342"/>
              </a:cxn>
            </a:cxnLst>
            <a:rect l="0" t="0" r="r" b="b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5597" name="Freeform 13"/>
          <p:cNvSpPr>
            <a:spLocks/>
          </p:cNvSpPr>
          <p:nvPr/>
        </p:nvSpPr>
        <p:spPr bwMode="auto">
          <a:xfrm>
            <a:off x="1624013" y="4367213"/>
            <a:ext cx="1252537" cy="528637"/>
          </a:xfrm>
          <a:custGeom>
            <a:avLst/>
            <a:gdLst/>
            <a:ahLst/>
            <a:cxnLst>
              <a:cxn ang="0">
                <a:pos x="787" y="151"/>
              </a:cxn>
              <a:cxn ang="0">
                <a:pos x="775" y="123"/>
              </a:cxn>
              <a:cxn ang="0">
                <a:pos x="751" y="96"/>
              </a:cxn>
              <a:cxn ang="0">
                <a:pos x="717" y="70"/>
              </a:cxn>
              <a:cxn ang="0">
                <a:pos x="673" y="49"/>
              </a:cxn>
              <a:cxn ang="0">
                <a:pos x="620" y="30"/>
              </a:cxn>
              <a:cxn ang="0">
                <a:pos x="561" y="16"/>
              </a:cxn>
              <a:cxn ang="0">
                <a:pos x="496" y="6"/>
              </a:cxn>
              <a:cxn ang="0">
                <a:pos x="429" y="0"/>
              </a:cxn>
              <a:cxn ang="0">
                <a:pos x="360" y="0"/>
              </a:cxn>
              <a:cxn ang="0">
                <a:pos x="292" y="6"/>
              </a:cxn>
              <a:cxn ang="0">
                <a:pos x="228" y="16"/>
              </a:cxn>
              <a:cxn ang="0">
                <a:pos x="168" y="30"/>
              </a:cxn>
              <a:cxn ang="0">
                <a:pos x="115" y="49"/>
              </a:cxn>
              <a:cxn ang="0">
                <a:pos x="71" y="70"/>
              </a:cxn>
              <a:cxn ang="0">
                <a:pos x="37" y="96"/>
              </a:cxn>
              <a:cxn ang="0">
                <a:pos x="14" y="123"/>
              </a:cxn>
              <a:cxn ang="0">
                <a:pos x="1" y="151"/>
              </a:cxn>
              <a:cxn ang="0">
                <a:pos x="1" y="180"/>
              </a:cxn>
              <a:cxn ang="0">
                <a:pos x="14" y="209"/>
              </a:cxn>
              <a:cxn ang="0">
                <a:pos x="37" y="236"/>
              </a:cxn>
              <a:cxn ang="0">
                <a:pos x="71" y="261"/>
              </a:cxn>
              <a:cxn ang="0">
                <a:pos x="115" y="284"/>
              </a:cxn>
              <a:cxn ang="0">
                <a:pos x="168" y="302"/>
              </a:cxn>
              <a:cxn ang="0">
                <a:pos x="228" y="317"/>
              </a:cxn>
              <a:cxn ang="0">
                <a:pos x="292" y="327"/>
              </a:cxn>
              <a:cxn ang="0">
                <a:pos x="360" y="331"/>
              </a:cxn>
              <a:cxn ang="0">
                <a:pos x="429" y="331"/>
              </a:cxn>
              <a:cxn ang="0">
                <a:pos x="496" y="327"/>
              </a:cxn>
              <a:cxn ang="0">
                <a:pos x="561" y="317"/>
              </a:cxn>
              <a:cxn ang="0">
                <a:pos x="620" y="302"/>
              </a:cxn>
              <a:cxn ang="0">
                <a:pos x="673" y="284"/>
              </a:cxn>
              <a:cxn ang="0">
                <a:pos x="717" y="261"/>
              </a:cxn>
              <a:cxn ang="0">
                <a:pos x="751" y="236"/>
              </a:cxn>
              <a:cxn ang="0">
                <a:pos x="775" y="209"/>
              </a:cxn>
              <a:cxn ang="0">
                <a:pos x="787" y="180"/>
              </a:cxn>
            </a:cxnLst>
            <a:rect l="0" t="0" r="r" b="b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3240088" y="4867275"/>
            <a:ext cx="428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lot</a:t>
            </a:r>
          </a:p>
        </p:txBody>
      </p:sp>
      <p:sp>
        <p:nvSpPr>
          <p:cNvPr id="195599" name="Freeform 15"/>
          <p:cNvSpPr>
            <a:spLocks/>
          </p:cNvSpPr>
          <p:nvPr/>
        </p:nvSpPr>
        <p:spPr bwMode="auto">
          <a:xfrm>
            <a:off x="4360863" y="5546725"/>
            <a:ext cx="1252537" cy="622300"/>
          </a:xfrm>
          <a:custGeom>
            <a:avLst/>
            <a:gdLst/>
            <a:ahLst/>
            <a:cxnLst>
              <a:cxn ang="0">
                <a:pos x="0" y="196"/>
              </a:cxn>
              <a:cxn ang="0">
                <a:pos x="394" y="0"/>
              </a:cxn>
              <a:cxn ang="0">
                <a:pos x="788" y="196"/>
              </a:cxn>
              <a:cxn ang="0">
                <a:pos x="394" y="391"/>
              </a:cxn>
              <a:cxn ang="0">
                <a:pos x="0" y="196"/>
              </a:cxn>
            </a:cxnLst>
            <a:rect l="0" t="0" r="r" b="b"/>
            <a:pathLst>
              <a:path w="789" h="392">
                <a:moveTo>
                  <a:pt x="0" y="196"/>
                </a:moveTo>
                <a:lnTo>
                  <a:pt x="394" y="0"/>
                </a:lnTo>
                <a:lnTo>
                  <a:pt x="788" y="196"/>
                </a:lnTo>
                <a:lnTo>
                  <a:pt x="394" y="391"/>
                </a:lnTo>
                <a:lnTo>
                  <a:pt x="0" y="196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5600" name="Rectangle 16"/>
          <p:cNvSpPr>
            <a:spLocks noChangeArrowheads="1"/>
          </p:cNvSpPr>
          <p:nvPr/>
        </p:nvSpPr>
        <p:spPr bwMode="auto">
          <a:xfrm>
            <a:off x="1973263" y="4448175"/>
            <a:ext cx="711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7804150" y="4821238"/>
            <a:ext cx="5318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age</a:t>
            </a:r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>
            <a:off x="6146800" y="4805363"/>
            <a:ext cx="8366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pname</a:t>
            </a:r>
          </a:p>
        </p:txBody>
      </p:sp>
      <p:sp>
        <p:nvSpPr>
          <p:cNvPr id="195603" name="Rectangle 19"/>
          <p:cNvSpPr>
            <a:spLocks noChangeArrowheads="1"/>
          </p:cNvSpPr>
          <p:nvPr/>
        </p:nvSpPr>
        <p:spPr bwMode="auto">
          <a:xfrm>
            <a:off x="6742113" y="5705475"/>
            <a:ext cx="13446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Dependents</a:t>
            </a: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1619250" y="5722938"/>
            <a:ext cx="1254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Employees</a:t>
            </a:r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877888" y="4852988"/>
            <a:ext cx="5318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ssn</a:t>
            </a:r>
          </a:p>
        </p:txBody>
      </p:sp>
      <p:sp>
        <p:nvSpPr>
          <p:cNvPr id="195606" name="Rectangle 22"/>
          <p:cNvSpPr>
            <a:spLocks noChangeArrowheads="1"/>
          </p:cNvSpPr>
          <p:nvPr/>
        </p:nvSpPr>
        <p:spPr bwMode="auto">
          <a:xfrm>
            <a:off x="4594225" y="5705475"/>
            <a:ext cx="7794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Policy</a:t>
            </a:r>
          </a:p>
        </p:txBody>
      </p:sp>
      <p:sp>
        <p:nvSpPr>
          <p:cNvPr id="195607" name="Rectangle 23"/>
          <p:cNvSpPr>
            <a:spLocks noChangeArrowheads="1"/>
          </p:cNvSpPr>
          <p:nvPr/>
        </p:nvSpPr>
        <p:spPr bwMode="auto">
          <a:xfrm>
            <a:off x="4708525" y="4743450"/>
            <a:ext cx="5984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cost</a:t>
            </a:r>
          </a:p>
        </p:txBody>
      </p:sp>
      <p:sp>
        <p:nvSpPr>
          <p:cNvPr id="195608" name="Line 24"/>
          <p:cNvSpPr>
            <a:spLocks noChangeShapeType="1"/>
          </p:cNvSpPr>
          <p:nvPr/>
        </p:nvSpPr>
        <p:spPr bwMode="auto">
          <a:xfrm flipH="1">
            <a:off x="6237288" y="5108575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5609" name="Line 25"/>
          <p:cNvSpPr>
            <a:spLocks noChangeShapeType="1"/>
          </p:cNvSpPr>
          <p:nvPr/>
        </p:nvSpPr>
        <p:spPr bwMode="auto">
          <a:xfrm>
            <a:off x="2265363" y="4919663"/>
            <a:ext cx="0" cy="668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5610" name="Line 26"/>
          <p:cNvSpPr>
            <a:spLocks noChangeShapeType="1"/>
          </p:cNvSpPr>
          <p:nvPr/>
        </p:nvSpPr>
        <p:spPr bwMode="auto">
          <a:xfrm>
            <a:off x="1108075" y="5299075"/>
            <a:ext cx="809625" cy="3095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5611" name="Line 27"/>
          <p:cNvSpPr>
            <a:spLocks noChangeShapeType="1"/>
          </p:cNvSpPr>
          <p:nvPr/>
        </p:nvSpPr>
        <p:spPr bwMode="auto">
          <a:xfrm flipH="1">
            <a:off x="2600325" y="5280025"/>
            <a:ext cx="814388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5612" name="Line 28"/>
          <p:cNvSpPr>
            <a:spLocks noChangeShapeType="1"/>
          </p:cNvSpPr>
          <p:nvPr/>
        </p:nvSpPr>
        <p:spPr bwMode="auto">
          <a:xfrm flipV="1">
            <a:off x="4973638" y="5145088"/>
            <a:ext cx="0" cy="414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5613" name="Line 29"/>
          <p:cNvSpPr>
            <a:spLocks noChangeShapeType="1"/>
          </p:cNvSpPr>
          <p:nvPr/>
        </p:nvSpPr>
        <p:spPr bwMode="auto">
          <a:xfrm>
            <a:off x="6483350" y="5280025"/>
            <a:ext cx="369888" cy="347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5614" name="Line 30"/>
          <p:cNvSpPr>
            <a:spLocks noChangeShapeType="1"/>
          </p:cNvSpPr>
          <p:nvPr/>
        </p:nvSpPr>
        <p:spPr bwMode="auto">
          <a:xfrm flipH="1">
            <a:off x="7473950" y="5280025"/>
            <a:ext cx="514350" cy="347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5615" name="Line 31"/>
          <p:cNvSpPr>
            <a:spLocks noChangeShapeType="1"/>
          </p:cNvSpPr>
          <p:nvPr/>
        </p:nvSpPr>
        <p:spPr bwMode="auto">
          <a:xfrm flipH="1">
            <a:off x="2881313" y="5854700"/>
            <a:ext cx="1416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5616" name="Line 32"/>
          <p:cNvSpPr>
            <a:spLocks noChangeShapeType="1"/>
          </p:cNvSpPr>
          <p:nvPr/>
        </p:nvSpPr>
        <p:spPr bwMode="auto">
          <a:xfrm>
            <a:off x="5640388" y="5854700"/>
            <a:ext cx="931862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Translating Weak Entity Sets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0767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Weak entity set and identifying relationship set are translated into a single table.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When the owner entity is deleted, all owned weak entities must also be deleted.</a:t>
            </a:r>
          </a:p>
        </p:txBody>
      </p:sp>
      <p:sp>
        <p:nvSpPr>
          <p:cNvPr id="197638" name="Rectangle 6"/>
          <p:cNvSpPr>
            <a:spLocks noChangeArrowheads="1"/>
          </p:cNvSpPr>
          <p:nvPr/>
        </p:nvSpPr>
        <p:spPr bwMode="auto">
          <a:xfrm>
            <a:off x="498475" y="3225800"/>
            <a:ext cx="7223125" cy="314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CREATE TABLE  Dep_Policy (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  </a:t>
            </a:r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pname  CHAR(20),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  age  INTEGER,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  cost  REAL,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  ssn  CHAR(11) NOT NULL,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  </a:t>
            </a:r>
            <a:r>
              <a:rPr lang="en-US" sz="2400">
                <a:solidFill>
                  <a:schemeClr val="folHlink"/>
                </a:solidFill>
                <a:latin typeface="Lucida Console" pitchFamily="49" charset="0"/>
              </a:rPr>
              <a:t>PRIMARY KEY  (pname, ssn),</a:t>
            </a:r>
          </a:p>
          <a:p>
            <a:r>
              <a:rPr lang="en-US" sz="2400">
                <a:solidFill>
                  <a:schemeClr val="folHlink"/>
                </a:solidFill>
                <a:latin typeface="Lucida Console" pitchFamily="49" charset="0"/>
              </a:rPr>
              <a:t>   FOREIGN KEY  (ssn) REFERENCES Employees,</a:t>
            </a:r>
          </a:p>
          <a:p>
            <a:r>
              <a:rPr lang="en-US" sz="2400">
                <a:solidFill>
                  <a:schemeClr val="folHlink"/>
                </a:solidFill>
                <a:latin typeface="Lucida Console" pitchFamily="49" charset="0"/>
              </a:rPr>
              <a:t>      </a:t>
            </a:r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ON DELETE CASCADE</a:t>
            </a:r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Summary of Conceptual Design</a:t>
            </a:r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81600"/>
          </a:xfrm>
          <a:noFill/>
          <a:ln/>
        </p:spPr>
        <p:txBody>
          <a:bodyPr lIns="90488" tIns="44450" rIns="90488" bIns="44450"/>
          <a:lstStyle/>
          <a:p>
            <a:r>
              <a:rPr lang="en-US" b="0" i="1">
                <a:solidFill>
                  <a:schemeClr val="accent2"/>
                </a:solidFill>
              </a:rPr>
              <a:t>Conceptual design</a:t>
            </a:r>
            <a:r>
              <a:rPr lang="en-US" b="0" i="1"/>
              <a:t> </a:t>
            </a:r>
            <a:r>
              <a:rPr lang="en-US" b="0"/>
              <a:t>follows </a:t>
            </a:r>
            <a:r>
              <a:rPr lang="en-US" b="0" i="1">
                <a:solidFill>
                  <a:schemeClr val="accent2"/>
                </a:solidFill>
              </a:rPr>
              <a:t>requirements analysis</a:t>
            </a:r>
            <a:r>
              <a:rPr lang="en-US" b="0"/>
              <a:t>, </a:t>
            </a:r>
          </a:p>
          <a:p>
            <a:pPr lvl="1"/>
            <a:r>
              <a:rPr lang="en-US"/>
              <a:t>Yields a high-level description of data to be stored </a:t>
            </a:r>
          </a:p>
          <a:p>
            <a:r>
              <a:rPr lang="en-US" b="0"/>
              <a:t>ER model popular for conceptual design</a:t>
            </a:r>
          </a:p>
          <a:p>
            <a:pPr lvl="1"/>
            <a:r>
              <a:rPr lang="en-US"/>
              <a:t>Constructs are expressive, close to the way people think about their applications.</a:t>
            </a:r>
          </a:p>
          <a:p>
            <a:pPr lvl="1"/>
            <a:r>
              <a:rPr lang="en-US"/>
              <a:t>Note: There are many variations on ER model</a:t>
            </a:r>
          </a:p>
          <a:p>
            <a:pPr lvl="2"/>
            <a:r>
              <a:rPr lang="en-US"/>
              <a:t>Both graphically and conceptually</a:t>
            </a:r>
          </a:p>
          <a:p>
            <a:r>
              <a:rPr lang="en-US" b="0"/>
              <a:t>Basic constructs: </a:t>
            </a:r>
            <a:r>
              <a:rPr lang="en-US" b="0" i="1">
                <a:solidFill>
                  <a:schemeClr val="accent2"/>
                </a:solidFill>
              </a:rPr>
              <a:t>entities</a:t>
            </a:r>
            <a:r>
              <a:rPr lang="en-US" b="0">
                <a:solidFill>
                  <a:schemeClr val="accent2"/>
                </a:solidFill>
              </a:rPr>
              <a:t>, </a:t>
            </a:r>
            <a:r>
              <a:rPr lang="en-US" b="0" i="1">
                <a:solidFill>
                  <a:schemeClr val="accent2"/>
                </a:solidFill>
              </a:rPr>
              <a:t>relationships</a:t>
            </a:r>
            <a:r>
              <a:rPr lang="en-US" b="0"/>
              <a:t>, and </a:t>
            </a:r>
            <a:r>
              <a:rPr lang="en-US" b="0" i="1">
                <a:solidFill>
                  <a:schemeClr val="accent2"/>
                </a:solidFill>
              </a:rPr>
              <a:t>attributes</a:t>
            </a:r>
            <a:r>
              <a:rPr lang="en-US" b="0">
                <a:solidFill>
                  <a:schemeClr val="accent2"/>
                </a:solidFill>
              </a:rPr>
              <a:t> </a:t>
            </a:r>
            <a:r>
              <a:rPr lang="en-US" b="0"/>
              <a:t>(of entities and relationships).</a:t>
            </a:r>
          </a:p>
          <a:p>
            <a:r>
              <a:rPr lang="en-US" b="0"/>
              <a:t>Some additional constructs: </a:t>
            </a:r>
            <a:r>
              <a:rPr lang="en-US" b="0" i="1">
                <a:solidFill>
                  <a:schemeClr val="accent2"/>
                </a:solidFill>
              </a:rPr>
              <a:t>weak entities</a:t>
            </a:r>
            <a:r>
              <a:rPr lang="en-US" b="0">
                <a:solidFill>
                  <a:schemeClr val="accent2"/>
                </a:solidFill>
              </a:rPr>
              <a:t>, </a:t>
            </a:r>
            <a:r>
              <a:rPr lang="en-US" b="0" i="1">
                <a:solidFill>
                  <a:schemeClr val="accent2"/>
                </a:solidFill>
              </a:rPr>
              <a:t>ISA hierarchies </a:t>
            </a:r>
            <a:r>
              <a:rPr lang="en-US" b="0"/>
              <a:t>(see text if you’re curious), and </a:t>
            </a:r>
            <a:r>
              <a:rPr lang="en-US" b="0" i="1">
                <a:solidFill>
                  <a:schemeClr val="accent2"/>
                </a:solidFill>
              </a:rPr>
              <a:t>aggregation</a:t>
            </a:r>
            <a:r>
              <a:rPr lang="en-US" b="0"/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Summary of ER (Cont.)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noFill/>
          <a:ln/>
        </p:spPr>
        <p:txBody>
          <a:bodyPr lIns="90488" tIns="44450" rIns="90488" bIns="44450"/>
          <a:lstStyle/>
          <a:p>
            <a:r>
              <a:rPr lang="en-US" sz="2800" b="0"/>
              <a:t>Several kinds of integrity constraints:</a:t>
            </a:r>
          </a:p>
          <a:p>
            <a:pPr lvl="1"/>
            <a:r>
              <a:rPr lang="en-US" sz="2800" i="1">
                <a:solidFill>
                  <a:schemeClr val="accent2"/>
                </a:solidFill>
              </a:rPr>
              <a:t>key constraints</a:t>
            </a:r>
            <a:endParaRPr lang="en-US" sz="2800" i="1"/>
          </a:p>
          <a:p>
            <a:pPr lvl="1"/>
            <a:r>
              <a:rPr lang="en-US" sz="2800" i="1">
                <a:solidFill>
                  <a:schemeClr val="accent2"/>
                </a:solidFill>
              </a:rPr>
              <a:t>participation</a:t>
            </a:r>
            <a:r>
              <a:rPr lang="en-US" sz="2800">
                <a:solidFill>
                  <a:schemeClr val="accent2"/>
                </a:solidFill>
              </a:rPr>
              <a:t> </a:t>
            </a:r>
            <a:r>
              <a:rPr lang="en-US" sz="2800" i="1">
                <a:solidFill>
                  <a:schemeClr val="accent2"/>
                </a:solidFill>
              </a:rPr>
              <a:t>constraints</a:t>
            </a:r>
            <a:endParaRPr lang="en-US" sz="2800" i="1"/>
          </a:p>
          <a:p>
            <a:r>
              <a:rPr lang="en-US" sz="2800" b="0"/>
              <a:t>Some </a:t>
            </a:r>
            <a:r>
              <a:rPr lang="en-US" sz="2800" b="0" i="1">
                <a:solidFill>
                  <a:srgbClr val="FF0000"/>
                </a:solidFill>
              </a:rPr>
              <a:t>foreign key constraints</a:t>
            </a:r>
            <a:r>
              <a:rPr lang="en-US" sz="2800" b="0" i="1"/>
              <a:t> </a:t>
            </a:r>
            <a:r>
              <a:rPr lang="en-US" sz="2800" b="0"/>
              <a:t>are also implicit in the definition of a relationship set.</a:t>
            </a:r>
          </a:p>
          <a:p>
            <a:r>
              <a:rPr lang="en-US" sz="2800" b="0"/>
              <a:t>Many other constraints (notably, </a:t>
            </a:r>
            <a:r>
              <a:rPr lang="en-US" sz="2800" b="0" i="1">
                <a:solidFill>
                  <a:schemeClr val="accent2"/>
                </a:solidFill>
              </a:rPr>
              <a:t>functional dependencies</a:t>
            </a:r>
            <a:r>
              <a:rPr lang="en-US" sz="2800" b="0"/>
              <a:t>) cannot be expressed.</a:t>
            </a:r>
          </a:p>
          <a:p>
            <a:r>
              <a:rPr lang="en-US" sz="2800" b="0"/>
              <a:t>Constraints play an important role in determining the best database design for an enterprise.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Summary of ER (Cont.)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5720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b="0"/>
              <a:t>ER design is </a:t>
            </a:r>
            <a:r>
              <a:rPr lang="en-US" b="0" i="1">
                <a:solidFill>
                  <a:schemeClr val="accent2"/>
                </a:solidFill>
              </a:rPr>
              <a:t>subjective</a:t>
            </a:r>
            <a:r>
              <a:rPr lang="en-US" b="0"/>
              <a:t>.  There are often many ways to model a given scenario!</a:t>
            </a:r>
          </a:p>
          <a:p>
            <a:pPr>
              <a:lnSpc>
                <a:spcPct val="90000"/>
              </a:lnSpc>
            </a:pPr>
            <a:r>
              <a:rPr lang="en-US" b="0"/>
              <a:t>Analyzing alternatives can be tricky, especially for a large enterprise.  Common choices include:</a:t>
            </a:r>
          </a:p>
          <a:p>
            <a:pPr lvl="1">
              <a:lnSpc>
                <a:spcPct val="90000"/>
              </a:lnSpc>
            </a:pPr>
            <a:r>
              <a:rPr lang="en-US"/>
              <a:t>Entity vs. attribute, entity vs. relationship, binary or n-ary relationship, whether or not to use ISA hierarchies, aggregation.</a:t>
            </a:r>
          </a:p>
          <a:p>
            <a:pPr>
              <a:lnSpc>
                <a:spcPct val="90000"/>
              </a:lnSpc>
            </a:pPr>
            <a:r>
              <a:rPr lang="en-US" b="0"/>
              <a:t>Ensuring good database design: resulting relational schema should be analyzed and refined further. </a:t>
            </a:r>
          </a:p>
          <a:p>
            <a:pPr lvl="1">
              <a:lnSpc>
                <a:spcPct val="90000"/>
              </a:lnSpc>
            </a:pPr>
            <a:r>
              <a:rPr lang="en-US"/>
              <a:t>Functional Dependency information and normalization techniques are especially useful.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Conceptual Design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4038600"/>
          </a:xfrm>
          <a:noFill/>
          <a:ln/>
        </p:spPr>
        <p:txBody>
          <a:bodyPr lIns="90488" tIns="44450" rIns="90488" bIns="44450"/>
          <a:lstStyle/>
          <a:p>
            <a:r>
              <a:rPr lang="en-US" sz="3200" b="0"/>
              <a:t>What are the </a:t>
            </a:r>
            <a:r>
              <a:rPr lang="en-US" sz="3200" b="0" i="1">
                <a:solidFill>
                  <a:schemeClr val="accent2"/>
                </a:solidFill>
              </a:rPr>
              <a:t>entities</a:t>
            </a:r>
            <a:r>
              <a:rPr lang="en-US" sz="3200" b="0"/>
              <a:t> and </a:t>
            </a:r>
            <a:r>
              <a:rPr lang="en-US" sz="3200" b="0" i="1">
                <a:solidFill>
                  <a:schemeClr val="accent2"/>
                </a:solidFill>
              </a:rPr>
              <a:t>relationships</a:t>
            </a:r>
            <a:r>
              <a:rPr lang="en-US" sz="3200" b="0"/>
              <a:t> in the enterprise?</a:t>
            </a:r>
          </a:p>
          <a:p>
            <a:r>
              <a:rPr lang="en-US" sz="3200" b="0"/>
              <a:t>What information about these entities and relationships should we store in the database?</a:t>
            </a:r>
          </a:p>
          <a:p>
            <a:r>
              <a:rPr lang="en-US" sz="3200" b="0"/>
              <a:t>What are the </a:t>
            </a:r>
            <a:r>
              <a:rPr lang="en-US" sz="3200" b="0" i="1">
                <a:solidFill>
                  <a:schemeClr val="folHlink"/>
                </a:solidFill>
              </a:rPr>
              <a:t>integrity constraints</a:t>
            </a:r>
            <a:r>
              <a:rPr lang="en-US" sz="3200" b="0" i="1"/>
              <a:t> </a:t>
            </a:r>
            <a:r>
              <a:rPr lang="en-US" sz="3200" b="0"/>
              <a:t>or </a:t>
            </a:r>
            <a:r>
              <a:rPr lang="en-US" sz="3200" b="0" i="1">
                <a:solidFill>
                  <a:schemeClr val="folHlink"/>
                </a:solidFill>
              </a:rPr>
              <a:t>business rules</a:t>
            </a:r>
            <a:r>
              <a:rPr lang="en-US" sz="3200" b="0" i="1"/>
              <a:t> </a:t>
            </a:r>
            <a:r>
              <a:rPr lang="en-US" sz="3200" b="0"/>
              <a:t>that hold? </a:t>
            </a:r>
          </a:p>
          <a:p>
            <a:r>
              <a:rPr lang="en-US" sz="3200" b="0"/>
              <a:t>A database `schema’ in the ER Model can be represented pictorially (</a:t>
            </a:r>
            <a:r>
              <a:rPr lang="en-US" sz="3200" b="0" i="1"/>
              <a:t>ER diagrams</a:t>
            </a:r>
            <a:r>
              <a:rPr lang="en-US" sz="3200" b="0"/>
              <a:t>).</a:t>
            </a:r>
          </a:p>
          <a:p>
            <a:r>
              <a:rPr lang="en-US" sz="3200" b="0"/>
              <a:t>Can map an ER diagram into a relational schema.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ER Model Basics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2247900"/>
            <a:ext cx="8077200" cy="40767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 b="0" i="1" u="sng">
                <a:solidFill>
                  <a:schemeClr val="accent2"/>
                </a:solidFill>
              </a:rPr>
              <a:t>Entity</a:t>
            </a:r>
            <a:r>
              <a:rPr lang="en-US" sz="2800" b="0" i="1">
                <a:solidFill>
                  <a:schemeClr val="accent2"/>
                </a:solidFill>
              </a:rPr>
              <a:t>:  </a:t>
            </a:r>
            <a:r>
              <a:rPr lang="en-US" sz="2800" b="0"/>
              <a:t>Real-world object, distinguishable from other objects. An entity is described using a set of </a:t>
            </a:r>
            <a:r>
              <a:rPr lang="en-US" sz="2800" b="0" i="1" u="sng">
                <a:solidFill>
                  <a:schemeClr val="accent2"/>
                </a:solidFill>
              </a:rPr>
              <a:t>attributes</a:t>
            </a:r>
            <a:r>
              <a:rPr lang="en-US" sz="2800" b="0">
                <a:solidFill>
                  <a:schemeClr val="accent2"/>
                </a:solidFill>
              </a:rPr>
              <a:t>. </a:t>
            </a:r>
            <a:endParaRPr lang="en-US" sz="2800" b="0"/>
          </a:p>
          <a:p>
            <a:pPr>
              <a:lnSpc>
                <a:spcPct val="90000"/>
              </a:lnSpc>
            </a:pPr>
            <a:r>
              <a:rPr lang="en-US" sz="2800" b="0" i="1" u="sng">
                <a:solidFill>
                  <a:schemeClr val="accent2"/>
                </a:solidFill>
              </a:rPr>
              <a:t>Entity Set</a:t>
            </a:r>
            <a:r>
              <a:rPr lang="en-US" sz="2800" b="0">
                <a:solidFill>
                  <a:schemeClr val="accent2"/>
                </a:solidFill>
              </a:rPr>
              <a:t>:  </a:t>
            </a:r>
            <a:r>
              <a:rPr lang="en-US" sz="2800" b="0"/>
              <a:t>A collection of similar entities.  E.g., all employees.  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All entities in an entity set have the same set of attributes.  (Until we consider hierarchies, anyway!)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Each entity set has a </a:t>
            </a:r>
            <a:r>
              <a:rPr lang="en-US" sz="2800" i="1">
                <a:solidFill>
                  <a:schemeClr val="accent2"/>
                </a:solidFill>
              </a:rPr>
              <a:t>key </a:t>
            </a:r>
            <a:r>
              <a:rPr lang="en-US" sz="2800" i="1"/>
              <a:t>(underlined)</a:t>
            </a:r>
            <a:r>
              <a:rPr lang="en-US" sz="2800"/>
              <a:t>.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Each attribute has a </a:t>
            </a:r>
            <a:r>
              <a:rPr lang="en-US" sz="2800" i="1">
                <a:solidFill>
                  <a:schemeClr val="accent2"/>
                </a:solidFill>
              </a:rPr>
              <a:t>domain</a:t>
            </a:r>
            <a:r>
              <a:rPr lang="en-US" sz="280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8210" name="Group 18"/>
          <p:cNvGrpSpPr>
            <a:grpSpLocks/>
          </p:cNvGrpSpPr>
          <p:nvPr/>
        </p:nvGrpSpPr>
        <p:grpSpPr bwMode="auto">
          <a:xfrm>
            <a:off x="4502150" y="311150"/>
            <a:ext cx="4406900" cy="1663700"/>
            <a:chOff x="2836" y="196"/>
            <a:chExt cx="2776" cy="1048"/>
          </a:xfrm>
        </p:grpSpPr>
        <p:grpSp>
          <p:nvGrpSpPr>
            <p:cNvPr id="8200" name="Group 8"/>
            <p:cNvGrpSpPr>
              <a:grpSpLocks/>
            </p:cNvGrpSpPr>
            <p:nvPr/>
          </p:nvGrpSpPr>
          <p:grpSpPr bwMode="auto">
            <a:xfrm>
              <a:off x="3700" y="916"/>
              <a:ext cx="1144" cy="328"/>
              <a:chOff x="3700" y="916"/>
              <a:chExt cx="1144" cy="328"/>
            </a:xfrm>
          </p:grpSpPr>
          <p:sp>
            <p:nvSpPr>
              <p:cNvPr id="8198" name="Rectangle 6"/>
              <p:cNvSpPr>
                <a:spLocks noChangeArrowheads="1"/>
              </p:cNvSpPr>
              <p:nvPr/>
            </p:nvSpPr>
            <p:spPr bwMode="auto">
              <a:xfrm>
                <a:off x="3700" y="916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199" name="Rectangle 7"/>
              <p:cNvSpPr>
                <a:spLocks noChangeArrowheads="1"/>
              </p:cNvSpPr>
              <p:nvPr/>
            </p:nvSpPr>
            <p:spPr bwMode="auto">
              <a:xfrm>
                <a:off x="3779" y="929"/>
                <a:ext cx="959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b="1">
                    <a:solidFill>
                      <a:schemeClr val="tx2"/>
                    </a:solidFill>
                    <a:latin typeface="Arial" pitchFamily="34" charset="0"/>
                  </a:rPr>
                  <a:t>Employees</a:t>
                </a:r>
              </a:p>
            </p:txBody>
          </p:sp>
        </p:grpSp>
        <p:sp>
          <p:nvSpPr>
            <p:cNvPr id="8201" name="Oval 9"/>
            <p:cNvSpPr>
              <a:spLocks noChangeArrowheads="1"/>
            </p:cNvSpPr>
            <p:nvPr/>
          </p:nvSpPr>
          <p:spPr bwMode="auto">
            <a:xfrm>
              <a:off x="2836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3010" y="400"/>
              <a:ext cx="39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u="sng">
                  <a:solidFill>
                    <a:schemeClr val="tx2"/>
                  </a:solidFill>
                  <a:latin typeface="Arial" pitchFamily="34" charset="0"/>
                </a:rPr>
                <a:t>ssn</a:t>
              </a:r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3892" y="19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4" name="Oval 12"/>
            <p:cNvSpPr>
              <a:spLocks noChangeArrowheads="1"/>
            </p:cNvSpPr>
            <p:nvPr/>
          </p:nvSpPr>
          <p:spPr bwMode="auto">
            <a:xfrm>
              <a:off x="4900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3923" y="257"/>
              <a:ext cx="53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>
                  <a:solidFill>
                    <a:schemeClr val="tx2"/>
                  </a:solidFill>
                  <a:latin typeface="Arial" pitchFamily="34" charset="0"/>
                </a:rPr>
                <a:t>name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5075" y="402"/>
              <a:ext cx="309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>
                  <a:solidFill>
                    <a:schemeClr val="tx2"/>
                  </a:solidFill>
                  <a:latin typeface="Arial" pitchFamily="34" charset="0"/>
                </a:rPr>
                <a:t>lot</a:t>
              </a:r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3220" y="676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4272" y="532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 flipV="1">
              <a:off x="4852" y="668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ER Model Basics (Contd.)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3505200"/>
            <a:ext cx="8991600" cy="3200400"/>
          </a:xfrm>
          <a:noFill/>
          <a:ln/>
        </p:spPr>
        <p:txBody>
          <a:bodyPr lIns="90488" tIns="44450" rIns="90488" bIns="44450"/>
          <a:lstStyle/>
          <a:p>
            <a:r>
              <a:rPr lang="en-US" i="1" u="sng">
                <a:solidFill>
                  <a:schemeClr val="accent2"/>
                </a:solidFill>
              </a:rPr>
              <a:t>Relationship</a:t>
            </a:r>
            <a:r>
              <a:rPr lang="en-US">
                <a:solidFill>
                  <a:schemeClr val="accent2"/>
                </a:solidFill>
              </a:rPr>
              <a:t>:  </a:t>
            </a:r>
            <a:r>
              <a:rPr lang="en-US"/>
              <a:t>Association among two or more entities.  E.g., Attishoo works in Pharmacy department.</a:t>
            </a:r>
          </a:p>
          <a:p>
            <a:pPr lvl="1"/>
            <a:r>
              <a:rPr lang="en-US"/>
              <a:t>relationships can have their own attributes.</a:t>
            </a:r>
          </a:p>
          <a:p>
            <a:r>
              <a:rPr lang="en-US" i="1" u="sng">
                <a:solidFill>
                  <a:schemeClr val="accent2"/>
                </a:solidFill>
              </a:rPr>
              <a:t>Relationship Set</a:t>
            </a:r>
            <a:r>
              <a:rPr lang="en-US">
                <a:solidFill>
                  <a:schemeClr val="accent2"/>
                </a:solidFill>
              </a:rPr>
              <a:t>:  </a:t>
            </a:r>
            <a:r>
              <a:rPr lang="en-US"/>
              <a:t>Collection of similar relationships.</a:t>
            </a:r>
          </a:p>
          <a:p>
            <a:pPr lvl="1"/>
            <a:r>
              <a:rPr lang="en-US"/>
              <a:t>An </a:t>
            </a:r>
            <a:r>
              <a:rPr lang="en-US" i="1"/>
              <a:t>n-</a:t>
            </a:r>
            <a:r>
              <a:rPr lang="en-US"/>
              <a:t>ary relationship set </a:t>
            </a:r>
            <a:r>
              <a:rPr lang="en-US" i="1"/>
              <a:t>R</a:t>
            </a:r>
            <a:r>
              <a:rPr lang="en-US"/>
              <a:t> relates </a:t>
            </a:r>
            <a:r>
              <a:rPr lang="en-US" i="1"/>
              <a:t>n</a:t>
            </a:r>
            <a:r>
              <a:rPr lang="en-US"/>
              <a:t> entity sets </a:t>
            </a:r>
            <a:r>
              <a:rPr lang="en-US" i="1"/>
              <a:t>E</a:t>
            </a:r>
            <a:r>
              <a:rPr lang="en-US" i="1" baseline="-25000"/>
              <a:t>1</a:t>
            </a:r>
            <a:r>
              <a:rPr lang="en-US" i="1"/>
              <a:t> ... E</a:t>
            </a:r>
            <a:r>
              <a:rPr lang="en-US" i="1" baseline="-25000"/>
              <a:t>n </a:t>
            </a:r>
            <a:r>
              <a:rPr lang="en-US"/>
              <a:t>; each relationship in </a:t>
            </a:r>
            <a:r>
              <a:rPr lang="en-US" i="1"/>
              <a:t>R</a:t>
            </a:r>
            <a:r>
              <a:rPr lang="en-US"/>
              <a:t> involves entities </a:t>
            </a:r>
            <a:r>
              <a:rPr lang="en-US" i="1"/>
              <a:t>e</a:t>
            </a:r>
            <a:r>
              <a:rPr lang="en-US" i="1" baseline="-25000"/>
              <a:t>1</a:t>
            </a:r>
            <a:r>
              <a:rPr lang="en-US"/>
              <a:t> </a:t>
            </a:r>
            <a:r>
              <a:rPr lang="en-US" sz="2000">
                <a:sym typeface="Symbol" pitchFamily="18" charset="2"/>
              </a:rPr>
              <a:t></a:t>
            </a:r>
            <a:r>
              <a:rPr lang="en-US"/>
              <a:t> </a:t>
            </a:r>
            <a:r>
              <a:rPr lang="en-US" i="1"/>
              <a:t>E</a:t>
            </a:r>
            <a:r>
              <a:rPr lang="en-US" i="1" baseline="-25000"/>
              <a:t>1</a:t>
            </a:r>
            <a:r>
              <a:rPr lang="en-US"/>
              <a:t>, ..., </a:t>
            </a:r>
            <a:r>
              <a:rPr lang="en-US" i="1"/>
              <a:t>e</a:t>
            </a:r>
            <a:r>
              <a:rPr lang="en-US" i="1" baseline="-25000"/>
              <a:t>n</a:t>
            </a:r>
            <a:r>
              <a:rPr lang="en-US"/>
              <a:t> </a:t>
            </a:r>
            <a:r>
              <a:rPr lang="en-US" sz="2000">
                <a:sym typeface="Symbol" pitchFamily="18" charset="2"/>
              </a:rPr>
              <a:t></a:t>
            </a:r>
            <a:r>
              <a:rPr lang="en-US"/>
              <a:t> </a:t>
            </a:r>
            <a:r>
              <a:rPr lang="en-US" i="1"/>
              <a:t>E</a:t>
            </a:r>
            <a:r>
              <a:rPr lang="en-US" i="1" baseline="-25000"/>
              <a:t>n</a:t>
            </a:r>
            <a:endParaRPr lang="en-US"/>
          </a:p>
        </p:txBody>
      </p:sp>
      <p:grpSp>
        <p:nvGrpSpPr>
          <p:cNvPr id="10297" name="Group 57"/>
          <p:cNvGrpSpPr>
            <a:grpSpLocks/>
          </p:cNvGrpSpPr>
          <p:nvPr/>
        </p:nvGrpSpPr>
        <p:grpSpPr bwMode="auto">
          <a:xfrm>
            <a:off x="914400" y="1524000"/>
            <a:ext cx="2762250" cy="1616075"/>
            <a:chOff x="576" y="960"/>
            <a:chExt cx="1740" cy="1018"/>
          </a:xfrm>
        </p:grpSpPr>
        <p:sp>
          <p:nvSpPr>
            <p:cNvPr id="10246" name="Freeform 6"/>
            <p:cNvSpPr>
              <a:spLocks/>
            </p:cNvSpPr>
            <p:nvPr/>
          </p:nvSpPr>
          <p:spPr bwMode="auto">
            <a:xfrm>
              <a:off x="1127" y="960"/>
              <a:ext cx="616" cy="303"/>
            </a:xfrm>
            <a:custGeom>
              <a:avLst/>
              <a:gdLst/>
              <a:ahLst/>
              <a:cxnLst>
                <a:cxn ang="0">
                  <a:pos x="525" y="123"/>
                </a:cxn>
                <a:cxn ang="0">
                  <a:pos x="517" y="100"/>
                </a:cxn>
                <a:cxn ang="0">
                  <a:pos x="501" y="78"/>
                </a:cxn>
                <a:cxn ang="0">
                  <a:pos x="478" y="57"/>
                </a:cxn>
                <a:cxn ang="0">
                  <a:pos x="449" y="40"/>
                </a:cxn>
                <a:cxn ang="0">
                  <a:pos x="414" y="24"/>
                </a:cxn>
                <a:cxn ang="0">
                  <a:pos x="374" y="14"/>
                </a:cxn>
                <a:cxn ang="0">
                  <a:pos x="331" y="5"/>
                </a:cxn>
                <a:cxn ang="0">
                  <a:pos x="286" y="1"/>
                </a:cxn>
                <a:cxn ang="0">
                  <a:pos x="240" y="1"/>
                </a:cxn>
                <a:cxn ang="0">
                  <a:pos x="195" y="5"/>
                </a:cxn>
                <a:cxn ang="0">
                  <a:pos x="152" y="14"/>
                </a:cxn>
                <a:cxn ang="0">
                  <a:pos x="112" y="24"/>
                </a:cxn>
                <a:cxn ang="0">
                  <a:pos x="77" y="40"/>
                </a:cxn>
                <a:cxn ang="0">
                  <a:pos x="48" y="57"/>
                </a:cxn>
                <a:cxn ang="0">
                  <a:pos x="25" y="78"/>
                </a:cxn>
                <a:cxn ang="0">
                  <a:pos x="9" y="100"/>
                </a:cxn>
                <a:cxn ang="0">
                  <a:pos x="1" y="123"/>
                </a:cxn>
                <a:cxn ang="0">
                  <a:pos x="1" y="145"/>
                </a:cxn>
                <a:cxn ang="0">
                  <a:pos x="9" y="168"/>
                </a:cxn>
                <a:cxn ang="0">
                  <a:pos x="25" y="190"/>
                </a:cxn>
                <a:cxn ang="0">
                  <a:pos x="48" y="211"/>
                </a:cxn>
                <a:cxn ang="0">
                  <a:pos x="77" y="228"/>
                </a:cxn>
                <a:cxn ang="0">
                  <a:pos x="112" y="244"/>
                </a:cxn>
                <a:cxn ang="0">
                  <a:pos x="152" y="256"/>
                </a:cxn>
                <a:cxn ang="0">
                  <a:pos x="195" y="264"/>
                </a:cxn>
                <a:cxn ang="0">
                  <a:pos x="240" y="267"/>
                </a:cxn>
                <a:cxn ang="0">
                  <a:pos x="286" y="267"/>
                </a:cxn>
                <a:cxn ang="0">
                  <a:pos x="331" y="264"/>
                </a:cxn>
                <a:cxn ang="0">
                  <a:pos x="374" y="256"/>
                </a:cxn>
                <a:cxn ang="0">
                  <a:pos x="414" y="244"/>
                </a:cxn>
                <a:cxn ang="0">
                  <a:pos x="449" y="228"/>
                </a:cxn>
                <a:cxn ang="0">
                  <a:pos x="478" y="211"/>
                </a:cxn>
                <a:cxn ang="0">
                  <a:pos x="501" y="190"/>
                </a:cxn>
                <a:cxn ang="0">
                  <a:pos x="517" y="168"/>
                </a:cxn>
                <a:cxn ang="0">
                  <a:pos x="525" y="145"/>
                </a:cxn>
              </a:cxnLst>
              <a:rect l="0" t="0" r="r" b="b"/>
              <a:pathLst>
                <a:path w="528" h="270">
                  <a:moveTo>
                    <a:pt x="527" y="134"/>
                  </a:moveTo>
                  <a:lnTo>
                    <a:pt x="525" y="123"/>
                  </a:lnTo>
                  <a:lnTo>
                    <a:pt x="522" y="111"/>
                  </a:lnTo>
                  <a:lnTo>
                    <a:pt x="517" y="100"/>
                  </a:lnTo>
                  <a:lnTo>
                    <a:pt x="510" y="88"/>
                  </a:lnTo>
                  <a:lnTo>
                    <a:pt x="501" y="78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5" y="48"/>
                  </a:lnTo>
                  <a:lnTo>
                    <a:pt x="449" y="40"/>
                  </a:lnTo>
                  <a:lnTo>
                    <a:pt x="433" y="32"/>
                  </a:lnTo>
                  <a:lnTo>
                    <a:pt x="414" y="24"/>
                  </a:lnTo>
                  <a:lnTo>
                    <a:pt x="394" y="18"/>
                  </a:lnTo>
                  <a:lnTo>
                    <a:pt x="374" y="14"/>
                  </a:lnTo>
                  <a:lnTo>
                    <a:pt x="353" y="8"/>
                  </a:lnTo>
                  <a:lnTo>
                    <a:pt x="331" y="5"/>
                  </a:lnTo>
                  <a:lnTo>
                    <a:pt x="309" y="2"/>
                  </a:lnTo>
                  <a:lnTo>
                    <a:pt x="286" y="1"/>
                  </a:lnTo>
                  <a:lnTo>
                    <a:pt x="262" y="0"/>
                  </a:lnTo>
                  <a:lnTo>
                    <a:pt x="240" y="1"/>
                  </a:lnTo>
                  <a:lnTo>
                    <a:pt x="218" y="2"/>
                  </a:lnTo>
                  <a:lnTo>
                    <a:pt x="195" y="5"/>
                  </a:lnTo>
                  <a:lnTo>
                    <a:pt x="173" y="8"/>
                  </a:lnTo>
                  <a:lnTo>
                    <a:pt x="152" y="14"/>
                  </a:lnTo>
                  <a:lnTo>
                    <a:pt x="132" y="18"/>
                  </a:lnTo>
                  <a:lnTo>
                    <a:pt x="112" y="24"/>
                  </a:lnTo>
                  <a:lnTo>
                    <a:pt x="94" y="32"/>
                  </a:lnTo>
                  <a:lnTo>
                    <a:pt x="77" y="40"/>
                  </a:lnTo>
                  <a:lnTo>
                    <a:pt x="62" y="48"/>
                  </a:lnTo>
                  <a:lnTo>
                    <a:pt x="48" y="57"/>
                  </a:lnTo>
                  <a:lnTo>
                    <a:pt x="36" y="67"/>
                  </a:lnTo>
                  <a:lnTo>
                    <a:pt x="25" y="78"/>
                  </a:lnTo>
                  <a:lnTo>
                    <a:pt x="16" y="88"/>
                  </a:lnTo>
                  <a:lnTo>
                    <a:pt x="9" y="100"/>
                  </a:lnTo>
                  <a:lnTo>
                    <a:pt x="4" y="111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8"/>
                  </a:lnTo>
                  <a:lnTo>
                    <a:pt x="9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6" y="201"/>
                  </a:lnTo>
                  <a:lnTo>
                    <a:pt x="48" y="211"/>
                  </a:lnTo>
                  <a:lnTo>
                    <a:pt x="62" y="220"/>
                  </a:lnTo>
                  <a:lnTo>
                    <a:pt x="77" y="228"/>
                  </a:lnTo>
                  <a:lnTo>
                    <a:pt x="94" y="237"/>
                  </a:lnTo>
                  <a:lnTo>
                    <a:pt x="112" y="244"/>
                  </a:lnTo>
                  <a:lnTo>
                    <a:pt x="132" y="250"/>
                  </a:lnTo>
                  <a:lnTo>
                    <a:pt x="152" y="256"/>
                  </a:lnTo>
                  <a:lnTo>
                    <a:pt x="173" y="260"/>
                  </a:lnTo>
                  <a:lnTo>
                    <a:pt x="195" y="264"/>
                  </a:lnTo>
                  <a:lnTo>
                    <a:pt x="218" y="266"/>
                  </a:lnTo>
                  <a:lnTo>
                    <a:pt x="240" y="267"/>
                  </a:lnTo>
                  <a:lnTo>
                    <a:pt x="262" y="269"/>
                  </a:lnTo>
                  <a:lnTo>
                    <a:pt x="286" y="267"/>
                  </a:lnTo>
                  <a:lnTo>
                    <a:pt x="309" y="266"/>
                  </a:lnTo>
                  <a:lnTo>
                    <a:pt x="331" y="264"/>
                  </a:lnTo>
                  <a:lnTo>
                    <a:pt x="353" y="260"/>
                  </a:lnTo>
                  <a:lnTo>
                    <a:pt x="374" y="256"/>
                  </a:lnTo>
                  <a:lnTo>
                    <a:pt x="394" y="250"/>
                  </a:lnTo>
                  <a:lnTo>
                    <a:pt x="414" y="244"/>
                  </a:lnTo>
                  <a:lnTo>
                    <a:pt x="433" y="237"/>
                  </a:lnTo>
                  <a:lnTo>
                    <a:pt x="449" y="228"/>
                  </a:lnTo>
                  <a:lnTo>
                    <a:pt x="465" y="220"/>
                  </a:lnTo>
                  <a:lnTo>
                    <a:pt x="478" y="211"/>
                  </a:lnTo>
                  <a:lnTo>
                    <a:pt x="490" y="201"/>
                  </a:lnTo>
                  <a:lnTo>
                    <a:pt x="501" y="190"/>
                  </a:lnTo>
                  <a:lnTo>
                    <a:pt x="510" y="180"/>
                  </a:lnTo>
                  <a:lnTo>
                    <a:pt x="517" y="168"/>
                  </a:lnTo>
                  <a:lnTo>
                    <a:pt x="522" y="158"/>
                  </a:lnTo>
                  <a:lnTo>
                    <a:pt x="525" y="145"/>
                  </a:lnTo>
                  <a:lnTo>
                    <a:pt x="527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auto">
            <a:xfrm>
              <a:off x="576" y="1182"/>
              <a:ext cx="614" cy="303"/>
            </a:xfrm>
            <a:custGeom>
              <a:avLst/>
              <a:gdLst/>
              <a:ahLst/>
              <a:cxnLst>
                <a:cxn ang="0">
                  <a:pos x="523" y="123"/>
                </a:cxn>
                <a:cxn ang="0">
                  <a:pos x="516" y="100"/>
                </a:cxn>
                <a:cxn ang="0">
                  <a:pos x="500" y="77"/>
                </a:cxn>
                <a:cxn ang="0">
                  <a:pos x="477" y="57"/>
                </a:cxn>
                <a:cxn ang="0">
                  <a:pos x="447" y="40"/>
                </a:cxn>
                <a:cxn ang="0">
                  <a:pos x="413" y="24"/>
                </a:cxn>
                <a:cxn ang="0">
                  <a:pos x="373" y="12"/>
                </a:cxn>
                <a:cxn ang="0">
                  <a:pos x="330" y="4"/>
                </a:cxn>
                <a:cxn ang="0">
                  <a:pos x="284" y="1"/>
                </a:cxn>
                <a:cxn ang="0">
                  <a:pos x="240" y="1"/>
                </a:cxn>
                <a:cxn ang="0">
                  <a:pos x="194" y="4"/>
                </a:cxn>
                <a:cxn ang="0">
                  <a:pos x="151" y="12"/>
                </a:cxn>
                <a:cxn ang="0">
                  <a:pos x="111" y="24"/>
                </a:cxn>
                <a:cxn ang="0">
                  <a:pos x="77" y="40"/>
                </a:cxn>
                <a:cxn ang="0">
                  <a:pos x="47" y="57"/>
                </a:cxn>
                <a:cxn ang="0">
                  <a:pos x="25" y="77"/>
                </a:cxn>
                <a:cxn ang="0">
                  <a:pos x="8" y="100"/>
                </a:cxn>
                <a:cxn ang="0">
                  <a:pos x="1" y="123"/>
                </a:cxn>
                <a:cxn ang="0">
                  <a:pos x="1" y="145"/>
                </a:cxn>
                <a:cxn ang="0">
                  <a:pos x="8" y="168"/>
                </a:cxn>
                <a:cxn ang="0">
                  <a:pos x="25" y="190"/>
                </a:cxn>
                <a:cxn ang="0">
                  <a:pos x="47" y="211"/>
                </a:cxn>
                <a:cxn ang="0">
                  <a:pos x="77" y="228"/>
                </a:cxn>
                <a:cxn ang="0">
                  <a:pos x="111" y="244"/>
                </a:cxn>
                <a:cxn ang="0">
                  <a:pos x="151" y="254"/>
                </a:cxn>
                <a:cxn ang="0">
                  <a:pos x="194" y="263"/>
                </a:cxn>
                <a:cxn ang="0">
                  <a:pos x="240" y="267"/>
                </a:cxn>
                <a:cxn ang="0">
                  <a:pos x="284" y="267"/>
                </a:cxn>
                <a:cxn ang="0">
                  <a:pos x="330" y="263"/>
                </a:cxn>
                <a:cxn ang="0">
                  <a:pos x="373" y="254"/>
                </a:cxn>
                <a:cxn ang="0">
                  <a:pos x="413" y="244"/>
                </a:cxn>
                <a:cxn ang="0">
                  <a:pos x="447" y="228"/>
                </a:cxn>
                <a:cxn ang="0">
                  <a:pos x="477" y="211"/>
                </a:cxn>
                <a:cxn ang="0">
                  <a:pos x="500" y="190"/>
                </a:cxn>
                <a:cxn ang="0">
                  <a:pos x="516" y="168"/>
                </a:cxn>
                <a:cxn ang="0">
                  <a:pos x="523" y="145"/>
                </a:cxn>
              </a:cxnLst>
              <a:rect l="0" t="0" r="r" b="b"/>
              <a:pathLst>
                <a:path w="526" h="270">
                  <a:moveTo>
                    <a:pt x="525" y="134"/>
                  </a:moveTo>
                  <a:lnTo>
                    <a:pt x="523" y="123"/>
                  </a:lnTo>
                  <a:lnTo>
                    <a:pt x="520" y="110"/>
                  </a:lnTo>
                  <a:lnTo>
                    <a:pt x="516" y="100"/>
                  </a:lnTo>
                  <a:lnTo>
                    <a:pt x="508" y="88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8"/>
                  </a:lnTo>
                  <a:lnTo>
                    <a:pt x="447" y="40"/>
                  </a:lnTo>
                  <a:lnTo>
                    <a:pt x="431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1" y="0"/>
                  </a:lnTo>
                  <a:lnTo>
                    <a:pt x="240" y="1"/>
                  </a:lnTo>
                  <a:lnTo>
                    <a:pt x="217" y="2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8"/>
                  </a:lnTo>
                  <a:lnTo>
                    <a:pt x="111" y="24"/>
                  </a:lnTo>
                  <a:lnTo>
                    <a:pt x="94" y="31"/>
                  </a:lnTo>
                  <a:lnTo>
                    <a:pt x="77" y="40"/>
                  </a:lnTo>
                  <a:lnTo>
                    <a:pt x="61" y="48"/>
                  </a:lnTo>
                  <a:lnTo>
                    <a:pt x="47" y="57"/>
                  </a:lnTo>
                  <a:lnTo>
                    <a:pt x="35" y="67"/>
                  </a:lnTo>
                  <a:lnTo>
                    <a:pt x="25" y="77"/>
                  </a:lnTo>
                  <a:lnTo>
                    <a:pt x="16" y="88"/>
                  </a:lnTo>
                  <a:lnTo>
                    <a:pt x="8" y="100"/>
                  </a:lnTo>
                  <a:lnTo>
                    <a:pt x="4" y="110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7"/>
                  </a:lnTo>
                  <a:lnTo>
                    <a:pt x="8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1"/>
                  </a:lnTo>
                  <a:lnTo>
                    <a:pt x="47" y="211"/>
                  </a:lnTo>
                  <a:lnTo>
                    <a:pt x="61" y="220"/>
                  </a:lnTo>
                  <a:lnTo>
                    <a:pt x="77" y="228"/>
                  </a:lnTo>
                  <a:lnTo>
                    <a:pt x="94" y="236"/>
                  </a:lnTo>
                  <a:lnTo>
                    <a:pt x="111" y="244"/>
                  </a:lnTo>
                  <a:lnTo>
                    <a:pt x="131" y="250"/>
                  </a:lnTo>
                  <a:lnTo>
                    <a:pt x="151" y="254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7" y="266"/>
                  </a:lnTo>
                  <a:lnTo>
                    <a:pt x="240" y="267"/>
                  </a:lnTo>
                  <a:lnTo>
                    <a:pt x="261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3" y="254"/>
                  </a:lnTo>
                  <a:lnTo>
                    <a:pt x="393" y="250"/>
                  </a:lnTo>
                  <a:lnTo>
                    <a:pt x="413" y="244"/>
                  </a:lnTo>
                  <a:lnTo>
                    <a:pt x="431" y="236"/>
                  </a:lnTo>
                  <a:lnTo>
                    <a:pt x="447" y="228"/>
                  </a:lnTo>
                  <a:lnTo>
                    <a:pt x="463" y="220"/>
                  </a:lnTo>
                  <a:lnTo>
                    <a:pt x="477" y="211"/>
                  </a:lnTo>
                  <a:lnTo>
                    <a:pt x="489" y="201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6" y="168"/>
                  </a:lnTo>
                  <a:lnTo>
                    <a:pt x="520" y="157"/>
                  </a:lnTo>
                  <a:lnTo>
                    <a:pt x="523" y="145"/>
                  </a:lnTo>
                  <a:lnTo>
                    <a:pt x="525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0251" name="Freeform 11"/>
            <p:cNvSpPr>
              <a:spLocks/>
            </p:cNvSpPr>
            <p:nvPr/>
          </p:nvSpPr>
          <p:spPr bwMode="auto">
            <a:xfrm>
              <a:off x="1703" y="1182"/>
              <a:ext cx="613" cy="303"/>
            </a:xfrm>
            <a:custGeom>
              <a:avLst/>
              <a:gdLst/>
              <a:ahLst/>
              <a:cxnLst>
                <a:cxn ang="0">
                  <a:pos x="1" y="145"/>
                </a:cxn>
                <a:cxn ang="0">
                  <a:pos x="8" y="168"/>
                </a:cxn>
                <a:cxn ang="0">
                  <a:pos x="23" y="190"/>
                </a:cxn>
                <a:cxn ang="0">
                  <a:pos x="46" y="211"/>
                </a:cxn>
                <a:cxn ang="0">
                  <a:pos x="76" y="228"/>
                </a:cxn>
                <a:cxn ang="0">
                  <a:pos x="111" y="244"/>
                </a:cxn>
                <a:cxn ang="0">
                  <a:pos x="151" y="254"/>
                </a:cxn>
                <a:cxn ang="0">
                  <a:pos x="194" y="263"/>
                </a:cxn>
                <a:cxn ang="0">
                  <a:pos x="239" y="267"/>
                </a:cxn>
                <a:cxn ang="0">
                  <a:pos x="284" y="267"/>
                </a:cxn>
                <a:cxn ang="0">
                  <a:pos x="329" y="263"/>
                </a:cxn>
                <a:cxn ang="0">
                  <a:pos x="372" y="254"/>
                </a:cxn>
                <a:cxn ang="0">
                  <a:pos x="412" y="243"/>
                </a:cxn>
                <a:cxn ang="0">
                  <a:pos x="446" y="228"/>
                </a:cxn>
                <a:cxn ang="0">
                  <a:pos x="476" y="210"/>
                </a:cxn>
                <a:cxn ang="0">
                  <a:pos x="498" y="190"/>
                </a:cxn>
                <a:cxn ang="0">
                  <a:pos x="515" y="168"/>
                </a:cxn>
                <a:cxn ang="0">
                  <a:pos x="522" y="145"/>
                </a:cxn>
                <a:cxn ang="0">
                  <a:pos x="522" y="123"/>
                </a:cxn>
                <a:cxn ang="0">
                  <a:pos x="515" y="100"/>
                </a:cxn>
                <a:cxn ang="0">
                  <a:pos x="498" y="77"/>
                </a:cxn>
                <a:cxn ang="0">
                  <a:pos x="476" y="57"/>
                </a:cxn>
                <a:cxn ang="0">
                  <a:pos x="446" y="40"/>
                </a:cxn>
                <a:cxn ang="0">
                  <a:pos x="412" y="24"/>
                </a:cxn>
                <a:cxn ang="0">
                  <a:pos x="372" y="12"/>
                </a:cxn>
                <a:cxn ang="0">
                  <a:pos x="329" y="4"/>
                </a:cxn>
                <a:cxn ang="0">
                  <a:pos x="284" y="1"/>
                </a:cxn>
                <a:cxn ang="0">
                  <a:pos x="239" y="1"/>
                </a:cxn>
                <a:cxn ang="0">
                  <a:pos x="193" y="4"/>
                </a:cxn>
                <a:cxn ang="0">
                  <a:pos x="151" y="12"/>
                </a:cxn>
                <a:cxn ang="0">
                  <a:pos x="111" y="24"/>
                </a:cxn>
                <a:cxn ang="0">
                  <a:pos x="76" y="40"/>
                </a:cxn>
                <a:cxn ang="0">
                  <a:pos x="46" y="57"/>
                </a:cxn>
                <a:cxn ang="0">
                  <a:pos x="23" y="77"/>
                </a:cxn>
                <a:cxn ang="0">
                  <a:pos x="8" y="100"/>
                </a:cxn>
                <a:cxn ang="0">
                  <a:pos x="1" y="123"/>
                </a:cxn>
              </a:cxnLst>
              <a:rect l="0" t="0" r="r" b="b"/>
              <a:pathLst>
                <a:path w="525" h="270">
                  <a:moveTo>
                    <a:pt x="0" y="134"/>
                  </a:moveTo>
                  <a:lnTo>
                    <a:pt x="1" y="145"/>
                  </a:lnTo>
                  <a:lnTo>
                    <a:pt x="3" y="157"/>
                  </a:lnTo>
                  <a:lnTo>
                    <a:pt x="8" y="168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1"/>
                  </a:lnTo>
                  <a:lnTo>
                    <a:pt x="46" y="211"/>
                  </a:lnTo>
                  <a:lnTo>
                    <a:pt x="60" y="220"/>
                  </a:lnTo>
                  <a:lnTo>
                    <a:pt x="76" y="228"/>
                  </a:lnTo>
                  <a:lnTo>
                    <a:pt x="93" y="236"/>
                  </a:lnTo>
                  <a:lnTo>
                    <a:pt x="111" y="244"/>
                  </a:lnTo>
                  <a:lnTo>
                    <a:pt x="130" y="250"/>
                  </a:lnTo>
                  <a:lnTo>
                    <a:pt x="151" y="254"/>
                  </a:lnTo>
                  <a:lnTo>
                    <a:pt x="171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7"/>
                  </a:lnTo>
                  <a:lnTo>
                    <a:pt x="262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29" y="263"/>
                  </a:lnTo>
                  <a:lnTo>
                    <a:pt x="351" y="260"/>
                  </a:lnTo>
                  <a:lnTo>
                    <a:pt x="372" y="254"/>
                  </a:lnTo>
                  <a:lnTo>
                    <a:pt x="392" y="250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8"/>
                  </a:lnTo>
                  <a:lnTo>
                    <a:pt x="462" y="220"/>
                  </a:lnTo>
                  <a:lnTo>
                    <a:pt x="476" y="210"/>
                  </a:lnTo>
                  <a:lnTo>
                    <a:pt x="489" y="201"/>
                  </a:lnTo>
                  <a:lnTo>
                    <a:pt x="498" y="190"/>
                  </a:lnTo>
                  <a:lnTo>
                    <a:pt x="507" y="180"/>
                  </a:lnTo>
                  <a:lnTo>
                    <a:pt x="515" y="168"/>
                  </a:lnTo>
                  <a:lnTo>
                    <a:pt x="519" y="157"/>
                  </a:lnTo>
                  <a:lnTo>
                    <a:pt x="522" y="145"/>
                  </a:lnTo>
                  <a:lnTo>
                    <a:pt x="524" y="134"/>
                  </a:lnTo>
                  <a:lnTo>
                    <a:pt x="522" y="123"/>
                  </a:lnTo>
                  <a:lnTo>
                    <a:pt x="519" y="110"/>
                  </a:lnTo>
                  <a:lnTo>
                    <a:pt x="515" y="100"/>
                  </a:lnTo>
                  <a:lnTo>
                    <a:pt x="507" y="88"/>
                  </a:lnTo>
                  <a:lnTo>
                    <a:pt x="498" y="77"/>
                  </a:lnTo>
                  <a:lnTo>
                    <a:pt x="489" y="67"/>
                  </a:lnTo>
                  <a:lnTo>
                    <a:pt x="476" y="57"/>
                  </a:lnTo>
                  <a:lnTo>
                    <a:pt x="462" y="48"/>
                  </a:lnTo>
                  <a:lnTo>
                    <a:pt x="446" y="40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8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2" y="0"/>
                  </a:lnTo>
                  <a:lnTo>
                    <a:pt x="239" y="1"/>
                  </a:lnTo>
                  <a:lnTo>
                    <a:pt x="216" y="2"/>
                  </a:lnTo>
                  <a:lnTo>
                    <a:pt x="193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40"/>
                  </a:lnTo>
                  <a:lnTo>
                    <a:pt x="60" y="48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100"/>
                  </a:lnTo>
                  <a:lnTo>
                    <a:pt x="3" y="110"/>
                  </a:lnTo>
                  <a:lnTo>
                    <a:pt x="1" y="123"/>
                  </a:lnTo>
                  <a:lnTo>
                    <a:pt x="0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0254" name="Freeform 14"/>
            <p:cNvSpPr>
              <a:spLocks/>
            </p:cNvSpPr>
            <p:nvPr/>
          </p:nvSpPr>
          <p:spPr bwMode="auto">
            <a:xfrm>
              <a:off x="1051" y="1667"/>
              <a:ext cx="848" cy="311"/>
            </a:xfrm>
            <a:custGeom>
              <a:avLst/>
              <a:gdLst/>
              <a:ahLst/>
              <a:cxnLst>
                <a:cxn ang="0">
                  <a:pos x="726" y="276"/>
                </a:cxn>
                <a:cxn ang="0">
                  <a:pos x="726" y="0"/>
                </a:cxn>
                <a:cxn ang="0">
                  <a:pos x="0" y="0"/>
                </a:cxn>
                <a:cxn ang="0">
                  <a:pos x="0" y="276"/>
                </a:cxn>
                <a:cxn ang="0">
                  <a:pos x="726" y="276"/>
                </a:cxn>
              </a:cxnLst>
              <a:rect l="0" t="0" r="r" b="b"/>
              <a:pathLst>
                <a:path w="727" h="277">
                  <a:moveTo>
                    <a:pt x="726" y="276"/>
                  </a:moveTo>
                  <a:lnTo>
                    <a:pt x="726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726" y="27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1796" y="1229"/>
              <a:ext cx="29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34" charset="0"/>
                </a:rPr>
                <a:t>lot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1175" y="990"/>
              <a:ext cx="49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34" charset="0"/>
                </a:rPr>
                <a:t>name</a:t>
              </a:r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1005" y="1713"/>
              <a:ext cx="87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34" charset="0"/>
                </a:rPr>
                <a:t>Employees</a:t>
              </a: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639" y="1220"/>
              <a:ext cx="36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u="sng">
                  <a:solidFill>
                    <a:srgbClr val="000000"/>
                  </a:solidFill>
                  <a:latin typeface="Arial" pitchFamily="34" charset="0"/>
                </a:rPr>
                <a:t>ssn</a:t>
              </a:r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>
              <a:off x="1410" y="1251"/>
              <a:ext cx="0" cy="37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>
              <a:off x="854" y="1496"/>
              <a:ext cx="461" cy="1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 flipH="1">
              <a:off x="1718" y="1496"/>
              <a:ext cx="296" cy="15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295" name="Group 55"/>
          <p:cNvGrpSpPr>
            <a:grpSpLocks/>
          </p:cNvGrpSpPr>
          <p:nvPr/>
        </p:nvGrpSpPr>
        <p:grpSpPr bwMode="auto">
          <a:xfrm>
            <a:off x="3013075" y="2498725"/>
            <a:ext cx="2649538" cy="787400"/>
            <a:chOff x="1313" y="1705"/>
            <a:chExt cx="1430" cy="442"/>
          </a:xfrm>
        </p:grpSpPr>
        <p:sp>
          <p:nvSpPr>
            <p:cNvPr id="10252" name="Freeform 12"/>
            <p:cNvSpPr>
              <a:spLocks/>
            </p:cNvSpPr>
            <p:nvPr/>
          </p:nvSpPr>
          <p:spPr bwMode="auto">
            <a:xfrm>
              <a:off x="1689" y="1705"/>
              <a:ext cx="788" cy="442"/>
            </a:xfrm>
            <a:custGeom>
              <a:avLst/>
              <a:gdLst/>
              <a:ahLst/>
              <a:cxnLst>
                <a:cxn ang="0">
                  <a:pos x="0" y="221"/>
                </a:cxn>
                <a:cxn ang="0">
                  <a:pos x="388" y="0"/>
                </a:cxn>
                <a:cxn ang="0">
                  <a:pos x="787" y="229"/>
                </a:cxn>
                <a:cxn ang="0">
                  <a:pos x="388" y="441"/>
                </a:cxn>
                <a:cxn ang="0">
                  <a:pos x="0" y="221"/>
                </a:cxn>
              </a:cxnLst>
              <a:rect l="0" t="0" r="r" b="b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1717" y="1835"/>
              <a:ext cx="65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34" charset="0"/>
                </a:rPr>
                <a:t>Works_In</a:t>
              </a:r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 flipH="1">
              <a:off x="1313" y="1924"/>
              <a:ext cx="36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>
              <a:off x="2477" y="1935"/>
              <a:ext cx="26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296" name="Group 56"/>
          <p:cNvGrpSpPr>
            <a:grpSpLocks/>
          </p:cNvGrpSpPr>
          <p:nvPr/>
        </p:nvGrpSpPr>
        <p:grpSpPr bwMode="auto">
          <a:xfrm>
            <a:off x="3810000" y="1295400"/>
            <a:ext cx="973138" cy="1190625"/>
            <a:chOff x="1716" y="1028"/>
            <a:chExt cx="525" cy="669"/>
          </a:xfrm>
        </p:grpSpPr>
        <p:sp>
          <p:nvSpPr>
            <p:cNvPr id="10249" name="Freeform 9"/>
            <p:cNvSpPr>
              <a:spLocks/>
            </p:cNvSpPr>
            <p:nvPr/>
          </p:nvSpPr>
          <p:spPr bwMode="auto">
            <a:xfrm>
              <a:off x="1716" y="1028"/>
              <a:ext cx="525" cy="269"/>
            </a:xfrm>
            <a:custGeom>
              <a:avLst/>
              <a:gdLst/>
              <a:ahLst/>
              <a:cxnLst>
                <a:cxn ang="0">
                  <a:pos x="1" y="146"/>
                </a:cxn>
                <a:cxn ang="0">
                  <a:pos x="8" y="169"/>
                </a:cxn>
                <a:cxn ang="0">
                  <a:pos x="25" y="190"/>
                </a:cxn>
                <a:cxn ang="0">
                  <a:pos x="47" y="210"/>
                </a:cxn>
                <a:cxn ang="0">
                  <a:pos x="77" y="229"/>
                </a:cxn>
                <a:cxn ang="0">
                  <a:pos x="111" y="243"/>
                </a:cxn>
                <a:cxn ang="0">
                  <a:pos x="151" y="256"/>
                </a:cxn>
                <a:cxn ang="0">
                  <a:pos x="194" y="263"/>
                </a:cxn>
                <a:cxn ang="0">
                  <a:pos x="239" y="268"/>
                </a:cxn>
                <a:cxn ang="0">
                  <a:pos x="284" y="268"/>
                </a:cxn>
                <a:cxn ang="0">
                  <a:pos x="330" y="263"/>
                </a:cxn>
                <a:cxn ang="0">
                  <a:pos x="372" y="255"/>
                </a:cxn>
                <a:cxn ang="0">
                  <a:pos x="413" y="243"/>
                </a:cxn>
                <a:cxn ang="0">
                  <a:pos x="447" y="227"/>
                </a:cxn>
                <a:cxn ang="0">
                  <a:pos x="477" y="210"/>
                </a:cxn>
                <a:cxn ang="0">
                  <a:pos x="500" y="190"/>
                </a:cxn>
                <a:cxn ang="0">
                  <a:pos x="515" y="169"/>
                </a:cxn>
                <a:cxn ang="0">
                  <a:pos x="524" y="146"/>
                </a:cxn>
                <a:cxn ang="0">
                  <a:pos x="524" y="121"/>
                </a:cxn>
                <a:cxn ang="0">
                  <a:pos x="515" y="98"/>
                </a:cxn>
                <a:cxn ang="0">
                  <a:pos x="500" y="77"/>
                </a:cxn>
                <a:cxn ang="0">
                  <a:pos x="477" y="57"/>
                </a:cxn>
                <a:cxn ang="0">
                  <a:pos x="447" y="38"/>
                </a:cxn>
                <a:cxn ang="0">
                  <a:pos x="413" y="24"/>
                </a:cxn>
                <a:cxn ang="0">
                  <a:pos x="372" y="12"/>
                </a:cxn>
                <a:cxn ang="0">
                  <a:pos x="330" y="4"/>
                </a:cxn>
                <a:cxn ang="0">
                  <a:pos x="284" y="0"/>
                </a:cxn>
                <a:cxn ang="0">
                  <a:pos x="239" y="0"/>
                </a:cxn>
                <a:cxn ang="0">
                  <a:pos x="194" y="4"/>
                </a:cxn>
                <a:cxn ang="0">
                  <a:pos x="151" y="12"/>
                </a:cxn>
                <a:cxn ang="0">
                  <a:pos x="111" y="24"/>
                </a:cxn>
                <a:cxn ang="0">
                  <a:pos x="77" y="38"/>
                </a:cxn>
                <a:cxn ang="0">
                  <a:pos x="47" y="57"/>
                </a:cxn>
                <a:cxn ang="0">
                  <a:pos x="25" y="77"/>
                </a:cxn>
                <a:cxn ang="0">
                  <a:pos x="8" y="98"/>
                </a:cxn>
                <a:cxn ang="0">
                  <a:pos x="1" y="121"/>
                </a:cxn>
              </a:cxnLst>
              <a:rect l="0" t="0" r="r" b="b"/>
              <a:pathLst>
                <a:path w="525" h="269">
                  <a:moveTo>
                    <a:pt x="0" y="134"/>
                  </a:moveTo>
                  <a:lnTo>
                    <a:pt x="1" y="146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0"/>
                  </a:lnTo>
                  <a:lnTo>
                    <a:pt x="47" y="210"/>
                  </a:lnTo>
                  <a:lnTo>
                    <a:pt x="60" y="220"/>
                  </a:lnTo>
                  <a:lnTo>
                    <a:pt x="77" y="229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50"/>
                  </a:lnTo>
                  <a:lnTo>
                    <a:pt x="151" y="256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3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2" y="255"/>
                  </a:lnTo>
                  <a:lnTo>
                    <a:pt x="393" y="250"/>
                  </a:lnTo>
                  <a:lnTo>
                    <a:pt x="413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5" y="169"/>
                  </a:lnTo>
                  <a:lnTo>
                    <a:pt x="520" y="157"/>
                  </a:lnTo>
                  <a:lnTo>
                    <a:pt x="524" y="146"/>
                  </a:lnTo>
                  <a:lnTo>
                    <a:pt x="524" y="134"/>
                  </a:lnTo>
                  <a:lnTo>
                    <a:pt x="524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2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0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1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1763" y="1070"/>
              <a:ext cx="41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34" charset="0"/>
                </a:rPr>
                <a:t>since</a:t>
              </a:r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>
              <a:off x="1953" y="1307"/>
              <a:ext cx="117" cy="39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294" name="Group 54"/>
          <p:cNvGrpSpPr>
            <a:grpSpLocks/>
          </p:cNvGrpSpPr>
          <p:nvPr/>
        </p:nvGrpSpPr>
        <p:grpSpPr bwMode="auto">
          <a:xfrm>
            <a:off x="4800600" y="1524000"/>
            <a:ext cx="2760663" cy="1614488"/>
            <a:chOff x="2294" y="1186"/>
            <a:chExt cx="1490" cy="907"/>
          </a:xfrm>
        </p:grpSpPr>
        <p:sp>
          <p:nvSpPr>
            <p:cNvPr id="10247" name="Freeform 7"/>
            <p:cNvSpPr>
              <a:spLocks/>
            </p:cNvSpPr>
            <p:nvPr/>
          </p:nvSpPr>
          <p:spPr bwMode="auto">
            <a:xfrm>
              <a:off x="2294" y="1383"/>
              <a:ext cx="525" cy="269"/>
            </a:xfrm>
            <a:custGeom>
              <a:avLst/>
              <a:gdLst/>
              <a:ahLst/>
              <a:cxnLst>
                <a:cxn ang="0">
                  <a:pos x="522" y="121"/>
                </a:cxn>
                <a:cxn ang="0">
                  <a:pos x="515" y="98"/>
                </a:cxn>
                <a:cxn ang="0">
                  <a:pos x="500" y="77"/>
                </a:cxn>
                <a:cxn ang="0">
                  <a:pos x="476" y="57"/>
                </a:cxn>
                <a:cxn ang="0">
                  <a:pos x="446" y="38"/>
                </a:cxn>
                <a:cxn ang="0">
                  <a:pos x="412" y="24"/>
                </a:cxn>
                <a:cxn ang="0">
                  <a:pos x="372" y="12"/>
                </a:cxn>
                <a:cxn ang="0">
                  <a:pos x="329" y="4"/>
                </a:cxn>
                <a:cxn ang="0">
                  <a:pos x="284" y="0"/>
                </a:cxn>
                <a:cxn ang="0">
                  <a:pos x="239" y="0"/>
                </a:cxn>
                <a:cxn ang="0">
                  <a:pos x="194" y="4"/>
                </a:cxn>
                <a:cxn ang="0">
                  <a:pos x="151" y="12"/>
                </a:cxn>
                <a:cxn ang="0">
                  <a:pos x="111" y="24"/>
                </a:cxn>
                <a:cxn ang="0">
                  <a:pos x="76" y="38"/>
                </a:cxn>
                <a:cxn ang="0">
                  <a:pos x="46" y="57"/>
                </a:cxn>
                <a:cxn ang="0">
                  <a:pos x="23" y="77"/>
                </a:cxn>
                <a:cxn ang="0">
                  <a:pos x="8" y="98"/>
                </a:cxn>
                <a:cxn ang="0">
                  <a:pos x="1" y="121"/>
                </a:cxn>
                <a:cxn ang="0">
                  <a:pos x="1" y="144"/>
                </a:cxn>
                <a:cxn ang="0">
                  <a:pos x="8" y="167"/>
                </a:cxn>
                <a:cxn ang="0">
                  <a:pos x="23" y="190"/>
                </a:cxn>
                <a:cxn ang="0">
                  <a:pos x="46" y="210"/>
                </a:cxn>
                <a:cxn ang="0">
                  <a:pos x="76" y="227"/>
                </a:cxn>
                <a:cxn ang="0">
                  <a:pos x="111" y="243"/>
                </a:cxn>
                <a:cxn ang="0">
                  <a:pos x="151" y="255"/>
                </a:cxn>
                <a:cxn ang="0">
                  <a:pos x="194" y="263"/>
                </a:cxn>
                <a:cxn ang="0">
                  <a:pos x="239" y="268"/>
                </a:cxn>
                <a:cxn ang="0">
                  <a:pos x="284" y="268"/>
                </a:cxn>
                <a:cxn ang="0">
                  <a:pos x="329" y="263"/>
                </a:cxn>
                <a:cxn ang="0">
                  <a:pos x="372" y="255"/>
                </a:cxn>
                <a:cxn ang="0">
                  <a:pos x="412" y="243"/>
                </a:cxn>
                <a:cxn ang="0">
                  <a:pos x="446" y="227"/>
                </a:cxn>
                <a:cxn ang="0">
                  <a:pos x="476" y="210"/>
                </a:cxn>
                <a:cxn ang="0">
                  <a:pos x="500" y="190"/>
                </a:cxn>
                <a:cxn ang="0">
                  <a:pos x="515" y="167"/>
                </a:cxn>
                <a:cxn ang="0">
                  <a:pos x="522" y="144"/>
                </a:cxn>
              </a:cxnLst>
              <a:rect l="0" t="0" r="r" b="b"/>
              <a:pathLst>
                <a:path w="525" h="269">
                  <a:moveTo>
                    <a:pt x="524" y="133"/>
                  </a:moveTo>
                  <a:lnTo>
                    <a:pt x="522" y="121"/>
                  </a:lnTo>
                  <a:lnTo>
                    <a:pt x="519" y="110"/>
                  </a:lnTo>
                  <a:lnTo>
                    <a:pt x="515" y="98"/>
                  </a:lnTo>
                  <a:lnTo>
                    <a:pt x="507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6" y="57"/>
                  </a:lnTo>
                  <a:lnTo>
                    <a:pt x="463" y="47"/>
                  </a:lnTo>
                  <a:lnTo>
                    <a:pt x="446" y="38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7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5"/>
                  </a:lnTo>
                  <a:lnTo>
                    <a:pt x="23" y="77"/>
                  </a:lnTo>
                  <a:lnTo>
                    <a:pt x="15" y="87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3"/>
                  </a:lnTo>
                  <a:lnTo>
                    <a:pt x="1" y="144"/>
                  </a:lnTo>
                  <a:lnTo>
                    <a:pt x="3" y="157"/>
                  </a:lnTo>
                  <a:lnTo>
                    <a:pt x="8" y="167"/>
                  </a:lnTo>
                  <a:lnTo>
                    <a:pt x="15" y="179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19"/>
                  </a:lnTo>
                  <a:lnTo>
                    <a:pt x="76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0" y="249"/>
                  </a:lnTo>
                  <a:lnTo>
                    <a:pt x="151" y="255"/>
                  </a:lnTo>
                  <a:lnTo>
                    <a:pt x="171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29" y="263"/>
                  </a:lnTo>
                  <a:lnTo>
                    <a:pt x="351" y="259"/>
                  </a:lnTo>
                  <a:lnTo>
                    <a:pt x="372" y="255"/>
                  </a:lnTo>
                  <a:lnTo>
                    <a:pt x="392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7"/>
                  </a:lnTo>
                  <a:lnTo>
                    <a:pt x="463" y="219"/>
                  </a:lnTo>
                  <a:lnTo>
                    <a:pt x="476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7" y="179"/>
                  </a:lnTo>
                  <a:lnTo>
                    <a:pt x="515" y="167"/>
                  </a:lnTo>
                  <a:lnTo>
                    <a:pt x="519" y="157"/>
                  </a:lnTo>
                  <a:lnTo>
                    <a:pt x="522" y="144"/>
                  </a:lnTo>
                  <a:lnTo>
                    <a:pt x="524" y="1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0248" name="Freeform 8"/>
            <p:cNvSpPr>
              <a:spLocks/>
            </p:cNvSpPr>
            <p:nvPr/>
          </p:nvSpPr>
          <p:spPr bwMode="auto">
            <a:xfrm>
              <a:off x="3259" y="1383"/>
              <a:ext cx="525" cy="269"/>
            </a:xfrm>
            <a:custGeom>
              <a:avLst/>
              <a:gdLst/>
              <a:ahLst/>
              <a:cxnLst>
                <a:cxn ang="0">
                  <a:pos x="1" y="144"/>
                </a:cxn>
                <a:cxn ang="0">
                  <a:pos x="8" y="167"/>
                </a:cxn>
                <a:cxn ang="0">
                  <a:pos x="25" y="190"/>
                </a:cxn>
                <a:cxn ang="0">
                  <a:pos x="47" y="210"/>
                </a:cxn>
                <a:cxn ang="0">
                  <a:pos x="77" y="227"/>
                </a:cxn>
                <a:cxn ang="0">
                  <a:pos x="111" y="243"/>
                </a:cxn>
                <a:cxn ang="0">
                  <a:pos x="151" y="255"/>
                </a:cxn>
                <a:cxn ang="0">
                  <a:pos x="194" y="263"/>
                </a:cxn>
                <a:cxn ang="0">
                  <a:pos x="239" y="268"/>
                </a:cxn>
                <a:cxn ang="0">
                  <a:pos x="284" y="268"/>
                </a:cxn>
                <a:cxn ang="0">
                  <a:pos x="330" y="263"/>
                </a:cxn>
                <a:cxn ang="0">
                  <a:pos x="372" y="255"/>
                </a:cxn>
                <a:cxn ang="0">
                  <a:pos x="412" y="243"/>
                </a:cxn>
                <a:cxn ang="0">
                  <a:pos x="447" y="227"/>
                </a:cxn>
                <a:cxn ang="0">
                  <a:pos x="477" y="210"/>
                </a:cxn>
                <a:cxn ang="0">
                  <a:pos x="500" y="190"/>
                </a:cxn>
                <a:cxn ang="0">
                  <a:pos x="515" y="167"/>
                </a:cxn>
                <a:cxn ang="0">
                  <a:pos x="522" y="144"/>
                </a:cxn>
                <a:cxn ang="0">
                  <a:pos x="522" y="121"/>
                </a:cxn>
                <a:cxn ang="0">
                  <a:pos x="515" y="98"/>
                </a:cxn>
                <a:cxn ang="0">
                  <a:pos x="500" y="77"/>
                </a:cxn>
                <a:cxn ang="0">
                  <a:pos x="477" y="55"/>
                </a:cxn>
                <a:cxn ang="0">
                  <a:pos x="447" y="38"/>
                </a:cxn>
                <a:cxn ang="0">
                  <a:pos x="412" y="22"/>
                </a:cxn>
                <a:cxn ang="0">
                  <a:pos x="372" y="12"/>
                </a:cxn>
                <a:cxn ang="0">
                  <a:pos x="329" y="4"/>
                </a:cxn>
                <a:cxn ang="0">
                  <a:pos x="284" y="0"/>
                </a:cxn>
                <a:cxn ang="0">
                  <a:pos x="239" y="0"/>
                </a:cxn>
                <a:cxn ang="0">
                  <a:pos x="194" y="4"/>
                </a:cxn>
                <a:cxn ang="0">
                  <a:pos x="151" y="12"/>
                </a:cxn>
                <a:cxn ang="0">
                  <a:pos x="111" y="24"/>
                </a:cxn>
                <a:cxn ang="0">
                  <a:pos x="77" y="38"/>
                </a:cxn>
                <a:cxn ang="0">
                  <a:pos x="47" y="57"/>
                </a:cxn>
                <a:cxn ang="0">
                  <a:pos x="25" y="77"/>
                </a:cxn>
                <a:cxn ang="0">
                  <a:pos x="8" y="98"/>
                </a:cxn>
                <a:cxn ang="0">
                  <a:pos x="1" y="121"/>
                </a:cxn>
              </a:cxnLst>
              <a:rect l="0" t="0" r="r" b="b"/>
              <a:pathLst>
                <a:path w="525" h="269">
                  <a:moveTo>
                    <a:pt x="0" y="134"/>
                  </a:moveTo>
                  <a:lnTo>
                    <a:pt x="1" y="144"/>
                  </a:lnTo>
                  <a:lnTo>
                    <a:pt x="4" y="157"/>
                  </a:lnTo>
                  <a:lnTo>
                    <a:pt x="8" y="167"/>
                  </a:lnTo>
                  <a:lnTo>
                    <a:pt x="16" y="179"/>
                  </a:lnTo>
                  <a:lnTo>
                    <a:pt x="25" y="190"/>
                  </a:lnTo>
                  <a:lnTo>
                    <a:pt x="34" y="200"/>
                  </a:lnTo>
                  <a:lnTo>
                    <a:pt x="47" y="210"/>
                  </a:lnTo>
                  <a:lnTo>
                    <a:pt x="61" y="219"/>
                  </a:lnTo>
                  <a:lnTo>
                    <a:pt x="77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49"/>
                  </a:lnTo>
                  <a:lnTo>
                    <a:pt x="151" y="255"/>
                  </a:lnTo>
                  <a:lnTo>
                    <a:pt x="172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59"/>
                  </a:lnTo>
                  <a:lnTo>
                    <a:pt x="372" y="255"/>
                  </a:lnTo>
                  <a:lnTo>
                    <a:pt x="393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79"/>
                  </a:lnTo>
                  <a:lnTo>
                    <a:pt x="515" y="167"/>
                  </a:lnTo>
                  <a:lnTo>
                    <a:pt x="520" y="157"/>
                  </a:lnTo>
                  <a:lnTo>
                    <a:pt x="522" y="144"/>
                  </a:lnTo>
                  <a:lnTo>
                    <a:pt x="524" y="133"/>
                  </a:lnTo>
                  <a:lnTo>
                    <a:pt x="522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7" y="55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2" y="22"/>
                  </a:lnTo>
                  <a:lnTo>
                    <a:pt x="393" y="17"/>
                  </a:lnTo>
                  <a:lnTo>
                    <a:pt x="372" y="12"/>
                  </a:lnTo>
                  <a:lnTo>
                    <a:pt x="352" y="7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1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0253" name="Freeform 13"/>
            <p:cNvSpPr>
              <a:spLocks/>
            </p:cNvSpPr>
            <p:nvPr/>
          </p:nvSpPr>
          <p:spPr bwMode="auto">
            <a:xfrm>
              <a:off x="2766" y="1815"/>
              <a:ext cx="851" cy="278"/>
            </a:xfrm>
            <a:custGeom>
              <a:avLst/>
              <a:gdLst/>
              <a:ahLst/>
              <a:cxnLst>
                <a:cxn ang="0">
                  <a:pos x="850" y="277"/>
                </a:cxn>
                <a:cxn ang="0">
                  <a:pos x="850" y="0"/>
                </a:cxn>
                <a:cxn ang="0">
                  <a:pos x="0" y="0"/>
                </a:cxn>
                <a:cxn ang="0">
                  <a:pos x="0" y="277"/>
                </a:cxn>
                <a:cxn ang="0">
                  <a:pos x="850" y="277"/>
                </a:cxn>
              </a:cxnLst>
              <a:rect l="0" t="0" r="r" b="b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0255" name="Freeform 15"/>
            <p:cNvSpPr>
              <a:spLocks/>
            </p:cNvSpPr>
            <p:nvPr/>
          </p:nvSpPr>
          <p:spPr bwMode="auto">
            <a:xfrm>
              <a:off x="2766" y="1186"/>
              <a:ext cx="526" cy="269"/>
            </a:xfrm>
            <a:custGeom>
              <a:avLst/>
              <a:gdLst/>
              <a:ahLst/>
              <a:cxnLst>
                <a:cxn ang="0">
                  <a:pos x="523" y="121"/>
                </a:cxn>
                <a:cxn ang="0">
                  <a:pos x="516" y="98"/>
                </a:cxn>
                <a:cxn ang="0">
                  <a:pos x="501" y="77"/>
                </a:cxn>
                <a:cxn ang="0">
                  <a:pos x="478" y="57"/>
                </a:cxn>
                <a:cxn ang="0">
                  <a:pos x="448" y="38"/>
                </a:cxn>
                <a:cxn ang="0">
                  <a:pos x="412" y="24"/>
                </a:cxn>
                <a:cxn ang="0">
                  <a:pos x="373" y="12"/>
                </a:cxn>
                <a:cxn ang="0">
                  <a:pos x="330" y="4"/>
                </a:cxn>
                <a:cxn ang="0">
                  <a:pos x="285" y="0"/>
                </a:cxn>
                <a:cxn ang="0">
                  <a:pos x="239" y="0"/>
                </a:cxn>
                <a:cxn ang="0">
                  <a:pos x="194" y="4"/>
                </a:cxn>
                <a:cxn ang="0">
                  <a:pos x="151" y="12"/>
                </a:cxn>
                <a:cxn ang="0">
                  <a:pos x="112" y="24"/>
                </a:cxn>
                <a:cxn ang="0">
                  <a:pos x="76" y="38"/>
                </a:cxn>
                <a:cxn ang="0">
                  <a:pos x="46" y="57"/>
                </a:cxn>
                <a:cxn ang="0">
                  <a:pos x="23" y="77"/>
                </a:cxn>
                <a:cxn ang="0">
                  <a:pos x="8" y="98"/>
                </a:cxn>
                <a:cxn ang="0">
                  <a:pos x="1" y="121"/>
                </a:cxn>
                <a:cxn ang="0">
                  <a:pos x="1" y="146"/>
                </a:cxn>
                <a:cxn ang="0">
                  <a:pos x="8" y="169"/>
                </a:cxn>
                <a:cxn ang="0">
                  <a:pos x="23" y="190"/>
                </a:cxn>
                <a:cxn ang="0">
                  <a:pos x="46" y="210"/>
                </a:cxn>
                <a:cxn ang="0">
                  <a:pos x="76" y="229"/>
                </a:cxn>
                <a:cxn ang="0">
                  <a:pos x="112" y="243"/>
                </a:cxn>
                <a:cxn ang="0">
                  <a:pos x="151" y="256"/>
                </a:cxn>
                <a:cxn ang="0">
                  <a:pos x="194" y="263"/>
                </a:cxn>
                <a:cxn ang="0">
                  <a:pos x="239" y="268"/>
                </a:cxn>
                <a:cxn ang="0">
                  <a:pos x="285" y="268"/>
                </a:cxn>
                <a:cxn ang="0">
                  <a:pos x="330" y="263"/>
                </a:cxn>
                <a:cxn ang="0">
                  <a:pos x="373" y="256"/>
                </a:cxn>
                <a:cxn ang="0">
                  <a:pos x="412" y="243"/>
                </a:cxn>
                <a:cxn ang="0">
                  <a:pos x="448" y="229"/>
                </a:cxn>
                <a:cxn ang="0">
                  <a:pos x="478" y="210"/>
                </a:cxn>
                <a:cxn ang="0">
                  <a:pos x="501" y="190"/>
                </a:cxn>
                <a:cxn ang="0">
                  <a:pos x="516" y="169"/>
                </a:cxn>
                <a:cxn ang="0">
                  <a:pos x="523" y="146"/>
                </a:cxn>
              </a:cxnLst>
              <a:rect l="0" t="0" r="r" b="b"/>
              <a:pathLst>
                <a:path w="526" h="269">
                  <a:moveTo>
                    <a:pt x="525" y="134"/>
                  </a:moveTo>
                  <a:lnTo>
                    <a:pt x="523" y="121"/>
                  </a:lnTo>
                  <a:lnTo>
                    <a:pt x="521" y="110"/>
                  </a:lnTo>
                  <a:lnTo>
                    <a:pt x="516" y="98"/>
                  </a:lnTo>
                  <a:lnTo>
                    <a:pt x="509" y="88"/>
                  </a:lnTo>
                  <a:lnTo>
                    <a:pt x="501" y="77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4" y="47"/>
                  </a:lnTo>
                  <a:lnTo>
                    <a:pt x="448" y="38"/>
                  </a:lnTo>
                  <a:lnTo>
                    <a:pt x="431" y="31"/>
                  </a:lnTo>
                  <a:lnTo>
                    <a:pt x="412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1" y="8"/>
                  </a:lnTo>
                  <a:lnTo>
                    <a:pt x="330" y="4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3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2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1" y="146"/>
                  </a:lnTo>
                  <a:lnTo>
                    <a:pt x="3" y="157"/>
                  </a:lnTo>
                  <a:lnTo>
                    <a:pt x="8" y="169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20"/>
                  </a:lnTo>
                  <a:lnTo>
                    <a:pt x="76" y="229"/>
                  </a:lnTo>
                  <a:lnTo>
                    <a:pt x="93" y="236"/>
                  </a:lnTo>
                  <a:lnTo>
                    <a:pt x="112" y="243"/>
                  </a:lnTo>
                  <a:lnTo>
                    <a:pt x="130" y="250"/>
                  </a:lnTo>
                  <a:lnTo>
                    <a:pt x="151" y="256"/>
                  </a:lnTo>
                  <a:lnTo>
                    <a:pt x="173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5" y="268"/>
                  </a:lnTo>
                  <a:lnTo>
                    <a:pt x="308" y="266"/>
                  </a:lnTo>
                  <a:lnTo>
                    <a:pt x="330" y="263"/>
                  </a:lnTo>
                  <a:lnTo>
                    <a:pt x="351" y="260"/>
                  </a:lnTo>
                  <a:lnTo>
                    <a:pt x="373" y="256"/>
                  </a:lnTo>
                  <a:lnTo>
                    <a:pt x="393" y="250"/>
                  </a:lnTo>
                  <a:lnTo>
                    <a:pt x="412" y="243"/>
                  </a:lnTo>
                  <a:lnTo>
                    <a:pt x="431" y="236"/>
                  </a:lnTo>
                  <a:lnTo>
                    <a:pt x="448" y="229"/>
                  </a:lnTo>
                  <a:lnTo>
                    <a:pt x="464" y="220"/>
                  </a:lnTo>
                  <a:lnTo>
                    <a:pt x="478" y="210"/>
                  </a:lnTo>
                  <a:lnTo>
                    <a:pt x="490" y="200"/>
                  </a:lnTo>
                  <a:lnTo>
                    <a:pt x="501" y="190"/>
                  </a:lnTo>
                  <a:lnTo>
                    <a:pt x="509" y="180"/>
                  </a:lnTo>
                  <a:lnTo>
                    <a:pt x="516" y="169"/>
                  </a:lnTo>
                  <a:lnTo>
                    <a:pt x="521" y="157"/>
                  </a:lnTo>
                  <a:lnTo>
                    <a:pt x="523" y="146"/>
                  </a:lnTo>
                  <a:lnTo>
                    <a:pt x="525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2788" y="1211"/>
              <a:ext cx="49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34" charset="0"/>
                </a:rPr>
                <a:t>dname</a:t>
              </a:r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3240" y="1415"/>
              <a:ext cx="509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34" charset="0"/>
                </a:rPr>
                <a:t>budget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2360" y="1417"/>
              <a:ext cx="28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u="sng">
                  <a:solidFill>
                    <a:srgbClr val="000000"/>
                  </a:solidFill>
                  <a:latin typeface="Arial" pitchFamily="34" charset="0"/>
                </a:rPr>
                <a:t>did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2728" y="1849"/>
              <a:ext cx="85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34" charset="0"/>
                </a:rPr>
                <a:t>Departments</a:t>
              </a:r>
            </a:p>
          </p:txBody>
        </p:sp>
        <p:sp>
          <p:nvSpPr>
            <p:cNvPr id="10272" name="Line 32"/>
            <p:cNvSpPr>
              <a:spLocks noChangeShapeType="1"/>
            </p:cNvSpPr>
            <p:nvPr/>
          </p:nvSpPr>
          <p:spPr bwMode="auto">
            <a:xfrm>
              <a:off x="2559" y="1669"/>
              <a:ext cx="350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>
              <a:off x="3013" y="1470"/>
              <a:ext cx="75" cy="3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4" name="Line 34"/>
            <p:cNvSpPr>
              <a:spLocks noChangeShapeType="1"/>
            </p:cNvSpPr>
            <p:nvPr/>
          </p:nvSpPr>
          <p:spPr bwMode="auto">
            <a:xfrm flipH="1">
              <a:off x="3308" y="1650"/>
              <a:ext cx="200" cy="1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ER Model Basics (Cont.)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228600" y="3733800"/>
            <a:ext cx="8991600" cy="3200400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endParaRPr lang="en-US"/>
          </a:p>
          <a:p>
            <a:pPr lvl="2"/>
            <a:r>
              <a:rPr lang="en-US" sz="3200"/>
              <a:t>Same entity set can participate in different relationship sets, or in different “roles” in the same set.</a:t>
            </a:r>
          </a:p>
        </p:txBody>
      </p: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7620000" y="2590800"/>
            <a:ext cx="10858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Arial" pitchFamily="34" charset="0"/>
              </a:rPr>
              <a:t>subor-dinate </a:t>
            </a:r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5943600" y="2590800"/>
            <a:ext cx="9906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Arial" pitchFamily="34" charset="0"/>
              </a:rPr>
              <a:t>super-visor</a:t>
            </a:r>
          </a:p>
        </p:txBody>
      </p:sp>
      <p:grpSp>
        <p:nvGrpSpPr>
          <p:cNvPr id="41020" name="Group 60"/>
          <p:cNvGrpSpPr>
            <a:grpSpLocks/>
          </p:cNvGrpSpPr>
          <p:nvPr/>
        </p:nvGrpSpPr>
        <p:grpSpPr bwMode="auto">
          <a:xfrm>
            <a:off x="6473825" y="2662238"/>
            <a:ext cx="1477963" cy="1287462"/>
            <a:chOff x="4078" y="1677"/>
            <a:chExt cx="931" cy="811"/>
          </a:xfrm>
        </p:grpSpPr>
        <p:sp>
          <p:nvSpPr>
            <p:cNvPr id="40995" name="Rectangle 35"/>
            <p:cNvSpPr>
              <a:spLocks noChangeArrowheads="1"/>
            </p:cNvSpPr>
            <p:nvPr/>
          </p:nvSpPr>
          <p:spPr bwMode="auto">
            <a:xfrm>
              <a:off x="4152" y="2124"/>
              <a:ext cx="82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Reports_To</a:t>
              </a:r>
            </a:p>
          </p:txBody>
        </p:sp>
        <p:sp>
          <p:nvSpPr>
            <p:cNvPr id="41000" name="Freeform 40"/>
            <p:cNvSpPr>
              <a:spLocks/>
            </p:cNvSpPr>
            <p:nvPr/>
          </p:nvSpPr>
          <p:spPr bwMode="auto">
            <a:xfrm>
              <a:off x="4078" y="1938"/>
              <a:ext cx="931" cy="550"/>
            </a:xfrm>
            <a:custGeom>
              <a:avLst/>
              <a:gdLst/>
              <a:ahLst/>
              <a:cxnLst>
                <a:cxn ang="0">
                  <a:pos x="0" y="273"/>
                </a:cxn>
                <a:cxn ang="0">
                  <a:pos x="460" y="0"/>
                </a:cxn>
                <a:cxn ang="0">
                  <a:pos x="930" y="283"/>
                </a:cxn>
                <a:cxn ang="0">
                  <a:pos x="460" y="549"/>
                </a:cxn>
                <a:cxn ang="0">
                  <a:pos x="0" y="273"/>
                </a:cxn>
              </a:cxnLst>
              <a:rect l="0" t="0" r="r" b="b"/>
              <a:pathLst>
                <a:path w="931" h="550">
                  <a:moveTo>
                    <a:pt x="0" y="273"/>
                  </a:moveTo>
                  <a:lnTo>
                    <a:pt x="460" y="0"/>
                  </a:lnTo>
                  <a:lnTo>
                    <a:pt x="930" y="283"/>
                  </a:lnTo>
                  <a:lnTo>
                    <a:pt x="460" y="549"/>
                  </a:lnTo>
                  <a:lnTo>
                    <a:pt x="0" y="2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007" name="Line 47"/>
            <p:cNvSpPr>
              <a:spLocks noChangeShapeType="1"/>
            </p:cNvSpPr>
            <p:nvPr/>
          </p:nvSpPr>
          <p:spPr bwMode="auto">
            <a:xfrm>
              <a:off x="4329" y="1689"/>
              <a:ext cx="0" cy="3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08" name="Line 48"/>
            <p:cNvSpPr>
              <a:spLocks noChangeShapeType="1"/>
            </p:cNvSpPr>
            <p:nvPr/>
          </p:nvSpPr>
          <p:spPr bwMode="auto">
            <a:xfrm>
              <a:off x="4749" y="1677"/>
              <a:ext cx="0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1019" name="Group 59"/>
          <p:cNvGrpSpPr>
            <a:grpSpLocks/>
          </p:cNvGrpSpPr>
          <p:nvPr/>
        </p:nvGrpSpPr>
        <p:grpSpPr bwMode="auto">
          <a:xfrm>
            <a:off x="1295400" y="849313"/>
            <a:ext cx="6521450" cy="3189287"/>
            <a:chOff x="816" y="535"/>
            <a:chExt cx="4108" cy="2009"/>
          </a:xfrm>
        </p:grpSpPr>
        <p:grpSp>
          <p:nvGrpSpPr>
            <p:cNvPr id="41012" name="Group 52"/>
            <p:cNvGrpSpPr>
              <a:grpSpLocks/>
            </p:cNvGrpSpPr>
            <p:nvPr/>
          </p:nvGrpSpPr>
          <p:grpSpPr bwMode="auto">
            <a:xfrm>
              <a:off x="2640" y="1425"/>
              <a:ext cx="788" cy="1119"/>
              <a:chOff x="1689" y="1028"/>
              <a:chExt cx="788" cy="1119"/>
            </a:xfrm>
          </p:grpSpPr>
          <p:sp>
            <p:nvSpPr>
              <p:cNvPr id="40969" name="Freeform 9"/>
              <p:cNvSpPr>
                <a:spLocks/>
              </p:cNvSpPr>
              <p:nvPr/>
            </p:nvSpPr>
            <p:spPr bwMode="auto">
              <a:xfrm>
                <a:off x="1716" y="1028"/>
                <a:ext cx="525" cy="269"/>
              </a:xfrm>
              <a:custGeom>
                <a:avLst/>
                <a:gdLst/>
                <a:ahLst/>
                <a:cxnLst>
                  <a:cxn ang="0">
                    <a:pos x="1" y="146"/>
                  </a:cxn>
                  <a:cxn ang="0">
                    <a:pos x="8" y="169"/>
                  </a:cxn>
                  <a:cxn ang="0">
                    <a:pos x="25" y="190"/>
                  </a:cxn>
                  <a:cxn ang="0">
                    <a:pos x="47" y="210"/>
                  </a:cxn>
                  <a:cxn ang="0">
                    <a:pos x="77" y="229"/>
                  </a:cxn>
                  <a:cxn ang="0">
                    <a:pos x="111" y="243"/>
                  </a:cxn>
                  <a:cxn ang="0">
                    <a:pos x="151" y="256"/>
                  </a:cxn>
                  <a:cxn ang="0">
                    <a:pos x="194" y="263"/>
                  </a:cxn>
                  <a:cxn ang="0">
                    <a:pos x="239" y="268"/>
                  </a:cxn>
                  <a:cxn ang="0">
                    <a:pos x="284" y="268"/>
                  </a:cxn>
                  <a:cxn ang="0">
                    <a:pos x="330" y="263"/>
                  </a:cxn>
                  <a:cxn ang="0">
                    <a:pos x="372" y="255"/>
                  </a:cxn>
                  <a:cxn ang="0">
                    <a:pos x="413" y="243"/>
                  </a:cxn>
                  <a:cxn ang="0">
                    <a:pos x="447" y="227"/>
                  </a:cxn>
                  <a:cxn ang="0">
                    <a:pos x="477" y="210"/>
                  </a:cxn>
                  <a:cxn ang="0">
                    <a:pos x="500" y="190"/>
                  </a:cxn>
                  <a:cxn ang="0">
                    <a:pos x="515" y="169"/>
                  </a:cxn>
                  <a:cxn ang="0">
                    <a:pos x="524" y="146"/>
                  </a:cxn>
                  <a:cxn ang="0">
                    <a:pos x="524" y="121"/>
                  </a:cxn>
                  <a:cxn ang="0">
                    <a:pos x="515" y="98"/>
                  </a:cxn>
                  <a:cxn ang="0">
                    <a:pos x="500" y="77"/>
                  </a:cxn>
                  <a:cxn ang="0">
                    <a:pos x="477" y="57"/>
                  </a:cxn>
                  <a:cxn ang="0">
                    <a:pos x="447" y="38"/>
                  </a:cxn>
                  <a:cxn ang="0">
                    <a:pos x="413" y="24"/>
                  </a:cxn>
                  <a:cxn ang="0">
                    <a:pos x="372" y="12"/>
                  </a:cxn>
                  <a:cxn ang="0">
                    <a:pos x="330" y="4"/>
                  </a:cxn>
                  <a:cxn ang="0">
                    <a:pos x="284" y="0"/>
                  </a:cxn>
                  <a:cxn ang="0">
                    <a:pos x="239" y="0"/>
                  </a:cxn>
                  <a:cxn ang="0">
                    <a:pos x="194" y="4"/>
                  </a:cxn>
                  <a:cxn ang="0">
                    <a:pos x="151" y="12"/>
                  </a:cxn>
                  <a:cxn ang="0">
                    <a:pos x="111" y="24"/>
                  </a:cxn>
                  <a:cxn ang="0">
                    <a:pos x="77" y="38"/>
                  </a:cxn>
                  <a:cxn ang="0">
                    <a:pos x="47" y="57"/>
                  </a:cxn>
                  <a:cxn ang="0">
                    <a:pos x="25" y="77"/>
                  </a:cxn>
                  <a:cxn ang="0">
                    <a:pos x="8" y="98"/>
                  </a:cxn>
                  <a:cxn ang="0">
                    <a:pos x="1" y="121"/>
                  </a:cxn>
                </a:cxnLst>
                <a:rect l="0" t="0" r="r" b="b"/>
                <a:pathLst>
                  <a:path w="525" h="269">
                    <a:moveTo>
                      <a:pt x="0" y="134"/>
                    </a:moveTo>
                    <a:lnTo>
                      <a:pt x="1" y="146"/>
                    </a:lnTo>
                    <a:lnTo>
                      <a:pt x="4" y="157"/>
                    </a:lnTo>
                    <a:lnTo>
                      <a:pt x="8" y="169"/>
                    </a:lnTo>
                    <a:lnTo>
                      <a:pt x="16" y="180"/>
                    </a:lnTo>
                    <a:lnTo>
                      <a:pt x="25" y="190"/>
                    </a:lnTo>
                    <a:lnTo>
                      <a:pt x="35" y="200"/>
                    </a:lnTo>
                    <a:lnTo>
                      <a:pt x="47" y="210"/>
                    </a:lnTo>
                    <a:lnTo>
                      <a:pt x="60" y="220"/>
                    </a:lnTo>
                    <a:lnTo>
                      <a:pt x="77" y="229"/>
                    </a:lnTo>
                    <a:lnTo>
                      <a:pt x="93" y="236"/>
                    </a:lnTo>
                    <a:lnTo>
                      <a:pt x="111" y="243"/>
                    </a:lnTo>
                    <a:lnTo>
                      <a:pt x="131" y="250"/>
                    </a:lnTo>
                    <a:lnTo>
                      <a:pt x="151" y="256"/>
                    </a:lnTo>
                    <a:lnTo>
                      <a:pt x="172" y="260"/>
                    </a:lnTo>
                    <a:lnTo>
                      <a:pt x="194" y="263"/>
                    </a:lnTo>
                    <a:lnTo>
                      <a:pt x="216" y="266"/>
                    </a:lnTo>
                    <a:lnTo>
                      <a:pt x="239" y="268"/>
                    </a:lnTo>
                    <a:lnTo>
                      <a:pt x="263" y="268"/>
                    </a:lnTo>
                    <a:lnTo>
                      <a:pt x="284" y="268"/>
                    </a:lnTo>
                    <a:lnTo>
                      <a:pt x="307" y="265"/>
                    </a:lnTo>
                    <a:lnTo>
                      <a:pt x="330" y="263"/>
                    </a:lnTo>
                    <a:lnTo>
                      <a:pt x="352" y="260"/>
                    </a:lnTo>
                    <a:lnTo>
                      <a:pt x="372" y="255"/>
                    </a:lnTo>
                    <a:lnTo>
                      <a:pt x="393" y="250"/>
                    </a:lnTo>
                    <a:lnTo>
                      <a:pt x="413" y="243"/>
                    </a:lnTo>
                    <a:lnTo>
                      <a:pt x="430" y="236"/>
                    </a:lnTo>
                    <a:lnTo>
                      <a:pt x="447" y="227"/>
                    </a:lnTo>
                    <a:lnTo>
                      <a:pt x="463" y="219"/>
                    </a:lnTo>
                    <a:lnTo>
                      <a:pt x="477" y="210"/>
                    </a:lnTo>
                    <a:lnTo>
                      <a:pt x="489" y="200"/>
                    </a:lnTo>
                    <a:lnTo>
                      <a:pt x="500" y="190"/>
                    </a:lnTo>
                    <a:lnTo>
                      <a:pt x="508" y="180"/>
                    </a:lnTo>
                    <a:lnTo>
                      <a:pt x="515" y="169"/>
                    </a:lnTo>
                    <a:lnTo>
                      <a:pt x="520" y="157"/>
                    </a:lnTo>
                    <a:lnTo>
                      <a:pt x="524" y="146"/>
                    </a:lnTo>
                    <a:lnTo>
                      <a:pt x="524" y="134"/>
                    </a:lnTo>
                    <a:lnTo>
                      <a:pt x="524" y="121"/>
                    </a:lnTo>
                    <a:lnTo>
                      <a:pt x="520" y="110"/>
                    </a:lnTo>
                    <a:lnTo>
                      <a:pt x="515" y="98"/>
                    </a:lnTo>
                    <a:lnTo>
                      <a:pt x="508" y="87"/>
                    </a:lnTo>
                    <a:lnTo>
                      <a:pt x="500" y="77"/>
                    </a:lnTo>
                    <a:lnTo>
                      <a:pt x="489" y="67"/>
                    </a:lnTo>
                    <a:lnTo>
                      <a:pt x="477" y="57"/>
                    </a:lnTo>
                    <a:lnTo>
                      <a:pt x="463" y="47"/>
                    </a:lnTo>
                    <a:lnTo>
                      <a:pt x="447" y="38"/>
                    </a:lnTo>
                    <a:lnTo>
                      <a:pt x="430" y="31"/>
                    </a:lnTo>
                    <a:lnTo>
                      <a:pt x="413" y="24"/>
                    </a:lnTo>
                    <a:lnTo>
                      <a:pt x="393" y="18"/>
                    </a:lnTo>
                    <a:lnTo>
                      <a:pt x="372" y="12"/>
                    </a:lnTo>
                    <a:lnTo>
                      <a:pt x="352" y="8"/>
                    </a:lnTo>
                    <a:lnTo>
                      <a:pt x="330" y="4"/>
                    </a:lnTo>
                    <a:lnTo>
                      <a:pt x="307" y="1"/>
                    </a:lnTo>
                    <a:lnTo>
                      <a:pt x="284" y="0"/>
                    </a:lnTo>
                    <a:lnTo>
                      <a:pt x="262" y="0"/>
                    </a:lnTo>
                    <a:lnTo>
                      <a:pt x="239" y="0"/>
                    </a:lnTo>
                    <a:lnTo>
                      <a:pt x="216" y="1"/>
                    </a:lnTo>
                    <a:lnTo>
                      <a:pt x="194" y="4"/>
                    </a:lnTo>
                    <a:lnTo>
                      <a:pt x="172" y="8"/>
                    </a:lnTo>
                    <a:lnTo>
                      <a:pt x="151" y="12"/>
                    </a:lnTo>
                    <a:lnTo>
                      <a:pt x="130" y="18"/>
                    </a:lnTo>
                    <a:lnTo>
                      <a:pt x="111" y="24"/>
                    </a:lnTo>
                    <a:lnTo>
                      <a:pt x="93" y="31"/>
                    </a:lnTo>
                    <a:lnTo>
                      <a:pt x="77" y="38"/>
                    </a:lnTo>
                    <a:lnTo>
                      <a:pt x="60" y="47"/>
                    </a:lnTo>
                    <a:lnTo>
                      <a:pt x="47" y="57"/>
                    </a:lnTo>
                    <a:lnTo>
                      <a:pt x="34" y="67"/>
                    </a:lnTo>
                    <a:lnTo>
                      <a:pt x="25" y="77"/>
                    </a:lnTo>
                    <a:lnTo>
                      <a:pt x="16" y="87"/>
                    </a:lnTo>
                    <a:lnTo>
                      <a:pt x="8" y="98"/>
                    </a:lnTo>
                    <a:lnTo>
                      <a:pt x="4" y="111"/>
                    </a:lnTo>
                    <a:lnTo>
                      <a:pt x="1" y="121"/>
                    </a:lnTo>
                    <a:lnTo>
                      <a:pt x="0" y="1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972" name="Freeform 12"/>
              <p:cNvSpPr>
                <a:spLocks/>
              </p:cNvSpPr>
              <p:nvPr/>
            </p:nvSpPr>
            <p:spPr bwMode="auto">
              <a:xfrm>
                <a:off x="1689" y="1705"/>
                <a:ext cx="788" cy="442"/>
              </a:xfrm>
              <a:custGeom>
                <a:avLst/>
                <a:gdLst/>
                <a:ahLst/>
                <a:cxnLst>
                  <a:cxn ang="0">
                    <a:pos x="0" y="221"/>
                  </a:cxn>
                  <a:cxn ang="0">
                    <a:pos x="388" y="0"/>
                  </a:cxn>
                  <a:cxn ang="0">
                    <a:pos x="787" y="229"/>
                  </a:cxn>
                  <a:cxn ang="0">
                    <a:pos x="388" y="441"/>
                  </a:cxn>
                  <a:cxn ang="0">
                    <a:pos x="0" y="221"/>
                  </a:cxn>
                </a:cxnLst>
                <a:rect l="0" t="0" r="r" b="b"/>
                <a:pathLst>
                  <a:path w="788" h="442">
                    <a:moveTo>
                      <a:pt x="0" y="221"/>
                    </a:moveTo>
                    <a:lnTo>
                      <a:pt x="388" y="0"/>
                    </a:lnTo>
                    <a:lnTo>
                      <a:pt x="787" y="229"/>
                    </a:lnTo>
                    <a:lnTo>
                      <a:pt x="388" y="441"/>
                    </a:lnTo>
                    <a:lnTo>
                      <a:pt x="0" y="2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980" name="Rectangle 20"/>
              <p:cNvSpPr>
                <a:spLocks noChangeArrowheads="1"/>
              </p:cNvSpPr>
              <p:nvPr/>
            </p:nvSpPr>
            <p:spPr bwMode="auto">
              <a:xfrm>
                <a:off x="1763" y="1070"/>
                <a:ext cx="441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since</a:t>
                </a:r>
              </a:p>
            </p:txBody>
          </p:sp>
          <p:sp>
            <p:nvSpPr>
              <p:cNvPr id="40982" name="Rectangle 22"/>
              <p:cNvSpPr>
                <a:spLocks noChangeArrowheads="1"/>
              </p:cNvSpPr>
              <p:nvPr/>
            </p:nvSpPr>
            <p:spPr bwMode="auto">
              <a:xfrm>
                <a:off x="1717" y="1835"/>
                <a:ext cx="69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Works_In</a:t>
                </a:r>
              </a:p>
            </p:txBody>
          </p:sp>
          <p:sp>
            <p:nvSpPr>
              <p:cNvPr id="40991" name="Line 31"/>
              <p:cNvSpPr>
                <a:spLocks noChangeShapeType="1"/>
              </p:cNvSpPr>
              <p:nvPr/>
            </p:nvSpPr>
            <p:spPr bwMode="auto">
              <a:xfrm>
                <a:off x="1953" y="1307"/>
                <a:ext cx="117" cy="39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0967" name="Freeform 7"/>
            <p:cNvSpPr>
              <a:spLocks/>
            </p:cNvSpPr>
            <p:nvPr/>
          </p:nvSpPr>
          <p:spPr bwMode="auto">
            <a:xfrm>
              <a:off x="816" y="1766"/>
              <a:ext cx="525" cy="269"/>
            </a:xfrm>
            <a:custGeom>
              <a:avLst/>
              <a:gdLst/>
              <a:ahLst/>
              <a:cxnLst>
                <a:cxn ang="0">
                  <a:pos x="522" y="121"/>
                </a:cxn>
                <a:cxn ang="0">
                  <a:pos x="515" y="98"/>
                </a:cxn>
                <a:cxn ang="0">
                  <a:pos x="500" y="77"/>
                </a:cxn>
                <a:cxn ang="0">
                  <a:pos x="476" y="57"/>
                </a:cxn>
                <a:cxn ang="0">
                  <a:pos x="446" y="38"/>
                </a:cxn>
                <a:cxn ang="0">
                  <a:pos x="412" y="24"/>
                </a:cxn>
                <a:cxn ang="0">
                  <a:pos x="372" y="12"/>
                </a:cxn>
                <a:cxn ang="0">
                  <a:pos x="329" y="4"/>
                </a:cxn>
                <a:cxn ang="0">
                  <a:pos x="284" y="0"/>
                </a:cxn>
                <a:cxn ang="0">
                  <a:pos x="239" y="0"/>
                </a:cxn>
                <a:cxn ang="0">
                  <a:pos x="194" y="4"/>
                </a:cxn>
                <a:cxn ang="0">
                  <a:pos x="151" y="12"/>
                </a:cxn>
                <a:cxn ang="0">
                  <a:pos x="111" y="24"/>
                </a:cxn>
                <a:cxn ang="0">
                  <a:pos x="76" y="38"/>
                </a:cxn>
                <a:cxn ang="0">
                  <a:pos x="46" y="57"/>
                </a:cxn>
                <a:cxn ang="0">
                  <a:pos x="23" y="77"/>
                </a:cxn>
                <a:cxn ang="0">
                  <a:pos x="8" y="98"/>
                </a:cxn>
                <a:cxn ang="0">
                  <a:pos x="1" y="121"/>
                </a:cxn>
                <a:cxn ang="0">
                  <a:pos x="1" y="144"/>
                </a:cxn>
                <a:cxn ang="0">
                  <a:pos x="8" y="167"/>
                </a:cxn>
                <a:cxn ang="0">
                  <a:pos x="23" y="190"/>
                </a:cxn>
                <a:cxn ang="0">
                  <a:pos x="46" y="210"/>
                </a:cxn>
                <a:cxn ang="0">
                  <a:pos x="76" y="227"/>
                </a:cxn>
                <a:cxn ang="0">
                  <a:pos x="111" y="243"/>
                </a:cxn>
                <a:cxn ang="0">
                  <a:pos x="151" y="255"/>
                </a:cxn>
                <a:cxn ang="0">
                  <a:pos x="194" y="263"/>
                </a:cxn>
                <a:cxn ang="0">
                  <a:pos x="239" y="268"/>
                </a:cxn>
                <a:cxn ang="0">
                  <a:pos x="284" y="268"/>
                </a:cxn>
                <a:cxn ang="0">
                  <a:pos x="329" y="263"/>
                </a:cxn>
                <a:cxn ang="0">
                  <a:pos x="372" y="255"/>
                </a:cxn>
                <a:cxn ang="0">
                  <a:pos x="412" y="243"/>
                </a:cxn>
                <a:cxn ang="0">
                  <a:pos x="446" y="227"/>
                </a:cxn>
                <a:cxn ang="0">
                  <a:pos x="476" y="210"/>
                </a:cxn>
                <a:cxn ang="0">
                  <a:pos x="500" y="190"/>
                </a:cxn>
                <a:cxn ang="0">
                  <a:pos x="515" y="167"/>
                </a:cxn>
                <a:cxn ang="0">
                  <a:pos x="522" y="144"/>
                </a:cxn>
              </a:cxnLst>
              <a:rect l="0" t="0" r="r" b="b"/>
              <a:pathLst>
                <a:path w="525" h="269">
                  <a:moveTo>
                    <a:pt x="524" y="133"/>
                  </a:moveTo>
                  <a:lnTo>
                    <a:pt x="522" y="121"/>
                  </a:lnTo>
                  <a:lnTo>
                    <a:pt x="519" y="110"/>
                  </a:lnTo>
                  <a:lnTo>
                    <a:pt x="515" y="98"/>
                  </a:lnTo>
                  <a:lnTo>
                    <a:pt x="507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6" y="57"/>
                  </a:lnTo>
                  <a:lnTo>
                    <a:pt x="463" y="47"/>
                  </a:lnTo>
                  <a:lnTo>
                    <a:pt x="446" y="38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7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5"/>
                  </a:lnTo>
                  <a:lnTo>
                    <a:pt x="23" y="77"/>
                  </a:lnTo>
                  <a:lnTo>
                    <a:pt x="15" y="87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3"/>
                  </a:lnTo>
                  <a:lnTo>
                    <a:pt x="1" y="144"/>
                  </a:lnTo>
                  <a:lnTo>
                    <a:pt x="3" y="157"/>
                  </a:lnTo>
                  <a:lnTo>
                    <a:pt x="8" y="167"/>
                  </a:lnTo>
                  <a:lnTo>
                    <a:pt x="15" y="179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19"/>
                  </a:lnTo>
                  <a:lnTo>
                    <a:pt x="76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0" y="249"/>
                  </a:lnTo>
                  <a:lnTo>
                    <a:pt x="151" y="255"/>
                  </a:lnTo>
                  <a:lnTo>
                    <a:pt x="171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29" y="263"/>
                  </a:lnTo>
                  <a:lnTo>
                    <a:pt x="351" y="259"/>
                  </a:lnTo>
                  <a:lnTo>
                    <a:pt x="372" y="255"/>
                  </a:lnTo>
                  <a:lnTo>
                    <a:pt x="392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7"/>
                  </a:lnTo>
                  <a:lnTo>
                    <a:pt x="463" y="219"/>
                  </a:lnTo>
                  <a:lnTo>
                    <a:pt x="476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7" y="179"/>
                  </a:lnTo>
                  <a:lnTo>
                    <a:pt x="515" y="167"/>
                  </a:lnTo>
                  <a:lnTo>
                    <a:pt x="519" y="157"/>
                  </a:lnTo>
                  <a:lnTo>
                    <a:pt x="522" y="144"/>
                  </a:lnTo>
                  <a:lnTo>
                    <a:pt x="524" y="1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auto">
            <a:xfrm>
              <a:off x="1288" y="2198"/>
              <a:ext cx="851" cy="278"/>
            </a:xfrm>
            <a:custGeom>
              <a:avLst/>
              <a:gdLst/>
              <a:ahLst/>
              <a:cxnLst>
                <a:cxn ang="0">
                  <a:pos x="850" y="277"/>
                </a:cxn>
                <a:cxn ang="0">
                  <a:pos x="850" y="0"/>
                </a:cxn>
                <a:cxn ang="0">
                  <a:pos x="0" y="0"/>
                </a:cxn>
                <a:cxn ang="0">
                  <a:pos x="0" y="277"/>
                </a:cxn>
                <a:cxn ang="0">
                  <a:pos x="850" y="277"/>
                </a:cxn>
              </a:cxnLst>
              <a:rect l="0" t="0" r="r" b="b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auto">
            <a:xfrm>
              <a:off x="1781" y="1766"/>
              <a:ext cx="525" cy="269"/>
            </a:xfrm>
            <a:custGeom>
              <a:avLst/>
              <a:gdLst/>
              <a:ahLst/>
              <a:cxnLst>
                <a:cxn ang="0">
                  <a:pos x="1" y="144"/>
                </a:cxn>
                <a:cxn ang="0">
                  <a:pos x="8" y="167"/>
                </a:cxn>
                <a:cxn ang="0">
                  <a:pos x="25" y="190"/>
                </a:cxn>
                <a:cxn ang="0">
                  <a:pos x="47" y="210"/>
                </a:cxn>
                <a:cxn ang="0">
                  <a:pos x="77" y="227"/>
                </a:cxn>
                <a:cxn ang="0">
                  <a:pos x="111" y="243"/>
                </a:cxn>
                <a:cxn ang="0">
                  <a:pos x="151" y="255"/>
                </a:cxn>
                <a:cxn ang="0">
                  <a:pos x="194" y="263"/>
                </a:cxn>
                <a:cxn ang="0">
                  <a:pos x="239" y="268"/>
                </a:cxn>
                <a:cxn ang="0">
                  <a:pos x="284" y="268"/>
                </a:cxn>
                <a:cxn ang="0">
                  <a:pos x="330" y="263"/>
                </a:cxn>
                <a:cxn ang="0">
                  <a:pos x="372" y="255"/>
                </a:cxn>
                <a:cxn ang="0">
                  <a:pos x="412" y="243"/>
                </a:cxn>
                <a:cxn ang="0">
                  <a:pos x="447" y="227"/>
                </a:cxn>
                <a:cxn ang="0">
                  <a:pos x="477" y="210"/>
                </a:cxn>
                <a:cxn ang="0">
                  <a:pos x="500" y="190"/>
                </a:cxn>
                <a:cxn ang="0">
                  <a:pos x="515" y="167"/>
                </a:cxn>
                <a:cxn ang="0">
                  <a:pos x="522" y="144"/>
                </a:cxn>
                <a:cxn ang="0">
                  <a:pos x="522" y="121"/>
                </a:cxn>
                <a:cxn ang="0">
                  <a:pos x="515" y="98"/>
                </a:cxn>
                <a:cxn ang="0">
                  <a:pos x="500" y="77"/>
                </a:cxn>
                <a:cxn ang="0">
                  <a:pos x="477" y="55"/>
                </a:cxn>
                <a:cxn ang="0">
                  <a:pos x="447" y="38"/>
                </a:cxn>
                <a:cxn ang="0">
                  <a:pos x="412" y="22"/>
                </a:cxn>
                <a:cxn ang="0">
                  <a:pos x="372" y="12"/>
                </a:cxn>
                <a:cxn ang="0">
                  <a:pos x="329" y="4"/>
                </a:cxn>
                <a:cxn ang="0">
                  <a:pos x="284" y="0"/>
                </a:cxn>
                <a:cxn ang="0">
                  <a:pos x="239" y="0"/>
                </a:cxn>
                <a:cxn ang="0">
                  <a:pos x="194" y="4"/>
                </a:cxn>
                <a:cxn ang="0">
                  <a:pos x="151" y="12"/>
                </a:cxn>
                <a:cxn ang="0">
                  <a:pos x="111" y="24"/>
                </a:cxn>
                <a:cxn ang="0">
                  <a:pos x="77" y="38"/>
                </a:cxn>
                <a:cxn ang="0">
                  <a:pos x="47" y="57"/>
                </a:cxn>
                <a:cxn ang="0">
                  <a:pos x="25" y="77"/>
                </a:cxn>
                <a:cxn ang="0">
                  <a:pos x="8" y="98"/>
                </a:cxn>
                <a:cxn ang="0">
                  <a:pos x="1" y="121"/>
                </a:cxn>
              </a:cxnLst>
              <a:rect l="0" t="0" r="r" b="b"/>
              <a:pathLst>
                <a:path w="525" h="269">
                  <a:moveTo>
                    <a:pt x="0" y="134"/>
                  </a:moveTo>
                  <a:lnTo>
                    <a:pt x="1" y="144"/>
                  </a:lnTo>
                  <a:lnTo>
                    <a:pt x="4" y="157"/>
                  </a:lnTo>
                  <a:lnTo>
                    <a:pt x="8" y="167"/>
                  </a:lnTo>
                  <a:lnTo>
                    <a:pt x="16" y="179"/>
                  </a:lnTo>
                  <a:lnTo>
                    <a:pt x="25" y="190"/>
                  </a:lnTo>
                  <a:lnTo>
                    <a:pt x="34" y="200"/>
                  </a:lnTo>
                  <a:lnTo>
                    <a:pt x="47" y="210"/>
                  </a:lnTo>
                  <a:lnTo>
                    <a:pt x="61" y="219"/>
                  </a:lnTo>
                  <a:lnTo>
                    <a:pt x="77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49"/>
                  </a:lnTo>
                  <a:lnTo>
                    <a:pt x="151" y="255"/>
                  </a:lnTo>
                  <a:lnTo>
                    <a:pt x="172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59"/>
                  </a:lnTo>
                  <a:lnTo>
                    <a:pt x="372" y="255"/>
                  </a:lnTo>
                  <a:lnTo>
                    <a:pt x="393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79"/>
                  </a:lnTo>
                  <a:lnTo>
                    <a:pt x="515" y="167"/>
                  </a:lnTo>
                  <a:lnTo>
                    <a:pt x="520" y="157"/>
                  </a:lnTo>
                  <a:lnTo>
                    <a:pt x="522" y="144"/>
                  </a:lnTo>
                  <a:lnTo>
                    <a:pt x="524" y="133"/>
                  </a:lnTo>
                  <a:lnTo>
                    <a:pt x="522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7" y="55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2" y="22"/>
                  </a:lnTo>
                  <a:lnTo>
                    <a:pt x="393" y="17"/>
                  </a:lnTo>
                  <a:lnTo>
                    <a:pt x="372" y="12"/>
                  </a:lnTo>
                  <a:lnTo>
                    <a:pt x="352" y="7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1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auto">
            <a:xfrm>
              <a:off x="1288" y="1569"/>
              <a:ext cx="526" cy="269"/>
            </a:xfrm>
            <a:custGeom>
              <a:avLst/>
              <a:gdLst/>
              <a:ahLst/>
              <a:cxnLst>
                <a:cxn ang="0">
                  <a:pos x="523" y="121"/>
                </a:cxn>
                <a:cxn ang="0">
                  <a:pos x="516" y="98"/>
                </a:cxn>
                <a:cxn ang="0">
                  <a:pos x="501" y="77"/>
                </a:cxn>
                <a:cxn ang="0">
                  <a:pos x="478" y="57"/>
                </a:cxn>
                <a:cxn ang="0">
                  <a:pos x="448" y="38"/>
                </a:cxn>
                <a:cxn ang="0">
                  <a:pos x="412" y="24"/>
                </a:cxn>
                <a:cxn ang="0">
                  <a:pos x="373" y="12"/>
                </a:cxn>
                <a:cxn ang="0">
                  <a:pos x="330" y="4"/>
                </a:cxn>
                <a:cxn ang="0">
                  <a:pos x="285" y="0"/>
                </a:cxn>
                <a:cxn ang="0">
                  <a:pos x="239" y="0"/>
                </a:cxn>
                <a:cxn ang="0">
                  <a:pos x="194" y="4"/>
                </a:cxn>
                <a:cxn ang="0">
                  <a:pos x="151" y="12"/>
                </a:cxn>
                <a:cxn ang="0">
                  <a:pos x="112" y="24"/>
                </a:cxn>
                <a:cxn ang="0">
                  <a:pos x="76" y="38"/>
                </a:cxn>
                <a:cxn ang="0">
                  <a:pos x="46" y="57"/>
                </a:cxn>
                <a:cxn ang="0">
                  <a:pos x="23" y="77"/>
                </a:cxn>
                <a:cxn ang="0">
                  <a:pos x="8" y="98"/>
                </a:cxn>
                <a:cxn ang="0">
                  <a:pos x="1" y="121"/>
                </a:cxn>
                <a:cxn ang="0">
                  <a:pos x="1" y="146"/>
                </a:cxn>
                <a:cxn ang="0">
                  <a:pos x="8" y="169"/>
                </a:cxn>
                <a:cxn ang="0">
                  <a:pos x="23" y="190"/>
                </a:cxn>
                <a:cxn ang="0">
                  <a:pos x="46" y="210"/>
                </a:cxn>
                <a:cxn ang="0">
                  <a:pos x="76" y="229"/>
                </a:cxn>
                <a:cxn ang="0">
                  <a:pos x="112" y="243"/>
                </a:cxn>
                <a:cxn ang="0">
                  <a:pos x="151" y="256"/>
                </a:cxn>
                <a:cxn ang="0">
                  <a:pos x="194" y="263"/>
                </a:cxn>
                <a:cxn ang="0">
                  <a:pos x="239" y="268"/>
                </a:cxn>
                <a:cxn ang="0">
                  <a:pos x="285" y="268"/>
                </a:cxn>
                <a:cxn ang="0">
                  <a:pos x="330" y="263"/>
                </a:cxn>
                <a:cxn ang="0">
                  <a:pos x="373" y="256"/>
                </a:cxn>
                <a:cxn ang="0">
                  <a:pos x="412" y="243"/>
                </a:cxn>
                <a:cxn ang="0">
                  <a:pos x="448" y="229"/>
                </a:cxn>
                <a:cxn ang="0">
                  <a:pos x="478" y="210"/>
                </a:cxn>
                <a:cxn ang="0">
                  <a:pos x="501" y="190"/>
                </a:cxn>
                <a:cxn ang="0">
                  <a:pos x="516" y="169"/>
                </a:cxn>
                <a:cxn ang="0">
                  <a:pos x="523" y="146"/>
                </a:cxn>
              </a:cxnLst>
              <a:rect l="0" t="0" r="r" b="b"/>
              <a:pathLst>
                <a:path w="526" h="269">
                  <a:moveTo>
                    <a:pt x="525" y="134"/>
                  </a:moveTo>
                  <a:lnTo>
                    <a:pt x="523" y="121"/>
                  </a:lnTo>
                  <a:lnTo>
                    <a:pt x="521" y="110"/>
                  </a:lnTo>
                  <a:lnTo>
                    <a:pt x="516" y="98"/>
                  </a:lnTo>
                  <a:lnTo>
                    <a:pt x="509" y="88"/>
                  </a:lnTo>
                  <a:lnTo>
                    <a:pt x="501" y="77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4" y="47"/>
                  </a:lnTo>
                  <a:lnTo>
                    <a:pt x="448" y="38"/>
                  </a:lnTo>
                  <a:lnTo>
                    <a:pt x="431" y="31"/>
                  </a:lnTo>
                  <a:lnTo>
                    <a:pt x="412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1" y="8"/>
                  </a:lnTo>
                  <a:lnTo>
                    <a:pt x="330" y="4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3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2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1" y="146"/>
                  </a:lnTo>
                  <a:lnTo>
                    <a:pt x="3" y="157"/>
                  </a:lnTo>
                  <a:lnTo>
                    <a:pt x="8" y="169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20"/>
                  </a:lnTo>
                  <a:lnTo>
                    <a:pt x="76" y="229"/>
                  </a:lnTo>
                  <a:lnTo>
                    <a:pt x="93" y="236"/>
                  </a:lnTo>
                  <a:lnTo>
                    <a:pt x="112" y="243"/>
                  </a:lnTo>
                  <a:lnTo>
                    <a:pt x="130" y="250"/>
                  </a:lnTo>
                  <a:lnTo>
                    <a:pt x="151" y="256"/>
                  </a:lnTo>
                  <a:lnTo>
                    <a:pt x="173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5" y="268"/>
                  </a:lnTo>
                  <a:lnTo>
                    <a:pt x="308" y="266"/>
                  </a:lnTo>
                  <a:lnTo>
                    <a:pt x="330" y="263"/>
                  </a:lnTo>
                  <a:lnTo>
                    <a:pt x="351" y="260"/>
                  </a:lnTo>
                  <a:lnTo>
                    <a:pt x="373" y="256"/>
                  </a:lnTo>
                  <a:lnTo>
                    <a:pt x="393" y="250"/>
                  </a:lnTo>
                  <a:lnTo>
                    <a:pt x="412" y="243"/>
                  </a:lnTo>
                  <a:lnTo>
                    <a:pt x="431" y="236"/>
                  </a:lnTo>
                  <a:lnTo>
                    <a:pt x="448" y="229"/>
                  </a:lnTo>
                  <a:lnTo>
                    <a:pt x="464" y="220"/>
                  </a:lnTo>
                  <a:lnTo>
                    <a:pt x="478" y="210"/>
                  </a:lnTo>
                  <a:lnTo>
                    <a:pt x="490" y="200"/>
                  </a:lnTo>
                  <a:lnTo>
                    <a:pt x="501" y="190"/>
                  </a:lnTo>
                  <a:lnTo>
                    <a:pt x="509" y="180"/>
                  </a:lnTo>
                  <a:lnTo>
                    <a:pt x="516" y="169"/>
                  </a:lnTo>
                  <a:lnTo>
                    <a:pt x="521" y="157"/>
                  </a:lnTo>
                  <a:lnTo>
                    <a:pt x="523" y="146"/>
                  </a:lnTo>
                  <a:lnTo>
                    <a:pt x="525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977" name="Rectangle 17"/>
            <p:cNvSpPr>
              <a:spLocks noChangeArrowheads="1"/>
            </p:cNvSpPr>
            <p:nvPr/>
          </p:nvSpPr>
          <p:spPr bwMode="auto">
            <a:xfrm>
              <a:off x="1310" y="1594"/>
              <a:ext cx="52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dname</a:t>
              </a:r>
            </a:p>
          </p:txBody>
        </p:sp>
        <p:sp>
          <p:nvSpPr>
            <p:cNvPr id="40978" name="Rectangle 18"/>
            <p:cNvSpPr>
              <a:spLocks noChangeArrowheads="1"/>
            </p:cNvSpPr>
            <p:nvPr/>
          </p:nvSpPr>
          <p:spPr bwMode="auto">
            <a:xfrm>
              <a:off x="1762" y="1798"/>
              <a:ext cx="54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budget</a:t>
              </a:r>
            </a:p>
          </p:txBody>
        </p:sp>
        <p:sp>
          <p:nvSpPr>
            <p:cNvPr id="40979" name="Rectangle 19"/>
            <p:cNvSpPr>
              <a:spLocks noChangeArrowheads="1"/>
            </p:cNvSpPr>
            <p:nvPr/>
          </p:nvSpPr>
          <p:spPr bwMode="auto">
            <a:xfrm>
              <a:off x="882" y="1800"/>
              <a:ext cx="30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did</a:t>
              </a:r>
            </a:p>
          </p:txBody>
        </p:sp>
        <p:sp>
          <p:nvSpPr>
            <p:cNvPr id="40983" name="Rectangle 23"/>
            <p:cNvSpPr>
              <a:spLocks noChangeArrowheads="1"/>
            </p:cNvSpPr>
            <p:nvPr/>
          </p:nvSpPr>
          <p:spPr bwMode="auto">
            <a:xfrm>
              <a:off x="1250" y="2232"/>
              <a:ext cx="89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Departments</a:t>
              </a:r>
            </a:p>
          </p:txBody>
        </p:sp>
        <p:sp>
          <p:nvSpPr>
            <p:cNvPr id="40992" name="Line 32"/>
            <p:cNvSpPr>
              <a:spLocks noChangeShapeType="1"/>
            </p:cNvSpPr>
            <p:nvPr/>
          </p:nvSpPr>
          <p:spPr bwMode="auto">
            <a:xfrm>
              <a:off x="1081" y="2052"/>
              <a:ext cx="350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>
              <a:off x="1535" y="1853"/>
              <a:ext cx="75" cy="3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94" name="Line 34"/>
            <p:cNvSpPr>
              <a:spLocks noChangeShapeType="1"/>
            </p:cNvSpPr>
            <p:nvPr/>
          </p:nvSpPr>
          <p:spPr bwMode="auto">
            <a:xfrm flipH="1">
              <a:off x="1830" y="2033"/>
              <a:ext cx="200" cy="1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96" name="Freeform 36"/>
            <p:cNvSpPr>
              <a:spLocks/>
            </p:cNvSpPr>
            <p:nvPr/>
          </p:nvSpPr>
          <p:spPr bwMode="auto">
            <a:xfrm>
              <a:off x="4179" y="535"/>
              <a:ext cx="374" cy="334"/>
            </a:xfrm>
            <a:custGeom>
              <a:avLst/>
              <a:gdLst/>
              <a:ahLst/>
              <a:cxnLst>
                <a:cxn ang="0">
                  <a:pos x="371" y="150"/>
                </a:cxn>
                <a:cxn ang="0">
                  <a:pos x="366" y="122"/>
                </a:cxn>
                <a:cxn ang="0">
                  <a:pos x="355" y="95"/>
                </a:cxn>
                <a:cxn ang="0">
                  <a:pos x="339" y="70"/>
                </a:cxn>
                <a:cxn ang="0">
                  <a:pos x="318" y="49"/>
                </a:cxn>
                <a:cxn ang="0">
                  <a:pos x="293" y="29"/>
                </a:cxn>
                <a:cxn ang="0">
                  <a:pos x="265" y="15"/>
                </a:cxn>
                <a:cxn ang="0">
                  <a:pos x="234" y="5"/>
                </a:cxn>
                <a:cxn ang="0">
                  <a:pos x="202" y="0"/>
                </a:cxn>
                <a:cxn ang="0">
                  <a:pos x="170" y="0"/>
                </a:cxn>
                <a:cxn ang="0">
                  <a:pos x="138" y="5"/>
                </a:cxn>
                <a:cxn ang="0">
                  <a:pos x="108" y="15"/>
                </a:cxn>
                <a:cxn ang="0">
                  <a:pos x="80" y="29"/>
                </a:cxn>
                <a:cxn ang="0">
                  <a:pos x="55" y="49"/>
                </a:cxn>
                <a:cxn ang="0">
                  <a:pos x="33" y="70"/>
                </a:cxn>
                <a:cxn ang="0">
                  <a:pos x="17" y="95"/>
                </a:cxn>
                <a:cxn ang="0">
                  <a:pos x="6" y="122"/>
                </a:cxn>
                <a:cxn ang="0">
                  <a:pos x="1" y="150"/>
                </a:cxn>
                <a:cxn ang="0">
                  <a:pos x="1" y="180"/>
                </a:cxn>
                <a:cxn ang="0">
                  <a:pos x="6" y="208"/>
                </a:cxn>
                <a:cxn ang="0">
                  <a:pos x="17" y="235"/>
                </a:cxn>
                <a:cxn ang="0">
                  <a:pos x="33" y="262"/>
                </a:cxn>
                <a:cxn ang="0">
                  <a:pos x="55" y="283"/>
                </a:cxn>
                <a:cxn ang="0">
                  <a:pos x="80" y="303"/>
                </a:cxn>
                <a:cxn ang="0">
                  <a:pos x="108" y="317"/>
                </a:cxn>
                <a:cxn ang="0">
                  <a:pos x="138" y="327"/>
                </a:cxn>
                <a:cxn ang="0">
                  <a:pos x="170" y="331"/>
                </a:cxn>
                <a:cxn ang="0">
                  <a:pos x="202" y="331"/>
                </a:cxn>
                <a:cxn ang="0">
                  <a:pos x="234" y="327"/>
                </a:cxn>
                <a:cxn ang="0">
                  <a:pos x="265" y="317"/>
                </a:cxn>
                <a:cxn ang="0">
                  <a:pos x="293" y="303"/>
                </a:cxn>
                <a:cxn ang="0">
                  <a:pos x="318" y="283"/>
                </a:cxn>
                <a:cxn ang="0">
                  <a:pos x="339" y="262"/>
                </a:cxn>
                <a:cxn ang="0">
                  <a:pos x="355" y="235"/>
                </a:cxn>
                <a:cxn ang="0">
                  <a:pos x="366" y="208"/>
                </a:cxn>
                <a:cxn ang="0">
                  <a:pos x="371" y="180"/>
                </a:cxn>
              </a:cxnLst>
              <a:rect l="0" t="0" r="r" b="b"/>
              <a:pathLst>
                <a:path w="374" h="334">
                  <a:moveTo>
                    <a:pt x="373" y="166"/>
                  </a:moveTo>
                  <a:lnTo>
                    <a:pt x="371" y="150"/>
                  </a:lnTo>
                  <a:lnTo>
                    <a:pt x="369" y="138"/>
                  </a:lnTo>
                  <a:lnTo>
                    <a:pt x="366" y="122"/>
                  </a:lnTo>
                  <a:lnTo>
                    <a:pt x="361" y="108"/>
                  </a:lnTo>
                  <a:lnTo>
                    <a:pt x="355" y="95"/>
                  </a:lnTo>
                  <a:lnTo>
                    <a:pt x="348" y="83"/>
                  </a:lnTo>
                  <a:lnTo>
                    <a:pt x="339" y="70"/>
                  </a:lnTo>
                  <a:lnTo>
                    <a:pt x="329" y="59"/>
                  </a:lnTo>
                  <a:lnTo>
                    <a:pt x="318" y="49"/>
                  </a:lnTo>
                  <a:lnTo>
                    <a:pt x="305" y="39"/>
                  </a:lnTo>
                  <a:lnTo>
                    <a:pt x="293" y="29"/>
                  </a:lnTo>
                  <a:lnTo>
                    <a:pt x="279" y="21"/>
                  </a:lnTo>
                  <a:lnTo>
                    <a:pt x="265" y="15"/>
                  </a:lnTo>
                  <a:lnTo>
                    <a:pt x="250" y="9"/>
                  </a:lnTo>
                  <a:lnTo>
                    <a:pt x="234" y="5"/>
                  </a:lnTo>
                  <a:lnTo>
                    <a:pt x="219" y="2"/>
                  </a:lnTo>
                  <a:lnTo>
                    <a:pt x="202" y="0"/>
                  </a:lnTo>
                  <a:lnTo>
                    <a:pt x="186" y="0"/>
                  </a:lnTo>
                  <a:lnTo>
                    <a:pt x="170" y="0"/>
                  </a:lnTo>
                  <a:lnTo>
                    <a:pt x="153" y="2"/>
                  </a:lnTo>
                  <a:lnTo>
                    <a:pt x="138" y="5"/>
                  </a:lnTo>
                  <a:lnTo>
                    <a:pt x="122" y="9"/>
                  </a:lnTo>
                  <a:lnTo>
                    <a:pt x="108" y="15"/>
                  </a:lnTo>
                  <a:lnTo>
                    <a:pt x="93" y="21"/>
                  </a:lnTo>
                  <a:lnTo>
                    <a:pt x="80" y="29"/>
                  </a:lnTo>
                  <a:lnTo>
                    <a:pt x="67" y="39"/>
                  </a:lnTo>
                  <a:lnTo>
                    <a:pt x="55" y="49"/>
                  </a:lnTo>
                  <a:lnTo>
                    <a:pt x="43" y="59"/>
                  </a:lnTo>
                  <a:lnTo>
                    <a:pt x="33" y="70"/>
                  </a:lnTo>
                  <a:lnTo>
                    <a:pt x="24" y="83"/>
                  </a:lnTo>
                  <a:lnTo>
                    <a:pt x="17" y="95"/>
                  </a:lnTo>
                  <a:lnTo>
                    <a:pt x="11" y="108"/>
                  </a:lnTo>
                  <a:lnTo>
                    <a:pt x="6" y="122"/>
                  </a:lnTo>
                  <a:lnTo>
                    <a:pt x="3" y="138"/>
                  </a:lnTo>
                  <a:lnTo>
                    <a:pt x="1" y="150"/>
                  </a:lnTo>
                  <a:lnTo>
                    <a:pt x="0" y="166"/>
                  </a:lnTo>
                  <a:lnTo>
                    <a:pt x="1" y="180"/>
                  </a:lnTo>
                  <a:lnTo>
                    <a:pt x="3" y="196"/>
                  </a:lnTo>
                  <a:lnTo>
                    <a:pt x="6" y="208"/>
                  </a:lnTo>
                  <a:lnTo>
                    <a:pt x="11" y="222"/>
                  </a:lnTo>
                  <a:lnTo>
                    <a:pt x="17" y="235"/>
                  </a:lnTo>
                  <a:lnTo>
                    <a:pt x="24" y="249"/>
                  </a:lnTo>
                  <a:lnTo>
                    <a:pt x="33" y="262"/>
                  </a:lnTo>
                  <a:lnTo>
                    <a:pt x="43" y="273"/>
                  </a:lnTo>
                  <a:lnTo>
                    <a:pt x="55" y="283"/>
                  </a:lnTo>
                  <a:lnTo>
                    <a:pt x="67" y="294"/>
                  </a:lnTo>
                  <a:lnTo>
                    <a:pt x="80" y="303"/>
                  </a:lnTo>
                  <a:lnTo>
                    <a:pt x="93" y="310"/>
                  </a:lnTo>
                  <a:lnTo>
                    <a:pt x="108" y="317"/>
                  </a:lnTo>
                  <a:lnTo>
                    <a:pt x="122" y="323"/>
                  </a:lnTo>
                  <a:lnTo>
                    <a:pt x="138" y="327"/>
                  </a:lnTo>
                  <a:lnTo>
                    <a:pt x="153" y="330"/>
                  </a:lnTo>
                  <a:lnTo>
                    <a:pt x="170" y="331"/>
                  </a:lnTo>
                  <a:lnTo>
                    <a:pt x="186" y="333"/>
                  </a:lnTo>
                  <a:lnTo>
                    <a:pt x="202" y="331"/>
                  </a:lnTo>
                  <a:lnTo>
                    <a:pt x="219" y="330"/>
                  </a:lnTo>
                  <a:lnTo>
                    <a:pt x="234" y="327"/>
                  </a:lnTo>
                  <a:lnTo>
                    <a:pt x="250" y="323"/>
                  </a:lnTo>
                  <a:lnTo>
                    <a:pt x="265" y="317"/>
                  </a:lnTo>
                  <a:lnTo>
                    <a:pt x="279" y="310"/>
                  </a:lnTo>
                  <a:lnTo>
                    <a:pt x="293" y="303"/>
                  </a:lnTo>
                  <a:lnTo>
                    <a:pt x="305" y="294"/>
                  </a:lnTo>
                  <a:lnTo>
                    <a:pt x="318" y="283"/>
                  </a:lnTo>
                  <a:lnTo>
                    <a:pt x="329" y="273"/>
                  </a:lnTo>
                  <a:lnTo>
                    <a:pt x="339" y="262"/>
                  </a:lnTo>
                  <a:lnTo>
                    <a:pt x="348" y="249"/>
                  </a:lnTo>
                  <a:lnTo>
                    <a:pt x="355" y="235"/>
                  </a:lnTo>
                  <a:lnTo>
                    <a:pt x="361" y="222"/>
                  </a:lnTo>
                  <a:lnTo>
                    <a:pt x="366" y="208"/>
                  </a:lnTo>
                  <a:lnTo>
                    <a:pt x="369" y="196"/>
                  </a:lnTo>
                  <a:lnTo>
                    <a:pt x="371" y="180"/>
                  </a:lnTo>
                  <a:lnTo>
                    <a:pt x="373" y="1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997" name="Freeform 37"/>
            <p:cNvSpPr>
              <a:spLocks/>
            </p:cNvSpPr>
            <p:nvPr/>
          </p:nvSpPr>
          <p:spPr bwMode="auto">
            <a:xfrm>
              <a:off x="3844" y="781"/>
              <a:ext cx="374" cy="334"/>
            </a:xfrm>
            <a:custGeom>
              <a:avLst/>
              <a:gdLst/>
              <a:ahLst/>
              <a:cxnLst>
                <a:cxn ang="0">
                  <a:pos x="371" y="150"/>
                </a:cxn>
                <a:cxn ang="0">
                  <a:pos x="366" y="122"/>
                </a:cxn>
                <a:cxn ang="0">
                  <a:pos x="355" y="94"/>
                </a:cxn>
                <a:cxn ang="0">
                  <a:pos x="339" y="70"/>
                </a:cxn>
                <a:cxn ang="0">
                  <a:pos x="317" y="47"/>
                </a:cxn>
                <a:cxn ang="0">
                  <a:pos x="292" y="29"/>
                </a:cxn>
                <a:cxn ang="0">
                  <a:pos x="265" y="14"/>
                </a:cxn>
                <a:cxn ang="0">
                  <a:pos x="235" y="4"/>
                </a:cxn>
                <a:cxn ang="0">
                  <a:pos x="202" y="0"/>
                </a:cxn>
                <a:cxn ang="0">
                  <a:pos x="170" y="0"/>
                </a:cxn>
                <a:cxn ang="0">
                  <a:pos x="138" y="4"/>
                </a:cxn>
                <a:cxn ang="0">
                  <a:pos x="107" y="14"/>
                </a:cxn>
                <a:cxn ang="0">
                  <a:pos x="80" y="29"/>
                </a:cxn>
                <a:cxn ang="0">
                  <a:pos x="55" y="47"/>
                </a:cxn>
                <a:cxn ang="0">
                  <a:pos x="33" y="70"/>
                </a:cxn>
                <a:cxn ang="0">
                  <a:pos x="17" y="94"/>
                </a:cxn>
                <a:cxn ang="0">
                  <a:pos x="6" y="122"/>
                </a:cxn>
                <a:cxn ang="0">
                  <a:pos x="1" y="150"/>
                </a:cxn>
                <a:cxn ang="0">
                  <a:pos x="1" y="180"/>
                </a:cxn>
                <a:cxn ang="0">
                  <a:pos x="6" y="208"/>
                </a:cxn>
                <a:cxn ang="0">
                  <a:pos x="17" y="235"/>
                </a:cxn>
                <a:cxn ang="0">
                  <a:pos x="33" y="261"/>
                </a:cxn>
                <a:cxn ang="0">
                  <a:pos x="55" y="283"/>
                </a:cxn>
                <a:cxn ang="0">
                  <a:pos x="80" y="301"/>
                </a:cxn>
                <a:cxn ang="0">
                  <a:pos x="107" y="316"/>
                </a:cxn>
                <a:cxn ang="0">
                  <a:pos x="138" y="325"/>
                </a:cxn>
                <a:cxn ang="0">
                  <a:pos x="170" y="331"/>
                </a:cxn>
                <a:cxn ang="0">
                  <a:pos x="202" y="331"/>
                </a:cxn>
                <a:cxn ang="0">
                  <a:pos x="235" y="325"/>
                </a:cxn>
                <a:cxn ang="0">
                  <a:pos x="265" y="316"/>
                </a:cxn>
                <a:cxn ang="0">
                  <a:pos x="292" y="301"/>
                </a:cxn>
                <a:cxn ang="0">
                  <a:pos x="317" y="283"/>
                </a:cxn>
                <a:cxn ang="0">
                  <a:pos x="339" y="261"/>
                </a:cxn>
                <a:cxn ang="0">
                  <a:pos x="355" y="235"/>
                </a:cxn>
                <a:cxn ang="0">
                  <a:pos x="366" y="208"/>
                </a:cxn>
                <a:cxn ang="0">
                  <a:pos x="371" y="180"/>
                </a:cxn>
              </a:cxnLst>
              <a:rect l="0" t="0" r="r" b="b"/>
              <a:pathLst>
                <a:path w="374" h="334">
                  <a:moveTo>
                    <a:pt x="373" y="166"/>
                  </a:moveTo>
                  <a:lnTo>
                    <a:pt x="371" y="150"/>
                  </a:lnTo>
                  <a:lnTo>
                    <a:pt x="369" y="136"/>
                  </a:lnTo>
                  <a:lnTo>
                    <a:pt x="366" y="122"/>
                  </a:lnTo>
                  <a:lnTo>
                    <a:pt x="361" y="108"/>
                  </a:lnTo>
                  <a:lnTo>
                    <a:pt x="355" y="94"/>
                  </a:lnTo>
                  <a:lnTo>
                    <a:pt x="348" y="83"/>
                  </a:lnTo>
                  <a:lnTo>
                    <a:pt x="339" y="70"/>
                  </a:lnTo>
                  <a:lnTo>
                    <a:pt x="328" y="59"/>
                  </a:lnTo>
                  <a:lnTo>
                    <a:pt x="317" y="47"/>
                  </a:lnTo>
                  <a:lnTo>
                    <a:pt x="305" y="38"/>
                  </a:lnTo>
                  <a:lnTo>
                    <a:pt x="292" y="29"/>
                  </a:lnTo>
                  <a:lnTo>
                    <a:pt x="279" y="21"/>
                  </a:lnTo>
                  <a:lnTo>
                    <a:pt x="265" y="14"/>
                  </a:lnTo>
                  <a:lnTo>
                    <a:pt x="250" y="9"/>
                  </a:lnTo>
                  <a:lnTo>
                    <a:pt x="235" y="4"/>
                  </a:lnTo>
                  <a:lnTo>
                    <a:pt x="219" y="1"/>
                  </a:lnTo>
                  <a:lnTo>
                    <a:pt x="202" y="0"/>
                  </a:lnTo>
                  <a:lnTo>
                    <a:pt x="186" y="0"/>
                  </a:lnTo>
                  <a:lnTo>
                    <a:pt x="170" y="0"/>
                  </a:lnTo>
                  <a:lnTo>
                    <a:pt x="153" y="1"/>
                  </a:lnTo>
                  <a:lnTo>
                    <a:pt x="138" y="4"/>
                  </a:lnTo>
                  <a:lnTo>
                    <a:pt x="122" y="9"/>
                  </a:lnTo>
                  <a:lnTo>
                    <a:pt x="107" y="14"/>
                  </a:lnTo>
                  <a:lnTo>
                    <a:pt x="93" y="21"/>
                  </a:lnTo>
                  <a:lnTo>
                    <a:pt x="80" y="29"/>
                  </a:lnTo>
                  <a:lnTo>
                    <a:pt x="67" y="38"/>
                  </a:lnTo>
                  <a:lnTo>
                    <a:pt x="55" y="47"/>
                  </a:lnTo>
                  <a:lnTo>
                    <a:pt x="43" y="59"/>
                  </a:lnTo>
                  <a:lnTo>
                    <a:pt x="33" y="70"/>
                  </a:lnTo>
                  <a:lnTo>
                    <a:pt x="24" y="83"/>
                  </a:lnTo>
                  <a:lnTo>
                    <a:pt x="17" y="94"/>
                  </a:lnTo>
                  <a:lnTo>
                    <a:pt x="11" y="108"/>
                  </a:lnTo>
                  <a:lnTo>
                    <a:pt x="6" y="122"/>
                  </a:lnTo>
                  <a:lnTo>
                    <a:pt x="3" y="136"/>
                  </a:lnTo>
                  <a:lnTo>
                    <a:pt x="1" y="150"/>
                  </a:lnTo>
                  <a:lnTo>
                    <a:pt x="0" y="166"/>
                  </a:lnTo>
                  <a:lnTo>
                    <a:pt x="1" y="180"/>
                  </a:lnTo>
                  <a:lnTo>
                    <a:pt x="3" y="194"/>
                  </a:lnTo>
                  <a:lnTo>
                    <a:pt x="6" y="208"/>
                  </a:lnTo>
                  <a:lnTo>
                    <a:pt x="11" y="222"/>
                  </a:lnTo>
                  <a:lnTo>
                    <a:pt x="17" y="235"/>
                  </a:lnTo>
                  <a:lnTo>
                    <a:pt x="24" y="249"/>
                  </a:lnTo>
                  <a:lnTo>
                    <a:pt x="33" y="261"/>
                  </a:lnTo>
                  <a:lnTo>
                    <a:pt x="43" y="272"/>
                  </a:lnTo>
                  <a:lnTo>
                    <a:pt x="55" y="283"/>
                  </a:lnTo>
                  <a:lnTo>
                    <a:pt x="67" y="293"/>
                  </a:lnTo>
                  <a:lnTo>
                    <a:pt x="80" y="301"/>
                  </a:lnTo>
                  <a:lnTo>
                    <a:pt x="93" y="310"/>
                  </a:lnTo>
                  <a:lnTo>
                    <a:pt x="107" y="316"/>
                  </a:lnTo>
                  <a:lnTo>
                    <a:pt x="122" y="323"/>
                  </a:lnTo>
                  <a:lnTo>
                    <a:pt x="138" y="325"/>
                  </a:lnTo>
                  <a:lnTo>
                    <a:pt x="153" y="330"/>
                  </a:lnTo>
                  <a:lnTo>
                    <a:pt x="170" y="331"/>
                  </a:lnTo>
                  <a:lnTo>
                    <a:pt x="186" y="333"/>
                  </a:lnTo>
                  <a:lnTo>
                    <a:pt x="202" y="331"/>
                  </a:lnTo>
                  <a:lnTo>
                    <a:pt x="219" y="330"/>
                  </a:lnTo>
                  <a:lnTo>
                    <a:pt x="235" y="325"/>
                  </a:lnTo>
                  <a:lnTo>
                    <a:pt x="250" y="323"/>
                  </a:lnTo>
                  <a:lnTo>
                    <a:pt x="265" y="316"/>
                  </a:lnTo>
                  <a:lnTo>
                    <a:pt x="279" y="310"/>
                  </a:lnTo>
                  <a:lnTo>
                    <a:pt x="292" y="301"/>
                  </a:lnTo>
                  <a:lnTo>
                    <a:pt x="305" y="293"/>
                  </a:lnTo>
                  <a:lnTo>
                    <a:pt x="317" y="283"/>
                  </a:lnTo>
                  <a:lnTo>
                    <a:pt x="328" y="272"/>
                  </a:lnTo>
                  <a:lnTo>
                    <a:pt x="339" y="261"/>
                  </a:lnTo>
                  <a:lnTo>
                    <a:pt x="348" y="249"/>
                  </a:lnTo>
                  <a:lnTo>
                    <a:pt x="355" y="235"/>
                  </a:lnTo>
                  <a:lnTo>
                    <a:pt x="361" y="222"/>
                  </a:lnTo>
                  <a:lnTo>
                    <a:pt x="366" y="208"/>
                  </a:lnTo>
                  <a:lnTo>
                    <a:pt x="369" y="194"/>
                  </a:lnTo>
                  <a:lnTo>
                    <a:pt x="371" y="180"/>
                  </a:lnTo>
                  <a:lnTo>
                    <a:pt x="373" y="1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998" name="Freeform 38"/>
            <p:cNvSpPr>
              <a:spLocks/>
            </p:cNvSpPr>
            <p:nvPr/>
          </p:nvSpPr>
          <p:spPr bwMode="auto">
            <a:xfrm>
              <a:off x="4528" y="781"/>
              <a:ext cx="373" cy="334"/>
            </a:xfrm>
            <a:custGeom>
              <a:avLst/>
              <a:gdLst/>
              <a:ahLst/>
              <a:cxnLst>
                <a:cxn ang="0">
                  <a:pos x="1" y="180"/>
                </a:cxn>
                <a:cxn ang="0">
                  <a:pos x="6" y="208"/>
                </a:cxn>
                <a:cxn ang="0">
                  <a:pos x="17" y="235"/>
                </a:cxn>
                <a:cxn ang="0">
                  <a:pos x="33" y="261"/>
                </a:cxn>
                <a:cxn ang="0">
                  <a:pos x="55" y="283"/>
                </a:cxn>
                <a:cxn ang="0">
                  <a:pos x="80" y="301"/>
                </a:cxn>
                <a:cxn ang="0">
                  <a:pos x="107" y="316"/>
                </a:cxn>
                <a:cxn ang="0">
                  <a:pos x="137" y="325"/>
                </a:cxn>
                <a:cxn ang="0">
                  <a:pos x="170" y="331"/>
                </a:cxn>
                <a:cxn ang="0">
                  <a:pos x="201" y="331"/>
                </a:cxn>
                <a:cxn ang="0">
                  <a:pos x="234" y="325"/>
                </a:cxn>
                <a:cxn ang="0">
                  <a:pos x="264" y="316"/>
                </a:cxn>
                <a:cxn ang="0">
                  <a:pos x="292" y="301"/>
                </a:cxn>
                <a:cxn ang="0">
                  <a:pos x="317" y="283"/>
                </a:cxn>
                <a:cxn ang="0">
                  <a:pos x="338" y="261"/>
                </a:cxn>
                <a:cxn ang="0">
                  <a:pos x="354" y="235"/>
                </a:cxn>
                <a:cxn ang="0">
                  <a:pos x="366" y="208"/>
                </a:cxn>
                <a:cxn ang="0">
                  <a:pos x="372" y="179"/>
                </a:cxn>
                <a:cxn ang="0">
                  <a:pos x="372" y="150"/>
                </a:cxn>
                <a:cxn ang="0">
                  <a:pos x="366" y="122"/>
                </a:cxn>
                <a:cxn ang="0">
                  <a:pos x="354" y="94"/>
                </a:cxn>
                <a:cxn ang="0">
                  <a:pos x="338" y="70"/>
                </a:cxn>
                <a:cxn ang="0">
                  <a:pos x="317" y="47"/>
                </a:cxn>
                <a:cxn ang="0">
                  <a:pos x="292" y="29"/>
                </a:cxn>
                <a:cxn ang="0">
                  <a:pos x="264" y="14"/>
                </a:cxn>
                <a:cxn ang="0">
                  <a:pos x="234" y="4"/>
                </a:cxn>
                <a:cxn ang="0">
                  <a:pos x="201" y="0"/>
                </a:cxn>
                <a:cxn ang="0">
                  <a:pos x="170" y="0"/>
                </a:cxn>
                <a:cxn ang="0">
                  <a:pos x="137" y="4"/>
                </a:cxn>
                <a:cxn ang="0">
                  <a:pos x="107" y="14"/>
                </a:cxn>
                <a:cxn ang="0">
                  <a:pos x="80" y="29"/>
                </a:cxn>
                <a:cxn ang="0">
                  <a:pos x="55" y="47"/>
                </a:cxn>
                <a:cxn ang="0">
                  <a:pos x="33" y="70"/>
                </a:cxn>
                <a:cxn ang="0">
                  <a:pos x="17" y="95"/>
                </a:cxn>
                <a:cxn ang="0">
                  <a:pos x="6" y="122"/>
                </a:cxn>
                <a:cxn ang="0">
                  <a:pos x="1" y="150"/>
                </a:cxn>
              </a:cxnLst>
              <a:rect l="0" t="0" r="r" b="b"/>
              <a:pathLst>
                <a:path w="373" h="334">
                  <a:moveTo>
                    <a:pt x="0" y="166"/>
                  </a:moveTo>
                  <a:lnTo>
                    <a:pt x="1" y="180"/>
                  </a:lnTo>
                  <a:lnTo>
                    <a:pt x="3" y="194"/>
                  </a:lnTo>
                  <a:lnTo>
                    <a:pt x="6" y="208"/>
                  </a:lnTo>
                  <a:lnTo>
                    <a:pt x="11" y="222"/>
                  </a:lnTo>
                  <a:lnTo>
                    <a:pt x="17" y="235"/>
                  </a:lnTo>
                  <a:lnTo>
                    <a:pt x="24" y="249"/>
                  </a:lnTo>
                  <a:lnTo>
                    <a:pt x="33" y="261"/>
                  </a:lnTo>
                  <a:lnTo>
                    <a:pt x="43" y="273"/>
                  </a:lnTo>
                  <a:lnTo>
                    <a:pt x="55" y="283"/>
                  </a:lnTo>
                  <a:lnTo>
                    <a:pt x="67" y="293"/>
                  </a:lnTo>
                  <a:lnTo>
                    <a:pt x="80" y="301"/>
                  </a:lnTo>
                  <a:lnTo>
                    <a:pt x="93" y="310"/>
                  </a:lnTo>
                  <a:lnTo>
                    <a:pt x="107" y="316"/>
                  </a:lnTo>
                  <a:lnTo>
                    <a:pt x="122" y="323"/>
                  </a:lnTo>
                  <a:lnTo>
                    <a:pt x="137" y="325"/>
                  </a:lnTo>
                  <a:lnTo>
                    <a:pt x="154" y="330"/>
                  </a:lnTo>
                  <a:lnTo>
                    <a:pt x="170" y="331"/>
                  </a:lnTo>
                  <a:lnTo>
                    <a:pt x="186" y="333"/>
                  </a:lnTo>
                  <a:lnTo>
                    <a:pt x="201" y="331"/>
                  </a:lnTo>
                  <a:lnTo>
                    <a:pt x="217" y="330"/>
                  </a:lnTo>
                  <a:lnTo>
                    <a:pt x="234" y="325"/>
                  </a:lnTo>
                  <a:lnTo>
                    <a:pt x="249" y="323"/>
                  </a:lnTo>
                  <a:lnTo>
                    <a:pt x="264" y="316"/>
                  </a:lnTo>
                  <a:lnTo>
                    <a:pt x="278" y="310"/>
                  </a:lnTo>
                  <a:lnTo>
                    <a:pt x="292" y="301"/>
                  </a:lnTo>
                  <a:lnTo>
                    <a:pt x="305" y="293"/>
                  </a:lnTo>
                  <a:lnTo>
                    <a:pt x="317" y="283"/>
                  </a:lnTo>
                  <a:lnTo>
                    <a:pt x="328" y="272"/>
                  </a:lnTo>
                  <a:lnTo>
                    <a:pt x="338" y="261"/>
                  </a:lnTo>
                  <a:lnTo>
                    <a:pt x="347" y="249"/>
                  </a:lnTo>
                  <a:lnTo>
                    <a:pt x="354" y="235"/>
                  </a:lnTo>
                  <a:lnTo>
                    <a:pt x="361" y="222"/>
                  </a:lnTo>
                  <a:lnTo>
                    <a:pt x="366" y="208"/>
                  </a:lnTo>
                  <a:lnTo>
                    <a:pt x="369" y="194"/>
                  </a:lnTo>
                  <a:lnTo>
                    <a:pt x="372" y="179"/>
                  </a:lnTo>
                  <a:lnTo>
                    <a:pt x="372" y="166"/>
                  </a:lnTo>
                  <a:lnTo>
                    <a:pt x="372" y="150"/>
                  </a:lnTo>
                  <a:lnTo>
                    <a:pt x="369" y="136"/>
                  </a:lnTo>
                  <a:lnTo>
                    <a:pt x="366" y="122"/>
                  </a:lnTo>
                  <a:lnTo>
                    <a:pt x="361" y="108"/>
                  </a:lnTo>
                  <a:lnTo>
                    <a:pt x="354" y="94"/>
                  </a:lnTo>
                  <a:lnTo>
                    <a:pt x="347" y="83"/>
                  </a:lnTo>
                  <a:lnTo>
                    <a:pt x="338" y="70"/>
                  </a:lnTo>
                  <a:lnTo>
                    <a:pt x="328" y="59"/>
                  </a:lnTo>
                  <a:lnTo>
                    <a:pt x="317" y="47"/>
                  </a:lnTo>
                  <a:lnTo>
                    <a:pt x="305" y="38"/>
                  </a:lnTo>
                  <a:lnTo>
                    <a:pt x="292" y="29"/>
                  </a:lnTo>
                  <a:lnTo>
                    <a:pt x="278" y="21"/>
                  </a:lnTo>
                  <a:lnTo>
                    <a:pt x="264" y="14"/>
                  </a:lnTo>
                  <a:lnTo>
                    <a:pt x="249" y="9"/>
                  </a:lnTo>
                  <a:lnTo>
                    <a:pt x="234" y="4"/>
                  </a:lnTo>
                  <a:lnTo>
                    <a:pt x="217" y="1"/>
                  </a:lnTo>
                  <a:lnTo>
                    <a:pt x="201" y="0"/>
                  </a:lnTo>
                  <a:lnTo>
                    <a:pt x="186" y="0"/>
                  </a:lnTo>
                  <a:lnTo>
                    <a:pt x="170" y="0"/>
                  </a:lnTo>
                  <a:lnTo>
                    <a:pt x="154" y="1"/>
                  </a:lnTo>
                  <a:lnTo>
                    <a:pt x="137" y="4"/>
                  </a:lnTo>
                  <a:lnTo>
                    <a:pt x="122" y="9"/>
                  </a:lnTo>
                  <a:lnTo>
                    <a:pt x="107" y="14"/>
                  </a:lnTo>
                  <a:lnTo>
                    <a:pt x="93" y="21"/>
                  </a:lnTo>
                  <a:lnTo>
                    <a:pt x="80" y="29"/>
                  </a:lnTo>
                  <a:lnTo>
                    <a:pt x="66" y="38"/>
                  </a:lnTo>
                  <a:lnTo>
                    <a:pt x="55" y="47"/>
                  </a:lnTo>
                  <a:lnTo>
                    <a:pt x="43" y="59"/>
                  </a:lnTo>
                  <a:lnTo>
                    <a:pt x="33" y="70"/>
                  </a:lnTo>
                  <a:lnTo>
                    <a:pt x="24" y="83"/>
                  </a:lnTo>
                  <a:lnTo>
                    <a:pt x="17" y="95"/>
                  </a:lnTo>
                  <a:lnTo>
                    <a:pt x="11" y="108"/>
                  </a:lnTo>
                  <a:lnTo>
                    <a:pt x="6" y="122"/>
                  </a:lnTo>
                  <a:lnTo>
                    <a:pt x="3" y="136"/>
                  </a:lnTo>
                  <a:lnTo>
                    <a:pt x="1" y="150"/>
                  </a:lnTo>
                  <a:lnTo>
                    <a:pt x="0" y="1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999" name="Freeform 39"/>
            <p:cNvSpPr>
              <a:spLocks/>
            </p:cNvSpPr>
            <p:nvPr/>
          </p:nvSpPr>
          <p:spPr bwMode="auto">
            <a:xfrm>
              <a:off x="4179" y="1318"/>
              <a:ext cx="743" cy="345"/>
            </a:xfrm>
            <a:custGeom>
              <a:avLst/>
              <a:gdLst/>
              <a:ahLst/>
              <a:cxnLst>
                <a:cxn ang="0">
                  <a:pos x="742" y="344"/>
                </a:cxn>
                <a:cxn ang="0">
                  <a:pos x="742" y="0"/>
                </a:cxn>
                <a:cxn ang="0">
                  <a:pos x="0" y="0"/>
                </a:cxn>
                <a:cxn ang="0">
                  <a:pos x="0" y="344"/>
                </a:cxn>
                <a:cxn ang="0">
                  <a:pos x="742" y="344"/>
                </a:cxn>
              </a:cxnLst>
              <a:rect l="0" t="0" r="r" b="b"/>
              <a:pathLst>
                <a:path w="743" h="345">
                  <a:moveTo>
                    <a:pt x="742" y="344"/>
                  </a:moveTo>
                  <a:lnTo>
                    <a:pt x="742" y="0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742" y="34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001" name="Rectangle 41"/>
            <p:cNvSpPr>
              <a:spLocks noChangeArrowheads="1"/>
            </p:cNvSpPr>
            <p:nvPr/>
          </p:nvSpPr>
          <p:spPr bwMode="auto">
            <a:xfrm>
              <a:off x="4567" y="859"/>
              <a:ext cx="27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lot</a:t>
              </a:r>
            </a:p>
          </p:txBody>
        </p:sp>
        <p:sp>
          <p:nvSpPr>
            <p:cNvPr id="41002" name="Rectangle 42"/>
            <p:cNvSpPr>
              <a:spLocks noChangeArrowheads="1"/>
            </p:cNvSpPr>
            <p:nvPr/>
          </p:nvSpPr>
          <p:spPr bwMode="auto">
            <a:xfrm>
              <a:off x="4147" y="580"/>
              <a:ext cx="44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name</a:t>
              </a:r>
            </a:p>
          </p:txBody>
        </p:sp>
        <p:sp>
          <p:nvSpPr>
            <p:cNvPr id="41003" name="Rectangle 43"/>
            <p:cNvSpPr>
              <a:spLocks noChangeArrowheads="1"/>
            </p:cNvSpPr>
            <p:nvPr/>
          </p:nvSpPr>
          <p:spPr bwMode="auto">
            <a:xfrm>
              <a:off x="4134" y="1379"/>
              <a:ext cx="79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Employees</a:t>
              </a:r>
            </a:p>
          </p:txBody>
        </p:sp>
        <p:sp>
          <p:nvSpPr>
            <p:cNvPr id="41006" name="Rectangle 46"/>
            <p:cNvSpPr>
              <a:spLocks noChangeArrowheads="1"/>
            </p:cNvSpPr>
            <p:nvPr/>
          </p:nvSpPr>
          <p:spPr bwMode="auto">
            <a:xfrm>
              <a:off x="3864" y="851"/>
              <a:ext cx="33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ssn</a:t>
              </a:r>
            </a:p>
          </p:txBody>
        </p:sp>
        <p:sp>
          <p:nvSpPr>
            <p:cNvPr id="41009" name="Line 49"/>
            <p:cNvSpPr>
              <a:spLocks noChangeShapeType="1"/>
            </p:cNvSpPr>
            <p:nvPr/>
          </p:nvSpPr>
          <p:spPr bwMode="auto">
            <a:xfrm>
              <a:off x="4028" y="1105"/>
              <a:ext cx="252" cy="2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10" name="Line 50"/>
            <p:cNvSpPr>
              <a:spLocks noChangeShapeType="1"/>
            </p:cNvSpPr>
            <p:nvPr/>
          </p:nvSpPr>
          <p:spPr bwMode="auto">
            <a:xfrm>
              <a:off x="4366" y="878"/>
              <a:ext cx="74" cy="45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11" name="Line 51"/>
            <p:cNvSpPr>
              <a:spLocks noChangeShapeType="1"/>
            </p:cNvSpPr>
            <p:nvPr/>
          </p:nvSpPr>
          <p:spPr bwMode="auto">
            <a:xfrm flipH="1">
              <a:off x="4585" y="1135"/>
              <a:ext cx="132" cy="18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16" name="Line 56"/>
            <p:cNvSpPr>
              <a:spLocks noChangeShapeType="1"/>
            </p:cNvSpPr>
            <p:nvPr/>
          </p:nvSpPr>
          <p:spPr bwMode="auto">
            <a:xfrm flipV="1">
              <a:off x="2160" y="2337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017" name="Line 57"/>
            <p:cNvSpPr>
              <a:spLocks noChangeShapeType="1"/>
            </p:cNvSpPr>
            <p:nvPr/>
          </p:nvSpPr>
          <p:spPr bwMode="auto">
            <a:xfrm flipV="1">
              <a:off x="3408" y="1665"/>
              <a:ext cx="24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018" name="Line 58"/>
            <p:cNvSpPr>
              <a:spLocks noChangeShapeType="1"/>
            </p:cNvSpPr>
            <p:nvPr/>
          </p:nvSpPr>
          <p:spPr bwMode="auto">
            <a:xfrm flipV="1">
              <a:off x="3648" y="1473"/>
              <a:ext cx="52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4" grpId="0" autoUpdateAnimBg="0"/>
      <p:bldP spid="4100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77724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Key Constraints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-76200" y="1752600"/>
            <a:ext cx="3276600" cy="4800600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sz="2800" b="0"/>
              <a:t> An employee can work in </a:t>
            </a:r>
            <a:r>
              <a:rPr lang="en-US" sz="2800" b="0">
                <a:solidFill>
                  <a:schemeClr val="folHlink"/>
                </a:solidFill>
              </a:rPr>
              <a:t>many</a:t>
            </a:r>
            <a:r>
              <a:rPr lang="en-US" sz="2800" b="0"/>
              <a:t> departments; a dept can have </a:t>
            </a:r>
            <a:r>
              <a:rPr lang="en-US" sz="2800" b="0">
                <a:solidFill>
                  <a:schemeClr val="folHlink"/>
                </a:solidFill>
              </a:rPr>
              <a:t>many </a:t>
            </a:r>
            <a:r>
              <a:rPr lang="en-US" sz="2800" b="0"/>
              <a:t>employees.</a:t>
            </a:r>
          </a:p>
          <a:p>
            <a:pPr>
              <a:buFontTx/>
              <a:buNone/>
            </a:pPr>
            <a:r>
              <a:rPr lang="en-US" sz="2800" b="0"/>
              <a:t> </a:t>
            </a:r>
          </a:p>
        </p:txBody>
      </p:sp>
      <p:grpSp>
        <p:nvGrpSpPr>
          <p:cNvPr id="12409" name="Group 121"/>
          <p:cNvGrpSpPr>
            <a:grpSpLocks/>
          </p:cNvGrpSpPr>
          <p:nvPr/>
        </p:nvGrpSpPr>
        <p:grpSpPr bwMode="auto">
          <a:xfrm>
            <a:off x="7543800" y="3505200"/>
            <a:ext cx="1108075" cy="2638425"/>
            <a:chOff x="1959" y="2056"/>
            <a:chExt cx="698" cy="1662"/>
          </a:xfrm>
        </p:grpSpPr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2364" y="2056"/>
              <a:ext cx="213" cy="1354"/>
            </a:xfrm>
            <a:custGeom>
              <a:avLst/>
              <a:gdLst/>
              <a:ahLst/>
              <a:cxnLst>
                <a:cxn ang="0">
                  <a:pos x="211" y="617"/>
                </a:cxn>
                <a:cxn ang="0">
                  <a:pos x="208" y="501"/>
                </a:cxn>
                <a:cxn ang="0">
                  <a:pos x="202" y="390"/>
                </a:cxn>
                <a:cxn ang="0">
                  <a:pos x="193" y="288"/>
                </a:cxn>
                <a:cxn ang="0">
                  <a:pos x="181" y="198"/>
                </a:cxn>
                <a:cxn ang="0">
                  <a:pos x="167" y="122"/>
                </a:cxn>
                <a:cxn ang="0">
                  <a:pos x="151" y="63"/>
                </a:cxn>
                <a:cxn ang="0">
                  <a:pos x="133" y="22"/>
                </a:cxn>
                <a:cxn ang="0">
                  <a:pos x="115" y="2"/>
                </a:cxn>
                <a:cxn ang="0">
                  <a:pos x="97" y="2"/>
                </a:cxn>
                <a:cxn ang="0">
                  <a:pos x="79" y="22"/>
                </a:cxn>
                <a:cxn ang="0">
                  <a:pos x="61" y="63"/>
                </a:cxn>
                <a:cxn ang="0">
                  <a:pos x="45" y="122"/>
                </a:cxn>
                <a:cxn ang="0">
                  <a:pos x="31" y="198"/>
                </a:cxn>
                <a:cxn ang="0">
                  <a:pos x="19" y="288"/>
                </a:cxn>
                <a:cxn ang="0">
                  <a:pos x="10" y="390"/>
                </a:cxn>
                <a:cxn ang="0">
                  <a:pos x="4" y="501"/>
                </a:cxn>
                <a:cxn ang="0">
                  <a:pos x="1" y="617"/>
                </a:cxn>
                <a:cxn ang="0">
                  <a:pos x="1" y="735"/>
                </a:cxn>
                <a:cxn ang="0">
                  <a:pos x="4" y="851"/>
                </a:cxn>
                <a:cxn ang="0">
                  <a:pos x="10" y="962"/>
                </a:cxn>
                <a:cxn ang="0">
                  <a:pos x="19" y="1064"/>
                </a:cxn>
                <a:cxn ang="0">
                  <a:pos x="31" y="1155"/>
                </a:cxn>
                <a:cxn ang="0">
                  <a:pos x="45" y="1231"/>
                </a:cxn>
                <a:cxn ang="0">
                  <a:pos x="61" y="1289"/>
                </a:cxn>
                <a:cxn ang="0">
                  <a:pos x="79" y="1330"/>
                </a:cxn>
                <a:cxn ang="0">
                  <a:pos x="97" y="1351"/>
                </a:cxn>
                <a:cxn ang="0">
                  <a:pos x="115" y="1351"/>
                </a:cxn>
                <a:cxn ang="0">
                  <a:pos x="133" y="1330"/>
                </a:cxn>
                <a:cxn ang="0">
                  <a:pos x="151" y="1289"/>
                </a:cxn>
                <a:cxn ang="0">
                  <a:pos x="167" y="1231"/>
                </a:cxn>
                <a:cxn ang="0">
                  <a:pos x="181" y="1155"/>
                </a:cxn>
                <a:cxn ang="0">
                  <a:pos x="193" y="1064"/>
                </a:cxn>
                <a:cxn ang="0">
                  <a:pos x="202" y="962"/>
                </a:cxn>
                <a:cxn ang="0">
                  <a:pos x="208" y="851"/>
                </a:cxn>
                <a:cxn ang="0">
                  <a:pos x="211" y="735"/>
                </a:cxn>
              </a:cxnLst>
              <a:rect l="0" t="0" r="r" b="b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6" y="445"/>
                  </a:lnTo>
                  <a:lnTo>
                    <a:pt x="202" y="390"/>
                  </a:lnTo>
                  <a:lnTo>
                    <a:pt x="198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7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5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6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1" y="617"/>
                  </a:lnTo>
                  <a:lnTo>
                    <a:pt x="0" y="677"/>
                  </a:lnTo>
                  <a:lnTo>
                    <a:pt x="1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6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5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7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8" y="1015"/>
                  </a:lnTo>
                  <a:lnTo>
                    <a:pt x="202" y="962"/>
                  </a:lnTo>
                  <a:lnTo>
                    <a:pt x="206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299" name="Freeform 11"/>
            <p:cNvSpPr>
              <a:spLocks/>
            </p:cNvSpPr>
            <p:nvPr/>
          </p:nvSpPr>
          <p:spPr bwMode="auto">
            <a:xfrm>
              <a:off x="1959" y="2061"/>
              <a:ext cx="213" cy="1354"/>
            </a:xfrm>
            <a:custGeom>
              <a:avLst/>
              <a:gdLst/>
              <a:ahLst/>
              <a:cxnLst>
                <a:cxn ang="0">
                  <a:pos x="211" y="617"/>
                </a:cxn>
                <a:cxn ang="0">
                  <a:pos x="209" y="501"/>
                </a:cxn>
                <a:cxn ang="0">
                  <a:pos x="202" y="390"/>
                </a:cxn>
                <a:cxn ang="0">
                  <a:pos x="193" y="288"/>
                </a:cxn>
                <a:cxn ang="0">
                  <a:pos x="181" y="198"/>
                </a:cxn>
                <a:cxn ang="0">
                  <a:pos x="167" y="122"/>
                </a:cxn>
                <a:cxn ang="0">
                  <a:pos x="151" y="63"/>
                </a:cxn>
                <a:cxn ang="0">
                  <a:pos x="134" y="22"/>
                </a:cxn>
                <a:cxn ang="0">
                  <a:pos x="115" y="2"/>
                </a:cxn>
                <a:cxn ang="0">
                  <a:pos x="97" y="2"/>
                </a:cxn>
                <a:cxn ang="0">
                  <a:pos x="79" y="22"/>
                </a:cxn>
                <a:cxn ang="0">
                  <a:pos x="61" y="63"/>
                </a:cxn>
                <a:cxn ang="0">
                  <a:pos x="46" y="122"/>
                </a:cxn>
                <a:cxn ang="0">
                  <a:pos x="32" y="198"/>
                </a:cxn>
                <a:cxn ang="0">
                  <a:pos x="20" y="288"/>
                </a:cxn>
                <a:cxn ang="0">
                  <a:pos x="10" y="390"/>
                </a:cxn>
                <a:cxn ang="0">
                  <a:pos x="4" y="501"/>
                </a:cxn>
                <a:cxn ang="0">
                  <a:pos x="1" y="617"/>
                </a:cxn>
                <a:cxn ang="0">
                  <a:pos x="1" y="735"/>
                </a:cxn>
                <a:cxn ang="0">
                  <a:pos x="4" y="851"/>
                </a:cxn>
                <a:cxn ang="0">
                  <a:pos x="10" y="962"/>
                </a:cxn>
                <a:cxn ang="0">
                  <a:pos x="20" y="1064"/>
                </a:cxn>
                <a:cxn ang="0">
                  <a:pos x="32" y="1155"/>
                </a:cxn>
                <a:cxn ang="0">
                  <a:pos x="46" y="1231"/>
                </a:cxn>
                <a:cxn ang="0">
                  <a:pos x="61" y="1289"/>
                </a:cxn>
                <a:cxn ang="0">
                  <a:pos x="79" y="1330"/>
                </a:cxn>
                <a:cxn ang="0">
                  <a:pos x="97" y="1351"/>
                </a:cxn>
                <a:cxn ang="0">
                  <a:pos x="115" y="1351"/>
                </a:cxn>
                <a:cxn ang="0">
                  <a:pos x="134" y="1330"/>
                </a:cxn>
                <a:cxn ang="0">
                  <a:pos x="151" y="1289"/>
                </a:cxn>
                <a:cxn ang="0">
                  <a:pos x="167" y="1231"/>
                </a:cxn>
                <a:cxn ang="0">
                  <a:pos x="181" y="1155"/>
                </a:cxn>
                <a:cxn ang="0">
                  <a:pos x="193" y="1064"/>
                </a:cxn>
                <a:cxn ang="0">
                  <a:pos x="202" y="962"/>
                </a:cxn>
                <a:cxn ang="0">
                  <a:pos x="209" y="851"/>
                </a:cxn>
                <a:cxn ang="0">
                  <a:pos x="211" y="735"/>
                </a:cxn>
              </a:cxnLst>
              <a:rect l="0" t="0" r="r" b="b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9" y="501"/>
                  </a:lnTo>
                  <a:lnTo>
                    <a:pt x="206" y="445"/>
                  </a:lnTo>
                  <a:lnTo>
                    <a:pt x="202" y="390"/>
                  </a:lnTo>
                  <a:lnTo>
                    <a:pt x="198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4" y="22"/>
                  </a:lnTo>
                  <a:lnTo>
                    <a:pt x="125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8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6" y="122"/>
                  </a:lnTo>
                  <a:lnTo>
                    <a:pt x="38" y="158"/>
                  </a:lnTo>
                  <a:lnTo>
                    <a:pt x="32" y="198"/>
                  </a:lnTo>
                  <a:lnTo>
                    <a:pt x="25" y="241"/>
                  </a:lnTo>
                  <a:lnTo>
                    <a:pt x="20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7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1" y="617"/>
                  </a:lnTo>
                  <a:lnTo>
                    <a:pt x="0" y="677"/>
                  </a:lnTo>
                  <a:lnTo>
                    <a:pt x="1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7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20" y="1064"/>
                  </a:lnTo>
                  <a:lnTo>
                    <a:pt x="25" y="1112"/>
                  </a:lnTo>
                  <a:lnTo>
                    <a:pt x="32" y="1155"/>
                  </a:lnTo>
                  <a:lnTo>
                    <a:pt x="38" y="1195"/>
                  </a:lnTo>
                  <a:lnTo>
                    <a:pt x="46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8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5" y="1343"/>
                  </a:lnTo>
                  <a:lnTo>
                    <a:pt x="134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8" y="1015"/>
                  </a:lnTo>
                  <a:lnTo>
                    <a:pt x="202" y="962"/>
                  </a:lnTo>
                  <a:lnTo>
                    <a:pt x="206" y="908"/>
                  </a:lnTo>
                  <a:lnTo>
                    <a:pt x="209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2020" y="3432"/>
              <a:ext cx="637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1">
                  <a:solidFill>
                    <a:schemeClr val="accent2"/>
                  </a:solidFill>
                  <a:latin typeface="Arial" pitchFamily="34" charset="0"/>
                </a:rPr>
                <a:t>1-to-1</a:t>
              </a:r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2075" y="2278"/>
              <a:ext cx="384" cy="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2063" y="2505"/>
              <a:ext cx="409" cy="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 flipV="1">
              <a:off x="2049" y="2825"/>
              <a:ext cx="409" cy="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46" name="Oval 58"/>
            <p:cNvSpPr>
              <a:spLocks noChangeArrowheads="1"/>
            </p:cNvSpPr>
            <p:nvPr/>
          </p:nvSpPr>
          <p:spPr bwMode="auto">
            <a:xfrm>
              <a:off x="2021" y="225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47" name="Oval 59"/>
            <p:cNvSpPr>
              <a:spLocks noChangeArrowheads="1"/>
            </p:cNvSpPr>
            <p:nvPr/>
          </p:nvSpPr>
          <p:spPr bwMode="auto">
            <a:xfrm>
              <a:off x="2021" y="248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48" name="Oval 60"/>
            <p:cNvSpPr>
              <a:spLocks noChangeArrowheads="1"/>
            </p:cNvSpPr>
            <p:nvPr/>
          </p:nvSpPr>
          <p:spPr bwMode="auto">
            <a:xfrm>
              <a:off x="2021" y="272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49" name="Oval 61"/>
            <p:cNvSpPr>
              <a:spLocks noChangeArrowheads="1"/>
            </p:cNvSpPr>
            <p:nvPr/>
          </p:nvSpPr>
          <p:spPr bwMode="auto">
            <a:xfrm>
              <a:off x="2021" y="2953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50" name="Oval 62"/>
            <p:cNvSpPr>
              <a:spLocks noChangeArrowheads="1"/>
            </p:cNvSpPr>
            <p:nvPr/>
          </p:nvSpPr>
          <p:spPr bwMode="auto">
            <a:xfrm>
              <a:off x="2021" y="3185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2373" name="Group 85"/>
            <p:cNvGrpSpPr>
              <a:grpSpLocks/>
            </p:cNvGrpSpPr>
            <p:nvPr/>
          </p:nvGrpSpPr>
          <p:grpSpPr bwMode="auto">
            <a:xfrm>
              <a:off x="2433" y="2302"/>
              <a:ext cx="55" cy="816"/>
              <a:chOff x="2433" y="2302"/>
              <a:chExt cx="55" cy="816"/>
            </a:xfrm>
          </p:grpSpPr>
          <p:sp>
            <p:nvSpPr>
              <p:cNvPr id="12369" name="Oval 81"/>
              <p:cNvSpPr>
                <a:spLocks noChangeArrowheads="1"/>
              </p:cNvSpPr>
              <p:nvPr/>
            </p:nvSpPr>
            <p:spPr bwMode="auto">
              <a:xfrm>
                <a:off x="2433" y="2302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70" name="Oval 82"/>
              <p:cNvSpPr>
                <a:spLocks noChangeArrowheads="1"/>
              </p:cNvSpPr>
              <p:nvPr/>
            </p:nvSpPr>
            <p:spPr bwMode="auto">
              <a:xfrm>
                <a:off x="2433" y="2549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71" name="Oval 83"/>
              <p:cNvSpPr>
                <a:spLocks noChangeArrowheads="1"/>
              </p:cNvSpPr>
              <p:nvPr/>
            </p:nvSpPr>
            <p:spPr bwMode="auto">
              <a:xfrm>
                <a:off x="2433" y="2802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72" name="Oval 84"/>
              <p:cNvSpPr>
                <a:spLocks noChangeArrowheads="1"/>
              </p:cNvSpPr>
              <p:nvPr/>
            </p:nvSpPr>
            <p:spPr bwMode="auto">
              <a:xfrm>
                <a:off x="2433" y="3052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2413" name="Group 125"/>
          <p:cNvGrpSpPr>
            <a:grpSpLocks/>
          </p:cNvGrpSpPr>
          <p:nvPr/>
        </p:nvGrpSpPr>
        <p:grpSpPr bwMode="auto">
          <a:xfrm>
            <a:off x="5486400" y="3505200"/>
            <a:ext cx="1603375" cy="2740025"/>
            <a:chOff x="3456" y="2208"/>
            <a:chExt cx="1010" cy="1726"/>
          </a:xfrm>
        </p:grpSpPr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3456" y="3648"/>
              <a:ext cx="1010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1">
                  <a:solidFill>
                    <a:schemeClr val="accent2"/>
                  </a:solidFill>
                  <a:latin typeface="Arial" pitchFamily="34" charset="0"/>
                </a:rPr>
                <a:t>1-to Many</a:t>
              </a:r>
            </a:p>
          </p:txBody>
        </p:sp>
        <p:grpSp>
          <p:nvGrpSpPr>
            <p:cNvPr id="12410" name="Group 122"/>
            <p:cNvGrpSpPr>
              <a:grpSpLocks/>
            </p:cNvGrpSpPr>
            <p:nvPr/>
          </p:nvGrpSpPr>
          <p:grpSpPr bwMode="auto">
            <a:xfrm>
              <a:off x="3648" y="2208"/>
              <a:ext cx="628" cy="1359"/>
              <a:chOff x="2883" y="2056"/>
              <a:chExt cx="628" cy="1359"/>
            </a:xfrm>
          </p:grpSpPr>
          <p:sp>
            <p:nvSpPr>
              <p:cNvPr id="12295" name="Freeform 7"/>
              <p:cNvSpPr>
                <a:spLocks/>
              </p:cNvSpPr>
              <p:nvPr/>
            </p:nvSpPr>
            <p:spPr bwMode="auto">
              <a:xfrm>
                <a:off x="2883" y="2061"/>
                <a:ext cx="213" cy="1354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1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1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5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5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96" name="Freeform 8"/>
              <p:cNvSpPr>
                <a:spLocks/>
              </p:cNvSpPr>
              <p:nvPr/>
            </p:nvSpPr>
            <p:spPr bwMode="auto">
              <a:xfrm>
                <a:off x="3298" y="2056"/>
                <a:ext cx="213" cy="1354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0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8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3" y="501"/>
                  </a:cxn>
                  <a:cxn ang="0">
                    <a:pos x="0" y="617"/>
                  </a:cxn>
                  <a:cxn ang="0">
                    <a:pos x="0" y="735"/>
                  </a:cxn>
                  <a:cxn ang="0">
                    <a:pos x="3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8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0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5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0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8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3" y="501"/>
                    </a:lnTo>
                    <a:lnTo>
                      <a:pt x="1" y="559"/>
                    </a:lnTo>
                    <a:lnTo>
                      <a:pt x="0" y="617"/>
                    </a:lnTo>
                    <a:lnTo>
                      <a:pt x="0" y="677"/>
                    </a:lnTo>
                    <a:lnTo>
                      <a:pt x="0" y="735"/>
                    </a:lnTo>
                    <a:lnTo>
                      <a:pt x="1" y="794"/>
                    </a:lnTo>
                    <a:lnTo>
                      <a:pt x="3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8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0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5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09" name="Line 21"/>
              <p:cNvSpPr>
                <a:spLocks noChangeShapeType="1"/>
              </p:cNvSpPr>
              <p:nvPr/>
            </p:nvSpPr>
            <p:spPr bwMode="auto">
              <a:xfrm>
                <a:off x="3010" y="2265"/>
                <a:ext cx="397" cy="6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10" name="Line 22"/>
              <p:cNvSpPr>
                <a:spLocks noChangeShapeType="1"/>
              </p:cNvSpPr>
              <p:nvPr/>
            </p:nvSpPr>
            <p:spPr bwMode="auto">
              <a:xfrm>
                <a:off x="2998" y="2505"/>
                <a:ext cx="396" cy="9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11" name="Line 23"/>
              <p:cNvSpPr>
                <a:spLocks noChangeShapeType="1"/>
              </p:cNvSpPr>
              <p:nvPr/>
            </p:nvSpPr>
            <p:spPr bwMode="auto">
              <a:xfrm>
                <a:off x="3010" y="2518"/>
                <a:ext cx="384" cy="58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12" name="Line 24"/>
              <p:cNvSpPr>
                <a:spLocks noChangeShapeType="1"/>
              </p:cNvSpPr>
              <p:nvPr/>
            </p:nvSpPr>
            <p:spPr bwMode="auto">
              <a:xfrm flipH="1">
                <a:off x="2977" y="2846"/>
                <a:ext cx="425" cy="37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2356" name="Group 68"/>
              <p:cNvGrpSpPr>
                <a:grpSpLocks/>
              </p:cNvGrpSpPr>
              <p:nvPr/>
            </p:nvGrpSpPr>
            <p:grpSpPr bwMode="auto">
              <a:xfrm>
                <a:off x="2968" y="2238"/>
                <a:ext cx="55" cy="999"/>
                <a:chOff x="2968" y="2238"/>
                <a:chExt cx="55" cy="999"/>
              </a:xfrm>
            </p:grpSpPr>
            <p:sp>
              <p:nvSpPr>
                <p:cNvPr id="12351" name="Oval 63"/>
                <p:cNvSpPr>
                  <a:spLocks noChangeArrowheads="1"/>
                </p:cNvSpPr>
                <p:nvPr/>
              </p:nvSpPr>
              <p:spPr bwMode="auto">
                <a:xfrm>
                  <a:off x="2968" y="2238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352" name="Oval 64"/>
                <p:cNvSpPr>
                  <a:spLocks noChangeArrowheads="1"/>
                </p:cNvSpPr>
                <p:nvPr/>
              </p:nvSpPr>
              <p:spPr bwMode="auto">
                <a:xfrm>
                  <a:off x="2968" y="2475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353" name="Oval 65"/>
                <p:cNvSpPr>
                  <a:spLocks noChangeArrowheads="1"/>
                </p:cNvSpPr>
                <p:nvPr/>
              </p:nvSpPr>
              <p:spPr bwMode="auto">
                <a:xfrm>
                  <a:off x="2968" y="2706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354" name="Oval 66"/>
                <p:cNvSpPr>
                  <a:spLocks noChangeArrowheads="1"/>
                </p:cNvSpPr>
                <p:nvPr/>
              </p:nvSpPr>
              <p:spPr bwMode="auto">
                <a:xfrm>
                  <a:off x="2968" y="2939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355" name="Oval 67"/>
                <p:cNvSpPr>
                  <a:spLocks noChangeArrowheads="1"/>
                </p:cNvSpPr>
                <p:nvPr/>
              </p:nvSpPr>
              <p:spPr bwMode="auto">
                <a:xfrm>
                  <a:off x="2968" y="3171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2378" name="Group 90"/>
              <p:cNvGrpSpPr>
                <a:grpSpLocks/>
              </p:cNvGrpSpPr>
              <p:nvPr/>
            </p:nvGrpSpPr>
            <p:grpSpPr bwMode="auto">
              <a:xfrm>
                <a:off x="3374" y="2309"/>
                <a:ext cx="55" cy="816"/>
                <a:chOff x="3374" y="2309"/>
                <a:chExt cx="55" cy="816"/>
              </a:xfrm>
            </p:grpSpPr>
            <p:sp>
              <p:nvSpPr>
                <p:cNvPr id="12374" name="Oval 86"/>
                <p:cNvSpPr>
                  <a:spLocks noChangeArrowheads="1"/>
                </p:cNvSpPr>
                <p:nvPr/>
              </p:nvSpPr>
              <p:spPr bwMode="auto">
                <a:xfrm>
                  <a:off x="3374" y="2309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375" name="Oval 87"/>
                <p:cNvSpPr>
                  <a:spLocks noChangeArrowheads="1"/>
                </p:cNvSpPr>
                <p:nvPr/>
              </p:nvSpPr>
              <p:spPr bwMode="auto">
                <a:xfrm>
                  <a:off x="3374" y="2556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376" name="Oval 88"/>
                <p:cNvSpPr>
                  <a:spLocks noChangeArrowheads="1"/>
                </p:cNvSpPr>
                <p:nvPr/>
              </p:nvSpPr>
              <p:spPr bwMode="auto">
                <a:xfrm>
                  <a:off x="3374" y="2809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377" name="Oval 89"/>
                <p:cNvSpPr>
                  <a:spLocks noChangeArrowheads="1"/>
                </p:cNvSpPr>
                <p:nvPr/>
              </p:nvSpPr>
              <p:spPr bwMode="auto">
                <a:xfrm>
                  <a:off x="3374" y="3059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12412" name="Group 124"/>
          <p:cNvGrpSpPr>
            <a:grpSpLocks/>
          </p:cNvGrpSpPr>
          <p:nvPr/>
        </p:nvGrpSpPr>
        <p:grpSpPr bwMode="auto">
          <a:xfrm>
            <a:off x="3886200" y="3505200"/>
            <a:ext cx="1573213" cy="3041650"/>
            <a:chOff x="4761" y="2056"/>
            <a:chExt cx="991" cy="1916"/>
          </a:xfrm>
        </p:grpSpPr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4777" y="3456"/>
              <a:ext cx="975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sz="2400" b="1">
                  <a:solidFill>
                    <a:schemeClr val="accent2"/>
                  </a:solidFill>
                  <a:latin typeface="Arial" pitchFamily="34" charset="0"/>
                </a:rPr>
                <a:t>Many-to-Many</a:t>
              </a:r>
            </a:p>
          </p:txBody>
        </p:sp>
        <p:sp>
          <p:nvSpPr>
            <p:cNvPr id="12301" name="Freeform 13"/>
            <p:cNvSpPr>
              <a:spLocks/>
            </p:cNvSpPr>
            <p:nvPr/>
          </p:nvSpPr>
          <p:spPr bwMode="auto">
            <a:xfrm>
              <a:off x="4761" y="2056"/>
              <a:ext cx="213" cy="1354"/>
            </a:xfrm>
            <a:custGeom>
              <a:avLst/>
              <a:gdLst/>
              <a:ahLst/>
              <a:cxnLst>
                <a:cxn ang="0">
                  <a:pos x="211" y="617"/>
                </a:cxn>
                <a:cxn ang="0">
                  <a:pos x="208" y="501"/>
                </a:cxn>
                <a:cxn ang="0">
                  <a:pos x="202" y="390"/>
                </a:cxn>
                <a:cxn ang="0">
                  <a:pos x="193" y="288"/>
                </a:cxn>
                <a:cxn ang="0">
                  <a:pos x="181" y="198"/>
                </a:cxn>
                <a:cxn ang="0">
                  <a:pos x="167" y="122"/>
                </a:cxn>
                <a:cxn ang="0">
                  <a:pos x="151" y="63"/>
                </a:cxn>
                <a:cxn ang="0">
                  <a:pos x="133" y="22"/>
                </a:cxn>
                <a:cxn ang="0">
                  <a:pos x="115" y="2"/>
                </a:cxn>
                <a:cxn ang="0">
                  <a:pos x="97" y="2"/>
                </a:cxn>
                <a:cxn ang="0">
                  <a:pos x="79" y="22"/>
                </a:cxn>
                <a:cxn ang="0">
                  <a:pos x="61" y="63"/>
                </a:cxn>
                <a:cxn ang="0">
                  <a:pos x="45" y="122"/>
                </a:cxn>
                <a:cxn ang="0">
                  <a:pos x="31" y="198"/>
                </a:cxn>
                <a:cxn ang="0">
                  <a:pos x="19" y="288"/>
                </a:cxn>
                <a:cxn ang="0">
                  <a:pos x="10" y="390"/>
                </a:cxn>
                <a:cxn ang="0">
                  <a:pos x="4" y="501"/>
                </a:cxn>
                <a:cxn ang="0">
                  <a:pos x="0" y="617"/>
                </a:cxn>
                <a:cxn ang="0">
                  <a:pos x="0" y="735"/>
                </a:cxn>
                <a:cxn ang="0">
                  <a:pos x="4" y="851"/>
                </a:cxn>
                <a:cxn ang="0">
                  <a:pos x="10" y="962"/>
                </a:cxn>
                <a:cxn ang="0">
                  <a:pos x="19" y="1064"/>
                </a:cxn>
                <a:cxn ang="0">
                  <a:pos x="31" y="1155"/>
                </a:cxn>
                <a:cxn ang="0">
                  <a:pos x="45" y="1231"/>
                </a:cxn>
                <a:cxn ang="0">
                  <a:pos x="61" y="1289"/>
                </a:cxn>
                <a:cxn ang="0">
                  <a:pos x="79" y="1330"/>
                </a:cxn>
                <a:cxn ang="0">
                  <a:pos x="97" y="1351"/>
                </a:cxn>
                <a:cxn ang="0">
                  <a:pos x="115" y="1351"/>
                </a:cxn>
                <a:cxn ang="0">
                  <a:pos x="133" y="1330"/>
                </a:cxn>
                <a:cxn ang="0">
                  <a:pos x="151" y="1289"/>
                </a:cxn>
                <a:cxn ang="0">
                  <a:pos x="167" y="1231"/>
                </a:cxn>
                <a:cxn ang="0">
                  <a:pos x="181" y="1155"/>
                </a:cxn>
                <a:cxn ang="0">
                  <a:pos x="193" y="1064"/>
                </a:cxn>
                <a:cxn ang="0">
                  <a:pos x="202" y="962"/>
                </a:cxn>
                <a:cxn ang="0">
                  <a:pos x="208" y="851"/>
                </a:cxn>
                <a:cxn ang="0">
                  <a:pos x="211" y="735"/>
                </a:cxn>
              </a:cxnLst>
              <a:rect l="0" t="0" r="r" b="b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5" y="445"/>
                  </a:lnTo>
                  <a:lnTo>
                    <a:pt x="202" y="390"/>
                  </a:lnTo>
                  <a:lnTo>
                    <a:pt x="197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8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5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7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0" y="617"/>
                  </a:lnTo>
                  <a:lnTo>
                    <a:pt x="0" y="677"/>
                  </a:lnTo>
                  <a:lnTo>
                    <a:pt x="0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7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5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8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7" y="1015"/>
                  </a:lnTo>
                  <a:lnTo>
                    <a:pt x="202" y="962"/>
                  </a:lnTo>
                  <a:lnTo>
                    <a:pt x="205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02" name="Freeform 14"/>
            <p:cNvSpPr>
              <a:spLocks/>
            </p:cNvSpPr>
            <p:nvPr/>
          </p:nvSpPr>
          <p:spPr bwMode="auto">
            <a:xfrm>
              <a:off x="5166" y="2056"/>
              <a:ext cx="213" cy="1354"/>
            </a:xfrm>
            <a:custGeom>
              <a:avLst/>
              <a:gdLst/>
              <a:ahLst/>
              <a:cxnLst>
                <a:cxn ang="0">
                  <a:pos x="211" y="617"/>
                </a:cxn>
                <a:cxn ang="0">
                  <a:pos x="208" y="501"/>
                </a:cxn>
                <a:cxn ang="0">
                  <a:pos x="202" y="390"/>
                </a:cxn>
                <a:cxn ang="0">
                  <a:pos x="192" y="288"/>
                </a:cxn>
                <a:cxn ang="0">
                  <a:pos x="181" y="198"/>
                </a:cxn>
                <a:cxn ang="0">
                  <a:pos x="166" y="122"/>
                </a:cxn>
                <a:cxn ang="0">
                  <a:pos x="150" y="63"/>
                </a:cxn>
                <a:cxn ang="0">
                  <a:pos x="133" y="22"/>
                </a:cxn>
                <a:cxn ang="0">
                  <a:pos x="115" y="2"/>
                </a:cxn>
                <a:cxn ang="0">
                  <a:pos x="96" y="2"/>
                </a:cxn>
                <a:cxn ang="0">
                  <a:pos x="78" y="22"/>
                </a:cxn>
                <a:cxn ang="0">
                  <a:pos x="61" y="63"/>
                </a:cxn>
                <a:cxn ang="0">
                  <a:pos x="45" y="122"/>
                </a:cxn>
                <a:cxn ang="0">
                  <a:pos x="31" y="198"/>
                </a:cxn>
                <a:cxn ang="0">
                  <a:pos x="19" y="288"/>
                </a:cxn>
                <a:cxn ang="0">
                  <a:pos x="10" y="390"/>
                </a:cxn>
                <a:cxn ang="0">
                  <a:pos x="3" y="501"/>
                </a:cxn>
                <a:cxn ang="0">
                  <a:pos x="0" y="617"/>
                </a:cxn>
                <a:cxn ang="0">
                  <a:pos x="0" y="735"/>
                </a:cxn>
                <a:cxn ang="0">
                  <a:pos x="3" y="851"/>
                </a:cxn>
                <a:cxn ang="0">
                  <a:pos x="10" y="962"/>
                </a:cxn>
                <a:cxn ang="0">
                  <a:pos x="19" y="1064"/>
                </a:cxn>
                <a:cxn ang="0">
                  <a:pos x="31" y="1155"/>
                </a:cxn>
                <a:cxn ang="0">
                  <a:pos x="45" y="1231"/>
                </a:cxn>
                <a:cxn ang="0">
                  <a:pos x="61" y="1289"/>
                </a:cxn>
                <a:cxn ang="0">
                  <a:pos x="78" y="1330"/>
                </a:cxn>
                <a:cxn ang="0">
                  <a:pos x="96" y="1351"/>
                </a:cxn>
                <a:cxn ang="0">
                  <a:pos x="115" y="1351"/>
                </a:cxn>
                <a:cxn ang="0">
                  <a:pos x="133" y="1330"/>
                </a:cxn>
                <a:cxn ang="0">
                  <a:pos x="150" y="1289"/>
                </a:cxn>
                <a:cxn ang="0">
                  <a:pos x="166" y="1231"/>
                </a:cxn>
                <a:cxn ang="0">
                  <a:pos x="181" y="1155"/>
                </a:cxn>
                <a:cxn ang="0">
                  <a:pos x="192" y="1064"/>
                </a:cxn>
                <a:cxn ang="0">
                  <a:pos x="202" y="962"/>
                </a:cxn>
                <a:cxn ang="0">
                  <a:pos x="208" y="851"/>
                </a:cxn>
                <a:cxn ang="0">
                  <a:pos x="211" y="735"/>
                </a:cxn>
              </a:cxnLst>
              <a:rect l="0" t="0" r="r" b="b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5" y="445"/>
                  </a:lnTo>
                  <a:lnTo>
                    <a:pt x="202" y="390"/>
                  </a:lnTo>
                  <a:lnTo>
                    <a:pt x="197" y="338"/>
                  </a:lnTo>
                  <a:lnTo>
                    <a:pt x="192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6" y="122"/>
                  </a:lnTo>
                  <a:lnTo>
                    <a:pt x="159" y="90"/>
                  </a:lnTo>
                  <a:lnTo>
                    <a:pt x="150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6" y="2"/>
                  </a:lnTo>
                  <a:lnTo>
                    <a:pt x="87" y="10"/>
                  </a:lnTo>
                  <a:lnTo>
                    <a:pt x="78" y="22"/>
                  </a:lnTo>
                  <a:lnTo>
                    <a:pt x="69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4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6" y="445"/>
                  </a:lnTo>
                  <a:lnTo>
                    <a:pt x="3" y="501"/>
                  </a:lnTo>
                  <a:lnTo>
                    <a:pt x="1" y="559"/>
                  </a:lnTo>
                  <a:lnTo>
                    <a:pt x="0" y="617"/>
                  </a:lnTo>
                  <a:lnTo>
                    <a:pt x="0" y="677"/>
                  </a:lnTo>
                  <a:lnTo>
                    <a:pt x="0" y="735"/>
                  </a:lnTo>
                  <a:lnTo>
                    <a:pt x="1" y="794"/>
                  </a:lnTo>
                  <a:lnTo>
                    <a:pt x="3" y="851"/>
                  </a:lnTo>
                  <a:lnTo>
                    <a:pt x="6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4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69" y="1312"/>
                  </a:lnTo>
                  <a:lnTo>
                    <a:pt x="78" y="1330"/>
                  </a:lnTo>
                  <a:lnTo>
                    <a:pt x="87" y="1343"/>
                  </a:lnTo>
                  <a:lnTo>
                    <a:pt x="96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0" y="1289"/>
                  </a:lnTo>
                  <a:lnTo>
                    <a:pt x="159" y="1262"/>
                  </a:lnTo>
                  <a:lnTo>
                    <a:pt x="166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2" y="1064"/>
                  </a:lnTo>
                  <a:lnTo>
                    <a:pt x="197" y="1015"/>
                  </a:lnTo>
                  <a:lnTo>
                    <a:pt x="202" y="962"/>
                  </a:lnTo>
                  <a:lnTo>
                    <a:pt x="205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17" name="Line 29"/>
            <p:cNvSpPr>
              <a:spLocks noChangeShapeType="1"/>
            </p:cNvSpPr>
            <p:nvPr/>
          </p:nvSpPr>
          <p:spPr bwMode="auto">
            <a:xfrm>
              <a:off x="4855" y="2278"/>
              <a:ext cx="397" cy="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8" name="Line 30"/>
            <p:cNvSpPr>
              <a:spLocks noChangeShapeType="1"/>
            </p:cNvSpPr>
            <p:nvPr/>
          </p:nvSpPr>
          <p:spPr bwMode="auto">
            <a:xfrm>
              <a:off x="4881" y="2518"/>
              <a:ext cx="409" cy="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9" name="Line 31"/>
            <p:cNvSpPr>
              <a:spLocks noChangeShapeType="1"/>
            </p:cNvSpPr>
            <p:nvPr/>
          </p:nvSpPr>
          <p:spPr bwMode="auto">
            <a:xfrm flipV="1">
              <a:off x="4868" y="2308"/>
              <a:ext cx="384" cy="66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4855" y="2505"/>
              <a:ext cx="422" cy="58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2368" name="Group 80"/>
            <p:cNvGrpSpPr>
              <a:grpSpLocks/>
            </p:cNvGrpSpPr>
            <p:nvPr/>
          </p:nvGrpSpPr>
          <p:grpSpPr bwMode="auto">
            <a:xfrm>
              <a:off x="4829" y="2243"/>
              <a:ext cx="55" cy="999"/>
              <a:chOff x="4829" y="2243"/>
              <a:chExt cx="55" cy="999"/>
            </a:xfrm>
          </p:grpSpPr>
          <p:sp>
            <p:nvSpPr>
              <p:cNvPr id="12363" name="Oval 75"/>
              <p:cNvSpPr>
                <a:spLocks noChangeArrowheads="1"/>
              </p:cNvSpPr>
              <p:nvPr/>
            </p:nvSpPr>
            <p:spPr bwMode="auto">
              <a:xfrm>
                <a:off x="4829" y="2243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64" name="Oval 76"/>
              <p:cNvSpPr>
                <a:spLocks noChangeArrowheads="1"/>
              </p:cNvSpPr>
              <p:nvPr/>
            </p:nvSpPr>
            <p:spPr bwMode="auto">
              <a:xfrm>
                <a:off x="4829" y="2480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65" name="Oval 77"/>
              <p:cNvSpPr>
                <a:spLocks noChangeArrowheads="1"/>
              </p:cNvSpPr>
              <p:nvPr/>
            </p:nvSpPr>
            <p:spPr bwMode="auto">
              <a:xfrm>
                <a:off x="4829" y="2711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66" name="Oval 78"/>
              <p:cNvSpPr>
                <a:spLocks noChangeArrowheads="1"/>
              </p:cNvSpPr>
              <p:nvPr/>
            </p:nvSpPr>
            <p:spPr bwMode="auto">
              <a:xfrm>
                <a:off x="4829" y="2944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67" name="Oval 79"/>
              <p:cNvSpPr>
                <a:spLocks noChangeArrowheads="1"/>
              </p:cNvSpPr>
              <p:nvPr/>
            </p:nvSpPr>
            <p:spPr bwMode="auto">
              <a:xfrm>
                <a:off x="4829" y="317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2388" name="Group 100"/>
            <p:cNvGrpSpPr>
              <a:grpSpLocks/>
            </p:cNvGrpSpPr>
            <p:nvPr/>
          </p:nvGrpSpPr>
          <p:grpSpPr bwMode="auto">
            <a:xfrm>
              <a:off x="5251" y="2296"/>
              <a:ext cx="55" cy="816"/>
              <a:chOff x="5251" y="2296"/>
              <a:chExt cx="55" cy="816"/>
            </a:xfrm>
          </p:grpSpPr>
          <p:sp>
            <p:nvSpPr>
              <p:cNvPr id="12384" name="Oval 96"/>
              <p:cNvSpPr>
                <a:spLocks noChangeArrowheads="1"/>
              </p:cNvSpPr>
              <p:nvPr/>
            </p:nvSpPr>
            <p:spPr bwMode="auto">
              <a:xfrm>
                <a:off x="5251" y="229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85" name="Oval 97"/>
              <p:cNvSpPr>
                <a:spLocks noChangeArrowheads="1"/>
              </p:cNvSpPr>
              <p:nvPr/>
            </p:nvSpPr>
            <p:spPr bwMode="auto">
              <a:xfrm>
                <a:off x="5251" y="2543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86" name="Oval 98"/>
              <p:cNvSpPr>
                <a:spLocks noChangeArrowheads="1"/>
              </p:cNvSpPr>
              <p:nvPr/>
            </p:nvSpPr>
            <p:spPr bwMode="auto">
              <a:xfrm>
                <a:off x="5251" y="279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87" name="Oval 99"/>
              <p:cNvSpPr>
                <a:spLocks noChangeArrowheads="1"/>
              </p:cNvSpPr>
              <p:nvPr/>
            </p:nvSpPr>
            <p:spPr bwMode="auto">
              <a:xfrm>
                <a:off x="5251" y="304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2420" name="Group 132"/>
          <p:cNvGrpSpPr>
            <a:grpSpLocks/>
          </p:cNvGrpSpPr>
          <p:nvPr/>
        </p:nvGrpSpPr>
        <p:grpSpPr bwMode="auto">
          <a:xfrm>
            <a:off x="4953000" y="152400"/>
            <a:ext cx="2279650" cy="1987550"/>
            <a:chOff x="3120" y="96"/>
            <a:chExt cx="1436" cy="1252"/>
          </a:xfrm>
        </p:grpSpPr>
        <p:grpSp>
          <p:nvGrpSpPr>
            <p:cNvPr id="12330" name="Group 42"/>
            <p:cNvGrpSpPr>
              <a:grpSpLocks/>
            </p:cNvGrpSpPr>
            <p:nvPr/>
          </p:nvGrpSpPr>
          <p:grpSpPr bwMode="auto">
            <a:xfrm>
              <a:off x="3621" y="96"/>
              <a:ext cx="455" cy="327"/>
              <a:chOff x="3621" y="276"/>
              <a:chExt cx="455" cy="327"/>
            </a:xfrm>
          </p:grpSpPr>
          <p:sp>
            <p:nvSpPr>
              <p:cNvPr id="12328" name="Freeform 40"/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/>
                <a:ahLst/>
                <a:cxnLst>
                  <a:cxn ang="0">
                    <a:pos x="1" y="177"/>
                  </a:cxn>
                  <a:cxn ang="0">
                    <a:pos x="8" y="205"/>
                  </a:cxn>
                  <a:cxn ang="0">
                    <a:pos x="21" y="231"/>
                  </a:cxn>
                  <a:cxn ang="0">
                    <a:pos x="41" y="257"/>
                  </a:cxn>
                  <a:cxn ang="0">
                    <a:pos x="66" y="278"/>
                  </a:cxn>
                  <a:cxn ang="0">
                    <a:pos x="96" y="296"/>
                  </a:cxn>
                  <a:cxn ang="0">
                    <a:pos x="131" y="311"/>
                  </a:cxn>
                  <a:cxn ang="0">
                    <a:pos x="167" y="320"/>
                  </a:cxn>
                  <a:cxn ang="0">
                    <a:pos x="206" y="326"/>
                  </a:cxn>
                  <a:cxn ang="0">
                    <a:pos x="246" y="326"/>
                  </a:cxn>
                  <a:cxn ang="0">
                    <a:pos x="285" y="320"/>
                  </a:cxn>
                  <a:cxn ang="0">
                    <a:pos x="322" y="310"/>
                  </a:cxn>
                  <a:cxn ang="0">
                    <a:pos x="356" y="296"/>
                  </a:cxn>
                  <a:cxn ang="0">
                    <a:pos x="387" y="278"/>
                  </a:cxn>
                  <a:cxn ang="0">
                    <a:pos x="412" y="257"/>
                  </a:cxn>
                  <a:cxn ang="0">
                    <a:pos x="431" y="231"/>
                  </a:cxn>
                  <a:cxn ang="0">
                    <a:pos x="445" y="205"/>
                  </a:cxn>
                  <a:cxn ang="0">
                    <a:pos x="453" y="177"/>
                  </a:cxn>
                  <a:cxn ang="0">
                    <a:pos x="453" y="148"/>
                  </a:cxn>
                  <a:cxn ang="0">
                    <a:pos x="445" y="120"/>
                  </a:cxn>
                  <a:cxn ang="0">
                    <a:pos x="431" y="94"/>
                  </a:cxn>
                  <a:cxn ang="0">
                    <a:pos x="412" y="68"/>
                  </a:cxn>
                  <a:cxn ang="0">
                    <a:pos x="387" y="47"/>
                  </a:cxn>
                  <a:cxn ang="0">
                    <a:pos x="356" y="29"/>
                  </a:cxn>
                  <a:cxn ang="0">
                    <a:pos x="322" y="15"/>
                  </a:cxn>
                  <a:cxn ang="0">
                    <a:pos x="285" y="5"/>
                  </a:cxn>
                  <a:cxn ang="0">
                    <a:pos x="246" y="0"/>
                  </a:cxn>
                  <a:cxn ang="0">
                    <a:pos x="206" y="0"/>
                  </a:cxn>
                  <a:cxn ang="0">
                    <a:pos x="167" y="5"/>
                  </a:cxn>
                  <a:cxn ang="0">
                    <a:pos x="131" y="15"/>
                  </a:cxn>
                  <a:cxn ang="0">
                    <a:pos x="96" y="29"/>
                  </a:cxn>
                  <a:cxn ang="0">
                    <a:pos x="66" y="47"/>
                  </a:cxn>
                  <a:cxn ang="0">
                    <a:pos x="41" y="68"/>
                  </a:cxn>
                  <a:cxn ang="0">
                    <a:pos x="21" y="94"/>
                  </a:cxn>
                  <a:cxn ang="0">
                    <a:pos x="8" y="120"/>
                  </a:cxn>
                  <a:cxn ang="0">
                    <a:pos x="1" y="148"/>
                  </a:cxn>
                </a:cxnLst>
                <a:rect l="0" t="0" r="r" b="b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29" name="Rectangle 41"/>
              <p:cNvSpPr>
                <a:spLocks noChangeArrowheads="1"/>
              </p:cNvSpPr>
              <p:nvPr/>
            </p:nvSpPr>
            <p:spPr bwMode="auto">
              <a:xfrm>
                <a:off x="3621" y="334"/>
                <a:ext cx="441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since</a:t>
                </a:r>
              </a:p>
            </p:txBody>
          </p:sp>
        </p:grpSp>
        <p:grpSp>
          <p:nvGrpSpPr>
            <p:cNvPr id="12340" name="Group 52"/>
            <p:cNvGrpSpPr>
              <a:grpSpLocks/>
            </p:cNvGrpSpPr>
            <p:nvPr/>
          </p:nvGrpSpPr>
          <p:grpSpPr bwMode="auto">
            <a:xfrm>
              <a:off x="3456" y="768"/>
              <a:ext cx="769" cy="580"/>
              <a:chOff x="3456" y="1053"/>
              <a:chExt cx="769" cy="580"/>
            </a:xfrm>
          </p:grpSpPr>
          <p:sp>
            <p:nvSpPr>
              <p:cNvPr id="12338" name="Rectangle 50"/>
              <p:cNvSpPr>
                <a:spLocks noChangeArrowheads="1"/>
              </p:cNvSpPr>
              <p:nvPr/>
            </p:nvSpPr>
            <p:spPr bwMode="auto">
              <a:xfrm>
                <a:off x="3522" y="1266"/>
                <a:ext cx="662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Manages</a:t>
                </a:r>
              </a:p>
            </p:txBody>
          </p:sp>
          <p:sp>
            <p:nvSpPr>
              <p:cNvPr id="12339" name="Freeform 51"/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/>
                <a:ahLst/>
                <a:cxnLst>
                  <a:cxn ang="0">
                    <a:pos x="0" y="290"/>
                  </a:cxn>
                  <a:cxn ang="0">
                    <a:pos x="378" y="0"/>
                  </a:cxn>
                  <a:cxn ang="0">
                    <a:pos x="768" y="300"/>
                  </a:cxn>
                  <a:cxn ang="0">
                    <a:pos x="378" y="579"/>
                  </a:cxn>
                  <a:cxn ang="0">
                    <a:pos x="0" y="290"/>
                  </a:cxn>
                </a:cxnLst>
                <a:rect l="0" t="0" r="r" b="b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2390" name="Line 102"/>
            <p:cNvSpPr>
              <a:spLocks noChangeShapeType="1"/>
            </p:cNvSpPr>
            <p:nvPr/>
          </p:nvSpPr>
          <p:spPr bwMode="auto">
            <a:xfrm>
              <a:off x="4228" y="1043"/>
              <a:ext cx="32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stealth" w="lg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94" name="Line 106"/>
            <p:cNvSpPr>
              <a:spLocks noChangeShapeType="1"/>
            </p:cNvSpPr>
            <p:nvPr/>
          </p:nvSpPr>
          <p:spPr bwMode="auto">
            <a:xfrm>
              <a:off x="3840" y="471"/>
              <a:ext cx="0" cy="2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89" name="Line 101"/>
            <p:cNvSpPr>
              <a:spLocks noChangeShapeType="1"/>
            </p:cNvSpPr>
            <p:nvPr/>
          </p:nvSpPr>
          <p:spPr bwMode="auto">
            <a:xfrm flipH="1">
              <a:off x="3120" y="1056"/>
              <a:ext cx="34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417" name="Group 129"/>
          <p:cNvGrpSpPr>
            <a:grpSpLocks/>
          </p:cNvGrpSpPr>
          <p:nvPr/>
        </p:nvGrpSpPr>
        <p:grpSpPr bwMode="auto">
          <a:xfrm>
            <a:off x="3284538" y="173038"/>
            <a:ext cx="5795962" cy="2997200"/>
            <a:chOff x="2069" y="109"/>
            <a:chExt cx="3651" cy="1888"/>
          </a:xfrm>
        </p:grpSpPr>
        <p:sp>
          <p:nvSpPr>
            <p:cNvPr id="12400" name="Freeform 112"/>
            <p:cNvSpPr>
              <a:spLocks/>
            </p:cNvSpPr>
            <p:nvPr/>
          </p:nvSpPr>
          <p:spPr bwMode="auto">
            <a:xfrm>
              <a:off x="3436" y="1392"/>
              <a:ext cx="788" cy="442"/>
            </a:xfrm>
            <a:custGeom>
              <a:avLst/>
              <a:gdLst/>
              <a:ahLst/>
              <a:cxnLst>
                <a:cxn ang="0">
                  <a:pos x="0" y="221"/>
                </a:cxn>
                <a:cxn ang="0">
                  <a:pos x="388" y="0"/>
                </a:cxn>
                <a:cxn ang="0">
                  <a:pos x="787" y="229"/>
                </a:cxn>
                <a:cxn ang="0">
                  <a:pos x="388" y="441"/>
                </a:cxn>
                <a:cxn ang="0">
                  <a:pos x="0" y="221"/>
                </a:cxn>
              </a:cxnLst>
              <a:rect l="0" t="0" r="r" b="b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21" name="Freeform 33"/>
            <p:cNvSpPr>
              <a:spLocks/>
            </p:cNvSpPr>
            <p:nvPr/>
          </p:nvSpPr>
          <p:spPr bwMode="auto">
            <a:xfrm>
              <a:off x="4313" y="359"/>
              <a:ext cx="454" cy="327"/>
            </a:xfrm>
            <a:custGeom>
              <a:avLst/>
              <a:gdLst/>
              <a:ahLst/>
              <a:cxnLst>
                <a:cxn ang="0">
                  <a:pos x="451" y="148"/>
                </a:cxn>
                <a:cxn ang="0">
                  <a:pos x="445" y="120"/>
                </a:cxn>
                <a:cxn ang="0">
                  <a:pos x="431" y="94"/>
                </a:cxn>
                <a:cxn ang="0">
                  <a:pos x="411" y="68"/>
                </a:cxn>
                <a:cxn ang="0">
                  <a:pos x="386" y="47"/>
                </a:cxn>
                <a:cxn ang="0">
                  <a:pos x="356" y="29"/>
                </a:cxn>
                <a:cxn ang="0">
                  <a:pos x="322" y="15"/>
                </a:cxn>
                <a:cxn ang="0">
                  <a:pos x="285" y="5"/>
                </a:cxn>
                <a:cxn ang="0">
                  <a:pos x="246" y="0"/>
                </a:cxn>
                <a:cxn ang="0">
                  <a:pos x="206" y="0"/>
                </a:cxn>
                <a:cxn ang="0">
                  <a:pos x="167" y="5"/>
                </a:cxn>
                <a:cxn ang="0">
                  <a:pos x="130" y="15"/>
                </a:cxn>
                <a:cxn ang="0">
                  <a:pos x="96" y="29"/>
                </a:cxn>
                <a:cxn ang="0">
                  <a:pos x="65" y="47"/>
                </a:cxn>
                <a:cxn ang="0">
                  <a:pos x="40" y="68"/>
                </a:cxn>
                <a:cxn ang="0">
                  <a:pos x="21" y="94"/>
                </a:cxn>
                <a:cxn ang="0">
                  <a:pos x="7" y="120"/>
                </a:cxn>
                <a:cxn ang="0">
                  <a:pos x="1" y="148"/>
                </a:cxn>
                <a:cxn ang="0">
                  <a:pos x="1" y="177"/>
                </a:cxn>
                <a:cxn ang="0">
                  <a:pos x="7" y="205"/>
                </a:cxn>
                <a:cxn ang="0">
                  <a:pos x="21" y="231"/>
                </a:cxn>
                <a:cxn ang="0">
                  <a:pos x="40" y="255"/>
                </a:cxn>
                <a:cxn ang="0">
                  <a:pos x="65" y="278"/>
                </a:cxn>
                <a:cxn ang="0">
                  <a:pos x="96" y="296"/>
                </a:cxn>
                <a:cxn ang="0">
                  <a:pos x="130" y="310"/>
                </a:cxn>
                <a:cxn ang="0">
                  <a:pos x="167" y="320"/>
                </a:cxn>
                <a:cxn ang="0">
                  <a:pos x="206" y="326"/>
                </a:cxn>
                <a:cxn ang="0">
                  <a:pos x="246" y="326"/>
                </a:cxn>
                <a:cxn ang="0">
                  <a:pos x="285" y="320"/>
                </a:cxn>
                <a:cxn ang="0">
                  <a:pos x="322" y="310"/>
                </a:cxn>
                <a:cxn ang="0">
                  <a:pos x="356" y="296"/>
                </a:cxn>
                <a:cxn ang="0">
                  <a:pos x="386" y="278"/>
                </a:cxn>
                <a:cxn ang="0">
                  <a:pos x="411" y="255"/>
                </a:cxn>
                <a:cxn ang="0">
                  <a:pos x="431" y="231"/>
                </a:cxn>
                <a:cxn ang="0">
                  <a:pos x="445" y="205"/>
                </a:cxn>
                <a:cxn ang="0">
                  <a:pos x="451" y="177"/>
                </a:cxn>
              </a:cxnLst>
              <a:rect l="0" t="0" r="r" b="b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22" name="Freeform 34"/>
            <p:cNvSpPr>
              <a:spLocks/>
            </p:cNvSpPr>
            <p:nvPr/>
          </p:nvSpPr>
          <p:spPr bwMode="auto">
            <a:xfrm>
              <a:off x="5144" y="373"/>
              <a:ext cx="575" cy="313"/>
            </a:xfrm>
            <a:custGeom>
              <a:avLst/>
              <a:gdLst/>
              <a:ahLst/>
              <a:cxnLst>
                <a:cxn ang="0">
                  <a:pos x="1" y="169"/>
                </a:cxn>
                <a:cxn ang="0">
                  <a:pos x="9" y="196"/>
                </a:cxn>
                <a:cxn ang="0">
                  <a:pos x="28" y="221"/>
                </a:cxn>
                <a:cxn ang="0">
                  <a:pos x="52" y="244"/>
                </a:cxn>
                <a:cxn ang="0">
                  <a:pos x="84" y="266"/>
                </a:cxn>
                <a:cxn ang="0">
                  <a:pos x="123" y="283"/>
                </a:cxn>
                <a:cxn ang="0">
                  <a:pos x="165" y="297"/>
                </a:cxn>
                <a:cxn ang="0">
                  <a:pos x="213" y="306"/>
                </a:cxn>
                <a:cxn ang="0">
                  <a:pos x="262" y="312"/>
                </a:cxn>
                <a:cxn ang="0">
                  <a:pos x="311" y="312"/>
                </a:cxn>
                <a:cxn ang="0">
                  <a:pos x="361" y="306"/>
                </a:cxn>
                <a:cxn ang="0">
                  <a:pos x="408" y="297"/>
                </a:cxn>
                <a:cxn ang="0">
                  <a:pos x="451" y="283"/>
                </a:cxn>
                <a:cxn ang="0">
                  <a:pos x="490" y="266"/>
                </a:cxn>
                <a:cxn ang="0">
                  <a:pos x="522" y="244"/>
                </a:cxn>
                <a:cxn ang="0">
                  <a:pos x="547" y="221"/>
                </a:cxn>
                <a:cxn ang="0">
                  <a:pos x="564" y="196"/>
                </a:cxn>
                <a:cxn ang="0">
                  <a:pos x="572" y="169"/>
                </a:cxn>
                <a:cxn ang="0">
                  <a:pos x="572" y="141"/>
                </a:cxn>
                <a:cxn ang="0">
                  <a:pos x="564" y="114"/>
                </a:cxn>
                <a:cxn ang="0">
                  <a:pos x="547" y="90"/>
                </a:cxn>
                <a:cxn ang="0">
                  <a:pos x="522" y="65"/>
                </a:cxn>
                <a:cxn ang="0">
                  <a:pos x="490" y="45"/>
                </a:cxn>
                <a:cxn ang="0">
                  <a:pos x="451" y="26"/>
                </a:cxn>
                <a:cxn ang="0">
                  <a:pos x="408" y="14"/>
                </a:cxn>
                <a:cxn ang="0">
                  <a:pos x="361" y="5"/>
                </a:cxn>
                <a:cxn ang="0">
                  <a:pos x="311" y="0"/>
                </a:cxn>
                <a:cxn ang="0">
                  <a:pos x="262" y="0"/>
                </a:cxn>
                <a:cxn ang="0">
                  <a:pos x="212" y="5"/>
                </a:cxn>
                <a:cxn ang="0">
                  <a:pos x="165" y="14"/>
                </a:cxn>
                <a:cxn ang="0">
                  <a:pos x="123" y="28"/>
                </a:cxn>
                <a:cxn ang="0">
                  <a:pos x="84" y="45"/>
                </a:cxn>
                <a:cxn ang="0">
                  <a:pos x="52" y="65"/>
                </a:cxn>
                <a:cxn ang="0">
                  <a:pos x="28" y="90"/>
                </a:cxn>
                <a:cxn ang="0">
                  <a:pos x="9" y="115"/>
                </a:cxn>
                <a:cxn ang="0">
                  <a:pos x="1" y="142"/>
                </a:cxn>
              </a:cxnLst>
              <a:rect l="0" t="0" r="r" b="b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12325" name="Group 37"/>
            <p:cNvGrpSpPr>
              <a:grpSpLocks/>
            </p:cNvGrpSpPr>
            <p:nvPr/>
          </p:nvGrpSpPr>
          <p:grpSpPr bwMode="auto">
            <a:xfrm>
              <a:off x="4672" y="119"/>
              <a:ext cx="592" cy="327"/>
              <a:chOff x="4672" y="468"/>
              <a:chExt cx="592" cy="327"/>
            </a:xfrm>
          </p:grpSpPr>
          <p:sp>
            <p:nvSpPr>
              <p:cNvPr id="12323" name="Freeform 35"/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/>
                <a:ahLst/>
                <a:cxnLst>
                  <a:cxn ang="0">
                    <a:pos x="589" y="148"/>
                  </a:cxn>
                  <a:cxn ang="0">
                    <a:pos x="581" y="120"/>
                  </a:cxn>
                  <a:cxn ang="0">
                    <a:pos x="563" y="94"/>
                  </a:cxn>
                  <a:cxn ang="0">
                    <a:pos x="538" y="68"/>
                  </a:cxn>
                  <a:cxn ang="0">
                    <a:pos x="505" y="46"/>
                  </a:cxn>
                  <a:cxn ang="0">
                    <a:pos x="465" y="29"/>
                  </a:cxn>
                  <a:cxn ang="0">
                    <a:pos x="420" y="14"/>
                  </a:cxn>
                  <a:cxn ang="0">
                    <a:pos x="372" y="4"/>
                  </a:cxn>
                  <a:cxn ang="0">
                    <a:pos x="321" y="0"/>
                  </a:cxn>
                  <a:cxn ang="0">
                    <a:pos x="269" y="0"/>
                  </a:cxn>
                  <a:cxn ang="0">
                    <a:pos x="218" y="4"/>
                  </a:cxn>
                  <a:cxn ang="0">
                    <a:pos x="170" y="14"/>
                  </a:cxn>
                  <a:cxn ang="0">
                    <a:pos x="125" y="29"/>
                  </a:cxn>
                  <a:cxn ang="0">
                    <a:pos x="85" y="46"/>
                  </a:cxn>
                  <a:cxn ang="0">
                    <a:pos x="53" y="68"/>
                  </a:cxn>
                  <a:cxn ang="0">
                    <a:pos x="27" y="94"/>
                  </a:cxn>
                  <a:cxn ang="0">
                    <a:pos x="9" y="120"/>
                  </a:cxn>
                  <a:cxn ang="0">
                    <a:pos x="1" y="148"/>
                  </a:cxn>
                  <a:cxn ang="0">
                    <a:pos x="1" y="177"/>
                  </a:cxn>
                  <a:cxn ang="0">
                    <a:pos x="9" y="205"/>
                  </a:cxn>
                  <a:cxn ang="0">
                    <a:pos x="27" y="231"/>
                  </a:cxn>
                  <a:cxn ang="0">
                    <a:pos x="53" y="257"/>
                  </a:cxn>
                  <a:cxn ang="0">
                    <a:pos x="85" y="278"/>
                  </a:cxn>
                  <a:cxn ang="0">
                    <a:pos x="125" y="296"/>
                  </a:cxn>
                  <a:cxn ang="0">
                    <a:pos x="170" y="310"/>
                  </a:cxn>
                  <a:cxn ang="0">
                    <a:pos x="218" y="320"/>
                  </a:cxn>
                  <a:cxn ang="0">
                    <a:pos x="269" y="326"/>
                  </a:cxn>
                  <a:cxn ang="0">
                    <a:pos x="321" y="326"/>
                  </a:cxn>
                  <a:cxn ang="0">
                    <a:pos x="372" y="320"/>
                  </a:cxn>
                  <a:cxn ang="0">
                    <a:pos x="420" y="310"/>
                  </a:cxn>
                  <a:cxn ang="0">
                    <a:pos x="465" y="296"/>
                  </a:cxn>
                  <a:cxn ang="0">
                    <a:pos x="505" y="278"/>
                  </a:cxn>
                  <a:cxn ang="0">
                    <a:pos x="538" y="257"/>
                  </a:cxn>
                  <a:cxn ang="0">
                    <a:pos x="563" y="231"/>
                  </a:cxn>
                  <a:cxn ang="0">
                    <a:pos x="581" y="205"/>
                  </a:cxn>
                  <a:cxn ang="0">
                    <a:pos x="589" y="177"/>
                  </a:cxn>
                </a:cxnLst>
                <a:rect l="0" t="0" r="r" b="b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24" name="Rectangle 36"/>
              <p:cNvSpPr>
                <a:spLocks noChangeArrowheads="1"/>
              </p:cNvSpPr>
              <p:nvPr/>
            </p:nvSpPr>
            <p:spPr bwMode="auto">
              <a:xfrm>
                <a:off x="4696" y="507"/>
                <a:ext cx="527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dname</a:t>
                </a:r>
              </a:p>
            </p:txBody>
          </p:sp>
        </p:grpSp>
        <p:sp>
          <p:nvSpPr>
            <p:cNvPr id="12326" name="Rectangle 38"/>
            <p:cNvSpPr>
              <a:spLocks noChangeArrowheads="1"/>
            </p:cNvSpPr>
            <p:nvPr/>
          </p:nvSpPr>
          <p:spPr bwMode="auto">
            <a:xfrm>
              <a:off x="5179" y="408"/>
              <a:ext cx="54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budget</a:t>
              </a:r>
            </a:p>
          </p:txBody>
        </p:sp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4375" y="408"/>
              <a:ext cx="30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did</a:t>
              </a:r>
            </a:p>
          </p:txBody>
        </p:sp>
        <p:sp>
          <p:nvSpPr>
            <p:cNvPr id="12341" name="Freeform 53"/>
            <p:cNvSpPr>
              <a:spLocks/>
            </p:cNvSpPr>
            <p:nvPr/>
          </p:nvSpPr>
          <p:spPr bwMode="auto">
            <a:xfrm>
              <a:off x="4576" y="887"/>
              <a:ext cx="816" cy="302"/>
            </a:xfrm>
            <a:custGeom>
              <a:avLst/>
              <a:gdLst/>
              <a:ahLst/>
              <a:cxnLst>
                <a:cxn ang="0">
                  <a:pos x="815" y="301"/>
                </a:cxn>
                <a:cxn ang="0">
                  <a:pos x="815" y="0"/>
                </a:cxn>
                <a:cxn ang="0">
                  <a:pos x="0" y="0"/>
                </a:cxn>
                <a:cxn ang="0">
                  <a:pos x="0" y="301"/>
                </a:cxn>
                <a:cxn ang="0">
                  <a:pos x="815" y="301"/>
                </a:cxn>
              </a:cxnLst>
              <a:rect l="0" t="0" r="r" b="b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4521" y="927"/>
              <a:ext cx="89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Departments</a:t>
              </a:r>
            </a:p>
          </p:txBody>
        </p:sp>
        <p:sp>
          <p:nvSpPr>
            <p:cNvPr id="12395" name="Line 107"/>
            <p:cNvSpPr>
              <a:spLocks noChangeShapeType="1"/>
            </p:cNvSpPr>
            <p:nvPr/>
          </p:nvSpPr>
          <p:spPr bwMode="auto">
            <a:xfrm>
              <a:off x="4612" y="663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96" name="Line 108"/>
            <p:cNvSpPr>
              <a:spLocks noChangeShapeType="1"/>
            </p:cNvSpPr>
            <p:nvPr/>
          </p:nvSpPr>
          <p:spPr bwMode="auto">
            <a:xfrm>
              <a:off x="4944" y="471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97" name="Line 109"/>
            <p:cNvSpPr>
              <a:spLocks noChangeShapeType="1"/>
            </p:cNvSpPr>
            <p:nvPr/>
          </p:nvSpPr>
          <p:spPr bwMode="auto">
            <a:xfrm flipH="1">
              <a:off x="5180" y="663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2404" name="Group 116"/>
            <p:cNvGrpSpPr>
              <a:grpSpLocks/>
            </p:cNvGrpSpPr>
            <p:nvPr/>
          </p:nvGrpSpPr>
          <p:grpSpPr bwMode="auto">
            <a:xfrm>
              <a:off x="3072" y="1728"/>
              <a:ext cx="525" cy="269"/>
              <a:chOff x="3265" y="1350"/>
              <a:chExt cx="525" cy="269"/>
            </a:xfrm>
          </p:grpSpPr>
          <p:sp>
            <p:nvSpPr>
              <p:cNvPr id="12399" name="Freeform 111"/>
              <p:cNvSpPr>
                <a:spLocks/>
              </p:cNvSpPr>
              <p:nvPr/>
            </p:nvSpPr>
            <p:spPr bwMode="auto">
              <a:xfrm>
                <a:off x="3265" y="1350"/>
                <a:ext cx="525" cy="269"/>
              </a:xfrm>
              <a:custGeom>
                <a:avLst/>
                <a:gdLst/>
                <a:ahLst/>
                <a:cxnLst>
                  <a:cxn ang="0">
                    <a:pos x="1" y="146"/>
                  </a:cxn>
                  <a:cxn ang="0">
                    <a:pos x="8" y="169"/>
                  </a:cxn>
                  <a:cxn ang="0">
                    <a:pos x="25" y="190"/>
                  </a:cxn>
                  <a:cxn ang="0">
                    <a:pos x="47" y="210"/>
                  </a:cxn>
                  <a:cxn ang="0">
                    <a:pos x="77" y="229"/>
                  </a:cxn>
                  <a:cxn ang="0">
                    <a:pos x="111" y="243"/>
                  </a:cxn>
                  <a:cxn ang="0">
                    <a:pos x="151" y="256"/>
                  </a:cxn>
                  <a:cxn ang="0">
                    <a:pos x="194" y="263"/>
                  </a:cxn>
                  <a:cxn ang="0">
                    <a:pos x="239" y="268"/>
                  </a:cxn>
                  <a:cxn ang="0">
                    <a:pos x="284" y="268"/>
                  </a:cxn>
                  <a:cxn ang="0">
                    <a:pos x="330" y="263"/>
                  </a:cxn>
                  <a:cxn ang="0">
                    <a:pos x="372" y="255"/>
                  </a:cxn>
                  <a:cxn ang="0">
                    <a:pos x="413" y="243"/>
                  </a:cxn>
                  <a:cxn ang="0">
                    <a:pos x="447" y="227"/>
                  </a:cxn>
                  <a:cxn ang="0">
                    <a:pos x="477" y="210"/>
                  </a:cxn>
                  <a:cxn ang="0">
                    <a:pos x="500" y="190"/>
                  </a:cxn>
                  <a:cxn ang="0">
                    <a:pos x="515" y="169"/>
                  </a:cxn>
                  <a:cxn ang="0">
                    <a:pos x="524" y="146"/>
                  </a:cxn>
                  <a:cxn ang="0">
                    <a:pos x="524" y="121"/>
                  </a:cxn>
                  <a:cxn ang="0">
                    <a:pos x="515" y="98"/>
                  </a:cxn>
                  <a:cxn ang="0">
                    <a:pos x="500" y="77"/>
                  </a:cxn>
                  <a:cxn ang="0">
                    <a:pos x="477" y="57"/>
                  </a:cxn>
                  <a:cxn ang="0">
                    <a:pos x="447" y="38"/>
                  </a:cxn>
                  <a:cxn ang="0">
                    <a:pos x="413" y="24"/>
                  </a:cxn>
                  <a:cxn ang="0">
                    <a:pos x="372" y="12"/>
                  </a:cxn>
                  <a:cxn ang="0">
                    <a:pos x="330" y="4"/>
                  </a:cxn>
                  <a:cxn ang="0">
                    <a:pos x="284" y="0"/>
                  </a:cxn>
                  <a:cxn ang="0">
                    <a:pos x="239" y="0"/>
                  </a:cxn>
                  <a:cxn ang="0">
                    <a:pos x="194" y="4"/>
                  </a:cxn>
                  <a:cxn ang="0">
                    <a:pos x="151" y="12"/>
                  </a:cxn>
                  <a:cxn ang="0">
                    <a:pos x="111" y="24"/>
                  </a:cxn>
                  <a:cxn ang="0">
                    <a:pos x="77" y="38"/>
                  </a:cxn>
                  <a:cxn ang="0">
                    <a:pos x="47" y="57"/>
                  </a:cxn>
                  <a:cxn ang="0">
                    <a:pos x="25" y="77"/>
                  </a:cxn>
                  <a:cxn ang="0">
                    <a:pos x="8" y="98"/>
                  </a:cxn>
                  <a:cxn ang="0">
                    <a:pos x="1" y="121"/>
                  </a:cxn>
                </a:cxnLst>
                <a:rect l="0" t="0" r="r" b="b"/>
                <a:pathLst>
                  <a:path w="525" h="269">
                    <a:moveTo>
                      <a:pt x="0" y="134"/>
                    </a:moveTo>
                    <a:lnTo>
                      <a:pt x="1" y="146"/>
                    </a:lnTo>
                    <a:lnTo>
                      <a:pt x="4" y="157"/>
                    </a:lnTo>
                    <a:lnTo>
                      <a:pt x="8" y="169"/>
                    </a:lnTo>
                    <a:lnTo>
                      <a:pt x="16" y="180"/>
                    </a:lnTo>
                    <a:lnTo>
                      <a:pt x="25" y="190"/>
                    </a:lnTo>
                    <a:lnTo>
                      <a:pt x="35" y="200"/>
                    </a:lnTo>
                    <a:lnTo>
                      <a:pt x="47" y="210"/>
                    </a:lnTo>
                    <a:lnTo>
                      <a:pt x="60" y="220"/>
                    </a:lnTo>
                    <a:lnTo>
                      <a:pt x="77" y="229"/>
                    </a:lnTo>
                    <a:lnTo>
                      <a:pt x="93" y="236"/>
                    </a:lnTo>
                    <a:lnTo>
                      <a:pt x="111" y="243"/>
                    </a:lnTo>
                    <a:lnTo>
                      <a:pt x="131" y="250"/>
                    </a:lnTo>
                    <a:lnTo>
                      <a:pt x="151" y="256"/>
                    </a:lnTo>
                    <a:lnTo>
                      <a:pt x="172" y="260"/>
                    </a:lnTo>
                    <a:lnTo>
                      <a:pt x="194" y="263"/>
                    </a:lnTo>
                    <a:lnTo>
                      <a:pt x="216" y="266"/>
                    </a:lnTo>
                    <a:lnTo>
                      <a:pt x="239" y="268"/>
                    </a:lnTo>
                    <a:lnTo>
                      <a:pt x="263" y="268"/>
                    </a:lnTo>
                    <a:lnTo>
                      <a:pt x="284" y="268"/>
                    </a:lnTo>
                    <a:lnTo>
                      <a:pt x="307" y="265"/>
                    </a:lnTo>
                    <a:lnTo>
                      <a:pt x="330" y="263"/>
                    </a:lnTo>
                    <a:lnTo>
                      <a:pt x="352" y="260"/>
                    </a:lnTo>
                    <a:lnTo>
                      <a:pt x="372" y="255"/>
                    </a:lnTo>
                    <a:lnTo>
                      <a:pt x="393" y="250"/>
                    </a:lnTo>
                    <a:lnTo>
                      <a:pt x="413" y="243"/>
                    </a:lnTo>
                    <a:lnTo>
                      <a:pt x="430" y="236"/>
                    </a:lnTo>
                    <a:lnTo>
                      <a:pt x="447" y="227"/>
                    </a:lnTo>
                    <a:lnTo>
                      <a:pt x="463" y="219"/>
                    </a:lnTo>
                    <a:lnTo>
                      <a:pt x="477" y="210"/>
                    </a:lnTo>
                    <a:lnTo>
                      <a:pt x="489" y="200"/>
                    </a:lnTo>
                    <a:lnTo>
                      <a:pt x="500" y="190"/>
                    </a:lnTo>
                    <a:lnTo>
                      <a:pt x="508" y="180"/>
                    </a:lnTo>
                    <a:lnTo>
                      <a:pt x="515" y="169"/>
                    </a:lnTo>
                    <a:lnTo>
                      <a:pt x="520" y="157"/>
                    </a:lnTo>
                    <a:lnTo>
                      <a:pt x="524" y="146"/>
                    </a:lnTo>
                    <a:lnTo>
                      <a:pt x="524" y="134"/>
                    </a:lnTo>
                    <a:lnTo>
                      <a:pt x="524" y="121"/>
                    </a:lnTo>
                    <a:lnTo>
                      <a:pt x="520" y="110"/>
                    </a:lnTo>
                    <a:lnTo>
                      <a:pt x="515" y="98"/>
                    </a:lnTo>
                    <a:lnTo>
                      <a:pt x="508" y="87"/>
                    </a:lnTo>
                    <a:lnTo>
                      <a:pt x="500" y="77"/>
                    </a:lnTo>
                    <a:lnTo>
                      <a:pt x="489" y="67"/>
                    </a:lnTo>
                    <a:lnTo>
                      <a:pt x="477" y="57"/>
                    </a:lnTo>
                    <a:lnTo>
                      <a:pt x="463" y="47"/>
                    </a:lnTo>
                    <a:lnTo>
                      <a:pt x="447" y="38"/>
                    </a:lnTo>
                    <a:lnTo>
                      <a:pt x="430" y="31"/>
                    </a:lnTo>
                    <a:lnTo>
                      <a:pt x="413" y="24"/>
                    </a:lnTo>
                    <a:lnTo>
                      <a:pt x="393" y="18"/>
                    </a:lnTo>
                    <a:lnTo>
                      <a:pt x="372" y="12"/>
                    </a:lnTo>
                    <a:lnTo>
                      <a:pt x="352" y="8"/>
                    </a:lnTo>
                    <a:lnTo>
                      <a:pt x="330" y="4"/>
                    </a:lnTo>
                    <a:lnTo>
                      <a:pt x="307" y="1"/>
                    </a:lnTo>
                    <a:lnTo>
                      <a:pt x="284" y="0"/>
                    </a:lnTo>
                    <a:lnTo>
                      <a:pt x="262" y="0"/>
                    </a:lnTo>
                    <a:lnTo>
                      <a:pt x="239" y="0"/>
                    </a:lnTo>
                    <a:lnTo>
                      <a:pt x="216" y="1"/>
                    </a:lnTo>
                    <a:lnTo>
                      <a:pt x="194" y="4"/>
                    </a:lnTo>
                    <a:lnTo>
                      <a:pt x="172" y="8"/>
                    </a:lnTo>
                    <a:lnTo>
                      <a:pt x="151" y="12"/>
                    </a:lnTo>
                    <a:lnTo>
                      <a:pt x="130" y="18"/>
                    </a:lnTo>
                    <a:lnTo>
                      <a:pt x="111" y="24"/>
                    </a:lnTo>
                    <a:lnTo>
                      <a:pt x="93" y="31"/>
                    </a:lnTo>
                    <a:lnTo>
                      <a:pt x="77" y="38"/>
                    </a:lnTo>
                    <a:lnTo>
                      <a:pt x="60" y="47"/>
                    </a:lnTo>
                    <a:lnTo>
                      <a:pt x="47" y="57"/>
                    </a:lnTo>
                    <a:lnTo>
                      <a:pt x="34" y="67"/>
                    </a:lnTo>
                    <a:lnTo>
                      <a:pt x="25" y="77"/>
                    </a:lnTo>
                    <a:lnTo>
                      <a:pt x="16" y="87"/>
                    </a:lnTo>
                    <a:lnTo>
                      <a:pt x="8" y="98"/>
                    </a:lnTo>
                    <a:lnTo>
                      <a:pt x="4" y="111"/>
                    </a:lnTo>
                    <a:lnTo>
                      <a:pt x="1" y="121"/>
                    </a:lnTo>
                    <a:lnTo>
                      <a:pt x="0" y="1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401" name="Rectangle 113"/>
              <p:cNvSpPr>
                <a:spLocks noChangeArrowheads="1"/>
              </p:cNvSpPr>
              <p:nvPr/>
            </p:nvSpPr>
            <p:spPr bwMode="auto">
              <a:xfrm>
                <a:off x="3312" y="1392"/>
                <a:ext cx="441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since</a:t>
                </a:r>
              </a:p>
            </p:txBody>
          </p:sp>
        </p:grpSp>
        <p:sp>
          <p:nvSpPr>
            <p:cNvPr id="12402" name="Rectangle 114"/>
            <p:cNvSpPr>
              <a:spLocks noChangeArrowheads="1"/>
            </p:cNvSpPr>
            <p:nvPr/>
          </p:nvSpPr>
          <p:spPr bwMode="auto">
            <a:xfrm>
              <a:off x="3464" y="1522"/>
              <a:ext cx="69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Works_In</a:t>
              </a:r>
            </a:p>
          </p:txBody>
        </p:sp>
        <p:cxnSp>
          <p:nvCxnSpPr>
            <p:cNvPr id="12406" name="AutoShape 118"/>
            <p:cNvCxnSpPr>
              <a:cxnSpLocks noChangeShapeType="1"/>
              <a:stCxn id="12402" idx="3"/>
              <a:endCxn id="12341" idx="3"/>
            </p:cNvCxnSpPr>
            <p:nvPr/>
          </p:nvCxnSpPr>
          <p:spPr bwMode="auto">
            <a:xfrm flipV="1">
              <a:off x="4154" y="1188"/>
              <a:ext cx="422" cy="439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2337" name="Group 49"/>
            <p:cNvGrpSpPr>
              <a:grpSpLocks/>
            </p:cNvGrpSpPr>
            <p:nvPr/>
          </p:nvGrpSpPr>
          <p:grpSpPr bwMode="auto">
            <a:xfrm>
              <a:off x="2069" y="109"/>
              <a:ext cx="1285" cy="567"/>
              <a:chOff x="2069" y="458"/>
              <a:chExt cx="1285" cy="567"/>
            </a:xfrm>
          </p:grpSpPr>
          <p:sp>
            <p:nvSpPr>
              <p:cNvPr id="12331" name="Freeform 43"/>
              <p:cNvSpPr>
                <a:spLocks/>
              </p:cNvSpPr>
              <p:nvPr/>
            </p:nvSpPr>
            <p:spPr bwMode="auto">
              <a:xfrm>
                <a:off x="2476" y="458"/>
                <a:ext cx="454" cy="327"/>
              </a:xfrm>
              <a:custGeom>
                <a:avLst/>
                <a:gdLst/>
                <a:ahLst/>
                <a:cxnLst>
                  <a:cxn ang="0">
                    <a:pos x="453" y="148"/>
                  </a:cxn>
                  <a:cxn ang="0">
                    <a:pos x="445" y="120"/>
                  </a:cxn>
                  <a:cxn ang="0">
                    <a:pos x="431" y="94"/>
                  </a:cxn>
                  <a:cxn ang="0">
                    <a:pos x="412" y="68"/>
                  </a:cxn>
                  <a:cxn ang="0">
                    <a:pos x="387" y="47"/>
                  </a:cxn>
                  <a:cxn ang="0">
                    <a:pos x="356" y="29"/>
                  </a:cxn>
                  <a:cxn ang="0">
                    <a:pos x="322" y="15"/>
                  </a:cxn>
                  <a:cxn ang="0">
                    <a:pos x="285" y="5"/>
                  </a:cxn>
                  <a:cxn ang="0">
                    <a:pos x="246" y="0"/>
                  </a:cxn>
                  <a:cxn ang="0">
                    <a:pos x="206" y="0"/>
                  </a:cxn>
                  <a:cxn ang="0">
                    <a:pos x="167" y="5"/>
                  </a:cxn>
                  <a:cxn ang="0">
                    <a:pos x="131" y="15"/>
                  </a:cxn>
                  <a:cxn ang="0">
                    <a:pos x="96" y="29"/>
                  </a:cxn>
                  <a:cxn ang="0">
                    <a:pos x="66" y="47"/>
                  </a:cxn>
                  <a:cxn ang="0">
                    <a:pos x="41" y="68"/>
                  </a:cxn>
                  <a:cxn ang="0">
                    <a:pos x="21" y="94"/>
                  </a:cxn>
                  <a:cxn ang="0">
                    <a:pos x="8" y="120"/>
                  </a:cxn>
                  <a:cxn ang="0">
                    <a:pos x="1" y="148"/>
                  </a:cxn>
                  <a:cxn ang="0">
                    <a:pos x="1" y="177"/>
                  </a:cxn>
                  <a:cxn ang="0">
                    <a:pos x="8" y="205"/>
                  </a:cxn>
                  <a:cxn ang="0">
                    <a:pos x="21" y="231"/>
                  </a:cxn>
                  <a:cxn ang="0">
                    <a:pos x="41" y="257"/>
                  </a:cxn>
                  <a:cxn ang="0">
                    <a:pos x="66" y="278"/>
                  </a:cxn>
                  <a:cxn ang="0">
                    <a:pos x="96" y="296"/>
                  </a:cxn>
                  <a:cxn ang="0">
                    <a:pos x="131" y="310"/>
                  </a:cxn>
                  <a:cxn ang="0">
                    <a:pos x="167" y="320"/>
                  </a:cxn>
                  <a:cxn ang="0">
                    <a:pos x="206" y="326"/>
                  </a:cxn>
                  <a:cxn ang="0">
                    <a:pos x="246" y="326"/>
                  </a:cxn>
                  <a:cxn ang="0">
                    <a:pos x="285" y="320"/>
                  </a:cxn>
                  <a:cxn ang="0">
                    <a:pos x="322" y="310"/>
                  </a:cxn>
                  <a:cxn ang="0">
                    <a:pos x="356" y="296"/>
                  </a:cxn>
                  <a:cxn ang="0">
                    <a:pos x="387" y="278"/>
                  </a:cxn>
                  <a:cxn ang="0">
                    <a:pos x="412" y="257"/>
                  </a:cxn>
                  <a:cxn ang="0">
                    <a:pos x="431" y="231"/>
                  </a:cxn>
                  <a:cxn ang="0">
                    <a:pos x="445" y="205"/>
                  </a:cxn>
                  <a:cxn ang="0">
                    <a:pos x="453" y="177"/>
                  </a:cxn>
                </a:cxnLst>
                <a:rect l="0" t="0" r="r" b="b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32" name="Freeform 44"/>
              <p:cNvSpPr>
                <a:spLocks/>
              </p:cNvSpPr>
              <p:nvPr/>
            </p:nvSpPr>
            <p:spPr bwMode="auto">
              <a:xfrm>
                <a:off x="2069" y="699"/>
                <a:ext cx="454" cy="326"/>
              </a:xfrm>
              <a:custGeom>
                <a:avLst/>
                <a:gdLst/>
                <a:ahLst/>
                <a:cxnLst>
                  <a:cxn ang="0">
                    <a:pos x="451" y="148"/>
                  </a:cxn>
                  <a:cxn ang="0">
                    <a:pos x="445" y="120"/>
                  </a:cxn>
                  <a:cxn ang="0">
                    <a:pos x="431" y="93"/>
                  </a:cxn>
                  <a:cxn ang="0">
                    <a:pos x="411" y="68"/>
                  </a:cxn>
                  <a:cxn ang="0">
                    <a:pos x="386" y="47"/>
                  </a:cxn>
                  <a:cxn ang="0">
                    <a:pos x="356" y="29"/>
                  </a:cxn>
                  <a:cxn ang="0">
                    <a:pos x="322" y="15"/>
                  </a:cxn>
                  <a:cxn ang="0">
                    <a:pos x="285" y="5"/>
                  </a:cxn>
                  <a:cxn ang="0">
                    <a:pos x="246" y="0"/>
                  </a:cxn>
                  <a:cxn ang="0">
                    <a:pos x="206" y="0"/>
                  </a:cxn>
                  <a:cxn ang="0">
                    <a:pos x="167" y="5"/>
                  </a:cxn>
                  <a:cxn ang="0">
                    <a:pos x="130" y="15"/>
                  </a:cxn>
                  <a:cxn ang="0">
                    <a:pos x="96" y="29"/>
                  </a:cxn>
                  <a:cxn ang="0">
                    <a:pos x="66" y="47"/>
                  </a:cxn>
                  <a:cxn ang="0">
                    <a:pos x="41" y="68"/>
                  </a:cxn>
                  <a:cxn ang="0">
                    <a:pos x="21" y="93"/>
                  </a:cxn>
                  <a:cxn ang="0">
                    <a:pos x="7" y="120"/>
                  </a:cxn>
                  <a:cxn ang="0">
                    <a:pos x="1" y="148"/>
                  </a:cxn>
                  <a:cxn ang="0">
                    <a:pos x="1" y="176"/>
                  </a:cxn>
                  <a:cxn ang="0">
                    <a:pos x="7" y="204"/>
                  </a:cxn>
                  <a:cxn ang="0">
                    <a:pos x="21" y="231"/>
                  </a:cxn>
                  <a:cxn ang="0">
                    <a:pos x="41" y="256"/>
                  </a:cxn>
                  <a:cxn ang="0">
                    <a:pos x="66" y="277"/>
                  </a:cxn>
                  <a:cxn ang="0">
                    <a:pos x="96" y="295"/>
                  </a:cxn>
                  <a:cxn ang="0">
                    <a:pos x="130" y="309"/>
                  </a:cxn>
                  <a:cxn ang="0">
                    <a:pos x="167" y="319"/>
                  </a:cxn>
                  <a:cxn ang="0">
                    <a:pos x="206" y="325"/>
                  </a:cxn>
                  <a:cxn ang="0">
                    <a:pos x="246" y="325"/>
                  </a:cxn>
                  <a:cxn ang="0">
                    <a:pos x="285" y="319"/>
                  </a:cxn>
                  <a:cxn ang="0">
                    <a:pos x="322" y="309"/>
                  </a:cxn>
                  <a:cxn ang="0">
                    <a:pos x="356" y="295"/>
                  </a:cxn>
                  <a:cxn ang="0">
                    <a:pos x="386" y="277"/>
                  </a:cxn>
                  <a:cxn ang="0">
                    <a:pos x="411" y="256"/>
                  </a:cxn>
                  <a:cxn ang="0">
                    <a:pos x="431" y="231"/>
                  </a:cxn>
                  <a:cxn ang="0">
                    <a:pos x="445" y="204"/>
                  </a:cxn>
                  <a:cxn ang="0">
                    <a:pos x="451" y="176"/>
                  </a:cxn>
                </a:cxnLst>
                <a:rect l="0" t="0" r="r" b="b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33" name="Freeform 45"/>
              <p:cNvSpPr>
                <a:spLocks/>
              </p:cNvSpPr>
              <p:nvPr/>
            </p:nvSpPr>
            <p:spPr bwMode="auto">
              <a:xfrm>
                <a:off x="2902" y="699"/>
                <a:ext cx="452" cy="326"/>
              </a:xfrm>
              <a:custGeom>
                <a:avLst/>
                <a:gdLst/>
                <a:ahLst/>
                <a:cxnLst>
                  <a:cxn ang="0">
                    <a:pos x="0" y="176"/>
                  </a:cxn>
                  <a:cxn ang="0">
                    <a:pos x="7" y="204"/>
                  </a:cxn>
                  <a:cxn ang="0">
                    <a:pos x="21" y="231"/>
                  </a:cxn>
                  <a:cxn ang="0">
                    <a:pos x="40" y="256"/>
                  </a:cxn>
                  <a:cxn ang="0">
                    <a:pos x="65" y="278"/>
                  </a:cxn>
                  <a:cxn ang="0">
                    <a:pos x="96" y="295"/>
                  </a:cxn>
                  <a:cxn ang="0">
                    <a:pos x="130" y="309"/>
                  </a:cxn>
                  <a:cxn ang="0">
                    <a:pos x="167" y="319"/>
                  </a:cxn>
                  <a:cxn ang="0">
                    <a:pos x="206" y="325"/>
                  </a:cxn>
                  <a:cxn ang="0">
                    <a:pos x="245" y="325"/>
                  </a:cxn>
                  <a:cxn ang="0">
                    <a:pos x="283" y="319"/>
                  </a:cxn>
                  <a:cxn ang="0">
                    <a:pos x="320" y="309"/>
                  </a:cxn>
                  <a:cxn ang="0">
                    <a:pos x="354" y="295"/>
                  </a:cxn>
                  <a:cxn ang="0">
                    <a:pos x="385" y="277"/>
                  </a:cxn>
                  <a:cxn ang="0">
                    <a:pos x="410" y="254"/>
                  </a:cxn>
                  <a:cxn ang="0">
                    <a:pos x="429" y="231"/>
                  </a:cxn>
                  <a:cxn ang="0">
                    <a:pos x="443" y="204"/>
                  </a:cxn>
                  <a:cxn ang="0">
                    <a:pos x="451" y="176"/>
                  </a:cxn>
                  <a:cxn ang="0">
                    <a:pos x="451" y="148"/>
                  </a:cxn>
                  <a:cxn ang="0">
                    <a:pos x="443" y="120"/>
                  </a:cxn>
                  <a:cxn ang="0">
                    <a:pos x="429" y="93"/>
                  </a:cxn>
                  <a:cxn ang="0">
                    <a:pos x="410" y="68"/>
                  </a:cxn>
                  <a:cxn ang="0">
                    <a:pos x="385" y="47"/>
                  </a:cxn>
                  <a:cxn ang="0">
                    <a:pos x="354" y="29"/>
                  </a:cxn>
                  <a:cxn ang="0">
                    <a:pos x="320" y="15"/>
                  </a:cxn>
                  <a:cxn ang="0">
                    <a:pos x="283" y="5"/>
                  </a:cxn>
                  <a:cxn ang="0">
                    <a:pos x="245" y="0"/>
                  </a:cxn>
                  <a:cxn ang="0">
                    <a:pos x="206" y="0"/>
                  </a:cxn>
                  <a:cxn ang="0">
                    <a:pos x="167" y="5"/>
                  </a:cxn>
                  <a:cxn ang="0">
                    <a:pos x="130" y="15"/>
                  </a:cxn>
                  <a:cxn ang="0">
                    <a:pos x="96" y="29"/>
                  </a:cxn>
                  <a:cxn ang="0">
                    <a:pos x="65" y="47"/>
                  </a:cxn>
                  <a:cxn ang="0">
                    <a:pos x="40" y="68"/>
                  </a:cxn>
                  <a:cxn ang="0">
                    <a:pos x="21" y="93"/>
                  </a:cxn>
                  <a:cxn ang="0">
                    <a:pos x="7" y="120"/>
                  </a:cxn>
                  <a:cxn ang="0">
                    <a:pos x="0" y="148"/>
                  </a:cxn>
                </a:cxnLst>
                <a:rect l="0" t="0" r="r" b="b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34" name="Rectangle 46"/>
              <p:cNvSpPr>
                <a:spLocks noChangeArrowheads="1"/>
              </p:cNvSpPr>
              <p:nvPr/>
            </p:nvSpPr>
            <p:spPr bwMode="auto">
              <a:xfrm>
                <a:off x="2976" y="757"/>
                <a:ext cx="27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lot</a:t>
                </a:r>
              </a:p>
            </p:txBody>
          </p:sp>
          <p:sp>
            <p:nvSpPr>
              <p:cNvPr id="12335" name="Rectangle 47"/>
              <p:cNvSpPr>
                <a:spLocks noChangeArrowheads="1"/>
              </p:cNvSpPr>
              <p:nvPr/>
            </p:nvSpPr>
            <p:spPr bwMode="auto">
              <a:xfrm>
                <a:off x="2470" y="497"/>
                <a:ext cx="448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name</a:t>
                </a:r>
              </a:p>
            </p:txBody>
          </p:sp>
          <p:sp>
            <p:nvSpPr>
              <p:cNvPr id="12336" name="Rectangle 48"/>
              <p:cNvSpPr>
                <a:spLocks noChangeArrowheads="1"/>
              </p:cNvSpPr>
              <p:nvPr/>
            </p:nvSpPr>
            <p:spPr bwMode="auto">
              <a:xfrm>
                <a:off x="2121" y="750"/>
                <a:ext cx="335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u="sng">
                    <a:solidFill>
                      <a:srgbClr val="000000"/>
                    </a:solidFill>
                    <a:latin typeface="Arial" pitchFamily="34" charset="0"/>
                  </a:rPr>
                  <a:t>ssn</a:t>
                </a:r>
              </a:p>
            </p:txBody>
          </p:sp>
        </p:grpSp>
        <p:grpSp>
          <p:nvGrpSpPr>
            <p:cNvPr id="12344" name="Group 56"/>
            <p:cNvGrpSpPr>
              <a:grpSpLocks/>
            </p:cNvGrpSpPr>
            <p:nvPr/>
          </p:nvGrpSpPr>
          <p:grpSpPr bwMode="auto">
            <a:xfrm>
              <a:off x="2328" y="877"/>
              <a:ext cx="814" cy="295"/>
              <a:chOff x="2328" y="1226"/>
              <a:chExt cx="814" cy="295"/>
            </a:xfrm>
          </p:grpSpPr>
          <p:sp>
            <p:nvSpPr>
              <p:cNvPr id="12342" name="Freeform 54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/>
                <a:ahLst/>
                <a:cxnLst>
                  <a:cxn ang="0">
                    <a:pos x="813" y="294"/>
                  </a:cxn>
                  <a:cxn ang="0">
                    <a:pos x="813" y="0"/>
                  </a:cxn>
                  <a:cxn ang="0">
                    <a:pos x="0" y="0"/>
                  </a:cxn>
                  <a:cxn ang="0">
                    <a:pos x="0" y="294"/>
                  </a:cxn>
                  <a:cxn ang="0">
                    <a:pos x="813" y="294"/>
                  </a:cxn>
                </a:cxnLst>
                <a:rect l="0" t="0" r="r" b="b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43" name="Rectangle 55"/>
              <p:cNvSpPr>
                <a:spLocks noChangeArrowheads="1"/>
              </p:cNvSpPr>
              <p:nvPr/>
            </p:nvSpPr>
            <p:spPr bwMode="auto">
              <a:xfrm>
                <a:off x="2336" y="1266"/>
                <a:ext cx="79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pitchFamily="34" charset="0"/>
                  </a:rPr>
                  <a:t>Employees</a:t>
                </a:r>
              </a:p>
            </p:txBody>
          </p:sp>
        </p:grpSp>
        <p:sp>
          <p:nvSpPr>
            <p:cNvPr id="12391" name="Line 103"/>
            <p:cNvSpPr>
              <a:spLocks noChangeShapeType="1"/>
            </p:cNvSpPr>
            <p:nvPr/>
          </p:nvSpPr>
          <p:spPr bwMode="auto">
            <a:xfrm flipH="1">
              <a:off x="2972" y="663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92" name="Line 104"/>
            <p:cNvSpPr>
              <a:spLocks noChangeShapeType="1"/>
            </p:cNvSpPr>
            <p:nvPr/>
          </p:nvSpPr>
          <p:spPr bwMode="auto">
            <a:xfrm>
              <a:off x="2688" y="423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93" name="Line 105"/>
            <p:cNvSpPr>
              <a:spLocks noChangeShapeType="1"/>
            </p:cNvSpPr>
            <p:nvPr/>
          </p:nvSpPr>
          <p:spPr bwMode="auto">
            <a:xfrm>
              <a:off x="2356" y="663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07" name="Line 119"/>
            <p:cNvSpPr>
              <a:spLocks noChangeShapeType="1"/>
            </p:cNvSpPr>
            <p:nvPr/>
          </p:nvSpPr>
          <p:spPr bwMode="auto">
            <a:xfrm flipH="1" flipV="1">
              <a:off x="2928" y="1200"/>
              <a:ext cx="480" cy="3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408" name="Line 120"/>
            <p:cNvSpPr>
              <a:spLocks noChangeShapeType="1"/>
            </p:cNvSpPr>
            <p:nvPr/>
          </p:nvSpPr>
          <p:spPr bwMode="auto">
            <a:xfrm flipV="1">
              <a:off x="3600" y="168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419" name="Text Box 131"/>
          <p:cNvSpPr txBox="1">
            <a:spLocks noChangeArrowheads="1"/>
          </p:cNvSpPr>
          <p:nvPr/>
        </p:nvSpPr>
        <p:spPr bwMode="auto">
          <a:xfrm>
            <a:off x="76200" y="4267200"/>
            <a:ext cx="3657600" cy="2420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>
                <a:solidFill>
                  <a:schemeClr val="tx1"/>
                </a:solidFill>
                <a:latin typeface="Tahoma" pitchFamily="34" charset="0"/>
              </a:rPr>
              <a:t>In contrast, each dept has </a:t>
            </a:r>
            <a:r>
              <a:rPr lang="en-US" sz="2800">
                <a:solidFill>
                  <a:schemeClr val="folHlink"/>
                </a:solidFill>
                <a:latin typeface="Tahoma" pitchFamily="34" charset="0"/>
              </a:rPr>
              <a:t>at most one</a:t>
            </a:r>
            <a:r>
              <a:rPr lang="en-US" sz="2800">
                <a:solidFill>
                  <a:schemeClr val="tx1"/>
                </a:solidFill>
                <a:latin typeface="Tahoma" pitchFamily="34" charset="0"/>
              </a:rPr>
              <a:t> manager, according to the </a:t>
            </a:r>
            <a:r>
              <a:rPr lang="en-US" sz="2800" i="1" u="sng">
                <a:solidFill>
                  <a:schemeClr val="accent2"/>
                </a:solidFill>
                <a:latin typeface="Tahoma" pitchFamily="34" charset="0"/>
              </a:rPr>
              <a:t>key constraint</a:t>
            </a:r>
            <a:r>
              <a:rPr lang="en-US" sz="2800" i="1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sz="2800">
                <a:solidFill>
                  <a:schemeClr val="tx1"/>
                </a:solidFill>
                <a:latin typeface="Tahoma" pitchFamily="34" charset="0"/>
              </a:rPr>
              <a:t>on Manages.</a:t>
            </a:r>
          </a:p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1038" y="6018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19438" y="60182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Participation Constraints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16002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Does every employee work in a department? </a:t>
            </a:r>
          </a:p>
          <a:p>
            <a:pPr>
              <a:lnSpc>
                <a:spcPct val="90000"/>
              </a:lnSpc>
            </a:pPr>
            <a:r>
              <a:rPr lang="en-US"/>
              <a:t>If so, this is a </a:t>
            </a:r>
            <a:r>
              <a:rPr lang="en-US" i="1" u="sng">
                <a:solidFill>
                  <a:schemeClr val="accent2"/>
                </a:solidFill>
              </a:rPr>
              <a:t>participation constraint</a:t>
            </a:r>
          </a:p>
          <a:p>
            <a:pPr lvl="1">
              <a:lnSpc>
                <a:spcPct val="90000"/>
              </a:lnSpc>
            </a:pPr>
            <a:r>
              <a:rPr lang="en-US"/>
              <a:t>the participation of Employees in Works_In is said to be </a:t>
            </a:r>
            <a:r>
              <a:rPr lang="en-US" i="1">
                <a:solidFill>
                  <a:schemeClr val="accent2"/>
                </a:solidFill>
              </a:rPr>
              <a:t>total</a:t>
            </a:r>
            <a:r>
              <a:rPr lang="en-US">
                <a:solidFill>
                  <a:schemeClr val="accent2"/>
                </a:solidFill>
              </a:rPr>
              <a:t> (vs. </a:t>
            </a:r>
            <a:r>
              <a:rPr lang="en-US" i="1">
                <a:solidFill>
                  <a:schemeClr val="accent2"/>
                </a:solidFill>
              </a:rPr>
              <a:t>partial</a:t>
            </a:r>
            <a:r>
              <a:rPr lang="en-US">
                <a:solidFill>
                  <a:schemeClr val="accent2"/>
                </a:solidFill>
              </a:rPr>
              <a:t>)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What if every department has an employee working in it?</a:t>
            </a:r>
          </a:p>
          <a:p>
            <a:pPr>
              <a:lnSpc>
                <a:spcPct val="90000"/>
              </a:lnSpc>
            </a:pPr>
            <a:r>
              <a:rPr lang="en-US"/>
              <a:t>Basically means “at least one”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2400"/>
          </a:p>
        </p:txBody>
      </p:sp>
      <p:sp>
        <p:nvSpPr>
          <p:cNvPr id="14342" name="Freeform 6"/>
          <p:cNvSpPr>
            <a:spLocks/>
          </p:cNvSpPr>
          <p:nvPr/>
        </p:nvSpPr>
        <p:spPr bwMode="auto">
          <a:xfrm>
            <a:off x="5351463" y="3917950"/>
            <a:ext cx="1057275" cy="371475"/>
          </a:xfrm>
          <a:custGeom>
            <a:avLst/>
            <a:gdLst/>
            <a:ahLst/>
            <a:cxnLst>
              <a:cxn ang="0">
                <a:pos x="662" y="106"/>
              </a:cxn>
              <a:cxn ang="0">
                <a:pos x="652" y="86"/>
              </a:cxn>
              <a:cxn ang="0">
                <a:pos x="633" y="68"/>
              </a:cxn>
              <a:cxn ang="0">
                <a:pos x="604" y="50"/>
              </a:cxn>
              <a:cxn ang="0">
                <a:pos x="566" y="34"/>
              </a:cxn>
              <a:cxn ang="0">
                <a:pos x="522" y="21"/>
              </a:cxn>
              <a:cxn ang="0">
                <a:pos x="472" y="11"/>
              </a:cxn>
              <a:cxn ang="0">
                <a:pos x="419" y="4"/>
              </a:cxn>
              <a:cxn ang="0">
                <a:pos x="360" y="1"/>
              </a:cxn>
              <a:cxn ang="0">
                <a:pos x="304" y="1"/>
              </a:cxn>
              <a:cxn ang="0">
                <a:pos x="247" y="4"/>
              </a:cxn>
              <a:cxn ang="0">
                <a:pos x="191" y="11"/>
              </a:cxn>
              <a:cxn ang="0">
                <a:pos x="141" y="21"/>
              </a:cxn>
              <a:cxn ang="0">
                <a:pos x="98" y="34"/>
              </a:cxn>
              <a:cxn ang="0">
                <a:pos x="60" y="50"/>
              </a:cxn>
              <a:cxn ang="0">
                <a:pos x="31" y="68"/>
              </a:cxn>
              <a:cxn ang="0">
                <a:pos x="10" y="86"/>
              </a:cxn>
              <a:cxn ang="0">
                <a:pos x="1" y="106"/>
              </a:cxn>
              <a:cxn ang="0">
                <a:pos x="1" y="127"/>
              </a:cxn>
              <a:cxn ang="0">
                <a:pos x="10" y="147"/>
              </a:cxn>
              <a:cxn ang="0">
                <a:pos x="31" y="166"/>
              </a:cxn>
              <a:cxn ang="0">
                <a:pos x="60" y="183"/>
              </a:cxn>
              <a:cxn ang="0">
                <a:pos x="98" y="199"/>
              </a:cxn>
              <a:cxn ang="0">
                <a:pos x="141" y="212"/>
              </a:cxn>
              <a:cxn ang="0">
                <a:pos x="191" y="222"/>
              </a:cxn>
              <a:cxn ang="0">
                <a:pos x="247" y="229"/>
              </a:cxn>
              <a:cxn ang="0">
                <a:pos x="304" y="232"/>
              </a:cxn>
              <a:cxn ang="0">
                <a:pos x="360" y="232"/>
              </a:cxn>
              <a:cxn ang="0">
                <a:pos x="419" y="229"/>
              </a:cxn>
              <a:cxn ang="0">
                <a:pos x="472" y="222"/>
              </a:cxn>
              <a:cxn ang="0">
                <a:pos x="522" y="212"/>
              </a:cxn>
              <a:cxn ang="0">
                <a:pos x="566" y="199"/>
              </a:cxn>
              <a:cxn ang="0">
                <a:pos x="604" y="183"/>
              </a:cxn>
              <a:cxn ang="0">
                <a:pos x="633" y="166"/>
              </a:cxn>
              <a:cxn ang="0">
                <a:pos x="652" y="147"/>
              </a:cxn>
              <a:cxn ang="0">
                <a:pos x="662" y="127"/>
              </a:cxn>
            </a:cxnLst>
            <a:rect l="0" t="0" r="r" b="b"/>
            <a:pathLst>
              <a:path w="666" h="234">
                <a:moveTo>
                  <a:pt x="665" y="117"/>
                </a:moveTo>
                <a:lnTo>
                  <a:pt x="662" y="106"/>
                </a:lnTo>
                <a:lnTo>
                  <a:pt x="658" y="96"/>
                </a:lnTo>
                <a:lnTo>
                  <a:pt x="652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6" y="34"/>
                </a:lnTo>
                <a:lnTo>
                  <a:pt x="546" y="27"/>
                </a:lnTo>
                <a:lnTo>
                  <a:pt x="522" y="21"/>
                </a:lnTo>
                <a:lnTo>
                  <a:pt x="497" y="16"/>
                </a:lnTo>
                <a:lnTo>
                  <a:pt x="472" y="11"/>
                </a:lnTo>
                <a:lnTo>
                  <a:pt x="445" y="7"/>
                </a:lnTo>
                <a:lnTo>
                  <a:pt x="419" y="4"/>
                </a:lnTo>
                <a:lnTo>
                  <a:pt x="390" y="2"/>
                </a:lnTo>
                <a:lnTo>
                  <a:pt x="360" y="1"/>
                </a:lnTo>
                <a:lnTo>
                  <a:pt x="331" y="0"/>
                </a:lnTo>
                <a:lnTo>
                  <a:pt x="304" y="1"/>
                </a:lnTo>
                <a:lnTo>
                  <a:pt x="274" y="2"/>
                </a:lnTo>
                <a:lnTo>
                  <a:pt x="247" y="4"/>
                </a:lnTo>
                <a:lnTo>
                  <a:pt x="218" y="7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8" y="27"/>
                </a:lnTo>
                <a:lnTo>
                  <a:pt x="98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6" y="96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6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8" y="199"/>
                </a:lnTo>
                <a:lnTo>
                  <a:pt x="118" y="205"/>
                </a:lnTo>
                <a:lnTo>
                  <a:pt x="141" y="212"/>
                </a:lnTo>
                <a:lnTo>
                  <a:pt x="165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4" y="231"/>
                </a:lnTo>
                <a:lnTo>
                  <a:pt x="304" y="232"/>
                </a:lnTo>
                <a:lnTo>
                  <a:pt x="331" y="233"/>
                </a:lnTo>
                <a:lnTo>
                  <a:pt x="360" y="232"/>
                </a:lnTo>
                <a:lnTo>
                  <a:pt x="390" y="231"/>
                </a:lnTo>
                <a:lnTo>
                  <a:pt x="419" y="229"/>
                </a:lnTo>
                <a:lnTo>
                  <a:pt x="445" y="226"/>
                </a:lnTo>
                <a:lnTo>
                  <a:pt x="472" y="222"/>
                </a:lnTo>
                <a:lnTo>
                  <a:pt x="497" y="217"/>
                </a:lnTo>
                <a:lnTo>
                  <a:pt x="522" y="212"/>
                </a:lnTo>
                <a:lnTo>
                  <a:pt x="546" y="205"/>
                </a:lnTo>
                <a:lnTo>
                  <a:pt x="566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2" y="147"/>
                </a:lnTo>
                <a:lnTo>
                  <a:pt x="658" y="137"/>
                </a:lnTo>
                <a:lnTo>
                  <a:pt x="662" y="127"/>
                </a:lnTo>
                <a:lnTo>
                  <a:pt x="665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43" name="Freeform 7"/>
          <p:cNvSpPr>
            <a:spLocks/>
          </p:cNvSpPr>
          <p:nvPr/>
        </p:nvSpPr>
        <p:spPr bwMode="auto">
          <a:xfrm>
            <a:off x="7291388" y="3917950"/>
            <a:ext cx="1185862" cy="3714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2" y="147"/>
              </a:cxn>
              <a:cxn ang="0">
                <a:pos x="35" y="166"/>
              </a:cxn>
              <a:cxn ang="0">
                <a:pos x="66" y="183"/>
              </a:cxn>
              <a:cxn ang="0">
                <a:pos x="108" y="199"/>
              </a:cxn>
              <a:cxn ang="0">
                <a:pos x="159" y="212"/>
              </a:cxn>
              <a:cxn ang="0">
                <a:pos x="215" y="222"/>
              </a:cxn>
              <a:cxn ang="0">
                <a:pos x="276" y="229"/>
              </a:cxn>
              <a:cxn ang="0">
                <a:pos x="340" y="232"/>
              </a:cxn>
              <a:cxn ang="0">
                <a:pos x="405" y="232"/>
              </a:cxn>
              <a:cxn ang="0">
                <a:pos x="469" y="229"/>
              </a:cxn>
              <a:cxn ang="0">
                <a:pos x="530" y="222"/>
              </a:cxn>
              <a:cxn ang="0">
                <a:pos x="586" y="212"/>
              </a:cxn>
              <a:cxn ang="0">
                <a:pos x="637" y="198"/>
              </a:cxn>
              <a:cxn ang="0">
                <a:pos x="677" y="183"/>
              </a:cxn>
              <a:cxn ang="0">
                <a:pos x="710" y="166"/>
              </a:cxn>
              <a:cxn ang="0">
                <a:pos x="733" y="146"/>
              </a:cxn>
              <a:cxn ang="0">
                <a:pos x="744" y="126"/>
              </a:cxn>
              <a:cxn ang="0">
                <a:pos x="744" y="106"/>
              </a:cxn>
              <a:cxn ang="0">
                <a:pos x="733" y="86"/>
              </a:cxn>
              <a:cxn ang="0">
                <a:pos x="710" y="67"/>
              </a:cxn>
              <a:cxn ang="0">
                <a:pos x="677" y="50"/>
              </a:cxn>
              <a:cxn ang="0">
                <a:pos x="637" y="34"/>
              </a:cxn>
              <a:cxn ang="0">
                <a:pos x="586" y="21"/>
              </a:cxn>
              <a:cxn ang="0">
                <a:pos x="530" y="11"/>
              </a:cxn>
              <a:cxn ang="0">
                <a:pos x="469" y="4"/>
              </a:cxn>
              <a:cxn ang="0">
                <a:pos x="405" y="1"/>
              </a:cxn>
              <a:cxn ang="0">
                <a:pos x="340" y="1"/>
              </a:cxn>
              <a:cxn ang="0">
                <a:pos x="276" y="4"/>
              </a:cxn>
              <a:cxn ang="0">
                <a:pos x="215" y="11"/>
              </a:cxn>
              <a:cxn ang="0">
                <a:pos x="159" y="21"/>
              </a:cxn>
              <a:cxn ang="0">
                <a:pos x="108" y="34"/>
              </a:cxn>
              <a:cxn ang="0">
                <a:pos x="66" y="50"/>
              </a:cxn>
              <a:cxn ang="0">
                <a:pos x="35" y="68"/>
              </a:cxn>
              <a:cxn ang="0">
                <a:pos x="12" y="86"/>
              </a:cxn>
              <a:cxn ang="0">
                <a:pos x="1" y="106"/>
              </a:cxn>
            </a:cxnLst>
            <a:rect l="0" t="0" r="r" b="b"/>
            <a:pathLst>
              <a:path w="747" h="234">
                <a:moveTo>
                  <a:pt x="0" y="117"/>
                </a:moveTo>
                <a:lnTo>
                  <a:pt x="1" y="127"/>
                </a:lnTo>
                <a:lnTo>
                  <a:pt x="5" y="137"/>
                </a:lnTo>
                <a:lnTo>
                  <a:pt x="12" y="147"/>
                </a:lnTo>
                <a:lnTo>
                  <a:pt x="21" y="156"/>
                </a:lnTo>
                <a:lnTo>
                  <a:pt x="35" y="166"/>
                </a:lnTo>
                <a:lnTo>
                  <a:pt x="49" y="175"/>
                </a:lnTo>
                <a:lnTo>
                  <a:pt x="66" y="183"/>
                </a:lnTo>
                <a:lnTo>
                  <a:pt x="87" y="191"/>
                </a:lnTo>
                <a:lnTo>
                  <a:pt x="108" y="199"/>
                </a:lnTo>
                <a:lnTo>
                  <a:pt x="133" y="205"/>
                </a:lnTo>
                <a:lnTo>
                  <a:pt x="159" y="212"/>
                </a:lnTo>
                <a:lnTo>
                  <a:pt x="186" y="217"/>
                </a:lnTo>
                <a:lnTo>
                  <a:pt x="215" y="222"/>
                </a:lnTo>
                <a:lnTo>
                  <a:pt x="245" y="226"/>
                </a:lnTo>
                <a:lnTo>
                  <a:pt x="276" y="229"/>
                </a:lnTo>
                <a:lnTo>
                  <a:pt x="307" y="231"/>
                </a:lnTo>
                <a:lnTo>
                  <a:pt x="340" y="232"/>
                </a:lnTo>
                <a:lnTo>
                  <a:pt x="373" y="233"/>
                </a:lnTo>
                <a:lnTo>
                  <a:pt x="405" y="232"/>
                </a:lnTo>
                <a:lnTo>
                  <a:pt x="436" y="231"/>
                </a:lnTo>
                <a:lnTo>
                  <a:pt x="469" y="229"/>
                </a:lnTo>
                <a:lnTo>
                  <a:pt x="500" y="226"/>
                </a:lnTo>
                <a:lnTo>
                  <a:pt x="530" y="222"/>
                </a:lnTo>
                <a:lnTo>
                  <a:pt x="559" y="217"/>
                </a:lnTo>
                <a:lnTo>
                  <a:pt x="586" y="212"/>
                </a:lnTo>
                <a:lnTo>
                  <a:pt x="612" y="205"/>
                </a:lnTo>
                <a:lnTo>
                  <a:pt x="637" y="198"/>
                </a:lnTo>
                <a:lnTo>
                  <a:pt x="658" y="191"/>
                </a:lnTo>
                <a:lnTo>
                  <a:pt x="677" y="183"/>
                </a:lnTo>
                <a:lnTo>
                  <a:pt x="695" y="175"/>
                </a:lnTo>
                <a:lnTo>
                  <a:pt x="710" y="166"/>
                </a:lnTo>
                <a:lnTo>
                  <a:pt x="722" y="156"/>
                </a:lnTo>
                <a:lnTo>
                  <a:pt x="733" y="146"/>
                </a:lnTo>
                <a:lnTo>
                  <a:pt x="740" y="137"/>
                </a:lnTo>
                <a:lnTo>
                  <a:pt x="744" y="126"/>
                </a:lnTo>
                <a:lnTo>
                  <a:pt x="746" y="117"/>
                </a:lnTo>
                <a:lnTo>
                  <a:pt x="744" y="106"/>
                </a:lnTo>
                <a:lnTo>
                  <a:pt x="740" y="96"/>
                </a:lnTo>
                <a:lnTo>
                  <a:pt x="733" y="86"/>
                </a:lnTo>
                <a:lnTo>
                  <a:pt x="722" y="77"/>
                </a:lnTo>
                <a:lnTo>
                  <a:pt x="710" y="67"/>
                </a:lnTo>
                <a:lnTo>
                  <a:pt x="695" y="58"/>
                </a:lnTo>
                <a:lnTo>
                  <a:pt x="677" y="50"/>
                </a:lnTo>
                <a:lnTo>
                  <a:pt x="658" y="42"/>
                </a:lnTo>
                <a:lnTo>
                  <a:pt x="637" y="34"/>
                </a:lnTo>
                <a:lnTo>
                  <a:pt x="612" y="27"/>
                </a:lnTo>
                <a:lnTo>
                  <a:pt x="586" y="21"/>
                </a:lnTo>
                <a:lnTo>
                  <a:pt x="559" y="16"/>
                </a:lnTo>
                <a:lnTo>
                  <a:pt x="530" y="11"/>
                </a:lnTo>
                <a:lnTo>
                  <a:pt x="500" y="7"/>
                </a:lnTo>
                <a:lnTo>
                  <a:pt x="469" y="4"/>
                </a:lnTo>
                <a:lnTo>
                  <a:pt x="436" y="2"/>
                </a:lnTo>
                <a:lnTo>
                  <a:pt x="405" y="1"/>
                </a:lnTo>
                <a:lnTo>
                  <a:pt x="373" y="0"/>
                </a:lnTo>
                <a:lnTo>
                  <a:pt x="340" y="1"/>
                </a:lnTo>
                <a:lnTo>
                  <a:pt x="307" y="2"/>
                </a:lnTo>
                <a:lnTo>
                  <a:pt x="276" y="4"/>
                </a:lnTo>
                <a:lnTo>
                  <a:pt x="245" y="7"/>
                </a:lnTo>
                <a:lnTo>
                  <a:pt x="215" y="11"/>
                </a:lnTo>
                <a:lnTo>
                  <a:pt x="186" y="16"/>
                </a:lnTo>
                <a:lnTo>
                  <a:pt x="159" y="21"/>
                </a:lnTo>
                <a:lnTo>
                  <a:pt x="132" y="28"/>
                </a:lnTo>
                <a:lnTo>
                  <a:pt x="108" y="34"/>
                </a:lnTo>
                <a:lnTo>
                  <a:pt x="87" y="42"/>
                </a:lnTo>
                <a:lnTo>
                  <a:pt x="66" y="50"/>
                </a:lnTo>
                <a:lnTo>
                  <a:pt x="49" y="58"/>
                </a:lnTo>
                <a:lnTo>
                  <a:pt x="35" y="68"/>
                </a:lnTo>
                <a:lnTo>
                  <a:pt x="21" y="77"/>
                </a:lnTo>
                <a:lnTo>
                  <a:pt x="12" y="86"/>
                </a:lnTo>
                <a:lnTo>
                  <a:pt x="5" y="97"/>
                </a:lnTo>
                <a:lnTo>
                  <a:pt x="1" y="106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44" name="Freeform 8"/>
          <p:cNvSpPr>
            <a:spLocks/>
          </p:cNvSpPr>
          <p:nvPr/>
        </p:nvSpPr>
        <p:spPr bwMode="auto">
          <a:xfrm>
            <a:off x="1131888" y="3906838"/>
            <a:ext cx="1055687" cy="371475"/>
          </a:xfrm>
          <a:custGeom>
            <a:avLst/>
            <a:gdLst/>
            <a:ahLst/>
            <a:cxnLst>
              <a:cxn ang="0">
                <a:pos x="662" y="106"/>
              </a:cxn>
              <a:cxn ang="0">
                <a:pos x="653" y="86"/>
              </a:cxn>
              <a:cxn ang="0">
                <a:pos x="633" y="68"/>
              </a:cxn>
              <a:cxn ang="0">
                <a:pos x="604" y="50"/>
              </a:cxn>
              <a:cxn ang="0">
                <a:pos x="567" y="34"/>
              </a:cxn>
              <a:cxn ang="0">
                <a:pos x="522" y="21"/>
              </a:cxn>
              <a:cxn ang="0">
                <a:pos x="472" y="11"/>
              </a:cxn>
              <a:cxn ang="0">
                <a:pos x="418" y="5"/>
              </a:cxn>
              <a:cxn ang="0">
                <a:pos x="361" y="1"/>
              </a:cxn>
              <a:cxn ang="0">
                <a:pos x="302" y="1"/>
              </a:cxn>
              <a:cxn ang="0">
                <a:pos x="247" y="5"/>
              </a:cxn>
              <a:cxn ang="0">
                <a:pos x="191" y="11"/>
              </a:cxn>
              <a:cxn ang="0">
                <a:pos x="141" y="21"/>
              </a:cxn>
              <a:cxn ang="0">
                <a:pos x="96" y="34"/>
              </a:cxn>
              <a:cxn ang="0">
                <a:pos x="60" y="50"/>
              </a:cxn>
              <a:cxn ang="0">
                <a:pos x="31" y="68"/>
              </a:cxn>
              <a:cxn ang="0">
                <a:pos x="10" y="86"/>
              </a:cxn>
              <a:cxn ang="0">
                <a:pos x="1" y="106"/>
              </a:cxn>
              <a:cxn ang="0">
                <a:pos x="1" y="127"/>
              </a:cxn>
              <a:cxn ang="0">
                <a:pos x="10" y="147"/>
              </a:cxn>
              <a:cxn ang="0">
                <a:pos x="31" y="166"/>
              </a:cxn>
              <a:cxn ang="0">
                <a:pos x="60" y="183"/>
              </a:cxn>
              <a:cxn ang="0">
                <a:pos x="96" y="199"/>
              </a:cxn>
              <a:cxn ang="0">
                <a:pos x="141" y="212"/>
              </a:cxn>
              <a:cxn ang="0">
                <a:pos x="191" y="222"/>
              </a:cxn>
              <a:cxn ang="0">
                <a:pos x="247" y="229"/>
              </a:cxn>
              <a:cxn ang="0">
                <a:pos x="302" y="232"/>
              </a:cxn>
              <a:cxn ang="0">
                <a:pos x="361" y="232"/>
              </a:cxn>
              <a:cxn ang="0">
                <a:pos x="418" y="229"/>
              </a:cxn>
              <a:cxn ang="0">
                <a:pos x="472" y="222"/>
              </a:cxn>
              <a:cxn ang="0">
                <a:pos x="522" y="212"/>
              </a:cxn>
              <a:cxn ang="0">
                <a:pos x="567" y="199"/>
              </a:cxn>
              <a:cxn ang="0">
                <a:pos x="604" y="183"/>
              </a:cxn>
              <a:cxn ang="0">
                <a:pos x="633" y="166"/>
              </a:cxn>
              <a:cxn ang="0">
                <a:pos x="653" y="147"/>
              </a:cxn>
              <a:cxn ang="0">
                <a:pos x="662" y="127"/>
              </a:cxn>
            </a:cxnLst>
            <a:rect l="0" t="0" r="r" b="b"/>
            <a:pathLst>
              <a:path w="665" h="234">
                <a:moveTo>
                  <a:pt x="664" y="117"/>
                </a:moveTo>
                <a:lnTo>
                  <a:pt x="662" y="106"/>
                </a:lnTo>
                <a:lnTo>
                  <a:pt x="659" y="97"/>
                </a:lnTo>
                <a:lnTo>
                  <a:pt x="653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7" y="34"/>
                </a:lnTo>
                <a:lnTo>
                  <a:pt x="546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8" y="5"/>
                </a:lnTo>
                <a:lnTo>
                  <a:pt x="390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2"/>
                </a:lnTo>
                <a:lnTo>
                  <a:pt x="247" y="5"/>
                </a:lnTo>
                <a:lnTo>
                  <a:pt x="218" y="7"/>
                </a:lnTo>
                <a:lnTo>
                  <a:pt x="191" y="11"/>
                </a:lnTo>
                <a:lnTo>
                  <a:pt x="166" y="16"/>
                </a:lnTo>
                <a:lnTo>
                  <a:pt x="141" y="21"/>
                </a:lnTo>
                <a:lnTo>
                  <a:pt x="118" y="28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4" y="97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5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6" y="206"/>
                </a:lnTo>
                <a:lnTo>
                  <a:pt x="567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45" name="Freeform 9"/>
          <p:cNvSpPr>
            <a:spLocks/>
          </p:cNvSpPr>
          <p:nvPr/>
        </p:nvSpPr>
        <p:spPr bwMode="auto">
          <a:xfrm>
            <a:off x="2081213" y="3636963"/>
            <a:ext cx="1057275" cy="369887"/>
          </a:xfrm>
          <a:custGeom>
            <a:avLst/>
            <a:gdLst/>
            <a:ahLst/>
            <a:cxnLst>
              <a:cxn ang="0">
                <a:pos x="663" y="106"/>
              </a:cxn>
              <a:cxn ang="0">
                <a:pos x="652" y="86"/>
              </a:cxn>
              <a:cxn ang="0">
                <a:pos x="633" y="66"/>
              </a:cxn>
              <a:cxn ang="0">
                <a:pos x="605" y="49"/>
              </a:cxn>
              <a:cxn ang="0">
                <a:pos x="568" y="34"/>
              </a:cxn>
              <a:cxn ang="0">
                <a:pos x="523" y="21"/>
              </a:cxn>
              <a:cxn ang="0">
                <a:pos x="472" y="10"/>
              </a:cxn>
              <a:cxn ang="0">
                <a:pos x="419" y="3"/>
              </a:cxn>
              <a:cxn ang="0">
                <a:pos x="362" y="0"/>
              </a:cxn>
              <a:cxn ang="0">
                <a:pos x="304" y="0"/>
              </a:cxn>
              <a:cxn ang="0">
                <a:pos x="247" y="3"/>
              </a:cxn>
              <a:cxn ang="0">
                <a:pos x="192" y="10"/>
              </a:cxn>
              <a:cxn ang="0">
                <a:pos x="141" y="21"/>
              </a:cxn>
              <a:cxn ang="0">
                <a:pos x="98" y="34"/>
              </a:cxn>
              <a:cxn ang="0">
                <a:pos x="60" y="49"/>
              </a:cxn>
              <a:cxn ang="0">
                <a:pos x="31" y="66"/>
              </a:cxn>
              <a:cxn ang="0">
                <a:pos x="12" y="86"/>
              </a:cxn>
              <a:cxn ang="0">
                <a:pos x="1" y="106"/>
              </a:cxn>
              <a:cxn ang="0">
                <a:pos x="1" y="126"/>
              </a:cxn>
              <a:cxn ang="0">
                <a:pos x="12" y="146"/>
              </a:cxn>
              <a:cxn ang="0">
                <a:pos x="31" y="165"/>
              </a:cxn>
              <a:cxn ang="0">
                <a:pos x="60" y="182"/>
              </a:cxn>
              <a:cxn ang="0">
                <a:pos x="98" y="198"/>
              </a:cxn>
              <a:cxn ang="0">
                <a:pos x="141" y="211"/>
              </a:cxn>
              <a:cxn ang="0">
                <a:pos x="192" y="221"/>
              </a:cxn>
              <a:cxn ang="0">
                <a:pos x="247" y="228"/>
              </a:cxn>
              <a:cxn ang="0">
                <a:pos x="304" y="232"/>
              </a:cxn>
              <a:cxn ang="0">
                <a:pos x="362" y="232"/>
              </a:cxn>
              <a:cxn ang="0">
                <a:pos x="419" y="228"/>
              </a:cxn>
              <a:cxn ang="0">
                <a:pos x="472" y="221"/>
              </a:cxn>
              <a:cxn ang="0">
                <a:pos x="523" y="211"/>
              </a:cxn>
              <a:cxn ang="0">
                <a:pos x="568" y="198"/>
              </a:cxn>
              <a:cxn ang="0">
                <a:pos x="605" y="182"/>
              </a:cxn>
              <a:cxn ang="0">
                <a:pos x="633" y="165"/>
              </a:cxn>
              <a:cxn ang="0">
                <a:pos x="652" y="146"/>
              </a:cxn>
              <a:cxn ang="0">
                <a:pos x="663" y="126"/>
              </a:cxn>
            </a:cxnLst>
            <a:rect l="0" t="0" r="r" b="b"/>
            <a:pathLst>
              <a:path w="666" h="233">
                <a:moveTo>
                  <a:pt x="665" y="116"/>
                </a:moveTo>
                <a:lnTo>
                  <a:pt x="663" y="106"/>
                </a:lnTo>
                <a:lnTo>
                  <a:pt x="660" y="95"/>
                </a:lnTo>
                <a:lnTo>
                  <a:pt x="652" y="86"/>
                </a:lnTo>
                <a:lnTo>
                  <a:pt x="644" y="76"/>
                </a:lnTo>
                <a:lnTo>
                  <a:pt x="633" y="66"/>
                </a:lnTo>
                <a:lnTo>
                  <a:pt x="620" y="58"/>
                </a:lnTo>
                <a:lnTo>
                  <a:pt x="605" y="49"/>
                </a:lnTo>
                <a:lnTo>
                  <a:pt x="587" y="41"/>
                </a:lnTo>
                <a:lnTo>
                  <a:pt x="568" y="34"/>
                </a:lnTo>
                <a:lnTo>
                  <a:pt x="546" y="27"/>
                </a:lnTo>
                <a:lnTo>
                  <a:pt x="523" y="21"/>
                </a:lnTo>
                <a:lnTo>
                  <a:pt x="499" y="15"/>
                </a:lnTo>
                <a:lnTo>
                  <a:pt x="472" y="10"/>
                </a:lnTo>
                <a:lnTo>
                  <a:pt x="445" y="7"/>
                </a:lnTo>
                <a:lnTo>
                  <a:pt x="419" y="3"/>
                </a:lnTo>
                <a:lnTo>
                  <a:pt x="391" y="1"/>
                </a:lnTo>
                <a:lnTo>
                  <a:pt x="362" y="0"/>
                </a:lnTo>
                <a:lnTo>
                  <a:pt x="331" y="0"/>
                </a:lnTo>
                <a:lnTo>
                  <a:pt x="304" y="0"/>
                </a:lnTo>
                <a:lnTo>
                  <a:pt x="274" y="1"/>
                </a:lnTo>
                <a:lnTo>
                  <a:pt x="247" y="3"/>
                </a:lnTo>
                <a:lnTo>
                  <a:pt x="219" y="7"/>
                </a:lnTo>
                <a:lnTo>
                  <a:pt x="192" y="10"/>
                </a:lnTo>
                <a:lnTo>
                  <a:pt x="165" y="15"/>
                </a:lnTo>
                <a:lnTo>
                  <a:pt x="141" y="21"/>
                </a:lnTo>
                <a:lnTo>
                  <a:pt x="119" y="27"/>
                </a:lnTo>
                <a:lnTo>
                  <a:pt x="98" y="34"/>
                </a:lnTo>
                <a:lnTo>
                  <a:pt x="78" y="41"/>
                </a:lnTo>
                <a:lnTo>
                  <a:pt x="60" y="49"/>
                </a:lnTo>
                <a:lnTo>
                  <a:pt x="46" y="58"/>
                </a:lnTo>
                <a:lnTo>
                  <a:pt x="31" y="66"/>
                </a:lnTo>
                <a:lnTo>
                  <a:pt x="20" y="76"/>
                </a:lnTo>
                <a:lnTo>
                  <a:pt x="12" y="86"/>
                </a:lnTo>
                <a:lnTo>
                  <a:pt x="6" y="95"/>
                </a:lnTo>
                <a:lnTo>
                  <a:pt x="1" y="106"/>
                </a:lnTo>
                <a:lnTo>
                  <a:pt x="0" y="116"/>
                </a:lnTo>
                <a:lnTo>
                  <a:pt x="1" y="126"/>
                </a:lnTo>
                <a:lnTo>
                  <a:pt x="6" y="136"/>
                </a:lnTo>
                <a:lnTo>
                  <a:pt x="12" y="146"/>
                </a:lnTo>
                <a:lnTo>
                  <a:pt x="20" y="155"/>
                </a:lnTo>
                <a:lnTo>
                  <a:pt x="31" y="165"/>
                </a:lnTo>
                <a:lnTo>
                  <a:pt x="46" y="174"/>
                </a:lnTo>
                <a:lnTo>
                  <a:pt x="60" y="182"/>
                </a:lnTo>
                <a:lnTo>
                  <a:pt x="78" y="190"/>
                </a:lnTo>
                <a:lnTo>
                  <a:pt x="98" y="198"/>
                </a:lnTo>
                <a:lnTo>
                  <a:pt x="119" y="205"/>
                </a:lnTo>
                <a:lnTo>
                  <a:pt x="141" y="211"/>
                </a:lnTo>
                <a:lnTo>
                  <a:pt x="165" y="217"/>
                </a:lnTo>
                <a:lnTo>
                  <a:pt x="192" y="221"/>
                </a:lnTo>
                <a:lnTo>
                  <a:pt x="219" y="225"/>
                </a:lnTo>
                <a:lnTo>
                  <a:pt x="247" y="228"/>
                </a:lnTo>
                <a:lnTo>
                  <a:pt x="274" y="230"/>
                </a:lnTo>
                <a:lnTo>
                  <a:pt x="304" y="232"/>
                </a:lnTo>
                <a:lnTo>
                  <a:pt x="331" y="232"/>
                </a:lnTo>
                <a:lnTo>
                  <a:pt x="362" y="232"/>
                </a:lnTo>
                <a:lnTo>
                  <a:pt x="391" y="230"/>
                </a:lnTo>
                <a:lnTo>
                  <a:pt x="419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8" y="198"/>
                </a:lnTo>
                <a:lnTo>
                  <a:pt x="587" y="190"/>
                </a:lnTo>
                <a:lnTo>
                  <a:pt x="605" y="182"/>
                </a:lnTo>
                <a:lnTo>
                  <a:pt x="620" y="174"/>
                </a:lnTo>
                <a:lnTo>
                  <a:pt x="633" y="165"/>
                </a:lnTo>
                <a:lnTo>
                  <a:pt x="644" y="155"/>
                </a:lnTo>
                <a:lnTo>
                  <a:pt x="652" y="146"/>
                </a:lnTo>
                <a:lnTo>
                  <a:pt x="660" y="136"/>
                </a:lnTo>
                <a:lnTo>
                  <a:pt x="663" y="126"/>
                </a:lnTo>
                <a:lnTo>
                  <a:pt x="665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46" name="Freeform 10"/>
          <p:cNvSpPr>
            <a:spLocks/>
          </p:cNvSpPr>
          <p:nvPr/>
        </p:nvSpPr>
        <p:spPr bwMode="auto">
          <a:xfrm>
            <a:off x="4191000" y="6143625"/>
            <a:ext cx="1055688" cy="369888"/>
          </a:xfrm>
          <a:custGeom>
            <a:avLst/>
            <a:gdLst/>
            <a:ahLst/>
            <a:cxnLst>
              <a:cxn ang="0">
                <a:pos x="1" y="126"/>
              </a:cxn>
              <a:cxn ang="0">
                <a:pos x="12" y="146"/>
              </a:cxn>
              <a:cxn ang="0">
                <a:pos x="31" y="165"/>
              </a:cxn>
              <a:cxn ang="0">
                <a:pos x="60" y="183"/>
              </a:cxn>
              <a:cxn ang="0">
                <a:pos x="96" y="198"/>
              </a:cxn>
              <a:cxn ang="0">
                <a:pos x="141" y="211"/>
              </a:cxn>
              <a:cxn ang="0">
                <a:pos x="192" y="221"/>
              </a:cxn>
              <a:cxn ang="0">
                <a:pos x="245" y="228"/>
              </a:cxn>
              <a:cxn ang="0">
                <a:pos x="302" y="232"/>
              </a:cxn>
              <a:cxn ang="0">
                <a:pos x="361" y="232"/>
              </a:cxn>
              <a:cxn ang="0">
                <a:pos x="418" y="228"/>
              </a:cxn>
              <a:cxn ang="0">
                <a:pos x="472" y="221"/>
              </a:cxn>
              <a:cxn ang="0">
                <a:pos x="523" y="211"/>
              </a:cxn>
              <a:cxn ang="0">
                <a:pos x="567" y="198"/>
              </a:cxn>
              <a:cxn ang="0">
                <a:pos x="604" y="183"/>
              </a:cxn>
              <a:cxn ang="0">
                <a:pos x="633" y="165"/>
              </a:cxn>
              <a:cxn ang="0">
                <a:pos x="653" y="146"/>
              </a:cxn>
              <a:cxn ang="0">
                <a:pos x="664" y="126"/>
              </a:cxn>
              <a:cxn ang="0">
                <a:pos x="664" y="106"/>
              </a:cxn>
              <a:cxn ang="0">
                <a:pos x="653" y="86"/>
              </a:cxn>
              <a:cxn ang="0">
                <a:pos x="633" y="67"/>
              </a:cxn>
              <a:cxn ang="0">
                <a:pos x="604" y="49"/>
              </a:cxn>
              <a:cxn ang="0">
                <a:pos x="567" y="34"/>
              </a:cxn>
              <a:cxn ang="0">
                <a:pos x="523" y="21"/>
              </a:cxn>
              <a:cxn ang="0">
                <a:pos x="472" y="11"/>
              </a:cxn>
              <a:cxn ang="0">
                <a:pos x="418" y="4"/>
              </a:cxn>
              <a:cxn ang="0">
                <a:pos x="361" y="0"/>
              </a:cxn>
              <a:cxn ang="0">
                <a:pos x="302" y="0"/>
              </a:cxn>
              <a:cxn ang="0">
                <a:pos x="245" y="4"/>
              </a:cxn>
              <a:cxn ang="0">
                <a:pos x="192" y="11"/>
              </a:cxn>
              <a:cxn ang="0">
                <a:pos x="141" y="21"/>
              </a:cxn>
              <a:cxn ang="0">
                <a:pos x="96" y="34"/>
              </a:cxn>
              <a:cxn ang="0">
                <a:pos x="60" y="50"/>
              </a:cxn>
              <a:cxn ang="0">
                <a:pos x="31" y="67"/>
              </a:cxn>
              <a:cxn ang="0">
                <a:pos x="12" y="86"/>
              </a:cxn>
              <a:cxn ang="0">
                <a:pos x="1" y="106"/>
              </a:cxn>
            </a:cxnLst>
            <a:rect l="0" t="0" r="r" b="b"/>
            <a:pathLst>
              <a:path w="665" h="233">
                <a:moveTo>
                  <a:pt x="0" y="116"/>
                </a:moveTo>
                <a:lnTo>
                  <a:pt x="1" y="126"/>
                </a:lnTo>
                <a:lnTo>
                  <a:pt x="4" y="136"/>
                </a:lnTo>
                <a:lnTo>
                  <a:pt x="12" y="146"/>
                </a:lnTo>
                <a:lnTo>
                  <a:pt x="20" y="156"/>
                </a:lnTo>
                <a:lnTo>
                  <a:pt x="31" y="165"/>
                </a:lnTo>
                <a:lnTo>
                  <a:pt x="44" y="174"/>
                </a:lnTo>
                <a:lnTo>
                  <a:pt x="60" y="183"/>
                </a:lnTo>
                <a:lnTo>
                  <a:pt x="77" y="191"/>
                </a:lnTo>
                <a:lnTo>
                  <a:pt x="96" y="198"/>
                </a:lnTo>
                <a:lnTo>
                  <a:pt x="118" y="205"/>
                </a:lnTo>
                <a:lnTo>
                  <a:pt x="141" y="211"/>
                </a:lnTo>
                <a:lnTo>
                  <a:pt x="167" y="217"/>
                </a:lnTo>
                <a:lnTo>
                  <a:pt x="192" y="221"/>
                </a:lnTo>
                <a:lnTo>
                  <a:pt x="219" y="225"/>
                </a:lnTo>
                <a:lnTo>
                  <a:pt x="245" y="228"/>
                </a:lnTo>
                <a:lnTo>
                  <a:pt x="275" y="231"/>
                </a:lnTo>
                <a:lnTo>
                  <a:pt x="302" y="232"/>
                </a:lnTo>
                <a:lnTo>
                  <a:pt x="333" y="232"/>
                </a:lnTo>
                <a:lnTo>
                  <a:pt x="361" y="232"/>
                </a:lnTo>
                <a:lnTo>
                  <a:pt x="390" y="231"/>
                </a:lnTo>
                <a:lnTo>
                  <a:pt x="418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7" y="198"/>
                </a:lnTo>
                <a:lnTo>
                  <a:pt x="587" y="191"/>
                </a:lnTo>
                <a:lnTo>
                  <a:pt x="604" y="183"/>
                </a:lnTo>
                <a:lnTo>
                  <a:pt x="620" y="174"/>
                </a:lnTo>
                <a:lnTo>
                  <a:pt x="633" y="165"/>
                </a:lnTo>
                <a:lnTo>
                  <a:pt x="644" y="156"/>
                </a:lnTo>
                <a:lnTo>
                  <a:pt x="653" y="146"/>
                </a:lnTo>
                <a:lnTo>
                  <a:pt x="659" y="136"/>
                </a:lnTo>
                <a:lnTo>
                  <a:pt x="664" y="126"/>
                </a:lnTo>
                <a:lnTo>
                  <a:pt x="664" y="116"/>
                </a:lnTo>
                <a:lnTo>
                  <a:pt x="664" y="106"/>
                </a:lnTo>
                <a:lnTo>
                  <a:pt x="659" y="96"/>
                </a:lnTo>
                <a:lnTo>
                  <a:pt x="653" y="86"/>
                </a:lnTo>
                <a:lnTo>
                  <a:pt x="644" y="76"/>
                </a:lnTo>
                <a:lnTo>
                  <a:pt x="633" y="67"/>
                </a:lnTo>
                <a:lnTo>
                  <a:pt x="619" y="58"/>
                </a:lnTo>
                <a:lnTo>
                  <a:pt x="604" y="49"/>
                </a:lnTo>
                <a:lnTo>
                  <a:pt x="587" y="41"/>
                </a:lnTo>
                <a:lnTo>
                  <a:pt x="567" y="34"/>
                </a:lnTo>
                <a:lnTo>
                  <a:pt x="546" y="27"/>
                </a:lnTo>
                <a:lnTo>
                  <a:pt x="523" y="21"/>
                </a:lnTo>
                <a:lnTo>
                  <a:pt x="498" y="15"/>
                </a:lnTo>
                <a:lnTo>
                  <a:pt x="472" y="11"/>
                </a:lnTo>
                <a:lnTo>
                  <a:pt x="445" y="7"/>
                </a:lnTo>
                <a:lnTo>
                  <a:pt x="418" y="4"/>
                </a:lnTo>
                <a:lnTo>
                  <a:pt x="390" y="2"/>
                </a:lnTo>
                <a:lnTo>
                  <a:pt x="361" y="0"/>
                </a:lnTo>
                <a:lnTo>
                  <a:pt x="332" y="0"/>
                </a:lnTo>
                <a:lnTo>
                  <a:pt x="302" y="0"/>
                </a:lnTo>
                <a:lnTo>
                  <a:pt x="275" y="2"/>
                </a:lnTo>
                <a:lnTo>
                  <a:pt x="245" y="4"/>
                </a:lnTo>
                <a:lnTo>
                  <a:pt x="219" y="7"/>
                </a:lnTo>
                <a:lnTo>
                  <a:pt x="192" y="11"/>
                </a:lnTo>
                <a:lnTo>
                  <a:pt x="166" y="15"/>
                </a:lnTo>
                <a:lnTo>
                  <a:pt x="141" y="21"/>
                </a:lnTo>
                <a:lnTo>
                  <a:pt x="118" y="27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4" y="96"/>
                </a:lnTo>
                <a:lnTo>
                  <a:pt x="1" y="106"/>
                </a:lnTo>
                <a:lnTo>
                  <a:pt x="0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47" name="Freeform 11"/>
          <p:cNvSpPr>
            <a:spLocks/>
          </p:cNvSpPr>
          <p:nvPr/>
        </p:nvSpPr>
        <p:spPr bwMode="auto">
          <a:xfrm>
            <a:off x="4191000" y="3429000"/>
            <a:ext cx="1055688" cy="3714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2" y="147"/>
              </a:cxn>
              <a:cxn ang="0">
                <a:pos x="31" y="166"/>
              </a:cxn>
              <a:cxn ang="0">
                <a:pos x="60" y="183"/>
              </a:cxn>
              <a:cxn ang="0">
                <a:pos x="96" y="199"/>
              </a:cxn>
              <a:cxn ang="0">
                <a:pos x="141" y="212"/>
              </a:cxn>
              <a:cxn ang="0">
                <a:pos x="192" y="222"/>
              </a:cxn>
              <a:cxn ang="0">
                <a:pos x="245" y="229"/>
              </a:cxn>
              <a:cxn ang="0">
                <a:pos x="302" y="232"/>
              </a:cxn>
              <a:cxn ang="0">
                <a:pos x="361" y="232"/>
              </a:cxn>
              <a:cxn ang="0">
                <a:pos x="418" y="229"/>
              </a:cxn>
              <a:cxn ang="0">
                <a:pos x="472" y="222"/>
              </a:cxn>
              <a:cxn ang="0">
                <a:pos x="523" y="212"/>
              </a:cxn>
              <a:cxn ang="0">
                <a:pos x="567" y="199"/>
              </a:cxn>
              <a:cxn ang="0">
                <a:pos x="604" y="183"/>
              </a:cxn>
              <a:cxn ang="0">
                <a:pos x="633" y="166"/>
              </a:cxn>
              <a:cxn ang="0">
                <a:pos x="653" y="147"/>
              </a:cxn>
              <a:cxn ang="0">
                <a:pos x="664" y="127"/>
              </a:cxn>
              <a:cxn ang="0">
                <a:pos x="664" y="106"/>
              </a:cxn>
              <a:cxn ang="0">
                <a:pos x="653" y="87"/>
              </a:cxn>
              <a:cxn ang="0">
                <a:pos x="633" y="68"/>
              </a:cxn>
              <a:cxn ang="0">
                <a:pos x="604" y="50"/>
              </a:cxn>
              <a:cxn ang="0">
                <a:pos x="567" y="34"/>
              </a:cxn>
              <a:cxn ang="0">
                <a:pos x="523" y="21"/>
              </a:cxn>
              <a:cxn ang="0">
                <a:pos x="472" y="12"/>
              </a:cxn>
              <a:cxn ang="0">
                <a:pos x="418" y="5"/>
              </a:cxn>
              <a:cxn ang="0">
                <a:pos x="361" y="1"/>
              </a:cxn>
              <a:cxn ang="0">
                <a:pos x="302" y="1"/>
              </a:cxn>
              <a:cxn ang="0">
                <a:pos x="245" y="5"/>
              </a:cxn>
              <a:cxn ang="0">
                <a:pos x="192" y="12"/>
              </a:cxn>
              <a:cxn ang="0">
                <a:pos x="141" y="22"/>
              </a:cxn>
              <a:cxn ang="0">
                <a:pos x="96" y="35"/>
              </a:cxn>
              <a:cxn ang="0">
                <a:pos x="60" y="50"/>
              </a:cxn>
              <a:cxn ang="0">
                <a:pos x="31" y="68"/>
              </a:cxn>
              <a:cxn ang="0">
                <a:pos x="12" y="87"/>
              </a:cxn>
              <a:cxn ang="0">
                <a:pos x="1" y="107"/>
              </a:cxn>
            </a:cxnLst>
            <a:rect l="0" t="0" r="r" b="b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2" y="147"/>
                </a:lnTo>
                <a:lnTo>
                  <a:pt x="20" y="157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5" y="229"/>
                </a:lnTo>
                <a:lnTo>
                  <a:pt x="275" y="231"/>
                </a:lnTo>
                <a:lnTo>
                  <a:pt x="302" y="232"/>
                </a:lnTo>
                <a:lnTo>
                  <a:pt x="333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9" y="217"/>
                </a:lnTo>
                <a:lnTo>
                  <a:pt x="523" y="212"/>
                </a:lnTo>
                <a:lnTo>
                  <a:pt x="546" y="206"/>
                </a:lnTo>
                <a:lnTo>
                  <a:pt x="567" y="199"/>
                </a:lnTo>
                <a:lnTo>
                  <a:pt x="587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7"/>
                </a:lnTo>
                <a:lnTo>
                  <a:pt x="653" y="147"/>
                </a:lnTo>
                <a:lnTo>
                  <a:pt x="659" y="137"/>
                </a:lnTo>
                <a:lnTo>
                  <a:pt x="664" y="127"/>
                </a:lnTo>
                <a:lnTo>
                  <a:pt x="664" y="117"/>
                </a:lnTo>
                <a:lnTo>
                  <a:pt x="664" y="106"/>
                </a:lnTo>
                <a:lnTo>
                  <a:pt x="659" y="97"/>
                </a:lnTo>
                <a:lnTo>
                  <a:pt x="653" y="87"/>
                </a:lnTo>
                <a:lnTo>
                  <a:pt x="644" y="77"/>
                </a:lnTo>
                <a:lnTo>
                  <a:pt x="633" y="68"/>
                </a:lnTo>
                <a:lnTo>
                  <a:pt x="619" y="59"/>
                </a:lnTo>
                <a:lnTo>
                  <a:pt x="604" y="50"/>
                </a:lnTo>
                <a:lnTo>
                  <a:pt x="587" y="42"/>
                </a:lnTo>
                <a:lnTo>
                  <a:pt x="567" y="34"/>
                </a:lnTo>
                <a:lnTo>
                  <a:pt x="546" y="28"/>
                </a:lnTo>
                <a:lnTo>
                  <a:pt x="523" y="21"/>
                </a:lnTo>
                <a:lnTo>
                  <a:pt x="498" y="16"/>
                </a:lnTo>
                <a:lnTo>
                  <a:pt x="472" y="12"/>
                </a:lnTo>
                <a:lnTo>
                  <a:pt x="445" y="7"/>
                </a:lnTo>
                <a:lnTo>
                  <a:pt x="418" y="5"/>
                </a:lnTo>
                <a:lnTo>
                  <a:pt x="390" y="3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3"/>
                </a:lnTo>
                <a:lnTo>
                  <a:pt x="245" y="5"/>
                </a:lnTo>
                <a:lnTo>
                  <a:pt x="219" y="8"/>
                </a:lnTo>
                <a:lnTo>
                  <a:pt x="192" y="12"/>
                </a:lnTo>
                <a:lnTo>
                  <a:pt x="166" y="16"/>
                </a:lnTo>
                <a:lnTo>
                  <a:pt x="141" y="22"/>
                </a:lnTo>
                <a:lnTo>
                  <a:pt x="118" y="28"/>
                </a:lnTo>
                <a:lnTo>
                  <a:pt x="96" y="35"/>
                </a:lnTo>
                <a:lnTo>
                  <a:pt x="77" y="42"/>
                </a:lnTo>
                <a:lnTo>
                  <a:pt x="60" y="50"/>
                </a:lnTo>
                <a:lnTo>
                  <a:pt x="44" y="59"/>
                </a:lnTo>
                <a:lnTo>
                  <a:pt x="31" y="68"/>
                </a:lnTo>
                <a:lnTo>
                  <a:pt x="20" y="77"/>
                </a:lnTo>
                <a:lnTo>
                  <a:pt x="12" y="87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48" name="Freeform 12"/>
          <p:cNvSpPr>
            <a:spLocks/>
          </p:cNvSpPr>
          <p:nvPr/>
        </p:nvSpPr>
        <p:spPr bwMode="auto">
          <a:xfrm>
            <a:off x="3071813" y="3906838"/>
            <a:ext cx="1055687" cy="3714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0" y="147"/>
              </a:cxn>
              <a:cxn ang="0">
                <a:pos x="31" y="166"/>
              </a:cxn>
              <a:cxn ang="0">
                <a:pos x="59" y="183"/>
              </a:cxn>
              <a:cxn ang="0">
                <a:pos x="96" y="199"/>
              </a:cxn>
              <a:cxn ang="0">
                <a:pos x="141" y="212"/>
              </a:cxn>
              <a:cxn ang="0">
                <a:pos x="191" y="222"/>
              </a:cxn>
              <a:cxn ang="0">
                <a:pos x="245" y="229"/>
              </a:cxn>
              <a:cxn ang="0">
                <a:pos x="302" y="232"/>
              </a:cxn>
              <a:cxn ang="0">
                <a:pos x="361" y="232"/>
              </a:cxn>
              <a:cxn ang="0">
                <a:pos x="418" y="229"/>
              </a:cxn>
              <a:cxn ang="0">
                <a:pos x="472" y="222"/>
              </a:cxn>
              <a:cxn ang="0">
                <a:pos x="522" y="212"/>
              </a:cxn>
              <a:cxn ang="0">
                <a:pos x="565" y="199"/>
              </a:cxn>
              <a:cxn ang="0">
                <a:pos x="603" y="183"/>
              </a:cxn>
              <a:cxn ang="0">
                <a:pos x="632" y="166"/>
              </a:cxn>
              <a:cxn ang="0">
                <a:pos x="653" y="147"/>
              </a:cxn>
              <a:cxn ang="0">
                <a:pos x="662" y="127"/>
              </a:cxn>
              <a:cxn ang="0">
                <a:pos x="662" y="106"/>
              </a:cxn>
              <a:cxn ang="0">
                <a:pos x="653" y="86"/>
              </a:cxn>
              <a:cxn ang="0">
                <a:pos x="632" y="68"/>
              </a:cxn>
              <a:cxn ang="0">
                <a:pos x="603" y="50"/>
              </a:cxn>
              <a:cxn ang="0">
                <a:pos x="565" y="34"/>
              </a:cxn>
              <a:cxn ang="0">
                <a:pos x="522" y="21"/>
              </a:cxn>
              <a:cxn ang="0">
                <a:pos x="472" y="11"/>
              </a:cxn>
              <a:cxn ang="0">
                <a:pos x="416" y="5"/>
              </a:cxn>
              <a:cxn ang="0">
                <a:pos x="361" y="1"/>
              </a:cxn>
              <a:cxn ang="0">
                <a:pos x="302" y="1"/>
              </a:cxn>
              <a:cxn ang="0">
                <a:pos x="245" y="5"/>
              </a:cxn>
              <a:cxn ang="0">
                <a:pos x="191" y="12"/>
              </a:cxn>
              <a:cxn ang="0">
                <a:pos x="141" y="21"/>
              </a:cxn>
              <a:cxn ang="0">
                <a:pos x="96" y="35"/>
              </a:cxn>
              <a:cxn ang="0">
                <a:pos x="59" y="50"/>
              </a:cxn>
              <a:cxn ang="0">
                <a:pos x="31" y="68"/>
              </a:cxn>
              <a:cxn ang="0">
                <a:pos x="10" y="86"/>
              </a:cxn>
              <a:cxn ang="0">
                <a:pos x="1" y="107"/>
              </a:cxn>
            </a:cxnLst>
            <a:rect l="0" t="0" r="r" b="b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19" y="156"/>
                </a:lnTo>
                <a:lnTo>
                  <a:pt x="31" y="166"/>
                </a:lnTo>
                <a:lnTo>
                  <a:pt x="43" y="175"/>
                </a:lnTo>
                <a:lnTo>
                  <a:pt x="59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5" y="229"/>
                </a:lnTo>
                <a:lnTo>
                  <a:pt x="273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88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5" y="205"/>
                </a:lnTo>
                <a:lnTo>
                  <a:pt x="565" y="199"/>
                </a:lnTo>
                <a:lnTo>
                  <a:pt x="586" y="191"/>
                </a:lnTo>
                <a:lnTo>
                  <a:pt x="603" y="183"/>
                </a:lnTo>
                <a:lnTo>
                  <a:pt x="619" y="175"/>
                </a:lnTo>
                <a:lnTo>
                  <a:pt x="632" y="166"/>
                </a:lnTo>
                <a:lnTo>
                  <a:pt x="643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  <a:lnTo>
                  <a:pt x="662" y="106"/>
                </a:lnTo>
                <a:lnTo>
                  <a:pt x="659" y="96"/>
                </a:lnTo>
                <a:lnTo>
                  <a:pt x="653" y="86"/>
                </a:lnTo>
                <a:lnTo>
                  <a:pt x="643" y="77"/>
                </a:lnTo>
                <a:lnTo>
                  <a:pt x="632" y="68"/>
                </a:lnTo>
                <a:lnTo>
                  <a:pt x="619" y="58"/>
                </a:lnTo>
                <a:lnTo>
                  <a:pt x="603" y="50"/>
                </a:lnTo>
                <a:lnTo>
                  <a:pt x="586" y="42"/>
                </a:lnTo>
                <a:lnTo>
                  <a:pt x="565" y="34"/>
                </a:lnTo>
                <a:lnTo>
                  <a:pt x="545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6" y="5"/>
                </a:lnTo>
                <a:lnTo>
                  <a:pt x="388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3" y="2"/>
                </a:lnTo>
                <a:lnTo>
                  <a:pt x="245" y="5"/>
                </a:lnTo>
                <a:lnTo>
                  <a:pt x="218" y="7"/>
                </a:lnTo>
                <a:lnTo>
                  <a:pt x="191" y="12"/>
                </a:lnTo>
                <a:lnTo>
                  <a:pt x="166" y="16"/>
                </a:lnTo>
                <a:lnTo>
                  <a:pt x="141" y="21"/>
                </a:lnTo>
                <a:lnTo>
                  <a:pt x="117" y="28"/>
                </a:lnTo>
                <a:lnTo>
                  <a:pt x="96" y="35"/>
                </a:lnTo>
                <a:lnTo>
                  <a:pt x="77" y="42"/>
                </a:lnTo>
                <a:lnTo>
                  <a:pt x="59" y="50"/>
                </a:lnTo>
                <a:lnTo>
                  <a:pt x="43" y="58"/>
                </a:lnTo>
                <a:lnTo>
                  <a:pt x="31" y="68"/>
                </a:lnTo>
                <a:lnTo>
                  <a:pt x="19" y="77"/>
                </a:lnTo>
                <a:lnTo>
                  <a:pt x="10" y="86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49" name="Freeform 13"/>
          <p:cNvSpPr>
            <a:spLocks/>
          </p:cNvSpPr>
          <p:nvPr/>
        </p:nvSpPr>
        <p:spPr bwMode="auto">
          <a:xfrm>
            <a:off x="4138613" y="4364038"/>
            <a:ext cx="1176337" cy="609600"/>
          </a:xfrm>
          <a:custGeom>
            <a:avLst/>
            <a:gdLst/>
            <a:ahLst/>
            <a:cxnLst>
              <a:cxn ang="0">
                <a:pos x="0" y="191"/>
              </a:cxn>
              <a:cxn ang="0">
                <a:pos x="365" y="0"/>
              </a:cxn>
              <a:cxn ang="0">
                <a:pos x="740" y="198"/>
              </a:cxn>
              <a:cxn ang="0">
                <a:pos x="365" y="383"/>
              </a:cxn>
              <a:cxn ang="0">
                <a:pos x="0" y="191"/>
              </a:cxn>
            </a:cxnLst>
            <a:rect l="0" t="0" r="r" b="b"/>
            <a:pathLst>
              <a:path w="741" h="384">
                <a:moveTo>
                  <a:pt x="0" y="191"/>
                </a:moveTo>
                <a:lnTo>
                  <a:pt x="365" y="0"/>
                </a:lnTo>
                <a:lnTo>
                  <a:pt x="740" y="198"/>
                </a:lnTo>
                <a:lnTo>
                  <a:pt x="365" y="383"/>
                </a:lnTo>
                <a:lnTo>
                  <a:pt x="0" y="19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50" name="Freeform 14"/>
          <p:cNvSpPr>
            <a:spLocks/>
          </p:cNvSpPr>
          <p:nvPr/>
        </p:nvSpPr>
        <p:spPr bwMode="auto">
          <a:xfrm>
            <a:off x="2081213" y="4505325"/>
            <a:ext cx="1249362" cy="331788"/>
          </a:xfrm>
          <a:custGeom>
            <a:avLst/>
            <a:gdLst/>
            <a:ahLst/>
            <a:cxnLst>
              <a:cxn ang="0">
                <a:pos x="786" y="208"/>
              </a:cxn>
              <a:cxn ang="0">
                <a:pos x="786" y="0"/>
              </a:cxn>
              <a:cxn ang="0">
                <a:pos x="0" y="0"/>
              </a:cxn>
              <a:cxn ang="0">
                <a:pos x="0" y="208"/>
              </a:cxn>
              <a:cxn ang="0">
                <a:pos x="786" y="208"/>
              </a:cxn>
            </a:cxnLst>
            <a:rect l="0" t="0" r="r" b="b"/>
            <a:pathLst>
              <a:path w="787" h="209">
                <a:moveTo>
                  <a:pt x="786" y="208"/>
                </a:moveTo>
                <a:lnTo>
                  <a:pt x="786" y="0"/>
                </a:lnTo>
                <a:lnTo>
                  <a:pt x="0" y="0"/>
                </a:lnTo>
                <a:lnTo>
                  <a:pt x="0" y="208"/>
                </a:lnTo>
                <a:lnTo>
                  <a:pt x="786" y="20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51" name="Freeform 15"/>
          <p:cNvSpPr>
            <a:spLocks/>
          </p:cNvSpPr>
          <p:nvPr/>
        </p:nvSpPr>
        <p:spPr bwMode="auto">
          <a:xfrm>
            <a:off x="6299200" y="3646488"/>
            <a:ext cx="1058863" cy="371475"/>
          </a:xfrm>
          <a:custGeom>
            <a:avLst/>
            <a:gdLst/>
            <a:ahLst/>
            <a:cxnLst>
              <a:cxn ang="0">
                <a:pos x="664" y="107"/>
              </a:cxn>
              <a:cxn ang="0">
                <a:pos x="655" y="86"/>
              </a:cxn>
              <a:cxn ang="0">
                <a:pos x="634" y="67"/>
              </a:cxn>
              <a:cxn ang="0">
                <a:pos x="606" y="50"/>
              </a:cxn>
              <a:cxn ang="0">
                <a:pos x="568" y="35"/>
              </a:cxn>
              <a:cxn ang="0">
                <a:pos x="524" y="21"/>
              </a:cxn>
              <a:cxn ang="0">
                <a:pos x="474" y="11"/>
              </a:cxn>
              <a:cxn ang="0">
                <a:pos x="419" y="4"/>
              </a:cxn>
              <a:cxn ang="0">
                <a:pos x="362" y="1"/>
              </a:cxn>
              <a:cxn ang="0">
                <a:pos x="304" y="1"/>
              </a:cxn>
              <a:cxn ang="0">
                <a:pos x="247" y="4"/>
              </a:cxn>
              <a:cxn ang="0">
                <a:pos x="192" y="11"/>
              </a:cxn>
              <a:cxn ang="0">
                <a:pos x="143" y="21"/>
              </a:cxn>
              <a:cxn ang="0">
                <a:pos x="98" y="35"/>
              </a:cxn>
              <a:cxn ang="0">
                <a:pos x="60" y="50"/>
              </a:cxn>
              <a:cxn ang="0">
                <a:pos x="31" y="67"/>
              </a:cxn>
              <a:cxn ang="0">
                <a:pos x="12" y="86"/>
              </a:cxn>
              <a:cxn ang="0">
                <a:pos x="2" y="107"/>
              </a:cxn>
              <a:cxn ang="0">
                <a:pos x="2" y="127"/>
              </a:cxn>
              <a:cxn ang="0">
                <a:pos x="12" y="147"/>
              </a:cxn>
              <a:cxn ang="0">
                <a:pos x="31" y="166"/>
              </a:cxn>
              <a:cxn ang="0">
                <a:pos x="60" y="183"/>
              </a:cxn>
              <a:cxn ang="0">
                <a:pos x="98" y="199"/>
              </a:cxn>
              <a:cxn ang="0">
                <a:pos x="143" y="212"/>
              </a:cxn>
              <a:cxn ang="0">
                <a:pos x="192" y="222"/>
              </a:cxn>
              <a:cxn ang="0">
                <a:pos x="247" y="229"/>
              </a:cxn>
              <a:cxn ang="0">
                <a:pos x="304" y="232"/>
              </a:cxn>
              <a:cxn ang="0">
                <a:pos x="362" y="232"/>
              </a:cxn>
              <a:cxn ang="0">
                <a:pos x="419" y="229"/>
              </a:cxn>
              <a:cxn ang="0">
                <a:pos x="474" y="222"/>
              </a:cxn>
              <a:cxn ang="0">
                <a:pos x="524" y="212"/>
              </a:cxn>
              <a:cxn ang="0">
                <a:pos x="568" y="199"/>
              </a:cxn>
              <a:cxn ang="0">
                <a:pos x="606" y="183"/>
              </a:cxn>
              <a:cxn ang="0">
                <a:pos x="634" y="166"/>
              </a:cxn>
              <a:cxn ang="0">
                <a:pos x="655" y="147"/>
              </a:cxn>
              <a:cxn ang="0">
                <a:pos x="664" y="127"/>
              </a:cxn>
            </a:cxnLst>
            <a:rect l="0" t="0" r="r" b="b"/>
            <a:pathLst>
              <a:path w="667" h="234">
                <a:moveTo>
                  <a:pt x="666" y="116"/>
                </a:moveTo>
                <a:lnTo>
                  <a:pt x="664" y="107"/>
                </a:lnTo>
                <a:lnTo>
                  <a:pt x="661" y="96"/>
                </a:lnTo>
                <a:lnTo>
                  <a:pt x="655" y="86"/>
                </a:lnTo>
                <a:lnTo>
                  <a:pt x="646" y="77"/>
                </a:lnTo>
                <a:lnTo>
                  <a:pt x="634" y="67"/>
                </a:lnTo>
                <a:lnTo>
                  <a:pt x="621" y="58"/>
                </a:lnTo>
                <a:lnTo>
                  <a:pt x="606" y="50"/>
                </a:lnTo>
                <a:lnTo>
                  <a:pt x="588" y="42"/>
                </a:lnTo>
                <a:lnTo>
                  <a:pt x="568" y="35"/>
                </a:lnTo>
                <a:lnTo>
                  <a:pt x="547" y="28"/>
                </a:lnTo>
                <a:lnTo>
                  <a:pt x="524" y="21"/>
                </a:lnTo>
                <a:lnTo>
                  <a:pt x="499" y="16"/>
                </a:lnTo>
                <a:lnTo>
                  <a:pt x="474" y="11"/>
                </a:lnTo>
                <a:lnTo>
                  <a:pt x="447" y="7"/>
                </a:lnTo>
                <a:lnTo>
                  <a:pt x="419" y="4"/>
                </a:lnTo>
                <a:lnTo>
                  <a:pt x="391" y="2"/>
                </a:lnTo>
                <a:lnTo>
                  <a:pt x="362" y="1"/>
                </a:lnTo>
                <a:lnTo>
                  <a:pt x="333" y="0"/>
                </a:lnTo>
                <a:lnTo>
                  <a:pt x="304" y="1"/>
                </a:lnTo>
                <a:lnTo>
                  <a:pt x="275" y="2"/>
                </a:lnTo>
                <a:lnTo>
                  <a:pt x="247" y="4"/>
                </a:lnTo>
                <a:lnTo>
                  <a:pt x="219" y="7"/>
                </a:lnTo>
                <a:lnTo>
                  <a:pt x="192" y="11"/>
                </a:lnTo>
                <a:lnTo>
                  <a:pt x="167" y="16"/>
                </a:lnTo>
                <a:lnTo>
                  <a:pt x="143" y="21"/>
                </a:lnTo>
                <a:lnTo>
                  <a:pt x="120" y="28"/>
                </a:lnTo>
                <a:lnTo>
                  <a:pt x="98" y="35"/>
                </a:lnTo>
                <a:lnTo>
                  <a:pt x="78" y="42"/>
                </a:lnTo>
                <a:lnTo>
                  <a:pt x="60" y="50"/>
                </a:lnTo>
                <a:lnTo>
                  <a:pt x="46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6" y="96"/>
                </a:lnTo>
                <a:lnTo>
                  <a:pt x="2" y="107"/>
                </a:lnTo>
                <a:lnTo>
                  <a:pt x="0" y="116"/>
                </a:lnTo>
                <a:lnTo>
                  <a:pt x="2" y="127"/>
                </a:lnTo>
                <a:lnTo>
                  <a:pt x="6" y="137"/>
                </a:lnTo>
                <a:lnTo>
                  <a:pt x="12" y="147"/>
                </a:lnTo>
                <a:lnTo>
                  <a:pt x="20" y="156"/>
                </a:lnTo>
                <a:lnTo>
                  <a:pt x="31" y="166"/>
                </a:lnTo>
                <a:lnTo>
                  <a:pt x="46" y="175"/>
                </a:lnTo>
                <a:lnTo>
                  <a:pt x="60" y="183"/>
                </a:lnTo>
                <a:lnTo>
                  <a:pt x="78" y="191"/>
                </a:lnTo>
                <a:lnTo>
                  <a:pt x="98" y="199"/>
                </a:lnTo>
                <a:lnTo>
                  <a:pt x="120" y="206"/>
                </a:lnTo>
                <a:lnTo>
                  <a:pt x="143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7" y="229"/>
                </a:lnTo>
                <a:lnTo>
                  <a:pt x="275" y="231"/>
                </a:lnTo>
                <a:lnTo>
                  <a:pt x="304" y="232"/>
                </a:lnTo>
                <a:lnTo>
                  <a:pt x="333" y="233"/>
                </a:lnTo>
                <a:lnTo>
                  <a:pt x="362" y="232"/>
                </a:lnTo>
                <a:lnTo>
                  <a:pt x="391" y="231"/>
                </a:lnTo>
                <a:lnTo>
                  <a:pt x="419" y="229"/>
                </a:lnTo>
                <a:lnTo>
                  <a:pt x="447" y="226"/>
                </a:lnTo>
                <a:lnTo>
                  <a:pt x="474" y="222"/>
                </a:lnTo>
                <a:lnTo>
                  <a:pt x="499" y="217"/>
                </a:lnTo>
                <a:lnTo>
                  <a:pt x="524" y="212"/>
                </a:lnTo>
                <a:lnTo>
                  <a:pt x="547" y="206"/>
                </a:lnTo>
                <a:lnTo>
                  <a:pt x="568" y="199"/>
                </a:lnTo>
                <a:lnTo>
                  <a:pt x="588" y="191"/>
                </a:lnTo>
                <a:lnTo>
                  <a:pt x="606" y="183"/>
                </a:lnTo>
                <a:lnTo>
                  <a:pt x="621" y="175"/>
                </a:lnTo>
                <a:lnTo>
                  <a:pt x="634" y="166"/>
                </a:lnTo>
                <a:lnTo>
                  <a:pt x="646" y="156"/>
                </a:lnTo>
                <a:lnTo>
                  <a:pt x="655" y="147"/>
                </a:lnTo>
                <a:lnTo>
                  <a:pt x="661" y="137"/>
                </a:lnTo>
                <a:lnTo>
                  <a:pt x="664" y="127"/>
                </a:lnTo>
                <a:lnTo>
                  <a:pt x="666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3384550" y="3902075"/>
            <a:ext cx="428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lot</a:t>
            </a:r>
          </a:p>
        </p:txBody>
      </p:sp>
      <p:sp>
        <p:nvSpPr>
          <p:cNvPr id="14353" name="Freeform 17"/>
          <p:cNvSpPr>
            <a:spLocks/>
          </p:cNvSpPr>
          <p:nvPr/>
        </p:nvSpPr>
        <p:spPr bwMode="auto">
          <a:xfrm>
            <a:off x="6299200" y="4514850"/>
            <a:ext cx="1474788" cy="361950"/>
          </a:xfrm>
          <a:custGeom>
            <a:avLst/>
            <a:gdLst/>
            <a:ahLst/>
            <a:cxnLst>
              <a:cxn ang="0">
                <a:pos x="928" y="227"/>
              </a:cxn>
              <a:cxn ang="0">
                <a:pos x="928" y="0"/>
              </a:cxn>
              <a:cxn ang="0">
                <a:pos x="0" y="0"/>
              </a:cxn>
              <a:cxn ang="0">
                <a:pos x="0" y="227"/>
              </a:cxn>
              <a:cxn ang="0">
                <a:pos x="928" y="227"/>
              </a:cxn>
            </a:cxnLst>
            <a:rect l="0" t="0" r="r" b="b"/>
            <a:pathLst>
              <a:path w="929" h="228">
                <a:moveTo>
                  <a:pt x="928" y="227"/>
                </a:moveTo>
                <a:lnTo>
                  <a:pt x="928" y="0"/>
                </a:lnTo>
                <a:lnTo>
                  <a:pt x="0" y="0"/>
                </a:lnTo>
                <a:lnTo>
                  <a:pt x="0" y="227"/>
                </a:lnTo>
                <a:lnTo>
                  <a:pt x="928" y="2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54" name="Freeform 18"/>
          <p:cNvSpPr>
            <a:spLocks/>
          </p:cNvSpPr>
          <p:nvPr/>
        </p:nvSpPr>
        <p:spPr bwMode="auto">
          <a:xfrm>
            <a:off x="4138613" y="5176838"/>
            <a:ext cx="1404937" cy="6096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436" y="0"/>
              </a:cxn>
              <a:cxn ang="0">
                <a:pos x="884" y="198"/>
              </a:cxn>
              <a:cxn ang="0">
                <a:pos x="436" y="383"/>
              </a:cxn>
              <a:cxn ang="0">
                <a:pos x="0" y="192"/>
              </a:cxn>
            </a:cxnLst>
            <a:rect l="0" t="0" r="r" b="b"/>
            <a:pathLst>
              <a:path w="885" h="384">
                <a:moveTo>
                  <a:pt x="0" y="192"/>
                </a:moveTo>
                <a:lnTo>
                  <a:pt x="436" y="0"/>
                </a:lnTo>
                <a:lnTo>
                  <a:pt x="884" y="198"/>
                </a:lnTo>
                <a:lnTo>
                  <a:pt x="436" y="383"/>
                </a:ln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2314575" y="3608388"/>
            <a:ext cx="711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6496050" y="3617913"/>
            <a:ext cx="8366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dname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7512050" y="3900488"/>
            <a:ext cx="8588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budget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5637213" y="3900488"/>
            <a:ext cx="485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did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37063" y="3422650"/>
            <a:ext cx="7000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since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314575" y="3608388"/>
            <a:ext cx="711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6496050" y="3617913"/>
            <a:ext cx="8366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dname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7512050" y="3900488"/>
            <a:ext cx="8588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budget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5637213" y="3900488"/>
            <a:ext cx="485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did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4437063" y="3422650"/>
            <a:ext cx="7000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since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4176713" y="4514850"/>
            <a:ext cx="10509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Manages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438650" y="6135688"/>
            <a:ext cx="7000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since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6351588" y="4497388"/>
            <a:ext cx="1422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Departments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2157413" y="4498975"/>
            <a:ext cx="1254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Employees</a:t>
            </a: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1392238" y="3890963"/>
            <a:ext cx="5318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ssn</a:t>
            </a: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4346575" y="5300663"/>
            <a:ext cx="1095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Works_In</a:t>
            </a:r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>
            <a:off x="1657350" y="4300538"/>
            <a:ext cx="646113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2600325" y="401955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 flipH="1">
            <a:off x="2911475" y="4300538"/>
            <a:ext cx="668338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 flipV="1">
            <a:off x="4716463" y="3763963"/>
            <a:ext cx="0" cy="595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75" name="Line 39"/>
          <p:cNvSpPr>
            <a:spLocks noChangeShapeType="1"/>
          </p:cNvSpPr>
          <p:nvPr/>
        </p:nvSpPr>
        <p:spPr bwMode="auto">
          <a:xfrm>
            <a:off x="5865813" y="4300538"/>
            <a:ext cx="838200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76" name="Line 40"/>
          <p:cNvSpPr>
            <a:spLocks noChangeShapeType="1"/>
          </p:cNvSpPr>
          <p:nvPr/>
        </p:nvSpPr>
        <p:spPr bwMode="auto">
          <a:xfrm>
            <a:off x="6831013" y="401955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77" name="Line 41"/>
          <p:cNvSpPr>
            <a:spLocks noChangeShapeType="1"/>
          </p:cNvSpPr>
          <p:nvPr/>
        </p:nvSpPr>
        <p:spPr bwMode="auto">
          <a:xfrm flipH="1">
            <a:off x="7286625" y="4300538"/>
            <a:ext cx="547688" cy="227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78" name="Line 42"/>
          <p:cNvSpPr>
            <a:spLocks noChangeShapeType="1"/>
          </p:cNvSpPr>
          <p:nvPr/>
        </p:nvSpPr>
        <p:spPr bwMode="auto">
          <a:xfrm flipH="1">
            <a:off x="4710113" y="5783263"/>
            <a:ext cx="13335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80" name="Line 44"/>
          <p:cNvSpPr>
            <a:spLocks noChangeShapeType="1"/>
          </p:cNvSpPr>
          <p:nvPr/>
        </p:nvSpPr>
        <p:spPr bwMode="auto">
          <a:xfrm flipH="1">
            <a:off x="3348038" y="4675188"/>
            <a:ext cx="76676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83" name="Line 47"/>
          <p:cNvSpPr>
            <a:spLocks noChangeShapeType="1"/>
          </p:cNvSpPr>
          <p:nvPr/>
        </p:nvSpPr>
        <p:spPr bwMode="auto">
          <a:xfrm flipH="1" flipV="1">
            <a:off x="3352800" y="4800600"/>
            <a:ext cx="76200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84" name="Line 48"/>
          <p:cNvSpPr>
            <a:spLocks noChangeShapeType="1"/>
          </p:cNvSpPr>
          <p:nvPr/>
        </p:nvSpPr>
        <p:spPr bwMode="auto">
          <a:xfrm flipH="1">
            <a:off x="5486400" y="4648200"/>
            <a:ext cx="838200" cy="76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85" name="Line 49"/>
          <p:cNvSpPr>
            <a:spLocks noChangeShapeType="1"/>
          </p:cNvSpPr>
          <p:nvPr/>
        </p:nvSpPr>
        <p:spPr bwMode="auto">
          <a:xfrm flipH="1">
            <a:off x="5334000" y="4648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86" name="Line 50"/>
          <p:cNvSpPr>
            <a:spLocks noChangeShapeType="1"/>
          </p:cNvSpPr>
          <p:nvPr/>
        </p:nvSpPr>
        <p:spPr bwMode="auto">
          <a:xfrm flipH="1" flipV="1">
            <a:off x="3352800" y="4800600"/>
            <a:ext cx="76200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87" name="Line 51"/>
          <p:cNvSpPr>
            <a:spLocks noChangeShapeType="1"/>
          </p:cNvSpPr>
          <p:nvPr/>
        </p:nvSpPr>
        <p:spPr bwMode="auto">
          <a:xfrm flipH="1">
            <a:off x="5486400" y="4648200"/>
            <a:ext cx="8382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88" name="Line 52"/>
          <p:cNvSpPr>
            <a:spLocks noChangeShapeType="1"/>
          </p:cNvSpPr>
          <p:nvPr/>
        </p:nvSpPr>
        <p:spPr bwMode="auto">
          <a:xfrm flipH="1">
            <a:off x="5334000" y="4648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14391" name="Group 55"/>
          <p:cNvGrpSpPr>
            <a:grpSpLocks/>
          </p:cNvGrpSpPr>
          <p:nvPr/>
        </p:nvGrpSpPr>
        <p:grpSpPr bwMode="auto">
          <a:xfrm>
            <a:off x="5791200" y="4724400"/>
            <a:ext cx="3171825" cy="1450975"/>
            <a:chOff x="3648" y="2976"/>
            <a:chExt cx="1998" cy="914"/>
          </a:xfrm>
        </p:grpSpPr>
        <p:sp>
          <p:nvSpPr>
            <p:cNvPr id="14389" name="Text Box 53"/>
            <p:cNvSpPr txBox="1">
              <a:spLocks noChangeArrowheads="1"/>
            </p:cNvSpPr>
            <p:nvPr/>
          </p:nvSpPr>
          <p:spPr bwMode="auto">
            <a:xfrm>
              <a:off x="3744" y="3600"/>
              <a:ext cx="1902" cy="29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ahoma" pitchFamily="34" charset="0"/>
                </a:rPr>
                <a:t>Means: “exactly one”</a:t>
              </a:r>
            </a:p>
          </p:txBody>
        </p:sp>
        <p:sp>
          <p:nvSpPr>
            <p:cNvPr id="14390" name="Freeform 54"/>
            <p:cNvSpPr>
              <a:spLocks/>
            </p:cNvSpPr>
            <p:nvPr/>
          </p:nvSpPr>
          <p:spPr bwMode="auto">
            <a:xfrm>
              <a:off x="3648" y="2976"/>
              <a:ext cx="1008" cy="576"/>
            </a:xfrm>
            <a:custGeom>
              <a:avLst/>
              <a:gdLst/>
              <a:ahLst/>
              <a:cxnLst>
                <a:cxn ang="0">
                  <a:pos x="1152" y="632"/>
                </a:cxn>
                <a:cxn ang="0">
                  <a:pos x="912" y="344"/>
                </a:cxn>
                <a:cxn ang="0">
                  <a:pos x="144" y="56"/>
                </a:cxn>
                <a:cxn ang="0">
                  <a:pos x="48" y="8"/>
                </a:cxn>
              </a:cxnLst>
              <a:rect l="0" t="0" r="r" b="b"/>
              <a:pathLst>
                <a:path w="1152" h="632">
                  <a:moveTo>
                    <a:pt x="1152" y="632"/>
                  </a:moveTo>
                  <a:cubicBezTo>
                    <a:pt x="1116" y="536"/>
                    <a:pt x="1080" y="440"/>
                    <a:pt x="912" y="344"/>
                  </a:cubicBezTo>
                  <a:cubicBezTo>
                    <a:pt x="744" y="248"/>
                    <a:pt x="288" y="112"/>
                    <a:pt x="144" y="56"/>
                  </a:cubicBezTo>
                  <a:cubicBezTo>
                    <a:pt x="0" y="0"/>
                    <a:pt x="24" y="4"/>
                    <a:pt x="48" y="8"/>
                  </a:cubicBez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lg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6" grpId="0" animBg="1"/>
      <p:bldP spid="14387" grpId="0" animBg="1"/>
      <p:bldP spid="14388" grpId="0" animBg="1"/>
    </p:bldLst>
  </p:timing>
</p:sld>
</file>

<file path=ppt/theme/theme1.xml><?xml version="1.0" encoding="utf-8"?>
<a:theme xmlns:a="http://schemas.openxmlformats.org/drawingml/2006/main" name="lecture4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8040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733900"/>
      </a:accent6>
      <a:hlink>
        <a:srgbClr val="FCCD04"/>
      </a:hlink>
      <a:folHlink>
        <a:srgbClr val="B92B32"/>
      </a:folHlink>
    </a:clrScheme>
    <a:fontScheme name="lecture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lecture4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4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4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C:\Franklin\Courses\F00_CS186\lecture4.ppt</Template>
  <TotalTime>10578182</TotalTime>
  <Pages>25</Pages>
  <Words>2571</Words>
  <Application>Microsoft Office PowerPoint</Application>
  <PresentationFormat>On-screen Show (4:3)</PresentationFormat>
  <Paragraphs>549</Paragraphs>
  <Slides>34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lecture4</vt:lpstr>
      <vt:lpstr>Clip</vt:lpstr>
      <vt:lpstr>The Entity-Relationship Model</vt:lpstr>
      <vt:lpstr>Databases Model the Real World</vt:lpstr>
      <vt:lpstr>Steps in Database Design</vt:lpstr>
      <vt:lpstr>Conceptual Design</vt:lpstr>
      <vt:lpstr>ER Model Basics</vt:lpstr>
      <vt:lpstr>ER Model Basics (Contd.)</vt:lpstr>
      <vt:lpstr>ER Model Basics (Cont.)</vt:lpstr>
      <vt:lpstr>Key Constraints</vt:lpstr>
      <vt:lpstr>Participation Constraints</vt:lpstr>
      <vt:lpstr>Weak Entities</vt:lpstr>
      <vt:lpstr>Binary vs. Ternary Relationships</vt:lpstr>
      <vt:lpstr>Binary vs. Ternary Relationships (Contd.)</vt:lpstr>
      <vt:lpstr>Binary vs. Ternary Relationships (Contd.)</vt:lpstr>
      <vt:lpstr>Summary so far</vt:lpstr>
      <vt:lpstr>Aggregation</vt:lpstr>
      <vt:lpstr>Conceptual Design Using the ER Model</vt:lpstr>
      <vt:lpstr>Entity vs. Attribute</vt:lpstr>
      <vt:lpstr>Entity vs. Attribute (Cont.)</vt:lpstr>
      <vt:lpstr>Entity vs. Relationship</vt:lpstr>
      <vt:lpstr>Now you try it</vt:lpstr>
      <vt:lpstr>These things get pretty hairy!</vt:lpstr>
      <vt:lpstr>A Cadastral E-R Diagram</vt:lpstr>
      <vt:lpstr>Converting ER to Relational </vt:lpstr>
      <vt:lpstr>Logical DB Design: ER to Relational</vt:lpstr>
      <vt:lpstr>Relationship Sets to Tables</vt:lpstr>
      <vt:lpstr>Review: Key Constraints</vt:lpstr>
      <vt:lpstr>Translating ER with Key Constraints</vt:lpstr>
      <vt:lpstr>Review: Participation Constraints</vt:lpstr>
      <vt:lpstr>Participation Constraints in SQL</vt:lpstr>
      <vt:lpstr>Review: Weak Entities</vt:lpstr>
      <vt:lpstr>Translating Weak Entity Sets</vt:lpstr>
      <vt:lpstr>Summary of Conceptual Design</vt:lpstr>
      <vt:lpstr>Summary of ER (Cont.)</vt:lpstr>
      <vt:lpstr>Summary of ER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Design Using the ER Model</dc:title>
  <dc:subject>Database Management Systems</dc:subject>
  <dc:creator>Raghu Ramakrishnan</dc:creator>
  <cp:keywords>Module 5, Lectures 1 and 2</cp:keywords>
  <cp:lastModifiedBy>Prof.Kapil K Suri</cp:lastModifiedBy>
  <cp:revision>57</cp:revision>
  <cp:lastPrinted>1995-11-22T12:55:14Z</cp:lastPrinted>
  <dcterms:created xsi:type="dcterms:W3CDTF">1997-01-16T14:19:00Z</dcterms:created>
  <dcterms:modified xsi:type="dcterms:W3CDTF">2010-02-21T11:07:13Z</dcterms:modified>
</cp:coreProperties>
</file>