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1" r:id="rId3"/>
    <p:sldId id="363" r:id="rId4"/>
    <p:sldId id="358" r:id="rId5"/>
    <p:sldId id="359" r:id="rId6"/>
    <p:sldId id="362" r:id="rId7"/>
    <p:sldId id="364" r:id="rId8"/>
    <p:sldId id="365" r:id="rId9"/>
    <p:sldId id="366" r:id="rId10"/>
    <p:sldId id="367" r:id="rId11"/>
    <p:sldId id="368" r:id="rId12"/>
  </p:sldIdLst>
  <p:sldSz cx="10287000" cy="6858000" type="35mm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06" y="-90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91275" y="8750300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C33A49A2-548E-40FC-942D-0753BC50A6A0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8838" y="687388"/>
            <a:ext cx="51403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66775" y="692150"/>
            <a:ext cx="5124450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6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66775" y="692150"/>
            <a:ext cx="5124450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228600"/>
            <a:ext cx="2081213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913" y="228600"/>
            <a:ext cx="6094412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428750"/>
            <a:ext cx="10274300" cy="152400"/>
            <a:chOff x="0" y="900"/>
            <a:chExt cx="6472" cy="96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4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972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232323">
                    <a:gamma/>
                    <a:shade val="69804"/>
                    <a:invGamma/>
                  </a:srgbClr>
                </a:gs>
                <a:gs pos="50000">
                  <a:srgbClr val="232323"/>
                </a:gs>
                <a:gs pos="100000">
                  <a:srgbClr val="232323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228600"/>
            <a:ext cx="7848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981200"/>
            <a:ext cx="78486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33400" y="1752600"/>
            <a:ext cx="9220200" cy="1143000"/>
          </a:xfrm>
          <a:noFill/>
          <a:ln/>
        </p:spPr>
        <p:txBody>
          <a:bodyPr anchor="ctr"/>
          <a:lstStyle/>
          <a:p>
            <a:r>
              <a:rPr lang="en-US" b="1"/>
              <a:t>Introduction to Databases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9448800" cy="4572000"/>
          </a:xfrm>
        </p:spPr>
        <p:txBody>
          <a:bodyPr/>
          <a:lstStyle/>
          <a:p>
            <a:r>
              <a:rPr lang="en-US" sz="2800"/>
              <a:t>Each row value is an instance of a primitive data type </a:t>
            </a:r>
          </a:p>
          <a:p>
            <a:pPr lvl="1"/>
            <a:r>
              <a:rPr lang="en-US" sz="2400"/>
              <a:t>Integer </a:t>
            </a:r>
          </a:p>
          <a:p>
            <a:pPr lvl="1"/>
            <a:r>
              <a:rPr lang="en-US" sz="2400"/>
              <a:t>Real (e.g., number, currency</a:t>
            </a:r>
          </a:p>
          <a:p>
            <a:pPr lvl="1"/>
            <a:r>
              <a:rPr lang="en-US" sz="2400"/>
              <a:t>Character (e.g., text, hyperlink, yes/no)</a:t>
            </a:r>
          </a:p>
          <a:p>
            <a:pPr lvl="1"/>
            <a:r>
              <a:rPr lang="en-US" sz="2400"/>
              <a:t>Date/Time</a:t>
            </a:r>
          </a:p>
          <a:p>
            <a:r>
              <a:rPr lang="en-US" sz="2800"/>
              <a:t>No complex types in </a:t>
            </a:r>
            <a:r>
              <a:rPr lang="en-US" sz="2800">
                <a:solidFill>
                  <a:srgbClr val="FF3300"/>
                </a:solidFill>
              </a:rPr>
              <a:t>standard</a:t>
            </a:r>
            <a:r>
              <a:rPr lang="en-US" sz="2800"/>
              <a:t> DBMS (matrix, drawing) </a:t>
            </a:r>
          </a:p>
          <a:p>
            <a:pPr lvl="1"/>
            <a:r>
              <a:rPr lang="en-US" sz="2400"/>
              <a:t>MS Access will allow drawings and some objects</a:t>
            </a:r>
          </a:p>
          <a:p>
            <a:pPr lvl="1"/>
            <a:r>
              <a:rPr lang="en-US" sz="2400"/>
              <a:t>Object oriented databases may allow objects and structures</a:t>
            </a:r>
          </a:p>
          <a:p>
            <a:r>
              <a:rPr lang="en-US" sz="2800"/>
              <a:t>Non existent value is “null”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Goals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90566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Create a balanced design which is good for all users </a:t>
            </a:r>
          </a:p>
          <a:p>
            <a:pPr>
              <a:lnSpc>
                <a:spcPct val="90000"/>
              </a:lnSpc>
            </a:pPr>
            <a:r>
              <a:rPr lang="en-US" sz="2800"/>
              <a:t>Based on a set of assumptions about the world being modeled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e.g., might assume bridge has one designer, or multiple designers</a:t>
            </a:r>
          </a:p>
          <a:p>
            <a:pPr>
              <a:lnSpc>
                <a:spcPct val="90000"/>
              </a:lnSpc>
            </a:pPr>
            <a:r>
              <a:rPr lang="en-US" sz="2800"/>
              <a:t>Determine the data to be stored </a:t>
            </a:r>
          </a:p>
          <a:p>
            <a:pPr>
              <a:lnSpc>
                <a:spcPct val="90000"/>
              </a:lnSpc>
            </a:pPr>
            <a:r>
              <a:rPr lang="en-US" sz="2800"/>
              <a:t>Determine the relations among the data </a:t>
            </a:r>
          </a:p>
          <a:p>
            <a:pPr>
              <a:lnSpc>
                <a:spcPct val="90000"/>
              </a:lnSpc>
            </a:pPr>
            <a:r>
              <a:rPr lang="en-US" sz="2800"/>
              <a:t>Determine the operations to be performed </a:t>
            </a:r>
          </a:p>
          <a:p>
            <a:pPr>
              <a:lnSpc>
                <a:spcPct val="90000"/>
              </a:lnSpc>
            </a:pPr>
            <a:r>
              <a:rPr lang="en-US" sz="2800"/>
              <a:t>Specify the structure of the tables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9067800" cy="4800600"/>
          </a:xfrm>
        </p:spPr>
        <p:txBody>
          <a:bodyPr/>
          <a:lstStyle/>
          <a:p>
            <a:r>
              <a:rPr lang="en-US" sz="2800">
                <a:solidFill>
                  <a:srgbClr val="FF3300"/>
                </a:solidFill>
              </a:rPr>
              <a:t>Data sources</a:t>
            </a:r>
          </a:p>
          <a:p>
            <a:r>
              <a:rPr lang="en-US" sz="2800">
                <a:solidFill>
                  <a:srgbClr val="FF3300"/>
                </a:solidFill>
              </a:rPr>
              <a:t>Database:</a:t>
            </a:r>
            <a:r>
              <a:rPr lang="en-US" sz="2800">
                <a:solidFill>
                  <a:srgbClr val="99FF33"/>
                </a:solidFill>
              </a:rPr>
              <a:t> </a:t>
            </a:r>
            <a:r>
              <a:rPr lang="en-US" sz="2800"/>
              <a:t>persistent collection of data</a:t>
            </a:r>
          </a:p>
          <a:p>
            <a:r>
              <a:rPr lang="en-US" sz="2800">
                <a:solidFill>
                  <a:srgbClr val="FF3300"/>
                </a:solidFill>
              </a:rPr>
              <a:t>Database Management System (DBMS):</a:t>
            </a:r>
            <a:r>
              <a:rPr lang="en-US" sz="2800">
                <a:solidFill>
                  <a:srgbClr val="99FF33"/>
                </a:solidFill>
              </a:rPr>
              <a:t> </a:t>
            </a:r>
            <a:r>
              <a:rPr lang="en-US" sz="2800"/>
              <a:t>software that controls access to the database</a:t>
            </a:r>
          </a:p>
          <a:p>
            <a:r>
              <a:rPr lang="en-US" sz="2800">
                <a:solidFill>
                  <a:srgbClr val="FF3300"/>
                </a:solidFill>
              </a:rPr>
              <a:t>Database Administrator (DBA):</a:t>
            </a:r>
            <a:r>
              <a:rPr lang="en-US" sz="2800">
                <a:solidFill>
                  <a:srgbClr val="99FF33"/>
                </a:solidFill>
              </a:rPr>
              <a:t> </a:t>
            </a:r>
            <a:r>
              <a:rPr lang="en-US" sz="2800"/>
              <a:t>person who controls database</a:t>
            </a:r>
          </a:p>
          <a:p>
            <a:r>
              <a:rPr lang="en-US" sz="2800">
                <a:solidFill>
                  <a:srgbClr val="FF3300"/>
                </a:solidFill>
              </a:rPr>
              <a:t>Data Model:</a:t>
            </a:r>
            <a:r>
              <a:rPr lang="en-US" sz="2800">
                <a:solidFill>
                  <a:srgbClr val="99FF33"/>
                </a:solidFill>
              </a:rPr>
              <a:t> </a:t>
            </a:r>
            <a:r>
              <a:rPr lang="en-US" sz="2800"/>
              <a:t>general structure of the data in the database</a:t>
            </a:r>
          </a:p>
          <a:p>
            <a:r>
              <a:rPr lang="en-US" sz="2800">
                <a:solidFill>
                  <a:srgbClr val="FF3300"/>
                </a:solidFill>
              </a:rPr>
              <a:t>Data Language:</a:t>
            </a:r>
            <a:r>
              <a:rPr lang="en-US" sz="2800">
                <a:solidFill>
                  <a:srgbClr val="99FF33"/>
                </a:solidFill>
              </a:rPr>
              <a:t> </a:t>
            </a:r>
            <a:r>
              <a:rPr lang="en-US" sz="2800"/>
              <a:t>commands used to define the data model and give users access to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 of Databases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8980487" cy="4114800"/>
          </a:xfrm>
        </p:spPr>
        <p:txBody>
          <a:bodyPr/>
          <a:lstStyle/>
          <a:p>
            <a:r>
              <a:rPr lang="en-US" sz="2800"/>
              <a:t>Data have value independent of use</a:t>
            </a:r>
          </a:p>
          <a:p>
            <a:r>
              <a:rPr lang="en-US" sz="2800"/>
              <a:t>Organized approach to data management (e.g., data mining)</a:t>
            </a:r>
          </a:p>
          <a:p>
            <a:r>
              <a:rPr lang="en-US" sz="2800"/>
              <a:t>Eliminate redundancy in data</a:t>
            </a:r>
          </a:p>
          <a:p>
            <a:r>
              <a:rPr lang="en-US" sz="2800"/>
              <a:t>Share data </a:t>
            </a:r>
          </a:p>
          <a:p>
            <a:r>
              <a:rPr lang="en-US" sz="2800"/>
              <a:t>Archive data </a:t>
            </a:r>
          </a:p>
          <a:p>
            <a:r>
              <a:rPr lang="en-US" sz="2800"/>
              <a:t>Security of data</a:t>
            </a:r>
          </a:p>
          <a:p>
            <a:r>
              <a:rPr lang="en-US" sz="2800"/>
              <a:t>Integrity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829800" cy="1143000"/>
          </a:xfrm>
          <a:noFill/>
          <a:ln/>
        </p:spPr>
        <p:txBody>
          <a:bodyPr/>
          <a:lstStyle/>
          <a:p>
            <a:r>
              <a:rPr lang="en-US" sz="4000"/>
              <a:t> </a:t>
            </a:r>
            <a:r>
              <a:rPr lang="en-US"/>
              <a:t>DB Terms and Techniques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9753600" cy="5029200"/>
          </a:xfrm>
          <a:noFill/>
          <a:ln/>
        </p:spPr>
        <p:txBody>
          <a:bodyPr/>
          <a:lstStyle/>
          <a:p>
            <a:r>
              <a:rPr lang="en-US" sz="2600"/>
              <a:t>Databases vs. database management systems (DBMS)</a:t>
            </a:r>
          </a:p>
          <a:p>
            <a:r>
              <a:rPr lang="en-US" sz="2600"/>
              <a:t>Database access is a key feature of current enterprise computing</a:t>
            </a:r>
          </a:p>
          <a:p>
            <a:r>
              <a:rPr lang="en-US" sz="2600"/>
              <a:t>Relational DB: tables</a:t>
            </a:r>
          </a:p>
          <a:p>
            <a:r>
              <a:rPr lang="en-US" sz="2600"/>
              <a:t>To link/merge tables and extract/write information: </a:t>
            </a:r>
          </a:p>
          <a:p>
            <a:pPr lvl="1"/>
            <a:r>
              <a:rPr lang="en-US" sz="2200"/>
              <a:t>Structured Query Language (SQL) – language of all modern databases (and for “future-proofing”?), ANSI standard (but many dialects)</a:t>
            </a:r>
          </a:p>
          <a:p>
            <a:r>
              <a:rPr lang="en-US" sz="2600"/>
              <a:t>SQL is transparent; operates with statements like SELECT, INSERT, DELETE, etc.</a:t>
            </a:r>
          </a:p>
          <a:p>
            <a:r>
              <a:rPr lang="en-US" sz="2600"/>
              <a:t>SQL provides its result sets in table format</a:t>
            </a:r>
          </a:p>
          <a:p>
            <a:r>
              <a:rPr lang="en-US" sz="2600"/>
              <a:t>Object-oriented DB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829800" cy="1143000"/>
          </a:xfrm>
          <a:noFill/>
          <a:ln/>
        </p:spPr>
        <p:txBody>
          <a:bodyPr/>
          <a:lstStyle/>
          <a:p>
            <a:r>
              <a:rPr lang="en-US" sz="4000"/>
              <a:t> </a:t>
            </a:r>
            <a:r>
              <a:rPr lang="en-US"/>
              <a:t>DB and the Internet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9753600" cy="5029200"/>
          </a:xfrm>
          <a:noFill/>
          <a:ln/>
        </p:spPr>
        <p:txBody>
          <a:bodyPr/>
          <a:lstStyle/>
          <a:p>
            <a:r>
              <a:rPr lang="en-US" sz="3000"/>
              <a:t>One vs. multiple user access</a:t>
            </a:r>
          </a:p>
          <a:p>
            <a:r>
              <a:rPr lang="en-US" sz="3000"/>
              <a:t>Internet browsers made it easy to access DB programs (compared with traditional client/server programs)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and Feedback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9067800" cy="4114800"/>
          </a:xfrm>
        </p:spPr>
        <p:txBody>
          <a:bodyPr/>
          <a:lstStyle/>
          <a:p>
            <a:r>
              <a:rPr lang="en-US" sz="2800">
                <a:solidFill>
                  <a:srgbClr val="FF3300"/>
                </a:solidFill>
              </a:rPr>
              <a:t>Transaction:</a:t>
            </a:r>
            <a:r>
              <a:rPr lang="en-US" sz="2400"/>
              <a:t> non-decomposable unit of data manipulation</a:t>
            </a:r>
          </a:p>
          <a:p>
            <a:pPr lvl="1"/>
            <a:r>
              <a:rPr lang="en-US" sz="2000"/>
              <a:t>example: purchasing an airline ticket on-line</a:t>
            </a:r>
          </a:p>
          <a:p>
            <a:pPr lvl="1"/>
            <a:r>
              <a:rPr lang="en-US" sz="2000"/>
              <a:t>typically small and fast for commercial applications</a:t>
            </a:r>
          </a:p>
          <a:p>
            <a:pPr lvl="1"/>
            <a:r>
              <a:rPr lang="en-US" sz="2000"/>
              <a:t>may be long and involved in engineering applications</a:t>
            </a:r>
          </a:p>
          <a:p>
            <a:r>
              <a:rPr lang="en-US" sz="2800">
                <a:solidFill>
                  <a:srgbClr val="FF3300"/>
                </a:solidFill>
              </a:rPr>
              <a:t>Rollback:</a:t>
            </a:r>
            <a:r>
              <a:rPr lang="en-US" sz="2400">
                <a:solidFill>
                  <a:srgbClr val="99FF33"/>
                </a:solidFill>
              </a:rPr>
              <a:t> </a:t>
            </a:r>
            <a:r>
              <a:rPr lang="en-US" sz="2400"/>
              <a:t>if any part of a transaction fails, all completed parts are “rolled back” or undone</a:t>
            </a:r>
          </a:p>
          <a:p>
            <a:pPr lvl="1"/>
            <a:r>
              <a:rPr lang="en-US" sz="2000"/>
              <a:t>example: if you haven’t provided your credit card number, airline ticket purchase on-line transaction fails</a:t>
            </a:r>
          </a:p>
          <a:p>
            <a:pPr lvl="1"/>
            <a:r>
              <a:rPr lang="en-US" sz="2000"/>
              <a:t>rollback ensures integrity of database</a:t>
            </a:r>
          </a:p>
          <a:p>
            <a:pPr lvl="1"/>
            <a:r>
              <a:rPr lang="en-US" sz="2000"/>
              <a:t>automatically done by DBMS</a:t>
            </a:r>
          </a:p>
          <a:p>
            <a:pPr lvl="1"/>
            <a:endParaRPr lang="en-US" sz="20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 Model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9296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Informal description of how database is organized</a:t>
            </a:r>
          </a:p>
          <a:p>
            <a:pPr>
              <a:lnSpc>
                <a:spcPct val="90000"/>
              </a:lnSpc>
            </a:pPr>
            <a:r>
              <a:rPr lang="en-US" sz="240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Database is a collection of tables (relations)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are stored in tables</a:t>
            </a:r>
          </a:p>
          <a:p>
            <a:pPr>
              <a:lnSpc>
                <a:spcPct val="90000"/>
              </a:lnSpc>
            </a:pPr>
            <a:r>
              <a:rPr lang="en-US" sz="2400"/>
              <a:t>Tables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table has a name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table has a set of columns (fields) and rows of data (records)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operations process a table to produce a new table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table has a fixed number of columns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table has an arbitrary number of rows</a:t>
            </a:r>
          </a:p>
          <a:p>
            <a:pPr>
              <a:lnSpc>
                <a:spcPct val="90000"/>
              </a:lnSpc>
            </a:pPr>
            <a:r>
              <a:rPr lang="en-US" sz="2400"/>
              <a:t>Based on set theory </a:t>
            </a:r>
          </a:p>
          <a:p>
            <a:pPr>
              <a:lnSpc>
                <a:spcPct val="90000"/>
              </a:lnSpc>
            </a:pPr>
            <a:r>
              <a:rPr lang="en-US" sz="2400"/>
              <a:t>SQL (Structured Query Language)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DBMS independent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Columns (Fields)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Columns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column has a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Columns are accessed by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standard column ordering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Does not make sense to say “the third column” like it does in a “paper” table or spreadsheet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Data in a column belongs to a particular domain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Columns are the “attributes” of the dataset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Each value in a column is from the same domain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Each value in a column is of the same data type 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Rows (Records)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8980487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Rows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row entry is either a </a:t>
            </a:r>
            <a:r>
              <a:rPr lang="en-US" sz="2400">
                <a:solidFill>
                  <a:srgbClr val="FF3300"/>
                </a:solidFill>
              </a:rPr>
              <a:t>simple</a:t>
            </a:r>
            <a:r>
              <a:rPr lang="en-US" sz="2400"/>
              <a:t> value or empty ("null")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Rows are sets of values for the columns (attribute values)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Primary key</a:t>
            </a:r>
            <a:r>
              <a:rPr lang="en-US" sz="2400"/>
              <a:t>: a set of columns that uniquely identifies each row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row must be unique given the primary key (no duplicates)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Rows are referenced by the primary key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Row order cannot be determined by the user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Does not make sense to say “the fourth row” like it does in a “paper” table or spreadsheet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s">
  <a:themeElements>
    <a:clrScheme name="dbllin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bllines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d:\msapps\powerpnt\template\sldshow\dbllines.ppt</Template>
  <TotalTime>4762</TotalTime>
  <Pages>6</Pages>
  <Words>674</Words>
  <Application>Microsoft Office PowerPoint</Application>
  <PresentationFormat>35mm Slides</PresentationFormat>
  <Paragraphs>88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dbllines</vt:lpstr>
      <vt:lpstr>Introduction to Databases</vt:lpstr>
      <vt:lpstr>Terminology</vt:lpstr>
      <vt:lpstr>Utility of Databases</vt:lpstr>
      <vt:lpstr> DB Terms and Techniques</vt:lpstr>
      <vt:lpstr> DB and the Internet</vt:lpstr>
      <vt:lpstr>Interaction and Feedback</vt:lpstr>
      <vt:lpstr>Relational Database Model</vt:lpstr>
      <vt:lpstr>Database Columns (Fields)</vt:lpstr>
      <vt:lpstr>Database Rows (Records)</vt:lpstr>
      <vt:lpstr>Data Types</vt:lpstr>
      <vt:lpstr>Database Design 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Control</dc:title>
  <dc:subject/>
  <dc:creator>Civil &amp; Environmental Engineering</dc:creator>
  <cp:keywords/>
  <dc:description/>
  <cp:lastModifiedBy>Prof.Kapil K Suri</cp:lastModifiedBy>
  <cp:revision>193</cp:revision>
  <cp:lastPrinted>1601-01-01T00:00:00Z</cp:lastPrinted>
  <dcterms:created xsi:type="dcterms:W3CDTF">1996-11-21T10:23:44Z</dcterms:created>
  <dcterms:modified xsi:type="dcterms:W3CDTF">2010-02-21T10:51:43Z</dcterms:modified>
</cp:coreProperties>
</file>