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0" r:id="rId3"/>
    <p:sldId id="353" r:id="rId4"/>
    <p:sldId id="361" r:id="rId5"/>
    <p:sldId id="366" r:id="rId6"/>
    <p:sldId id="362" r:id="rId7"/>
    <p:sldId id="363" r:id="rId8"/>
    <p:sldId id="364" r:id="rId9"/>
    <p:sldId id="365" r:id="rId10"/>
  </p:sldIdLst>
  <p:sldSz cx="10287000" cy="6858000" type="35mm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68" y="-102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91275" y="8750300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622C5AFC-DC7D-421F-BBB4-E019AA7DDCE0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8838" y="687388"/>
            <a:ext cx="51403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228600"/>
            <a:ext cx="2081213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913" y="228600"/>
            <a:ext cx="6094412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428750"/>
            <a:ext cx="10274300" cy="152400"/>
            <a:chOff x="0" y="900"/>
            <a:chExt cx="6472" cy="96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0" y="900"/>
              <a:ext cx="6472" cy="47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4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972"/>
              <a:ext cx="6472" cy="24"/>
            </a:xfrm>
            <a:prstGeom prst="rect">
              <a:avLst/>
            </a:prstGeom>
            <a:gradFill rotWithShape="0">
              <a:gsLst>
                <a:gs pos="0">
                  <a:srgbClr val="232323">
                    <a:gamma/>
                    <a:shade val="69804"/>
                    <a:invGamma/>
                  </a:srgbClr>
                </a:gs>
                <a:gs pos="50000">
                  <a:srgbClr val="232323"/>
                </a:gs>
                <a:gs pos="100000">
                  <a:srgbClr val="232323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228600"/>
            <a:ext cx="7848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981200"/>
            <a:ext cx="78486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9220200" cy="1143000"/>
          </a:xfrm>
          <a:noFill/>
          <a:ln/>
        </p:spPr>
        <p:txBody>
          <a:bodyPr anchor="ctr"/>
          <a:lstStyle/>
          <a:p>
            <a:r>
              <a:rPr lang="en-US" b="1"/>
              <a:t>Normalization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9094787" cy="4114800"/>
          </a:xfrm>
        </p:spPr>
        <p:txBody>
          <a:bodyPr/>
          <a:lstStyle/>
          <a:p>
            <a:r>
              <a:rPr lang="en-US"/>
              <a:t>Process to convert relations to more desirable form</a:t>
            </a:r>
          </a:p>
          <a:p>
            <a:r>
              <a:rPr lang="en-US"/>
              <a:t>Must hold for </a:t>
            </a:r>
            <a:r>
              <a:rPr lang="en-US" b="1"/>
              <a:t>all time</a:t>
            </a:r>
          </a:p>
          <a:p>
            <a:pPr lvl="1"/>
            <a:r>
              <a:rPr lang="en-US"/>
              <a:t>For any possible (future) data values</a:t>
            </a:r>
          </a:p>
          <a:p>
            <a:pPr lvl="1"/>
            <a:r>
              <a:rPr lang="en-US"/>
              <a:t>Not just for a set of values</a:t>
            </a:r>
          </a:p>
          <a:p>
            <a:endParaRPr lang="en-US"/>
          </a:p>
          <a:p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Objectives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9094787" cy="4114800"/>
          </a:xfrm>
        </p:spPr>
        <p:txBody>
          <a:bodyPr/>
          <a:lstStyle/>
          <a:p>
            <a:r>
              <a:rPr lang="en-US"/>
              <a:t>Produce a good representation of the real world</a:t>
            </a:r>
          </a:p>
          <a:p>
            <a:r>
              <a:rPr lang="en-US"/>
              <a:t>Eliminate certain kinds of redundancy</a:t>
            </a:r>
          </a:p>
          <a:p>
            <a:r>
              <a:rPr lang="en-US"/>
              <a:t>Avoid certain update anomalies</a:t>
            </a:r>
          </a:p>
          <a:p>
            <a:r>
              <a:rPr lang="en-US"/>
              <a:t>Simplify enforcement of integrity constraints</a:t>
            </a:r>
          </a:p>
          <a:p>
            <a:endParaRPr lang="en-US"/>
          </a:p>
          <a:p>
            <a:endParaRPr 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Forms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9094787" cy="4114800"/>
          </a:xfrm>
        </p:spPr>
        <p:txBody>
          <a:bodyPr/>
          <a:lstStyle/>
          <a:p>
            <a:r>
              <a:rPr lang="en-US"/>
              <a:t>Constraints on structure of relation</a:t>
            </a:r>
          </a:p>
          <a:p>
            <a:r>
              <a:rPr lang="en-US"/>
              <a:t>1NF, 2NF, 3NF, …</a:t>
            </a:r>
          </a:p>
          <a:p>
            <a:r>
              <a:rPr lang="en-US"/>
              <a:t>Each NF has more constraints than the prior</a:t>
            </a:r>
          </a:p>
          <a:p>
            <a:r>
              <a:rPr lang="en-US"/>
              <a:t>Each is (maybe) more desirable</a:t>
            </a:r>
          </a:p>
          <a:p>
            <a:r>
              <a:rPr lang="en-US"/>
              <a:t>Original definitions for 1NF, 2NF and 3NF from Codd</a:t>
            </a:r>
          </a:p>
          <a:p>
            <a:r>
              <a:rPr lang="en-US"/>
              <a:t>Generally you want at least a 3NF</a:t>
            </a:r>
            <a:endParaRPr 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Unnormalized Relations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9094787" cy="4114800"/>
          </a:xfrm>
        </p:spPr>
        <p:txBody>
          <a:bodyPr/>
          <a:lstStyle/>
          <a:p>
            <a:r>
              <a:rPr lang="en-US"/>
              <a:t>No constraints</a:t>
            </a:r>
          </a:p>
          <a:p>
            <a:r>
              <a:rPr lang="en-US"/>
              <a:t>Some attribute values can be complex (not simple) </a:t>
            </a:r>
          </a:p>
          <a:p>
            <a:r>
              <a:rPr lang="en-US"/>
              <a:t>Some attribute values of some records can be empty</a:t>
            </a:r>
          </a:p>
          <a:p>
            <a:endParaRPr lang="en-US"/>
          </a:p>
          <a:p>
            <a:endParaRPr lang="en-US"/>
          </a:p>
          <a:p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Normal Form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81200"/>
            <a:ext cx="9094787" cy="4114800"/>
          </a:xfrm>
        </p:spPr>
        <p:txBody>
          <a:bodyPr/>
          <a:lstStyle/>
          <a:p>
            <a:r>
              <a:rPr lang="en-US"/>
              <a:t>A relation is in first normal form (1NF) if and only if all underlying simple domains contain atomic values only</a:t>
            </a:r>
          </a:p>
          <a:p>
            <a:r>
              <a:rPr lang="en-US"/>
              <a:t>Any normalized relation is in 1NF</a:t>
            </a:r>
          </a:p>
          <a:p>
            <a:endParaRPr lang="en-US"/>
          </a:p>
          <a:p>
            <a:endParaRPr 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Normal Form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981200"/>
            <a:ext cx="9372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relation is in 2NF if and only if it is in 1NF and every nonkey attribute is dependent on the primary key</a:t>
            </a:r>
          </a:p>
          <a:p>
            <a:pPr>
              <a:lnSpc>
                <a:spcPct val="90000"/>
              </a:lnSpc>
            </a:pPr>
            <a:r>
              <a:rPr lang="en-US" sz="2800"/>
              <a:t>1NF </a:t>
            </a:r>
            <a:r>
              <a:rPr lang="en-US" sz="2800">
                <a:sym typeface="Wingdings" pitchFamily="2" charset="2"/>
              </a:rPr>
              <a:t> 2NF: projection of things not dependent on the key out of the relation into another relation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Wingdings" pitchFamily="2" charset="2"/>
              </a:rPr>
              <a:t>Can always reconstruct original from parts via natural join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Reversible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information lost in decomposition</a:t>
            </a:r>
          </a:p>
          <a:p>
            <a:pPr>
              <a:lnSpc>
                <a:spcPct val="90000"/>
              </a:lnSpc>
            </a:pPr>
            <a:r>
              <a:rPr lang="en-US" sz="2800"/>
              <a:t>Something which is 1NF and not 2NF has a composite key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Normal Form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981200"/>
            <a:ext cx="9753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relation is in 3NF if and only if it is in 2NF and every nonkey attribute is nontransitively dependent on the primary key</a:t>
            </a:r>
          </a:p>
          <a:p>
            <a:pPr>
              <a:lnSpc>
                <a:spcPct val="90000"/>
              </a:lnSpc>
            </a:pPr>
            <a:r>
              <a:rPr lang="en-US" sz="2400"/>
              <a:t>Informal definition: A relation is in 3NF iff the nonkey attributes (if any) are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mutually independent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fully dependent on the primary key</a:t>
            </a:r>
          </a:p>
          <a:p>
            <a:pPr>
              <a:lnSpc>
                <a:spcPct val="90000"/>
              </a:lnSpc>
            </a:pPr>
            <a:r>
              <a:rPr lang="en-US" sz="2400"/>
              <a:t>No internal relationship in the values</a:t>
            </a:r>
          </a:p>
          <a:p>
            <a:pPr>
              <a:lnSpc>
                <a:spcPct val="90000"/>
              </a:lnSpc>
            </a:pPr>
            <a:r>
              <a:rPr lang="en-US" sz="2400"/>
              <a:t>All nonkey attributes can be updated independently</a:t>
            </a:r>
          </a:p>
          <a:p>
            <a:pPr>
              <a:lnSpc>
                <a:spcPct val="90000"/>
              </a:lnSpc>
            </a:pPr>
            <a:r>
              <a:rPr lang="en-US" sz="2400"/>
              <a:t>Another informal definition: A relation is in 3NF iff,for all time, each record consists of a primary key that identifies the entity and a set of zero or more mutually independent attribute values that describe the entity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baseline="30000"/>
              <a:t>th</a:t>
            </a:r>
            <a:r>
              <a:rPr lang="en-US"/>
              <a:t> Normal Form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981200"/>
            <a:ext cx="9372600" cy="4572000"/>
          </a:xfrm>
        </p:spPr>
        <p:txBody>
          <a:bodyPr/>
          <a:lstStyle/>
          <a:p>
            <a:r>
              <a:rPr lang="en-US"/>
              <a:t>A relation is in 4NF if and only if, whenever there exists a multivalued dependency (A --&gt;&gt;</a:t>
            </a:r>
            <a:r>
              <a:rPr lang="en-US">
                <a:sym typeface="Wingdings" pitchFamily="2" charset="2"/>
              </a:rPr>
              <a:t>B), all attributes are also functionally dependent on A</a:t>
            </a:r>
          </a:p>
          <a:p>
            <a:r>
              <a:rPr lang="en-US">
                <a:sym typeface="Wingdings" pitchFamily="2" charset="2"/>
              </a:rPr>
              <a:t>A relation is in 4</a:t>
            </a:r>
            <a:r>
              <a:rPr lang="en-US" baseline="30000">
                <a:sym typeface="Wingdings" pitchFamily="2" charset="2"/>
              </a:rPr>
              <a:t>th</a:t>
            </a:r>
            <a:r>
              <a:rPr lang="en-US">
                <a:sym typeface="Wingdings" pitchFamily="2" charset="2"/>
              </a:rPr>
              <a:t> normal form if it is in 3NF and all multivalued dependencies are functional dependencies</a:t>
            </a:r>
            <a:endParaRPr lang="en-US"/>
          </a:p>
          <a:p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llines">
  <a:themeElements>
    <a:clrScheme name="dbllin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bllines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d:\msapps\powerpnt\template\sldshow\dbllines.ppt</Template>
  <TotalTime>3442</TotalTime>
  <Pages>6</Pages>
  <Words>380</Words>
  <Application>Microsoft PowerPoint 4.0</Application>
  <PresentationFormat>35mm Slides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dbllines</vt:lpstr>
      <vt:lpstr>Normalization</vt:lpstr>
      <vt:lpstr>Normalization</vt:lpstr>
      <vt:lpstr>Normalization Objectives</vt:lpstr>
      <vt:lpstr>Normal Forms</vt:lpstr>
      <vt:lpstr>Unnormalized Relations</vt:lpstr>
      <vt:lpstr>1st Normal Form</vt:lpstr>
      <vt:lpstr>2nd Normal Form</vt:lpstr>
      <vt:lpstr>3rd Normal Form</vt:lpstr>
      <vt:lpstr>4th Normal 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Control</dc:title>
  <dc:subject/>
  <dc:creator>Civil &amp; Environmental Engineering</dc:creator>
  <cp:keywords/>
  <dc:description/>
  <cp:lastModifiedBy>JMD</cp:lastModifiedBy>
  <cp:revision>220</cp:revision>
  <cp:lastPrinted>1601-01-01T00:00:00Z</cp:lastPrinted>
  <dcterms:created xsi:type="dcterms:W3CDTF">1996-11-21T10:23:44Z</dcterms:created>
  <dcterms:modified xsi:type="dcterms:W3CDTF">2008-12-25T10:26:47Z</dcterms:modified>
</cp:coreProperties>
</file>