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37" r:id="rId3"/>
    <p:sldId id="360" r:id="rId4"/>
    <p:sldId id="358" r:id="rId5"/>
    <p:sldId id="340" r:id="rId6"/>
    <p:sldId id="357" r:id="rId7"/>
    <p:sldId id="341" r:id="rId8"/>
    <p:sldId id="342" r:id="rId9"/>
    <p:sldId id="343" r:id="rId10"/>
    <p:sldId id="353" r:id="rId11"/>
    <p:sldId id="352" r:id="rId12"/>
    <p:sldId id="345" r:id="rId13"/>
    <p:sldId id="346" r:id="rId14"/>
    <p:sldId id="348" r:id="rId15"/>
  </p:sldIdLst>
  <p:sldSz cx="10287000" cy="6858000" type="35mm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656" y="-102"/>
      </p:cViewPr>
      <p:guideLst>
        <p:guide orient="horz" pos="2160"/>
        <p:guide pos="3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2106"/>
    </p:cViewPr>
  </p:sorterViewPr>
  <p:notesViewPr>
    <p:cSldViewPr>
      <p:cViewPr varScale="1">
        <p:scale>
          <a:sx n="87" d="100"/>
          <a:sy n="87" d="100"/>
        </p:scale>
        <p:origin x="-1950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91275" y="8750300"/>
            <a:ext cx="39687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BD1B502C-5DBF-4BE8-93A0-FD684630671A}" type="slidenum">
              <a:rPr lang="en-US" sz="1400"/>
              <a:pPr algn="r"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0417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notes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8838" y="687388"/>
            <a:ext cx="51403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11030855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5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43725" y="228600"/>
            <a:ext cx="2081213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6913" y="228600"/>
            <a:ext cx="6094412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6913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413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1428750"/>
            <a:ext cx="10274300" cy="152400"/>
            <a:chOff x="0" y="900"/>
            <a:chExt cx="6472" cy="96"/>
          </a:xfrm>
        </p:grpSpPr>
        <p:sp>
          <p:nvSpPr>
            <p:cNvPr id="1026" name="Rectangle 2"/>
            <p:cNvSpPr>
              <a:spLocks noChangeArrowheads="1"/>
            </p:cNvSpPr>
            <p:nvPr/>
          </p:nvSpPr>
          <p:spPr bwMode="auto">
            <a:xfrm>
              <a:off x="0" y="900"/>
              <a:ext cx="6472" cy="47"/>
            </a:xfrm>
            <a:prstGeom prst="rect">
              <a:avLst/>
            </a:prstGeom>
            <a:gradFill rotWithShape="0">
              <a:gsLst>
                <a:gs pos="0">
                  <a:srgbClr val="FAFD00">
                    <a:gamma/>
                    <a:shade val="49804"/>
                    <a:invGamma/>
                  </a:srgbClr>
                </a:gs>
                <a:gs pos="50000">
                  <a:srgbClr val="FAFD00"/>
                </a:gs>
                <a:gs pos="100000">
                  <a:srgbClr val="FAFD00">
                    <a:gamma/>
                    <a:shade val="49804"/>
                    <a:invGamma/>
                  </a:srgbClr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" name="Rectangle 3"/>
            <p:cNvSpPr>
              <a:spLocks noChangeArrowheads="1"/>
            </p:cNvSpPr>
            <p:nvPr/>
          </p:nvSpPr>
          <p:spPr bwMode="auto">
            <a:xfrm>
              <a:off x="0" y="972"/>
              <a:ext cx="6472" cy="24"/>
            </a:xfrm>
            <a:prstGeom prst="rect">
              <a:avLst/>
            </a:prstGeom>
            <a:gradFill rotWithShape="0">
              <a:gsLst>
                <a:gs pos="0">
                  <a:srgbClr val="232323">
                    <a:gamma/>
                    <a:shade val="69804"/>
                    <a:invGamma/>
                  </a:srgbClr>
                </a:gs>
                <a:gs pos="50000">
                  <a:srgbClr val="232323"/>
                </a:gs>
                <a:gs pos="100000">
                  <a:srgbClr val="232323">
                    <a:gamma/>
                    <a:shade val="69804"/>
                    <a:invGamma/>
                  </a:srgbClr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6338" y="228600"/>
            <a:ext cx="78486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6913" y="1981200"/>
            <a:ext cx="78486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ook Antiqu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ook Antiqu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ook Antiqu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ook Antiqua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ook Antiqua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ook Antiqua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ook Antiqua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0000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0000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0000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0000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0000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828800"/>
            <a:ext cx="9220200" cy="1143000"/>
          </a:xfrm>
          <a:noFill/>
          <a:ln/>
        </p:spPr>
        <p:txBody>
          <a:bodyPr anchor="ctr"/>
          <a:lstStyle/>
          <a:p>
            <a:r>
              <a:rPr lang="en-US" b="1"/>
              <a:t>Structured Query Language (SQL)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Aggregation Functions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9982200" cy="4114800"/>
          </a:xfrm>
        </p:spPr>
        <p:txBody>
          <a:bodyPr/>
          <a:lstStyle/>
          <a:p>
            <a:r>
              <a:rPr lang="en-US" sz="2800"/>
              <a:t>SUM</a:t>
            </a:r>
          </a:p>
          <a:p>
            <a:pPr lvl="1"/>
            <a:r>
              <a:rPr lang="en-US" sz="2400"/>
              <a:t>the sum of the values in a column</a:t>
            </a:r>
          </a:p>
          <a:p>
            <a:pPr lvl="2">
              <a:buFontTx/>
              <a:buNone/>
            </a:pPr>
            <a:r>
              <a:rPr lang="en-US" sz="2000">
                <a:cs typeface="Times New Roman" pitchFamily="18" charset="0"/>
              </a:rPr>
              <a:t>	SELECT SUM([course].[credits]) AS [Total_Credits]</a:t>
            </a:r>
          </a:p>
          <a:p>
            <a:pPr lvl="2">
              <a:buFontTx/>
              <a:buNone/>
            </a:pPr>
            <a:r>
              <a:rPr lang="en-US" sz="2000">
                <a:cs typeface="Times New Roman" pitchFamily="18" charset="0"/>
              </a:rPr>
              <a:t>	FROM course;</a:t>
            </a:r>
            <a:endParaRPr lang="en-US" sz="1800">
              <a:cs typeface="Times New Roman" pitchFamily="18" charset="0"/>
            </a:endParaRPr>
          </a:p>
          <a:p>
            <a:r>
              <a:rPr lang="en-US" sz="2800"/>
              <a:t>MAX</a:t>
            </a:r>
          </a:p>
          <a:p>
            <a:pPr lvl="1"/>
            <a:r>
              <a:rPr lang="en-US" sz="2400"/>
              <a:t>the maximum value in a column</a:t>
            </a:r>
          </a:p>
          <a:p>
            <a:pPr lvl="2">
              <a:buFontTx/>
              <a:buNone/>
            </a:pPr>
            <a:r>
              <a:rPr lang="en-US" sz="2000">
                <a:cs typeface="Times New Roman" pitchFamily="18" charset="0"/>
              </a:rPr>
              <a:t>	SELECT MAX([course].[credits]) AS [maximum_credit]</a:t>
            </a:r>
          </a:p>
          <a:p>
            <a:pPr lvl="2">
              <a:buFontTx/>
              <a:buNone/>
            </a:pPr>
            <a:r>
              <a:rPr lang="en-US" sz="2000">
                <a:cs typeface="Times New Roman" pitchFamily="18" charset="0"/>
              </a:rPr>
              <a:t>	FROM course;</a:t>
            </a:r>
          </a:p>
          <a:p>
            <a:pPr>
              <a:buFont typeface="Monotype Sorts" pitchFamily="2" charset="2"/>
              <a:buNone/>
            </a:pP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8743950" cy="798513"/>
          </a:xfrm>
        </p:spPr>
        <p:txBody>
          <a:bodyPr/>
          <a:lstStyle/>
          <a:p>
            <a:r>
              <a:rPr lang="en-US"/>
              <a:t>SQL Aggregation Functions</a:t>
            </a:r>
          </a:p>
        </p:txBody>
      </p:sp>
      <p:sp>
        <p:nvSpPr>
          <p:cNvPr id="174083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782638" y="1676400"/>
            <a:ext cx="8743950" cy="47434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AVG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the average of a column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calculate the average price of books: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/>
              <a:t>	SELECT AVG([book].[unitPrice])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/>
              <a:t>	FROM [book];</a:t>
            </a:r>
          </a:p>
          <a:p>
            <a:pPr>
              <a:lnSpc>
                <a:spcPct val="90000"/>
              </a:lnSpc>
            </a:pPr>
            <a:r>
              <a:rPr lang="en-US" sz="2400"/>
              <a:t>COUNT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 count of the number of values in a column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>
                <a:cs typeface="Times New Roman" pitchFamily="18" charset="0"/>
              </a:rPr>
              <a:t>	SELECT COUNT([course].[number]) AS [number_of_courses]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>
                <a:cs typeface="Times New Roman" pitchFamily="18" charset="0"/>
              </a:rPr>
              <a:t>	FROM course;</a:t>
            </a:r>
            <a:endParaRPr lang="en-US" sz="1800"/>
          </a:p>
          <a:p>
            <a:pPr>
              <a:lnSpc>
                <a:spcPct val="90000"/>
              </a:lnSpc>
            </a:pPr>
            <a:r>
              <a:rPr lang="en-US" sz="2400"/>
              <a:t>MIN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the minimum value in a column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>
                <a:cs typeface="Times New Roman" pitchFamily="18" charset="0"/>
              </a:rPr>
              <a:t>	SELECT MIN([book].[unitPrice])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>
                <a:cs typeface="Times New Roman" pitchFamily="18" charset="0"/>
              </a:rPr>
              <a:t>	FROM [book]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SELECT: &lt;where clause&gt;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1525" y="1617663"/>
            <a:ext cx="9363075" cy="47831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specifies which rows to return</a:t>
            </a:r>
          </a:p>
          <a:p>
            <a:pPr>
              <a:lnSpc>
                <a:spcPct val="90000"/>
              </a:lnSpc>
            </a:pPr>
            <a:r>
              <a:rPr lang="en-US" sz="2800"/>
              <a:t>based on some criteria</a:t>
            </a:r>
          </a:p>
          <a:p>
            <a:pPr>
              <a:lnSpc>
                <a:spcPct val="90000"/>
              </a:lnSpc>
            </a:pPr>
            <a:r>
              <a:rPr lang="en-US" sz="2800"/>
              <a:t>can use expressions</a:t>
            </a:r>
          </a:p>
          <a:p>
            <a:pPr>
              <a:lnSpc>
                <a:spcPct val="90000"/>
              </a:lnSpc>
            </a:pPr>
            <a:r>
              <a:rPr lang="en-US" sz="2800"/>
              <a:t>WHERE &lt;criteria&gt;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>
                <a:cs typeface="Times New Roman" pitchFamily="18" charset="0"/>
              </a:rPr>
              <a:t>SELECT MIN([book].[unitPrice])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>
                <a:cs typeface="Times New Roman" pitchFamily="18" charset="0"/>
              </a:rPr>
              <a:t>FROM [book] 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>
                <a:cs typeface="Times New Roman" pitchFamily="18" charset="0"/>
              </a:rPr>
              <a:t>WHERE [book].[unitPrice] &lt; 18 AND [book].[publish_date] &gt; 1999;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2000"/>
          </a:p>
          <a:p>
            <a:pPr>
              <a:lnSpc>
                <a:spcPct val="90000"/>
              </a:lnSpc>
            </a:pPr>
            <a:r>
              <a:rPr lang="en-US" sz="2800"/>
              <a:t>subqueries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WHERE &lt;condition&gt; IN &lt;select query&gt;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WHERE &lt;condition&gt; NOT IN &lt;select query&gt;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WHERE [book].[ISBN] = 13-785543-X  IN (SELECT * FROM [book])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SELECT: &lt;group by&gt;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aggregates columns</a:t>
            </a:r>
          </a:p>
          <a:p>
            <a:pPr>
              <a:lnSpc>
                <a:spcPct val="90000"/>
              </a:lnSpc>
            </a:pPr>
            <a:r>
              <a:rPr lang="en-US"/>
              <a:t>rows with like values are “grouped together”</a:t>
            </a:r>
          </a:p>
          <a:p>
            <a:pPr>
              <a:lnSpc>
                <a:spcPct val="90000"/>
              </a:lnSpc>
            </a:pPr>
            <a:r>
              <a:rPr lang="en-US"/>
              <a:t>GROUP BY [&lt;expression&gt; | &lt;column name&gt;]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>
                <a:cs typeface="Times New Roman" pitchFamily="18" charset="0"/>
              </a:rPr>
              <a:t>	SELECT [book].[authors]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>
                <a:cs typeface="Times New Roman" pitchFamily="18" charset="0"/>
              </a:rPr>
              <a:t>	FROM [book]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>
                <a:cs typeface="Times New Roman" pitchFamily="18" charset="0"/>
              </a:rPr>
              <a:t>	GROUP BY [book].[authors];</a:t>
            </a:r>
          </a:p>
          <a:p>
            <a:pPr lvl="1"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SELECT: &lt;order by clause&gt;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sort results on the values of one or more columns</a:t>
            </a:r>
          </a:p>
          <a:p>
            <a:r>
              <a:rPr lang="en-US"/>
              <a:t>ORDER BY &lt;column name&gt; [ASC | DESC]</a:t>
            </a:r>
          </a:p>
          <a:p>
            <a:pPr lvl="1"/>
            <a:r>
              <a:rPr lang="en-US"/>
              <a:t>ASC is default</a:t>
            </a:r>
          </a:p>
          <a:p>
            <a:pPr lvl="2"/>
            <a:r>
              <a:rPr lang="en-US"/>
              <a:t>SELECT * </a:t>
            </a:r>
          </a:p>
          <a:p>
            <a:pPr lvl="2">
              <a:buFontTx/>
              <a:buNone/>
            </a:pPr>
            <a:r>
              <a:rPr lang="en-US"/>
              <a:t>	FROM [book] </a:t>
            </a:r>
          </a:p>
          <a:p>
            <a:pPr lvl="2">
              <a:buFontTx/>
              <a:buNone/>
            </a:pPr>
            <a:r>
              <a:rPr lang="en-US"/>
              <a:t>	ORDER BY [book].[authors] DESC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Internal Structure of DBMS</a:t>
            </a:r>
          </a:p>
        </p:txBody>
      </p:sp>
      <p:sp>
        <p:nvSpPr>
          <p:cNvPr id="1587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8743950" cy="4648200"/>
          </a:xfrm>
        </p:spPr>
        <p:txBody>
          <a:bodyPr/>
          <a:lstStyle/>
          <a:p>
            <a:r>
              <a:rPr lang="en-US"/>
              <a:t>DB engines</a:t>
            </a:r>
          </a:p>
          <a:p>
            <a:r>
              <a:rPr lang="en-US"/>
              <a:t>File access mechanisms</a:t>
            </a:r>
          </a:p>
          <a:p>
            <a:r>
              <a:rPr lang="en-US"/>
              <a:t>File storage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External Views of DBMS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8743950" cy="4648200"/>
          </a:xfrm>
        </p:spPr>
        <p:txBody>
          <a:bodyPr/>
          <a:lstStyle/>
          <a:p>
            <a:r>
              <a:rPr lang="en-US"/>
              <a:t>Data manipulation language processor (e.g., SQL interpreter or compiler)</a:t>
            </a:r>
          </a:p>
          <a:p>
            <a:r>
              <a:rPr lang="en-US"/>
              <a:t>Query interface</a:t>
            </a:r>
          </a:p>
          <a:p>
            <a:r>
              <a:rPr lang="en-US"/>
              <a:t>Form generator</a:t>
            </a:r>
          </a:p>
          <a:p>
            <a:r>
              <a:rPr lang="en-US"/>
              <a:t>Report generator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93726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An ANSI/ISO standard language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ANSI SQL ’86, ’89, ’92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Most systems implement part or extensions</a:t>
            </a:r>
          </a:p>
          <a:p>
            <a:pPr>
              <a:lnSpc>
                <a:spcPct val="90000"/>
              </a:lnSpc>
            </a:pPr>
            <a:r>
              <a:rPr lang="en-US" sz="2800"/>
              <a:t>query language used to interact with database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select (choose data from a table)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create tables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insert data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update (change) data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delete tables and data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union (combine tables)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other</a:t>
            </a:r>
          </a:p>
          <a:p>
            <a:pPr>
              <a:lnSpc>
                <a:spcPct val="90000"/>
              </a:lnSpc>
            </a:pPr>
            <a:r>
              <a:rPr lang="en-US" sz="2800"/>
              <a:t>queries always manipulate one table to produce a new table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9372600" cy="1143000"/>
          </a:xfrm>
        </p:spPr>
        <p:txBody>
          <a:bodyPr/>
          <a:lstStyle/>
          <a:p>
            <a:r>
              <a:rPr lang="en-US" sz="4000"/>
              <a:t>SELECT – Basic statement for data query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4343400" cy="41148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>
                <a:solidFill>
                  <a:srgbClr val="FF3300"/>
                </a:solidFill>
              </a:rPr>
              <a:t>SELECT</a:t>
            </a:r>
            <a:r>
              <a:rPr lang="en-US" sz="2400"/>
              <a:t>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	[DISTINCT | ALL]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	[* | &lt;field&gt; | &lt;expression&gt;] </a:t>
            </a:r>
            <a:r>
              <a:rPr lang="en-US" sz="2400">
                <a:solidFill>
                  <a:schemeClr val="tx2"/>
                </a:solidFill>
              </a:rPr>
              <a:t>+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>
                <a:solidFill>
                  <a:srgbClr val="FF3300"/>
                </a:solidFill>
              </a:rPr>
              <a:t>FROM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	[&lt;table&gt;] </a:t>
            </a:r>
            <a:r>
              <a:rPr lang="en-US" sz="2400">
                <a:solidFill>
                  <a:schemeClr val="tx2"/>
                </a:solidFill>
              </a:rPr>
              <a:t>+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	[&lt;join clause&gt;]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	[&lt;where clause&gt;]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	[&lt;group by clause&gt;]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	[&lt;having clause&gt;]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	[&lt;order by clause&gt;]</a:t>
            </a:r>
          </a:p>
        </p:txBody>
      </p:sp>
      <p:sp>
        <p:nvSpPr>
          <p:cNvPr id="16179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562600" y="1981200"/>
            <a:ext cx="4419600" cy="41148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>
                <a:solidFill>
                  <a:srgbClr val="FF3300"/>
                </a:solidFill>
              </a:rPr>
              <a:t>SELECT</a:t>
            </a:r>
            <a:r>
              <a:rPr lang="en-US" sz="2400"/>
              <a:t>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	predicate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	columns</a:t>
            </a:r>
            <a:endParaRPr lang="en-US" sz="240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>
                <a:solidFill>
                  <a:srgbClr val="FF3300"/>
                </a:solidFill>
              </a:rPr>
              <a:t>FROM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	tables</a:t>
            </a:r>
            <a:endParaRPr lang="en-US" sz="240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	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	where conditions are true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	grouped by attributes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	having group criteria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	sorted in some order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Categories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categories of SELECT queries</a:t>
            </a:r>
          </a:p>
          <a:p>
            <a:pPr lvl="1"/>
            <a:r>
              <a:rPr lang="en-US"/>
              <a:t>CRITERIA: uses a &lt;where clause&gt;</a:t>
            </a:r>
          </a:p>
          <a:p>
            <a:pPr lvl="1"/>
            <a:r>
              <a:rPr lang="en-US"/>
              <a:t>CALCULATION/TRANSFORMATION: uses an SQL function to modify data</a:t>
            </a:r>
          </a:p>
          <a:p>
            <a:pPr lvl="1"/>
            <a:r>
              <a:rPr lang="en-US"/>
              <a:t>AGGREGATE: uses an SQL aggregation function (SUM, MAX, etc.)</a:t>
            </a:r>
          </a:p>
          <a:p>
            <a:pPr lvl="1"/>
            <a:r>
              <a:rPr lang="en-US"/>
              <a:t>any combination of these three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SELECT: [DISTINCT | ALL]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6913" y="1981200"/>
            <a:ext cx="7848600" cy="4343400"/>
          </a:xfrm>
        </p:spPr>
        <p:txBody>
          <a:bodyPr/>
          <a:lstStyle/>
          <a:p>
            <a:r>
              <a:rPr lang="en-US" sz="2800"/>
              <a:t>not required, defaults to ALL</a:t>
            </a:r>
          </a:p>
          <a:p>
            <a:r>
              <a:rPr lang="en-US" sz="2800"/>
              <a:t>queries sometimes result in duplicate rows</a:t>
            </a:r>
          </a:p>
          <a:p>
            <a:pPr lvl="1"/>
            <a:r>
              <a:rPr lang="en-US" sz="2400"/>
              <a:t>primary keys define uniqueness of each row</a:t>
            </a:r>
          </a:p>
          <a:p>
            <a:pPr lvl="1"/>
            <a:r>
              <a:rPr lang="en-US" sz="2400"/>
              <a:t>if all primary keys are not included, duplicates result</a:t>
            </a:r>
          </a:p>
          <a:p>
            <a:r>
              <a:rPr lang="en-US" sz="2800"/>
              <a:t>DISTINCT</a:t>
            </a:r>
          </a:p>
          <a:p>
            <a:pPr lvl="1"/>
            <a:r>
              <a:rPr lang="en-US" sz="2400"/>
              <a:t>return only one copy of each duplicate</a:t>
            </a:r>
          </a:p>
          <a:p>
            <a:r>
              <a:rPr lang="en-US" sz="2800"/>
              <a:t>ALL</a:t>
            </a:r>
          </a:p>
          <a:p>
            <a:pPr lvl="1"/>
            <a:r>
              <a:rPr lang="en-US" sz="2400"/>
              <a:t>return all instances of duplicates</a:t>
            </a:r>
          </a:p>
          <a:p>
            <a:pPr lvl="1">
              <a:buFontTx/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9601200" cy="825500"/>
          </a:xfrm>
        </p:spPr>
        <p:txBody>
          <a:bodyPr/>
          <a:lstStyle/>
          <a:p>
            <a:r>
              <a:rPr lang="en-US"/>
              <a:t>SELECT: [* | &lt;field&gt; | &lt;expression&gt;]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6913" y="1752600"/>
            <a:ext cx="9437687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must have at least one of the choices</a:t>
            </a:r>
          </a:p>
          <a:p>
            <a:pPr>
              <a:lnSpc>
                <a:spcPct val="90000"/>
              </a:lnSpc>
            </a:pPr>
            <a:r>
              <a:rPr lang="en-US" sz="2400"/>
              <a:t>separate with commas</a:t>
            </a:r>
          </a:p>
          <a:p>
            <a:pPr>
              <a:lnSpc>
                <a:spcPct val="90000"/>
              </a:lnSpc>
            </a:pPr>
            <a:r>
              <a:rPr lang="en-US" sz="2400"/>
              <a:t>* returns all columns in all tables in table list</a:t>
            </a:r>
          </a:p>
          <a:p>
            <a:pPr lvl="2">
              <a:lnSpc>
                <a:spcPct val="90000"/>
              </a:lnSpc>
            </a:pPr>
            <a:r>
              <a:rPr lang="en-US" sz="1800">
                <a:cs typeface="Times New Roman" pitchFamily="18" charset="0"/>
              </a:rPr>
              <a:t>SELECT *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>
                <a:cs typeface="Times New Roman" pitchFamily="18" charset="0"/>
              </a:rPr>
              <a:t>	FROM student</a:t>
            </a:r>
            <a:endParaRPr lang="en-US" sz="1800"/>
          </a:p>
          <a:p>
            <a:pPr>
              <a:lnSpc>
                <a:spcPct val="90000"/>
              </a:lnSpc>
            </a:pPr>
            <a:r>
              <a:rPr lang="en-US" sz="2400"/>
              <a:t>&lt;field&gt;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returns only specified fields from tables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syntax: [table name].[field name]</a:t>
            </a:r>
          </a:p>
          <a:p>
            <a:pPr>
              <a:lnSpc>
                <a:spcPct val="90000"/>
              </a:lnSpc>
            </a:pPr>
            <a:r>
              <a:rPr lang="en-US" sz="2400"/>
              <a:t>&lt;expression&gt;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applies a function to a field (calculation/transformation/aggregation)</a:t>
            </a:r>
          </a:p>
          <a:p>
            <a:pPr lvl="2">
              <a:lnSpc>
                <a:spcPct val="90000"/>
              </a:lnSpc>
            </a:pPr>
            <a:r>
              <a:rPr lang="en-US" sz="1800">
                <a:cs typeface="Times New Roman" pitchFamily="18" charset="0"/>
              </a:rPr>
              <a:t>SELECT SUM([course].[credits]) AS [Total_Credits]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>
                <a:cs typeface="Times New Roman" pitchFamily="18" charset="0"/>
              </a:rPr>
              <a:t>	FROM course;</a:t>
            </a:r>
          </a:p>
          <a:p>
            <a:pPr lvl="2">
              <a:lnSpc>
                <a:spcPct val="90000"/>
              </a:lnSpc>
            </a:pPr>
            <a:r>
              <a:rPr lang="en-US" sz="1800">
                <a:cs typeface="Times New Roman" pitchFamily="18" charset="0"/>
              </a:rPr>
              <a:t>SELECT COUNT([course].[number]) AS [number_of_courses]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>
                <a:cs typeface="Times New Roman" pitchFamily="18" charset="0"/>
              </a:rPr>
              <a:t>	FROM course;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SELECT: &lt;table&gt;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list of tables that you want columns from</a:t>
            </a:r>
          </a:p>
          <a:p>
            <a:r>
              <a:rPr lang="en-US"/>
              <a:t>separated by commas</a:t>
            </a:r>
          </a:p>
          <a:p>
            <a:r>
              <a:rPr lang="en-US"/>
              <a:t>use brackets, but don’t have to</a:t>
            </a:r>
          </a:p>
          <a:p>
            <a:pPr lvl="1"/>
            <a:r>
              <a:rPr lang="en-US"/>
              <a:t>[course],[student]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bllines">
  <a:themeElements>
    <a:clrScheme name="dbllin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bllines">
      <a:majorFont>
        <a:latin typeface="Book Antiqu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d:\msapps\powerpnt\template\sldshow\dbllines.ppt</Template>
  <TotalTime>5740</TotalTime>
  <Pages>6</Pages>
  <Words>438</Words>
  <Application>Microsoft Office PowerPoint</Application>
  <PresentationFormat>35mm Slides</PresentationFormat>
  <Paragraphs>129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Book Antiqua</vt:lpstr>
      <vt:lpstr>Monotype Sorts</vt:lpstr>
      <vt:lpstr>Times New Roman</vt:lpstr>
      <vt:lpstr>dbllines</vt:lpstr>
      <vt:lpstr>Structured Query Language (SQL)</vt:lpstr>
      <vt:lpstr>Internal Structure of DBMS</vt:lpstr>
      <vt:lpstr>External Views of DBMS</vt:lpstr>
      <vt:lpstr>SQL</vt:lpstr>
      <vt:lpstr>SELECT – Basic statement for data query</vt:lpstr>
      <vt:lpstr>Query Categories</vt:lpstr>
      <vt:lpstr>SELECT: [DISTINCT | ALL]</vt:lpstr>
      <vt:lpstr>SELECT: [* | &lt;field&gt; | &lt;expression&gt;]</vt:lpstr>
      <vt:lpstr>SELECT: &lt;table&gt;</vt:lpstr>
      <vt:lpstr>SQL Aggregation Functions</vt:lpstr>
      <vt:lpstr>SQL Aggregation Functions</vt:lpstr>
      <vt:lpstr>SELECT: &lt;where clause&gt;</vt:lpstr>
      <vt:lpstr>SELECT: &lt;group by&gt;</vt:lpstr>
      <vt:lpstr>SELECT: &lt;order by clause&gt;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Control</dc:title>
  <dc:subject/>
  <dc:creator>Civil &amp; Environmental Engineering</dc:creator>
  <cp:keywords/>
  <dc:description/>
  <cp:lastModifiedBy>Microsoft account</cp:lastModifiedBy>
  <cp:revision>213</cp:revision>
  <cp:lastPrinted>1601-01-01T00:00:00Z</cp:lastPrinted>
  <dcterms:created xsi:type="dcterms:W3CDTF">1996-11-21T10:23:44Z</dcterms:created>
  <dcterms:modified xsi:type="dcterms:W3CDTF">2023-09-26T17:34:53Z</dcterms:modified>
</cp:coreProperties>
</file>