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Average"/>
      <p:regular r:id="rId50"/>
    </p:embeddedFont>
    <p:embeddedFont>
      <p:font typeface="Oswa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973E53F-392E-422F-A190-81EF713A3EBA}">
  <a:tblStyle styleId="{B973E53F-392E-422F-A190-81EF713A3EB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swald-regular.fntdata"/><Relationship Id="rId50" Type="http://schemas.openxmlformats.org/officeDocument/2006/relationships/font" Target="fonts/Average-regular.fntdata"/><Relationship Id="rId52" Type="http://schemas.openxmlformats.org/officeDocument/2006/relationships/font" Target="fonts/Oswa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63" name="Shape 6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grpSp>
        <p:nvGrpSpPr>
          <p:cNvPr id="76" name="Shape 76"/>
          <p:cNvGrpSpPr/>
          <p:nvPr/>
        </p:nvGrpSpPr>
        <p:grpSpPr>
          <a:xfrm>
            <a:off x="6902600" y="121087"/>
            <a:ext cx="2173500" cy="382512"/>
            <a:chOff x="210325" y="121087"/>
            <a:chExt cx="2173500" cy="382512"/>
          </a:xfrm>
        </p:grpSpPr>
        <p:sp>
          <p:nvSpPr>
            <p:cNvPr id="77" name="Shape 77"/>
            <p:cNvSpPr txBox="1"/>
            <p:nvPr/>
          </p:nvSpPr>
          <p:spPr>
            <a:xfrm>
              <a:off x="210325" y="121100"/>
              <a:ext cx="21735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10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©		Arnaud Guissani</a:t>
              </a:r>
            </a:p>
          </p:txBody>
        </p:sp>
        <p:pic>
          <p:nvPicPr>
            <p:cNvPr descr="Logo-MindFruits.png" id="78" name="Shape 7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6397" y="121087"/>
              <a:ext cx="669541" cy="266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6" name="Shape 11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24" name="Shape 24"/>
          <p:cNvSpPr txBox="1"/>
          <p:nvPr/>
        </p:nvSpPr>
        <p:spPr>
          <a:xfrm>
            <a:off x="6908975" y="121100"/>
            <a:ext cx="2173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©		Arnaud Guissani</a:t>
            </a:r>
          </a:p>
        </p:txBody>
      </p:sp>
      <p:pic>
        <p:nvPicPr>
          <p:cNvPr descr="Logo-MindFruits.png"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5072" y="121087"/>
            <a:ext cx="669541" cy="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Shape 14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779700" y="2547850"/>
            <a:ext cx="1584600" cy="8676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ctrTitle"/>
          </p:nvPr>
        </p:nvSpPr>
        <p:spPr>
          <a:xfrm>
            <a:off x="671257" y="7620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400"/>
              <a:t>Microsoft Excel</a:t>
            </a:r>
          </a:p>
          <a:p>
            <a:pPr lvl="0">
              <a:spcBef>
                <a:spcPts val="0"/>
              </a:spcBef>
              <a:buNone/>
            </a:pPr>
            <a:r>
              <a:rPr lang="fr" sz="1000"/>
              <a:t> </a:t>
            </a:r>
            <a:br>
              <a:rPr lang="fr"/>
            </a:br>
            <a:r>
              <a:rPr lang="fr"/>
              <a:t>Module 3 : Tableaux Croisés Dynamiques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671250" y="27174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Arnaud GUISSANI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i="1" lang="fr" sz="1800"/>
              <a:t>Traffic Manager chez MindFruits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50" y="3907150"/>
            <a:ext cx="2272775" cy="1111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Shape 168"/>
          <p:cNvGrpSpPr/>
          <p:nvPr/>
        </p:nvGrpSpPr>
        <p:grpSpPr>
          <a:xfrm>
            <a:off x="5594300" y="4081712"/>
            <a:ext cx="2793900" cy="762000"/>
            <a:chOff x="4638025" y="629300"/>
            <a:chExt cx="2793900" cy="762000"/>
          </a:xfrm>
        </p:grpSpPr>
        <p:sp>
          <p:nvSpPr>
            <p:cNvPr id="169" name="Shape 169"/>
            <p:cNvSpPr/>
            <p:nvPr/>
          </p:nvSpPr>
          <p:spPr>
            <a:xfrm>
              <a:off x="4638025" y="629300"/>
              <a:ext cx="2793900" cy="762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70" name="Shape 1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2960" y="690300"/>
              <a:ext cx="2504025" cy="64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1" name="Shape 171"/>
          <p:cNvCxnSpPr/>
          <p:nvPr/>
        </p:nvCxnSpPr>
        <p:spPr>
          <a:xfrm>
            <a:off x="3714750" y="2605025"/>
            <a:ext cx="1714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774" y="27324"/>
            <a:ext cx="6561074" cy="749057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Onglet Création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2830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Nommez votre tableau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Puis “Tableau Croisé Dynamique”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</a:rPr>
              <a:t>‹#›</a:t>
            </a:fld>
          </a:p>
        </p:txBody>
      </p:sp>
      <p:grpSp>
        <p:nvGrpSpPr>
          <p:cNvPr id="260" name="Shape 260"/>
          <p:cNvGrpSpPr/>
          <p:nvPr/>
        </p:nvGrpSpPr>
        <p:grpSpPr>
          <a:xfrm>
            <a:off x="823175" y="362100"/>
            <a:ext cx="3845700" cy="2500075"/>
            <a:chOff x="-1273850" y="54725"/>
            <a:chExt cx="3845700" cy="2500075"/>
          </a:xfrm>
        </p:grpSpPr>
        <p:sp>
          <p:nvSpPr>
            <p:cNvPr id="261" name="Shape 261"/>
            <p:cNvSpPr txBox="1"/>
            <p:nvPr/>
          </p:nvSpPr>
          <p:spPr>
            <a:xfrm>
              <a:off x="1676950" y="54725"/>
              <a:ext cx="894900" cy="273300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Shape 262"/>
            <p:cNvCxnSpPr/>
            <p:nvPr/>
          </p:nvCxnSpPr>
          <p:spPr>
            <a:xfrm flipH="1" rot="10800000">
              <a:off x="1379800" y="334800"/>
              <a:ext cx="389400" cy="22185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63" name="Shape 263"/>
            <p:cNvCxnSpPr/>
            <p:nvPr/>
          </p:nvCxnSpPr>
          <p:spPr>
            <a:xfrm flipH="1">
              <a:off x="-1222700" y="2553300"/>
              <a:ext cx="2602500" cy="15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4" name="Shape 264"/>
            <p:cNvSpPr txBox="1"/>
            <p:nvPr/>
          </p:nvSpPr>
          <p:spPr>
            <a:xfrm>
              <a:off x="-1273850" y="2151650"/>
              <a:ext cx="29508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chemeClr val="accent5"/>
                  </a:solidFill>
                </a:rPr>
                <a:t>Nommez votre Tableau</a:t>
              </a:r>
            </a:p>
          </p:txBody>
        </p:sp>
      </p:grpSp>
      <p:grpSp>
        <p:nvGrpSpPr>
          <p:cNvPr id="265" name="Shape 265"/>
          <p:cNvGrpSpPr/>
          <p:nvPr/>
        </p:nvGrpSpPr>
        <p:grpSpPr>
          <a:xfrm>
            <a:off x="437175" y="207125"/>
            <a:ext cx="5785450" cy="4185000"/>
            <a:chOff x="-1791750" y="-1625625"/>
            <a:chExt cx="5785450" cy="4185000"/>
          </a:xfrm>
        </p:grpSpPr>
        <p:sp>
          <p:nvSpPr>
            <p:cNvPr id="266" name="Shape 266"/>
            <p:cNvSpPr txBox="1"/>
            <p:nvPr/>
          </p:nvSpPr>
          <p:spPr>
            <a:xfrm>
              <a:off x="2586700" y="-1625625"/>
              <a:ext cx="1407000" cy="237900"/>
            </a:xfrm>
            <a:prstGeom prst="rect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Shape 267"/>
            <p:cNvCxnSpPr>
              <a:endCxn id="266" idx="2"/>
            </p:cNvCxnSpPr>
            <p:nvPr/>
          </p:nvCxnSpPr>
          <p:spPr>
            <a:xfrm flipH="1" rot="10800000">
              <a:off x="1349200" y="-1387725"/>
              <a:ext cx="1941000" cy="3941100"/>
            </a:xfrm>
            <a:prstGeom prst="straightConnector1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68" name="Shape 268"/>
            <p:cNvCxnSpPr/>
            <p:nvPr/>
          </p:nvCxnSpPr>
          <p:spPr>
            <a:xfrm rot="10800000">
              <a:off x="-1737249" y="2559375"/>
              <a:ext cx="3087599" cy="0"/>
            </a:xfrm>
            <a:prstGeom prst="straightConnector1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69" name="Shape 269"/>
            <p:cNvSpPr txBox="1"/>
            <p:nvPr/>
          </p:nvSpPr>
          <p:spPr>
            <a:xfrm>
              <a:off x="-1791750" y="2151650"/>
              <a:ext cx="34686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rgbClr val="4A86E8"/>
                  </a:solidFill>
                </a:rPr>
                <a:t>Tableau Croisé Dynamique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Insérez votre tableau croisé dynamique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Dans la fenêtre &gt; OK 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fr"/>
              <a:t>Cochez « Ajouter ces valeurs au modèle » (si disponible)</a:t>
            </a:r>
            <a:br>
              <a:rPr lang="fr"/>
            </a:b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850" y="1990774"/>
            <a:ext cx="3660300" cy="308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4 champs à choisir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</a:rPr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125" y="1152475"/>
            <a:ext cx="4171950" cy="363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Shape 285"/>
          <p:cNvGrpSpPr/>
          <p:nvPr/>
        </p:nvGrpSpPr>
        <p:grpSpPr>
          <a:xfrm>
            <a:off x="147775" y="2636625"/>
            <a:ext cx="4825100" cy="1796350"/>
            <a:chOff x="38500" y="1721325"/>
            <a:chExt cx="4825100" cy="1796350"/>
          </a:xfrm>
        </p:grpSpPr>
        <p:sp>
          <p:nvSpPr>
            <p:cNvPr id="286" name="Shape 286"/>
            <p:cNvSpPr txBox="1"/>
            <p:nvPr/>
          </p:nvSpPr>
          <p:spPr>
            <a:xfrm>
              <a:off x="2836500" y="1994575"/>
              <a:ext cx="2027100" cy="1523100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87" name="Shape 287"/>
            <p:cNvCxnSpPr>
              <a:endCxn id="286" idx="1"/>
            </p:cNvCxnSpPr>
            <p:nvPr/>
          </p:nvCxnSpPr>
          <p:spPr>
            <a:xfrm>
              <a:off x="1379700" y="2124925"/>
              <a:ext cx="1456800" cy="6312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88" name="Shape 288"/>
            <p:cNvCxnSpPr/>
            <p:nvPr/>
          </p:nvCxnSpPr>
          <p:spPr>
            <a:xfrm rot="10800000">
              <a:off x="95500" y="2124950"/>
              <a:ext cx="1284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89" name="Shape 289"/>
            <p:cNvSpPr txBox="1"/>
            <p:nvPr/>
          </p:nvSpPr>
          <p:spPr>
            <a:xfrm>
              <a:off x="38500" y="1721325"/>
              <a:ext cx="15507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chemeClr val="accent5"/>
                  </a:solidFill>
                </a:rPr>
                <a:t>Dimensions</a:t>
              </a: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4972754" y="2199658"/>
            <a:ext cx="3818355" cy="2260729"/>
            <a:chOff x="4747472" y="1731037"/>
            <a:chExt cx="4101788" cy="3125575"/>
          </a:xfrm>
        </p:grpSpPr>
        <p:grpSp>
          <p:nvGrpSpPr>
            <p:cNvPr id="291" name="Shape 291"/>
            <p:cNvGrpSpPr/>
            <p:nvPr/>
          </p:nvGrpSpPr>
          <p:grpSpPr>
            <a:xfrm>
              <a:off x="4747472" y="2266718"/>
              <a:ext cx="4101788" cy="2589894"/>
              <a:chOff x="4747472" y="2266718"/>
              <a:chExt cx="4101788" cy="2589894"/>
            </a:xfrm>
          </p:grpSpPr>
          <p:sp>
            <p:nvSpPr>
              <p:cNvPr id="292" name="Shape 292"/>
              <p:cNvSpPr txBox="1"/>
              <p:nvPr/>
            </p:nvSpPr>
            <p:spPr>
              <a:xfrm flipH="1">
                <a:off x="4747472" y="2703513"/>
                <a:ext cx="2223300" cy="2153100"/>
              </a:xfrm>
              <a:prstGeom prst="rect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3" name="Shape 293"/>
              <p:cNvCxnSpPr/>
              <p:nvPr/>
            </p:nvCxnSpPr>
            <p:spPr>
              <a:xfrm flipH="1">
                <a:off x="6970761" y="2279918"/>
                <a:ext cx="635400" cy="42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94" name="Shape 294"/>
              <p:cNvCxnSpPr/>
              <p:nvPr/>
            </p:nvCxnSpPr>
            <p:spPr>
              <a:xfrm flipH="1" rot="10800000">
                <a:off x="7585661" y="2266718"/>
                <a:ext cx="1263600" cy="13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295" name="Shape 295"/>
            <p:cNvSpPr txBox="1"/>
            <p:nvPr/>
          </p:nvSpPr>
          <p:spPr>
            <a:xfrm>
              <a:off x="7771961" y="1731037"/>
              <a:ext cx="10773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fr" sz="1800">
                  <a:solidFill>
                    <a:schemeClr val="accent4"/>
                  </a:solidFill>
                </a:rPr>
                <a:t>Metrics</a:t>
              </a: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5017625" y="1152475"/>
            <a:ext cx="4021325" cy="1695800"/>
            <a:chOff x="2836500" y="1642175"/>
            <a:chExt cx="4021325" cy="1695800"/>
          </a:xfrm>
        </p:grpSpPr>
        <p:sp>
          <p:nvSpPr>
            <p:cNvPr id="297" name="Shape 297"/>
            <p:cNvSpPr txBox="1"/>
            <p:nvPr/>
          </p:nvSpPr>
          <p:spPr>
            <a:xfrm>
              <a:off x="2836500" y="1994575"/>
              <a:ext cx="2027100" cy="1343400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98" name="Shape 298"/>
            <p:cNvCxnSpPr/>
            <p:nvPr/>
          </p:nvCxnSpPr>
          <p:spPr>
            <a:xfrm flipH="1">
              <a:off x="4863600" y="2035262"/>
              <a:ext cx="501600" cy="6231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99" name="Shape 299"/>
            <p:cNvCxnSpPr/>
            <p:nvPr/>
          </p:nvCxnSpPr>
          <p:spPr>
            <a:xfrm rot="10800000">
              <a:off x="5364125" y="2045800"/>
              <a:ext cx="1284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00" name="Shape 300"/>
            <p:cNvSpPr txBox="1"/>
            <p:nvPr/>
          </p:nvSpPr>
          <p:spPr>
            <a:xfrm>
              <a:off x="5307125" y="1642175"/>
              <a:ext cx="15507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chemeClr val="accent5"/>
                  </a:solidFill>
                </a:rPr>
                <a:t>Dimensions</a:t>
              </a: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204775" y="1152475"/>
            <a:ext cx="4768100" cy="1695675"/>
            <a:chOff x="95500" y="1646200"/>
            <a:chExt cx="4768100" cy="1695675"/>
          </a:xfrm>
        </p:grpSpPr>
        <p:sp>
          <p:nvSpPr>
            <p:cNvPr id="302" name="Shape 302"/>
            <p:cNvSpPr txBox="1"/>
            <p:nvPr/>
          </p:nvSpPr>
          <p:spPr>
            <a:xfrm>
              <a:off x="2836500" y="1994575"/>
              <a:ext cx="2027100" cy="1347300"/>
            </a:xfrm>
            <a:prstGeom prst="rect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303" name="Shape 303"/>
            <p:cNvCxnSpPr>
              <a:endCxn id="302" idx="1"/>
            </p:cNvCxnSpPr>
            <p:nvPr/>
          </p:nvCxnSpPr>
          <p:spPr>
            <a:xfrm>
              <a:off x="1379700" y="2358625"/>
              <a:ext cx="1456800" cy="309600"/>
            </a:xfrm>
            <a:prstGeom prst="straightConnector1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304" name="Shape 304"/>
            <p:cNvCxnSpPr/>
            <p:nvPr/>
          </p:nvCxnSpPr>
          <p:spPr>
            <a:xfrm rot="10800000">
              <a:off x="95500" y="2350550"/>
              <a:ext cx="1284300" cy="0"/>
            </a:xfrm>
            <a:prstGeom prst="straightConnector1">
              <a:avLst/>
            </a:prstGeom>
            <a:noFill/>
            <a:ln cap="flat" cmpd="sng" w="28575">
              <a:solidFill>
                <a:srgbClr val="4A86E8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05" name="Shape 305"/>
            <p:cNvSpPr txBox="1"/>
            <p:nvPr/>
          </p:nvSpPr>
          <p:spPr>
            <a:xfrm>
              <a:off x="95500" y="1646200"/>
              <a:ext cx="15507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fr" sz="1800">
                  <a:solidFill>
                    <a:schemeClr val="accent5"/>
                  </a:solidFill>
                </a:rPr>
                <a:t>Dimensions </a:t>
              </a:r>
              <a:r>
                <a:rPr b="1" lang="fr" sz="1800">
                  <a:solidFill>
                    <a:schemeClr val="accent4"/>
                  </a:solidFill>
                </a:rPr>
                <a:t>ou Metrics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Vous obtenez votre tableau croisé dynamique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84" y="1290975"/>
            <a:ext cx="79095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Réextraire des données en 1 clic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Double cliquer sur une cellule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fr"/>
              <a:t>Produit un export des données correspondantes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55962" t="0"/>
          <a:stretch/>
        </p:blipFill>
        <p:spPr>
          <a:xfrm>
            <a:off x="311700" y="1993975"/>
            <a:ext cx="3114098" cy="3032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3490475" y="3196725"/>
            <a:ext cx="1134000" cy="7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75" y="2414737"/>
            <a:ext cx="4317050" cy="22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Utiliser les filtres pour analyser ses données</a:t>
            </a: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Filtres utilisables pour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◆"/>
            </a:pPr>
            <a:r>
              <a:rPr lang="fr" sz="1600"/>
              <a:t>Les lignes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◆"/>
            </a:pPr>
            <a:r>
              <a:rPr lang="fr" sz="1600"/>
              <a:t>Les colonnes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Peuvent trier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◆"/>
            </a:pPr>
            <a:r>
              <a:rPr lang="fr" sz="1600"/>
              <a:t>Les dimensions</a:t>
            </a:r>
          </a:p>
          <a:p>
            <a:pPr indent="-330200" lvl="1" marL="914400">
              <a:spcBef>
                <a:spcPts val="0"/>
              </a:spcBef>
              <a:buSzPct val="100000"/>
              <a:buChar char="◆"/>
            </a:pPr>
            <a:r>
              <a:rPr lang="fr" sz="1600"/>
              <a:t>Les metrics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Utiliser les filtres pour analyser ses données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4237500" cy="7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12500"/>
              <a:buFont typeface="Average"/>
              <a:buChar char="➔"/>
            </a:pPr>
            <a:r>
              <a:rPr lang="fr"/>
              <a:t>Filtrer les metrics d’une ligne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0" r="44882" t="0"/>
          <a:stretch/>
        </p:blipFill>
        <p:spPr>
          <a:xfrm>
            <a:off x="245150" y="1601899"/>
            <a:ext cx="3969374" cy="381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450" y="1631821"/>
            <a:ext cx="4120450" cy="10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>
            <p:ph idx="1" type="body"/>
          </p:nvPr>
        </p:nvSpPr>
        <p:spPr>
          <a:xfrm>
            <a:off x="4605450" y="2841775"/>
            <a:ext cx="4120500" cy="7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12500"/>
              <a:buFont typeface="Average"/>
              <a:buChar char="➔"/>
            </a:pPr>
            <a:r>
              <a:rPr lang="fr"/>
              <a:t>Ne conservera que les lignes dont les sessions &gt;500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Utiliser les filtres pour analyser ses données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152475"/>
            <a:ext cx="4237500" cy="7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12500"/>
              <a:buFont typeface="Average"/>
              <a:buChar char="➔"/>
            </a:pPr>
            <a:r>
              <a:rPr lang="fr"/>
              <a:t>Filtrer les metrics d’une ligne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605450" y="2841775"/>
            <a:ext cx="4120500" cy="7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12500"/>
              <a:buFont typeface="Average"/>
              <a:buChar char="➔"/>
            </a:pPr>
            <a:r>
              <a:rPr lang="fr"/>
              <a:t>Ne conservera que les lignes avec les 10 meilleures scores de session</a:t>
            </a:r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75" y="1591550"/>
            <a:ext cx="4053124" cy="35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075" y="1626725"/>
            <a:ext cx="4326050" cy="11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Utiliser les filtres pour analyser ses données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4237500" cy="7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12500"/>
              <a:buFont typeface="Average"/>
              <a:buChar char="➔"/>
            </a:pPr>
            <a:r>
              <a:rPr lang="fr"/>
              <a:t>Filtrer les dimensions d’une ligne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605450" y="2841775"/>
            <a:ext cx="4120500" cy="7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12500"/>
              <a:buFont typeface="Average"/>
              <a:buChar char="➔"/>
            </a:pPr>
            <a:r>
              <a:rPr lang="fr"/>
              <a:t>Ne conservera que les lignes qui contiennent “bijoux”</a:t>
            </a: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9" y="1630274"/>
            <a:ext cx="3288249" cy="35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400" y="1345273"/>
            <a:ext cx="3688599" cy="139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Utiliser les filtres pour analyser ses données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4237500" cy="70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12500"/>
              <a:buFont typeface="Average"/>
              <a:buChar char="➔"/>
            </a:pPr>
            <a:r>
              <a:rPr lang="fr"/>
              <a:t>Filtrer les metrics d’une ligne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388500" y="1673525"/>
            <a:ext cx="2443800" cy="118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12500"/>
              <a:buFont typeface="Average"/>
              <a:buChar char="➔"/>
            </a:pPr>
            <a:r>
              <a:rPr lang="fr"/>
              <a:t>Va trier par le nombre décroissant des sessions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50" y="1673525"/>
            <a:ext cx="2095175" cy="32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600" y="1673525"/>
            <a:ext cx="2817774" cy="293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Mettre sa BDD au bon format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Créer son tableau croisé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Étendre son analyse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Créer des relations (Excel 13-16)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Créer ses visualisations</a:t>
            </a:r>
          </a:p>
          <a:p>
            <a:pPr indent="-368300" lvl="0" marL="457200" rtl="0">
              <a:spcBef>
                <a:spcPts val="0"/>
              </a:spcBef>
              <a:buSzPct val="100000"/>
              <a:buAutoNum type="romanUcPeriod"/>
            </a:pPr>
            <a:r>
              <a:rPr lang="fr" sz="2200"/>
              <a:t>Créer un Dashboard Dynamique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4658525" y="4351150"/>
            <a:ext cx="2827800" cy="4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Étendre son analyse</a:t>
            </a:r>
          </a:p>
        </p:txBody>
      </p:sp>
      <p:sp>
        <p:nvSpPr>
          <p:cNvPr id="376" name="Shape 376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377" name="Shape 377"/>
          <p:cNvSpPr txBox="1"/>
          <p:nvPr/>
        </p:nvSpPr>
        <p:spPr>
          <a:xfrm>
            <a:off x="4583375" y="6825"/>
            <a:ext cx="456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k35b2iJW4iiCinH4SY7qqN1gYdueGF2YosCkH0kFPl7mAlgXwlwexhI46SnDtKmZ3OYGymDcxT75minKW8TagvZ3uy6ZvAuAlsinLaNiJ05xRww84y50jAcnHAxZxEpY1V0oOPpDCgYN93I3wx6GskO2NlXVUHHlt4m4s6xDUFYBQqHuLgSsNHmBZE3rhW1RBIE4Ga61M13uo5js8XwtWtrCDayugInrMAk9Nf0buzETSKpf2vS1cfvMTjUL0EmbtFV7yLRBbJId7HFLI8UHJ70fkV3bXNSUxGdNnMntmwFQew2WeriuTBLTrylhaNNZnNqSywRCOxEWmsFtMLMWHAPDIDuV1qiAQVSYIvbKVCuxLzNfb5mLDqyWlD92Si1A0mIaFNuvo8ZWnVvYon4FY7TVB4hfHSZX5RYWDF68TN070IgMWsOZE3XkEoYDXj0MrsrHFEwXtmfauK3N04zPwa81VJMw2riKHxoeGCgOxG3doYhKxfeiMg3NIY27FSd9Sc5fr39idsyagDP0S0UH7p3naDlb9isGJ6Rw4fuKABI3hsa1rFHEog9kOxTSJdEs88wHBiIWv5hCwn1F9r79Wfu527JXbmJnT73ptV16oZ3mh8IaRxFEf7eA1WW8857JHsvI4axoPvbpiywfpfU7dTgPWqO21i0hPbmYq7g27oza9jJ1Y560Z30aS1K8R0UVcIaMrLZEjUxhD64ZDATw4tRCexo3ws4WFldbZ1BChOifclp1wUVssYz3wuKrojv8qr1HwrU7NqNvuvQ3Q9AIElXrlHNJaX6igFOj3cMxuEBowWIX0gjW4YuaFBrbfUCZ0xW3t0yr27FSd9Sc5fr39idsyagDP0S0UH7p3naDlb9isGJ6Rw4fuKABI3hsa1rFHEog9kOxTSJdEs88wHBiIWv5hCwn1F9r79Wfu527JXbmJnT73ptV16oZ3mh8IaRxFEf7eA1WW8857JHsvI4axoPvbpiywfpfU7dTgPWqO21i0hPbmYq7g27</a:t>
            </a:r>
          </a:p>
        </p:txBody>
      </p:sp>
      <p:sp>
        <p:nvSpPr>
          <p:cNvPr id="378" name="Shape 378"/>
          <p:cNvSpPr/>
          <p:nvPr/>
        </p:nvSpPr>
        <p:spPr>
          <a:xfrm>
            <a:off x="4583375" y="-44475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NB : Toujours actualiser sa BDD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fr"/>
              <a:t>À chaque modification de la BDD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/>
              <a:t>Il faut actualiser manuellement le tableau croisé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fr"/>
              <a:t>Analyser &gt; Actualiser</a:t>
            </a: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2479050"/>
            <a:ext cx="47815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Regrouper/dissocier des données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➔"/>
            </a:pPr>
            <a:r>
              <a:rPr lang="fr"/>
              <a:t>Sélectionner les colonnes concernées avec CTRL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Clic-droit &gt; Grouper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75" y="1861825"/>
            <a:ext cx="3432275" cy="31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/>
          <p:nvPr/>
        </p:nvSpPr>
        <p:spPr>
          <a:xfrm>
            <a:off x="3668075" y="3210425"/>
            <a:ext cx="2015100" cy="72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7" name="Shape 3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300" y="1137959"/>
            <a:ext cx="2666950" cy="391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Développer toutes les sous catégories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Clic droit =&gt; Développer/Réduire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fr"/>
              <a:t>Développer le champ entier</a:t>
            </a: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0" l="28224" r="8150" t="0"/>
          <a:stretch/>
        </p:blipFill>
        <p:spPr>
          <a:xfrm>
            <a:off x="0" y="2431725"/>
            <a:ext cx="3852524" cy="23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294" y="2431724"/>
            <a:ext cx="2952280" cy="23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/>
          <p:nvPr/>
        </p:nvSpPr>
        <p:spPr>
          <a:xfrm>
            <a:off x="3948150" y="3121600"/>
            <a:ext cx="1599000" cy="8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Réduire </a:t>
            </a:r>
            <a:r>
              <a:rPr lang="fr"/>
              <a:t>toutes les sous catégories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Clic droit =&gt; Développer/Réduire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/>
              <a:t>Réduire le champ entier</a:t>
            </a:r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415" name="Shape 415"/>
          <p:cNvSpPr/>
          <p:nvPr/>
        </p:nvSpPr>
        <p:spPr>
          <a:xfrm>
            <a:off x="3948150" y="3121600"/>
            <a:ext cx="1599000" cy="8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0" l="28724" r="0" t="0"/>
          <a:stretch/>
        </p:blipFill>
        <p:spPr>
          <a:xfrm>
            <a:off x="54650" y="2300687"/>
            <a:ext cx="3787849" cy="26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 b="0" l="47941" r="0" t="0"/>
          <a:stretch/>
        </p:blipFill>
        <p:spPr>
          <a:xfrm>
            <a:off x="5751448" y="2654387"/>
            <a:ext cx="3189925" cy="174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Regrouper/dissocier ses données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152475"/>
            <a:ext cx="5644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➔"/>
            </a:pPr>
            <a:r>
              <a:rPr lang="fr"/>
              <a:t>Pour des dates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Avoir ses dates au format Date (Pas texte!)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Clic-droit sur une date dans le tableau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&gt; Grouper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&gt; Choisir le niveau d’analyse désiré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➔"/>
            </a:pPr>
            <a:r>
              <a:rPr lang="fr"/>
              <a:t>On peut sélectionner par jours, mois, trimestres ou années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000" y="1365250"/>
            <a:ext cx="23812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Regrouper/dissocier par semaine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➔"/>
            </a:pPr>
            <a:r>
              <a:rPr lang="fr"/>
              <a:t>Sélectionner “Jours”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Nombre de jours =&gt; 7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OK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➔"/>
            </a:pPr>
            <a:r>
              <a:rPr lang="fr"/>
              <a:t>Ou créer une nouvelle colonne dans la BDD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Fonction TEXT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=TEXT(date,”jjjj”)</a:t>
            </a:r>
          </a:p>
        </p:txBody>
      </p:sp>
      <p:sp>
        <p:nvSpPr>
          <p:cNvPr id="432" name="Shape 4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433" name="Shape 4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000" y="1365250"/>
            <a:ext cx="23812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Compléter sa BDD avec des nouvelles dimensions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Si la BDD n’en dispose pas :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Rajouter les jours des semaines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Rajouter les numéros des semaines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2000"/>
              <a:t>Et toutes les autres données permettant de compléter l’analyse...</a:t>
            </a: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un segment pour reclasser ses données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Onglet Analyser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/>
              <a:t>&gt; Insérer un segment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fr"/>
              <a:t>Sélectionner la dimension qui segmentera les données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00" y="2337850"/>
            <a:ext cx="38671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371" y="1907100"/>
            <a:ext cx="1705250" cy="30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4584762" y="3326550"/>
            <a:ext cx="11817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Insérer une barre temporelle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Onglet Analyser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/>
              <a:t>&gt; Insérer une timeline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fr"/>
              <a:t>Sélectionner la dimension de type date</a:t>
            </a: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458" name="Shape 458"/>
          <p:cNvSpPr/>
          <p:nvPr/>
        </p:nvSpPr>
        <p:spPr>
          <a:xfrm>
            <a:off x="3949512" y="3333375"/>
            <a:ext cx="11817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 b="-4729" l="-1960" r="1960" t="4730"/>
          <a:stretch/>
        </p:blipFill>
        <p:spPr>
          <a:xfrm>
            <a:off x="597301" y="2252525"/>
            <a:ext cx="3139075" cy="28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Shape 4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12" y="2040737"/>
            <a:ext cx="23526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34348" t="0"/>
          <a:stretch/>
        </p:blipFill>
        <p:spPr>
          <a:xfrm>
            <a:off x="4569724" y="0"/>
            <a:ext cx="477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Avoir une BDD au bon format</a:t>
            </a:r>
          </a:p>
        </p:txBody>
      </p:sp>
      <p:sp>
        <p:nvSpPr>
          <p:cNvPr id="186" name="Shape 186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sp>
        <p:nvSpPr>
          <p:cNvPr id="188" name="Shape 188"/>
          <p:cNvSpPr/>
          <p:nvPr/>
        </p:nvSpPr>
        <p:spPr>
          <a:xfrm>
            <a:off x="4569725" y="0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4576550" y="-54650"/>
            <a:ext cx="4788300" cy="5252700"/>
          </a:xfrm>
          <a:prstGeom prst="rect">
            <a:avLst/>
          </a:prstGeom>
          <a:solidFill>
            <a:srgbClr val="1E714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RECHERCHEV est mort !</a:t>
            </a:r>
          </a:p>
        </p:txBody>
      </p:sp>
      <p:sp>
        <p:nvSpPr>
          <p:cNvPr id="467" name="Shape 4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  <p:sp>
        <p:nvSpPr>
          <p:cNvPr id="469" name="Shape 469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Créez des relations dans vos tables</a:t>
            </a:r>
          </a:p>
        </p:txBody>
      </p:sp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50" y="520237"/>
            <a:ext cx="4645150" cy="261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299" y="2595862"/>
            <a:ext cx="4146949" cy="20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Transformez vos données en tables</a:t>
            </a:r>
          </a:p>
        </p:txBody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➔"/>
            </a:pPr>
            <a:r>
              <a:t/>
            </a:r>
            <a:endParaRPr/>
          </a:p>
        </p:txBody>
      </p:sp>
      <p:sp>
        <p:nvSpPr>
          <p:cNvPr id="478" name="Shape 4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Rendez votre segment multi base	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➔"/>
            </a:pPr>
            <a:r>
              <a:rPr lang="fr"/>
              <a:t>Lorsqu’on a connecté plusieurs bases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Il faut faire clic-droit sur son segment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“Report connections”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◆"/>
            </a:pPr>
            <a:r>
              <a:rPr lang="fr"/>
              <a:t>Et sélectionner les connexions</a:t>
            </a:r>
          </a:p>
        </p:txBody>
      </p:sp>
      <p:sp>
        <p:nvSpPr>
          <p:cNvPr id="485" name="Shape 48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437" y="2625775"/>
            <a:ext cx="34194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4658525" y="4351150"/>
            <a:ext cx="2827800" cy="4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Créer un dashboard dynamique</a:t>
            </a:r>
          </a:p>
        </p:txBody>
      </p:sp>
      <p:sp>
        <p:nvSpPr>
          <p:cNvPr id="493" name="Shape 49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494" name="Shape 494"/>
          <p:cNvSpPr txBox="1"/>
          <p:nvPr/>
        </p:nvSpPr>
        <p:spPr>
          <a:xfrm>
            <a:off x="4583375" y="6825"/>
            <a:ext cx="456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k35b2iJW4iiCinH4SY7qqN1gYdueGF2YosCkH0kFPl7mAlgXwlwexhI46SnDtKmZ3OYGymDcxT75minKW8TagvZ3uy6ZvAuAlsinLaNiJ05xRww84y50jAcnHAxZxEpY1V0oOPpDCgYN93I3wx6GskO2NlXVUHHlt4m4s6xDUFYBQqHuLgSsNHmBZE3rhW1RBIE4Ga61M13uo5js8XwtWtrCDayugInrMAk9Nf0buzETSKpf2vS1cfvMTjUL0EmbtFV7yLRBbJId7HFLI8UHJ70fkV3bXNSUxGdNnMntmwFQew2WeriuTBLTrylhaNNZnNqSywRCOxEWmsFtMLMWHAPDIDuV1qiAQVSYIvbKVCuxLzNfb5mLDqyWlD92Si1A0mIaFNuvo8ZWnVvYon4FY7TVB4hfHSZX5RYWDF68TN070IgMWsOZE3XkEoYDXj0MrsrHFEwXtmfauK3N04zPwa81VJMw2riKHxoeGCgOxG3doYhKxfeiMg3NIY27FSd9Sc5fr39idsyagDP0S0UH7p3naDlb9isGJ6Rw4fuKABI3hsa1rFHEog9kOxTSJdEs88wHBiIWv5hCwn1F9r79Wfu527JXbmJnT73ptV16oZ3mh8IaRxFEf7eA1WW8857JHsvI4axoPvbpiywfpfU7dTgPWqO21i0hPbmYq7g27oza9jJ1Y560Z30aS1K8R0UVcIaMrLZEjUxhD64ZDATw4tRCexo3ws4WFldbZ1BChOifclp1wUVssYz3wuKrojv8qr1HwrU7NqNvuvQ3Q9AIElXrlHNJaX6igFOj3cMxuEBowWIX0gjW4YuaFBrbfUCZ0xW3t0yr27FSd9Sc5fr39idsyagDP0S0UH7p3naDlb9isGJ6Rw4fuKABI3hsa1rFHEog9kOxTSJdEs88wHBiIWv5hCwn1F9r79Wfu527JXbmJnT73ptV16oZ3mh8IaRxFEf7eA1WW8857JHsvI4axoPvbpiywfpfU7dTgPWqO21i0hPbmYq7g27</a:t>
            </a:r>
          </a:p>
        </p:txBody>
      </p:sp>
      <p:sp>
        <p:nvSpPr>
          <p:cNvPr id="495" name="Shape 495"/>
          <p:cNvSpPr/>
          <p:nvPr/>
        </p:nvSpPr>
        <p:spPr>
          <a:xfrm>
            <a:off x="4583375" y="-44475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Créer un segment pour des analyses dynamiques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fr"/>
              <a:t>Les segments vont faciliter l’analyse des données </a:t>
            </a: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658525" y="4351150"/>
            <a:ext cx="2827800" cy="4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TD1 :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S’approprier l’outil</a:t>
            </a:r>
          </a:p>
        </p:txBody>
      </p:sp>
      <p:sp>
        <p:nvSpPr>
          <p:cNvPr id="510" name="Shape 510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511" name="Shape 511"/>
          <p:cNvSpPr txBox="1"/>
          <p:nvPr/>
        </p:nvSpPr>
        <p:spPr>
          <a:xfrm>
            <a:off x="4583375" y="6825"/>
            <a:ext cx="456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k35b2iJW4iiCinH4SY7qqN1gYdueGF2YosCkH0kFPl7mAlgXwlwexhI46SnDtKmZ3OYGymDcxT75minKW8TagvZ3uy6ZvAuAlsinLaNiJ05xRww84y50jAcnHAxZxEpY1V0oOPpDCgYN93I3wx6GskO2NlXVUHHlt4m4s6xDUFYBQqHuLgSsNHmBZE3rhW1RBIE4Ga61M13uo5js8XwtWtrCDayugInrMAk9Nf0buzETSKpf2vS1cfvMTjUL0EmbtFV7yLRBbJId7HFLI8UHJ70fkV3bXNSUxGdNnMntmwFQew2WeriuTBLTrylhaNNZnNqSywRCOxEWmsFtMLMWHAPDIDuV1qiAQVSYIvbKVCuxLzNfb5mLDqyWlD92Si1A0mIaFNuvo8ZWnVvYon4FY7TVB4hfHSZX5RYWDF68TN070IgMWsOZE3XkEoYDXj0MrsrHFEwXtmfauK3N04zPwa81VJMw2riKHxoeGCgOxG3doYhKxfeiMg3NIY27FSd9Sc5fr39idsyagDP0S0UH7p3naDlb9isGJ6Rw4fuKABI3hsa1rFHEog9kOxTSJdEs88wHBiIWv5hCwn1F9r79Wfu527JXbmJnT73ptV16oZ3mh8IaRxFEf7eA1WW8857JHsvI4axoPvbpiywfpfU7dTgPWqO21i0hPbmYq7g27oza9jJ1Y560Z30aS1K8R0UVcIaMrLZEjUxhD64ZDATw4tRCexo3ws4WFldbZ1BChOifclp1wUVssYz3wuKrojv8qr1HwrU7NqNvuvQ3Q9AIElXrlHNJaX6igFOj3cMxuEBowWIX0gjW4YuaFBrbfUCZ0xW3t0yr27FSd9Sc5fr39idsyagDP0S0UH7p3naDlb9isGJ6Rw4fuKABI3hsa1rFHEog9kOxTSJdEs88wHBiIWv5hCwn1F9r79Wfu527JXbmJnT73ptV16oZ3mh8IaRxFEf7eA1WW8857JHsvI4axoPvbpiywfpfU7dTgPWqO21i0hPbmYq7g27</a:t>
            </a:r>
          </a:p>
        </p:txBody>
      </p:sp>
      <p:sp>
        <p:nvSpPr>
          <p:cNvPr id="512" name="Shape 512"/>
          <p:cNvSpPr/>
          <p:nvPr/>
        </p:nvSpPr>
        <p:spPr>
          <a:xfrm>
            <a:off x="4583375" y="-44475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AEDB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3400"/>
              <a:t>PRACTICE TIME</a:t>
            </a:r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&gt; Fichier Excel : “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Module 2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 	|  Feuille “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Caractères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rPr lang="fr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Récapitulatif des fonctions :</a:t>
            </a:r>
          </a:p>
        </p:txBody>
      </p:sp>
      <p:pic>
        <p:nvPicPr>
          <p:cNvPr id="520" name="Shape 52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944950" y="1736675"/>
            <a:ext cx="4169000" cy="3126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Shape 521"/>
          <p:cNvGraphicFramePr/>
          <p:nvPr/>
        </p:nvGraphicFramePr>
        <p:xfrm>
          <a:off x="311700" y="2274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{B973E53F-392E-422F-A190-81EF713A3EBA}</a:tableStyleId>
              </a:tblPr>
              <a:tblGrid>
                <a:gridCol w="2092525"/>
                <a:gridCol w="3845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Définir du texte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=”texte”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fr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Associer des chaînes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chaîne1 &amp; chaîne2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Position d’un caractère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=TROUVE(“chaineàtrouver”;”texteexploré”)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Longueur d’une chaîne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=NBCAR(“chaîne”)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Découpage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=STXT(“chaineàdécouper”;numérodépart;longueur)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22" name="Shape 5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-75125" y="-13650"/>
            <a:ext cx="9337500" cy="5191200"/>
          </a:xfrm>
          <a:prstGeom prst="rect">
            <a:avLst/>
          </a:prstGeom>
          <a:solidFill>
            <a:srgbClr val="F3C81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Aller plus loin dans la visualisation dynamique des données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20500" y="3613425"/>
            <a:ext cx="36270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3199700" y="3518925"/>
            <a:ext cx="2131200" cy="118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fr">
                <a:solidFill>
                  <a:srgbClr val="37474F"/>
                </a:solidFill>
              </a:rPr>
              <a:t>RÉSULTAT</a:t>
            </a:r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637" y="2500399"/>
            <a:ext cx="7192723" cy="26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 rotWithShape="1">
          <a:blip r:embed="rId4">
            <a:alphaModFix/>
          </a:blip>
          <a:srcRect b="31921" l="0" r="2037" t="36588"/>
          <a:stretch/>
        </p:blipFill>
        <p:spPr>
          <a:xfrm>
            <a:off x="3029275" y="1927700"/>
            <a:ext cx="2421600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Module 3 terminé !</a:t>
            </a:r>
          </a:p>
        </p:txBody>
      </p:sp>
      <p:sp>
        <p:nvSpPr>
          <p:cNvPr id="538" name="Shape 5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 de mauvais format 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</a:rPr>
              <a:t>‹#›</a:t>
            </a:fld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000" y="1055112"/>
            <a:ext cx="65722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 de bon format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2208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fr"/>
              <a:t>Des données inexploitables en l’état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fr"/>
              <a:t>Mais très détaillées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346" y="1250149"/>
            <a:ext cx="5755949" cy="73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Différencier les deux types de données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351" y="2470326"/>
            <a:ext cx="5441274" cy="244367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grpSp>
        <p:nvGrpSpPr>
          <p:cNvPr id="211" name="Shape 211"/>
          <p:cNvGrpSpPr/>
          <p:nvPr/>
        </p:nvGrpSpPr>
        <p:grpSpPr>
          <a:xfrm>
            <a:off x="38500" y="1721325"/>
            <a:ext cx="4667700" cy="3135275"/>
            <a:chOff x="38500" y="1721325"/>
            <a:chExt cx="4667700" cy="3135275"/>
          </a:xfrm>
        </p:grpSpPr>
        <p:sp>
          <p:nvSpPr>
            <p:cNvPr id="212" name="Shape 212"/>
            <p:cNvSpPr txBox="1"/>
            <p:nvPr/>
          </p:nvSpPr>
          <p:spPr>
            <a:xfrm>
              <a:off x="1912600" y="2500100"/>
              <a:ext cx="2793600" cy="2356500"/>
            </a:xfrm>
            <a:prstGeom prst="rect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213" name="Shape 213"/>
            <p:cNvCxnSpPr/>
            <p:nvPr/>
          </p:nvCxnSpPr>
          <p:spPr>
            <a:xfrm>
              <a:off x="1379800" y="2124950"/>
              <a:ext cx="594300" cy="4782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>
              <a:off x="95500" y="2124950"/>
              <a:ext cx="1284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5" name="Shape 215"/>
            <p:cNvSpPr txBox="1"/>
            <p:nvPr/>
          </p:nvSpPr>
          <p:spPr>
            <a:xfrm>
              <a:off x="38500" y="1721325"/>
              <a:ext cx="15507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fr" sz="1800">
                  <a:solidFill>
                    <a:schemeClr val="accent5"/>
                  </a:solidFill>
                </a:rPr>
                <a:t>Dimensions</a:t>
              </a:r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4747425" y="1721325"/>
            <a:ext cx="4350949" cy="3135275"/>
            <a:chOff x="4747425" y="1721325"/>
            <a:chExt cx="4350949" cy="3135275"/>
          </a:xfrm>
        </p:grpSpPr>
        <p:grpSp>
          <p:nvGrpSpPr>
            <p:cNvPr id="217" name="Shape 217"/>
            <p:cNvGrpSpPr/>
            <p:nvPr/>
          </p:nvGrpSpPr>
          <p:grpSpPr>
            <a:xfrm>
              <a:off x="4747425" y="2124800"/>
              <a:ext cx="4350949" cy="2731800"/>
              <a:chOff x="4747425" y="2124800"/>
              <a:chExt cx="4350949" cy="2731800"/>
            </a:xfrm>
          </p:grpSpPr>
          <p:sp>
            <p:nvSpPr>
              <p:cNvPr id="218" name="Shape 218"/>
              <p:cNvSpPr txBox="1"/>
              <p:nvPr/>
            </p:nvSpPr>
            <p:spPr>
              <a:xfrm flipH="1">
                <a:off x="4747425" y="2500100"/>
                <a:ext cx="2545200" cy="2356500"/>
              </a:xfrm>
              <a:prstGeom prst="rect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9" name="Shape 219"/>
              <p:cNvCxnSpPr/>
              <p:nvPr/>
            </p:nvCxnSpPr>
            <p:spPr>
              <a:xfrm flipH="1">
                <a:off x="7219875" y="2138000"/>
                <a:ext cx="635400" cy="423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0" name="Shape 220"/>
              <p:cNvCxnSpPr/>
              <p:nvPr/>
            </p:nvCxnSpPr>
            <p:spPr>
              <a:xfrm flipH="1" rot="10800000">
                <a:off x="7834775" y="2124800"/>
                <a:ext cx="1263600" cy="13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221" name="Shape 221"/>
            <p:cNvSpPr txBox="1"/>
            <p:nvPr/>
          </p:nvSpPr>
          <p:spPr>
            <a:xfrm>
              <a:off x="8021075" y="1721325"/>
              <a:ext cx="10773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b="1" lang="fr" sz="1800">
                  <a:solidFill>
                    <a:schemeClr val="accent4"/>
                  </a:solidFill>
                </a:rPr>
                <a:t>Metrics</a:t>
              </a:r>
            </a:p>
          </p:txBody>
        </p:sp>
      </p:grpSp>
      <p:sp>
        <p:nvSpPr>
          <p:cNvPr id="222" name="Shape 222"/>
          <p:cNvSpPr txBox="1"/>
          <p:nvPr/>
        </p:nvSpPr>
        <p:spPr>
          <a:xfrm>
            <a:off x="122950" y="2274625"/>
            <a:ext cx="13935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122950" y="2201600"/>
            <a:ext cx="1550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fr" sz="1800">
                <a:solidFill>
                  <a:schemeClr val="accent5"/>
                </a:solidFill>
              </a:rPr>
              <a:t>&gt; Texte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7848450" y="2201600"/>
            <a:ext cx="1249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i="1" lang="fr" sz="1800">
                <a:solidFill>
                  <a:schemeClr val="accent4"/>
                </a:solidFill>
              </a:rPr>
              <a:t>&gt; Valeurs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Pourquoi tableau croisé dynamique ?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/>
              <a:t>Pourquoi tableau croisé ?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Le tableau va recroiser les données selon des critères que l’on définit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fr"/>
              <a:t>Pourquoi dynamique ?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Les données changent à chaque modification des filtres d’analyse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4658525" y="4351150"/>
            <a:ext cx="2827800" cy="4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Créer son tableau croisé dynamique</a:t>
            </a:r>
          </a:p>
        </p:txBody>
      </p:sp>
      <p:sp>
        <p:nvSpPr>
          <p:cNvPr id="238" name="Shape 238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150" y="1716600"/>
            <a:ext cx="1800315" cy="17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/>
          <p:nvPr/>
        </p:nvSpPr>
        <p:spPr>
          <a:xfrm>
            <a:off x="4569725" y="0"/>
            <a:ext cx="4774800" cy="5246100"/>
          </a:xfrm>
          <a:prstGeom prst="rect">
            <a:avLst/>
          </a:prstGeom>
          <a:solidFill>
            <a:srgbClr val="FFFFFF">
              <a:alpha val="4846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Sélectionnez vos données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Placez-vous dans votre tableau de données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CTRL+A/CMD+A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fr"/>
              <a:t>Accueil &gt; Mettre sous forme de tableau</a:t>
            </a:r>
            <a:br>
              <a:rPr lang="fr"/>
            </a:b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accent3"/>
                </a:solidFill>
              </a:rPr>
              <a:t>‹#›</a:t>
            </a:fld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31138" t="0"/>
          <a:stretch/>
        </p:blipFill>
        <p:spPr>
          <a:xfrm>
            <a:off x="54650" y="2240774"/>
            <a:ext cx="3784175" cy="29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526" y="1792297"/>
            <a:ext cx="4066425" cy="32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3838850" y="3094300"/>
            <a:ext cx="1167900" cy="86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