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Average"/>
      <p:regular r:id="rId61"/>
    </p:embeddedFont>
    <p:embeddedFont>
      <p:font typeface="Oswa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regular.fntdata"/><Relationship Id="rId61" Type="http://schemas.openxmlformats.org/officeDocument/2006/relationships/font" Target="fonts/Average-regular.fntdata"/><Relationship Id="rId20" Type="http://schemas.openxmlformats.org/officeDocument/2006/relationships/slide" Target="slides/slide15.xml"/><Relationship Id="rId63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63" name="Shape 6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76" name="Shape 76"/>
          <p:cNvGrpSpPr/>
          <p:nvPr/>
        </p:nvGrpSpPr>
        <p:grpSpPr>
          <a:xfrm>
            <a:off x="6902600" y="121087"/>
            <a:ext cx="2173500" cy="382512"/>
            <a:chOff x="210325" y="121087"/>
            <a:chExt cx="2173500" cy="382512"/>
          </a:xfrm>
        </p:grpSpPr>
        <p:sp>
          <p:nvSpPr>
            <p:cNvPr id="77" name="Shape 77"/>
            <p:cNvSpPr txBox="1"/>
            <p:nvPr/>
          </p:nvSpPr>
          <p:spPr>
            <a:xfrm>
              <a:off x="210325" y="121100"/>
              <a:ext cx="2173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10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©		Arnaud Guissani</a:t>
              </a:r>
            </a:p>
          </p:txBody>
        </p:sp>
        <p:pic>
          <p:nvPicPr>
            <p:cNvPr descr="Logo-MindFruits.png" id="78" name="Shape 7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397" y="121087"/>
              <a:ext cx="669541" cy="26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4" name="Shape 24"/>
          <p:cNvSpPr txBox="1"/>
          <p:nvPr/>
        </p:nvSpPr>
        <p:spPr>
          <a:xfrm>
            <a:off x="6908975" y="121100"/>
            <a:ext cx="2173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©		Arnaud Guissani</a:t>
            </a:r>
          </a:p>
        </p:txBody>
      </p:sp>
      <p:pic>
        <p:nvPicPr>
          <p:cNvPr descr="Logo-MindFruits.png"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5072" y="121087"/>
            <a:ext cx="669541" cy="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8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13.png"/><Relationship Id="rId5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779700" y="2547850"/>
            <a:ext cx="1584600" cy="867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671257" y="7620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400"/>
              <a:t>Microsoft Excel</a:t>
            </a:r>
          </a:p>
          <a:p>
            <a:pPr lvl="0">
              <a:spcBef>
                <a:spcPts val="0"/>
              </a:spcBef>
              <a:buNone/>
            </a:pPr>
            <a:r>
              <a:rPr lang="fr" sz="1000"/>
              <a:t> </a:t>
            </a:r>
            <a:br>
              <a:rPr lang="fr"/>
            </a:br>
            <a:r>
              <a:rPr lang="fr"/>
              <a:t>Module 5 : La Base de VBA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71250" y="27174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Arnaud GUISSANI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i="1" lang="fr" sz="1800"/>
              <a:t>Traffic Manager chez MindFruits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50" y="3907150"/>
            <a:ext cx="2272775" cy="1111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Shape 118"/>
          <p:cNvGrpSpPr/>
          <p:nvPr/>
        </p:nvGrpSpPr>
        <p:grpSpPr>
          <a:xfrm>
            <a:off x="5594300" y="4081712"/>
            <a:ext cx="2793900" cy="762000"/>
            <a:chOff x="4638025" y="629300"/>
            <a:chExt cx="2793900" cy="762000"/>
          </a:xfrm>
        </p:grpSpPr>
        <p:sp>
          <p:nvSpPr>
            <p:cNvPr id="119" name="Shape 119"/>
            <p:cNvSpPr/>
            <p:nvPr/>
          </p:nvSpPr>
          <p:spPr>
            <a:xfrm>
              <a:off x="4638025" y="629300"/>
              <a:ext cx="2793900" cy="762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0" name="Shape 1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2960" y="690300"/>
              <a:ext cx="2504025" cy="64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1" name="Shape 121"/>
          <p:cNvCxnSpPr/>
          <p:nvPr/>
        </p:nvCxnSpPr>
        <p:spPr>
          <a:xfrm>
            <a:off x="3714750" y="2605025"/>
            <a:ext cx="1714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conserver de l’Onglet Développeur ?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69539" t="0"/>
          <a:stretch/>
        </p:blipFill>
        <p:spPr>
          <a:xfrm>
            <a:off x="3372287" y="2410250"/>
            <a:ext cx="2399424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355000" y="2705950"/>
            <a:ext cx="417600" cy="798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2815300" y="2268825"/>
            <a:ext cx="539700" cy="60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737800" y="2268825"/>
            <a:ext cx="20775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3" name="Shape 203"/>
          <p:cNvSpPr txBox="1"/>
          <p:nvPr/>
        </p:nvSpPr>
        <p:spPr>
          <a:xfrm>
            <a:off x="661600" y="1516400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Ouvre la fenêtre de développement VBA</a:t>
            </a:r>
          </a:p>
        </p:txBody>
      </p:sp>
      <p:sp>
        <p:nvSpPr>
          <p:cNvPr id="204" name="Shape 204"/>
          <p:cNvSpPr/>
          <p:nvPr/>
        </p:nvSpPr>
        <p:spPr>
          <a:xfrm>
            <a:off x="3807200" y="2705950"/>
            <a:ext cx="417600" cy="798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5" name="Shape 205"/>
          <p:cNvCxnSpPr>
            <a:endCxn id="204" idx="2"/>
          </p:cNvCxnSpPr>
          <p:nvPr/>
        </p:nvCxnSpPr>
        <p:spPr>
          <a:xfrm flipH="1" rot="10800000">
            <a:off x="3353900" y="3504250"/>
            <a:ext cx="662100" cy="1051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814000" y="4542300"/>
            <a:ext cx="25467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/>
        </p:nvSpPr>
        <p:spPr>
          <a:xfrm>
            <a:off x="737800" y="3789875"/>
            <a:ext cx="2588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4A86E8"/>
                </a:solidFill>
                <a:latin typeface="Average"/>
                <a:ea typeface="Average"/>
                <a:cs typeface="Average"/>
                <a:sym typeface="Average"/>
              </a:rPr>
              <a:t>Permet de sélectionner une Macro pour la tester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5245875" y="2258450"/>
            <a:ext cx="747900" cy="4260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5993775" y="2254975"/>
            <a:ext cx="23943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 txBox="1"/>
          <p:nvPr/>
        </p:nvSpPr>
        <p:spPr>
          <a:xfrm>
            <a:off x="5917575" y="1502550"/>
            <a:ext cx="2588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Bouton qui permet d’enregistrer une Macro</a:t>
            </a:r>
          </a:p>
        </p:txBody>
      </p:sp>
      <p:sp>
        <p:nvSpPr>
          <p:cNvPr id="211" name="Shape 211"/>
          <p:cNvSpPr/>
          <p:nvPr/>
        </p:nvSpPr>
        <p:spPr>
          <a:xfrm>
            <a:off x="4224800" y="2705950"/>
            <a:ext cx="993900" cy="2313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25" y="2460475"/>
            <a:ext cx="2394300" cy="1289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conserver de l’Onglet Développeur ?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19" name="Shape 219"/>
          <p:cNvSpPr/>
          <p:nvPr/>
        </p:nvSpPr>
        <p:spPr>
          <a:xfrm>
            <a:off x="3223900" y="2541000"/>
            <a:ext cx="548700" cy="963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2465400" y="2254975"/>
            <a:ext cx="711000" cy="627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387900" y="2254975"/>
            <a:ext cx="20775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 txBox="1"/>
          <p:nvPr/>
        </p:nvSpPr>
        <p:spPr>
          <a:xfrm>
            <a:off x="311700" y="1502550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Permet d’insérer des boutons, listes...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 conserver de la fenêtre VBA ?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550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Fenêtre de sélection des feuilles de code VBA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Chaque Classeur Excel dispose :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D’une feuille de code par feuille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D’une feuille de code pour le classeur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Il peut également y avoir des macros dans les Modules (ici inactifs)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400"/>
              <a:t>NB : Les deux autres feuilles (atpvbaen.xls &amp; VBAProject) correspondent aux Utilitaires d’Analyse.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63617" t="10746"/>
          <a:stretch/>
        </p:blipFill>
        <p:spPr>
          <a:xfrm>
            <a:off x="6092747" y="1102700"/>
            <a:ext cx="2828124" cy="35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6038325" y="1871600"/>
            <a:ext cx="2451900" cy="1154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236"/>
          <p:cNvGrpSpPr/>
          <p:nvPr/>
        </p:nvGrpSpPr>
        <p:grpSpPr>
          <a:xfrm>
            <a:off x="4694772" y="1832672"/>
            <a:ext cx="4371899" cy="2278725"/>
            <a:chOff x="4542372" y="1908872"/>
            <a:chExt cx="4371899" cy="2278725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42372" y="1908872"/>
              <a:ext cx="4371899" cy="227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4883950" y="2283475"/>
              <a:ext cx="4030200" cy="18216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conserver de la fenêtre VBA 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441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Feuille de code VBA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Feuille où l’on va écrire son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conserver de la fenêtre VBA ?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162" y="2413425"/>
            <a:ext cx="16287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3334100" y="2413425"/>
            <a:ext cx="279000" cy="393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>
            <a:off x="2794400" y="1976300"/>
            <a:ext cx="539700" cy="60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716900" y="1976300"/>
            <a:ext cx="20775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x="716900" y="1415125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Lancer le programme</a:t>
            </a:r>
          </a:p>
        </p:txBody>
      </p:sp>
      <p:sp>
        <p:nvSpPr>
          <p:cNvPr id="253" name="Shape 253"/>
          <p:cNvSpPr/>
          <p:nvPr/>
        </p:nvSpPr>
        <p:spPr>
          <a:xfrm>
            <a:off x="3828050" y="2413425"/>
            <a:ext cx="279000" cy="393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>
            <a:endCxn id="253" idx="3"/>
          </p:cNvCxnSpPr>
          <p:nvPr/>
        </p:nvCxnSpPr>
        <p:spPr>
          <a:xfrm flipH="1">
            <a:off x="4107050" y="1932825"/>
            <a:ext cx="1787400" cy="677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5887550" y="1450400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Stopper le programme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5887550" y="1941025"/>
            <a:ext cx="2298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7" name="Shape 257"/>
          <p:cNvSpPr/>
          <p:nvPr/>
        </p:nvSpPr>
        <p:spPr>
          <a:xfrm>
            <a:off x="1314659" y="2011575"/>
            <a:ext cx="882000" cy="724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000">
                <a:solidFill>
                  <a:srgbClr val="FFFFFF"/>
                </a:solidFill>
              </a:rPr>
              <a:t>F5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42225" y="4188300"/>
            <a:ext cx="4016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Lancer le programme pas à pas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3575" y="2110725"/>
            <a:ext cx="70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ou</a:t>
            </a:r>
          </a:p>
        </p:txBody>
      </p:sp>
      <p:sp>
        <p:nvSpPr>
          <p:cNvPr id="260" name="Shape 260"/>
          <p:cNvSpPr/>
          <p:nvPr/>
        </p:nvSpPr>
        <p:spPr>
          <a:xfrm>
            <a:off x="3365559" y="4245075"/>
            <a:ext cx="882000" cy="724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000">
                <a:solidFill>
                  <a:srgbClr val="FFFFFF"/>
                </a:solidFill>
              </a:rPr>
              <a:t>F8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706" y="3334586"/>
            <a:ext cx="853725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849" y="3334575"/>
            <a:ext cx="853724" cy="85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5005559" y="4245075"/>
            <a:ext cx="882000" cy="724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000">
                <a:solidFill>
                  <a:srgbClr val="FFFFFF"/>
                </a:solidFill>
              </a:rPr>
              <a:t>⌘</a:t>
            </a:r>
          </a:p>
        </p:txBody>
      </p:sp>
      <p:sp>
        <p:nvSpPr>
          <p:cNvPr id="264" name="Shape 264"/>
          <p:cNvSpPr/>
          <p:nvPr/>
        </p:nvSpPr>
        <p:spPr>
          <a:xfrm>
            <a:off x="6288709" y="4245075"/>
            <a:ext cx="882000" cy="724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000">
                <a:solidFill>
                  <a:srgbClr val="FFFFFF"/>
                </a:solidFill>
              </a:rPr>
              <a:t>MAJ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209420" y="4380676"/>
            <a:ext cx="516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200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926277" y="4380675"/>
            <a:ext cx="3237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200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267" name="Shape 267"/>
          <p:cNvSpPr/>
          <p:nvPr/>
        </p:nvSpPr>
        <p:spPr>
          <a:xfrm>
            <a:off x="7571859" y="4245075"/>
            <a:ext cx="882000" cy="724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000">
                <a:solidFill>
                  <a:srgbClr val="FFFFFF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69750" y="0"/>
            <a:ext cx="4767900" cy="52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structure d’un code VBA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00" y="1373287"/>
            <a:ext cx="34861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4576500" y="-5130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phases dans un code :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550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i="1" lang="fr" sz="2000"/>
              <a:t>Ouverture du code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i="1" lang="fr" sz="2000"/>
              <a:t>Définition des variables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i="1" lang="fr" sz="2000"/>
              <a:t>Tests à effectuer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i="1" lang="fr" sz="2000"/>
              <a:t>Actions à réaliser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i="1" lang="fr" sz="2000"/>
              <a:t>Fermeture du code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00" y="1363037"/>
            <a:ext cx="34861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4576500" y="1349050"/>
            <a:ext cx="4255800" cy="393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576500" y="1349050"/>
            <a:ext cx="5943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</a:p>
        </p:txBody>
      </p:sp>
      <p:sp>
        <p:nvSpPr>
          <p:cNvPr id="288" name="Shape 288"/>
          <p:cNvSpPr/>
          <p:nvPr/>
        </p:nvSpPr>
        <p:spPr>
          <a:xfrm>
            <a:off x="4576500" y="1763600"/>
            <a:ext cx="4255800" cy="393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576500" y="1763600"/>
            <a:ext cx="5943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4576500" y="2178277"/>
            <a:ext cx="4255800" cy="802392"/>
            <a:chOff x="4576550" y="2789500"/>
            <a:chExt cx="4255800" cy="393600"/>
          </a:xfrm>
        </p:grpSpPr>
        <p:sp>
          <p:nvSpPr>
            <p:cNvPr id="291" name="Shape 291"/>
            <p:cNvSpPr/>
            <p:nvPr/>
          </p:nvSpPr>
          <p:spPr>
            <a:xfrm>
              <a:off x="4576550" y="2789500"/>
              <a:ext cx="4255800" cy="393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576550" y="2789500"/>
              <a:ext cx="5943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fr" sz="16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3</a:t>
              </a: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4576500" y="3007250"/>
            <a:ext cx="4255800" cy="393600"/>
            <a:chOff x="4576550" y="2789500"/>
            <a:chExt cx="4255800" cy="393600"/>
          </a:xfrm>
        </p:grpSpPr>
        <p:sp>
          <p:nvSpPr>
            <p:cNvPr id="294" name="Shape 294"/>
            <p:cNvSpPr/>
            <p:nvPr/>
          </p:nvSpPr>
          <p:spPr>
            <a:xfrm>
              <a:off x="4576550" y="2789500"/>
              <a:ext cx="4255800" cy="3936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576550" y="2789500"/>
              <a:ext cx="594300" cy="39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fr" sz="16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4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4576500" y="3400850"/>
            <a:ext cx="4255800" cy="393600"/>
            <a:chOff x="4576550" y="2789500"/>
            <a:chExt cx="4255800" cy="393600"/>
          </a:xfrm>
        </p:grpSpPr>
        <p:sp>
          <p:nvSpPr>
            <p:cNvPr id="297" name="Shape 297"/>
            <p:cNvSpPr/>
            <p:nvPr/>
          </p:nvSpPr>
          <p:spPr>
            <a:xfrm>
              <a:off x="4576550" y="2789500"/>
              <a:ext cx="4255800" cy="3936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576550" y="2789500"/>
              <a:ext cx="5943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fr" sz="16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Ouverture du code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550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Utilisation de “Sub” si c’est un programme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Exemple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Utilisation de “Function” si c’est une fonction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Exemple : 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75" y="1645633"/>
            <a:ext cx="2726774" cy="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875" y="3372375"/>
            <a:ext cx="2726775" cy="52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43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Pour définir une variable il faut utiliser la formulation suivante 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fr" sz="2000"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b="1"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mavariable</a:t>
            </a:r>
            <a:r>
              <a:rPr b="1" lang="fr" sz="200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fr" sz="20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typedevariable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Pour le</a:t>
            </a:r>
            <a:r>
              <a:rPr lang="fr" sz="2000">
                <a:solidFill>
                  <a:srgbClr val="6D9EEB"/>
                </a:solidFill>
              </a:rPr>
              <a:t> typedevariable </a:t>
            </a:r>
            <a:r>
              <a:rPr lang="fr" sz="2000"/>
              <a:t>il y a principalement 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fr" sz="2000"/>
              <a:t>String </a:t>
            </a:r>
            <a:r>
              <a:rPr lang="fr" sz="2000"/>
              <a:t>: Variable de type </a:t>
            </a:r>
            <a:r>
              <a:rPr b="1" lang="fr" sz="2000"/>
              <a:t>texte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fr" sz="2000"/>
              <a:t>Integer</a:t>
            </a:r>
            <a:r>
              <a:rPr lang="fr" sz="2000"/>
              <a:t> : Variable qui est un </a:t>
            </a:r>
            <a:r>
              <a:rPr b="1" lang="fr" sz="2000"/>
              <a:t>nombre entier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fr" sz="2000"/>
              <a:t>Long</a:t>
            </a:r>
            <a:r>
              <a:rPr lang="fr" sz="2000"/>
              <a:t> : Variable qui est un </a:t>
            </a:r>
            <a:r>
              <a:rPr b="1" lang="fr" sz="2000"/>
              <a:t>nombre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fr" sz="2000"/>
              <a:t>Boolean</a:t>
            </a:r>
            <a:r>
              <a:rPr lang="fr" sz="2000"/>
              <a:t> : Variable qui est soit </a:t>
            </a:r>
            <a:r>
              <a:rPr b="1" lang="fr" sz="2000"/>
              <a:t>True</a:t>
            </a:r>
            <a:r>
              <a:rPr lang="fr" sz="2000"/>
              <a:t> soit </a:t>
            </a:r>
            <a:r>
              <a:rPr b="1" lang="fr" sz="2000"/>
              <a:t>False</a:t>
            </a:r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  Définition des variables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2950" r="0" t="20223"/>
          <a:stretch/>
        </p:blipFill>
        <p:spPr>
          <a:xfrm>
            <a:off x="6045125" y="1740474"/>
            <a:ext cx="320814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43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Utilisation de fonctions qui vont déterminer la suite du programme :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chiffre 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&gt; 10 Then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= "Supérieur à 10"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= "Inférieur à 10"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lvl="0" rtl="0">
              <a:spcBef>
                <a:spcPts val="1000"/>
              </a:spcBef>
              <a:buNone/>
            </a:pPr>
            <a:r>
              <a:rPr lang="fr" sz="2000"/>
              <a:t>Cette fonction va tester la valeur de </a:t>
            </a:r>
            <a:r>
              <a:rPr lang="fr" sz="2000">
                <a:solidFill>
                  <a:srgbClr val="93C47D"/>
                </a:solidFill>
              </a:rPr>
              <a:t>chiffre </a:t>
            </a:r>
            <a:r>
              <a:rPr lang="fr" sz="2000"/>
              <a:t>(si &gt; 10) et va noter le résultat dans la variable </a:t>
            </a:r>
            <a:r>
              <a:rPr lang="fr" sz="2000">
                <a:solidFill>
                  <a:schemeClr val="accent5"/>
                </a:solidFill>
              </a:rPr>
              <a:t>result</a:t>
            </a:r>
            <a:r>
              <a:rPr lang="fr" sz="2000"/>
              <a:t>.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</a:t>
            </a:r>
            <a:r>
              <a:rPr lang="fr"/>
              <a:t>.  Tests à effectuer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Qu’est-ce que VBA et pourquoi l’utiliser ?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Activer l’onglet développeur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S’approprier l’outil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La structure d’un code VBA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Les fonctions informatiques de base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Créer ses propres fonctions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43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Actions qui seront réalisées en fonction du code précédent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Msgbox(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lvl="0" rtl="0">
              <a:spcBef>
                <a:spcPts val="1000"/>
              </a:spcBef>
              <a:buNone/>
            </a:pPr>
            <a:r>
              <a:rPr lang="fr" sz="2000"/>
              <a:t>Ce bout de code va afficher une fenêtre du résultat de la fonction précédente.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  <a:r>
              <a:rPr lang="fr"/>
              <a:t>.  Actions à réaliser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5.  Fermeture </a:t>
            </a:r>
            <a:r>
              <a:rPr lang="fr"/>
              <a:t>du code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699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Utilisation de “</a:t>
            </a:r>
            <a:r>
              <a:rPr b="1" lang="fr" sz="2000"/>
              <a:t>End Sub</a:t>
            </a:r>
            <a:r>
              <a:rPr lang="fr" sz="2000"/>
              <a:t>” si c’est un programme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Exemple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fr" sz="2000"/>
              <a:t>Utilisation de “</a:t>
            </a:r>
            <a:r>
              <a:rPr b="1" lang="fr" sz="2000"/>
              <a:t>End Function</a:t>
            </a:r>
            <a:r>
              <a:rPr lang="fr" sz="2000"/>
              <a:t>” si c’est une fonction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Exemple : 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75" y="3376063"/>
            <a:ext cx="2388874" cy="6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684" y="1682525"/>
            <a:ext cx="1341774" cy="6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fonctions informatiques de base</a:t>
            </a:r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699" y="1166399"/>
            <a:ext cx="4533299" cy="26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4562900" y="-5130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Afficher une fenêtre simple dans Excel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 faut utiliser la commande </a:t>
            </a:r>
            <a:r>
              <a:rPr b="1" lang="fr"/>
              <a:t>Msgbox(“mon texte à afficher”)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Par exemple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Sub affichermessage()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Msgbox(“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Résultat Validé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Sub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6244" l="0" r="8883" t="0"/>
          <a:stretch/>
        </p:blipFill>
        <p:spPr>
          <a:xfrm>
            <a:off x="6639499" y="2088950"/>
            <a:ext cx="1796374" cy="16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5020550" y="2575175"/>
            <a:ext cx="1516500" cy="53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Feuille “Msgbox”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Instructions</a:t>
            </a: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Affichez une fenêtre qui indique "Programme lancé !"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Afficher une fenêtre avec sélection dans Excel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faut utiliser la commande </a:t>
            </a:r>
            <a:r>
              <a:rPr b="1" lang="fr"/>
              <a:t>Msgbox() </a:t>
            </a:r>
            <a:r>
              <a:rPr lang="fr"/>
              <a:t>mais avec des attributs supplémentaires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Msgbox “</a:t>
            </a:r>
            <a:r>
              <a:rPr lang="fr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Texte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”,</a:t>
            </a:r>
            <a:r>
              <a:rPr lang="fr" sz="16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typeOK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fr" sz="16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typeLogo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 “</a:t>
            </a:r>
            <a:r>
              <a:rPr lang="fr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Titre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fr">
                <a:solidFill>
                  <a:schemeClr val="accent5"/>
                </a:solidFill>
              </a:rPr>
              <a:t>Texte </a:t>
            </a:r>
            <a:r>
              <a:rPr lang="fr"/>
              <a:t>: Texte à afficher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 sz="1600">
                <a:solidFill>
                  <a:srgbClr val="6D9EEB"/>
                </a:solidFill>
              </a:rPr>
              <a:t>typeOK </a:t>
            </a:r>
            <a:r>
              <a:rPr lang="fr"/>
              <a:t>: Type de validation, par exemple </a:t>
            </a:r>
            <a:r>
              <a:rPr lang="fr" sz="16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vbOKCancel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 sz="1600">
                <a:solidFill>
                  <a:srgbClr val="D5A6BD"/>
                </a:solidFill>
              </a:rPr>
              <a:t>typeLogo</a:t>
            </a:r>
            <a:r>
              <a:rPr lang="fr"/>
              <a:t> : Icône qui s’affiche, par exemple </a:t>
            </a:r>
            <a:r>
              <a:rPr lang="fr" sz="16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vbInformation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fr" sz="1600">
                <a:solidFill>
                  <a:srgbClr val="FF9900"/>
                </a:solidFill>
              </a:rPr>
              <a:t>Titre</a:t>
            </a:r>
            <a:r>
              <a:rPr lang="fr"/>
              <a:t> : Titre de la fenêtre 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Afficher une fenêtre avec sélection dans Excel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Msgbox “</a:t>
            </a:r>
            <a:r>
              <a:rPr lang="fr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Voulez-vous lancer le programme ?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”,</a:t>
            </a:r>
            <a:r>
              <a:rPr lang="fr" sz="16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vbOKCancel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fr" sz="16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vbInformation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, “</a:t>
            </a:r>
            <a:r>
              <a:rPr lang="fr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Lancement Macro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: 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6375" l="0" r="6437" t="0"/>
          <a:stretch/>
        </p:blipFill>
        <p:spPr>
          <a:xfrm>
            <a:off x="2918900" y="2982275"/>
            <a:ext cx="3306199" cy="19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570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Feuille “Msgbox 2”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Affichez une fenêtre de validation qui demande "Désirez-vous lancer le programme ?" et comme titre "Lancement du programme"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Copier une donnée dans une variable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Créez une variable dans laquelle stocker la donnée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Dim Variable As String </a:t>
            </a:r>
            <a:r>
              <a:rPr lang="fr"/>
              <a:t>→ pour du texte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◆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Dim Variable As Integer</a:t>
            </a:r>
            <a:r>
              <a:rPr lang="fr"/>
              <a:t> → pour des nombres entiers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On peut utiliser cette commande 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◆"/>
            </a:pPr>
            <a:r>
              <a:rPr lang="f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 = Worksheets("</a:t>
            </a:r>
            <a:r>
              <a:rPr lang="fr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").Range("</a:t>
            </a:r>
            <a:r>
              <a:rPr lang="fr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C10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Ou cette commande 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◆"/>
            </a:pPr>
            <a:r>
              <a:rPr lang="f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 = Worksheets("</a:t>
            </a:r>
            <a:r>
              <a:rPr lang="fr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").Cells(10,3)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395" name="Shape 395"/>
          <p:cNvGrpSpPr/>
          <p:nvPr/>
        </p:nvGrpSpPr>
        <p:grpSpPr>
          <a:xfrm>
            <a:off x="33825" y="2461225"/>
            <a:ext cx="2793900" cy="1009850"/>
            <a:chOff x="266075" y="671600"/>
            <a:chExt cx="2793900" cy="1009850"/>
          </a:xfrm>
        </p:grpSpPr>
        <p:sp>
          <p:nvSpPr>
            <p:cNvPr id="396" name="Shape 396"/>
            <p:cNvSpPr/>
            <p:nvPr/>
          </p:nvSpPr>
          <p:spPr>
            <a:xfrm>
              <a:off x="1489825" y="671600"/>
              <a:ext cx="1167300" cy="2505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Shape 397"/>
            <p:cNvCxnSpPr/>
            <p:nvPr/>
          </p:nvCxnSpPr>
          <p:spPr>
            <a:xfrm flipH="1" rot="10800000">
              <a:off x="2391400" y="956175"/>
              <a:ext cx="183900" cy="6171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98" name="Shape 398"/>
            <p:cNvCxnSpPr/>
            <p:nvPr/>
          </p:nvCxnSpPr>
          <p:spPr>
            <a:xfrm rot="10800000">
              <a:off x="313900" y="1573275"/>
              <a:ext cx="20775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99" name="Shape 399"/>
            <p:cNvSpPr txBox="1"/>
            <p:nvPr/>
          </p:nvSpPr>
          <p:spPr>
            <a:xfrm>
              <a:off x="266075" y="1155550"/>
              <a:ext cx="27939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Variable est égal à</a:t>
              </a: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404400" y="2461225"/>
            <a:ext cx="3504050" cy="1009850"/>
            <a:chOff x="-623725" y="671600"/>
            <a:chExt cx="3504050" cy="1009850"/>
          </a:xfrm>
        </p:grpSpPr>
        <p:sp>
          <p:nvSpPr>
            <p:cNvPr id="401" name="Shape 401"/>
            <p:cNvSpPr/>
            <p:nvPr/>
          </p:nvSpPr>
          <p:spPr>
            <a:xfrm>
              <a:off x="1489825" y="671600"/>
              <a:ext cx="1390500" cy="250500"/>
            </a:xfrm>
            <a:prstGeom prst="rect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Shape 402"/>
            <p:cNvCxnSpPr/>
            <p:nvPr/>
          </p:nvCxnSpPr>
          <p:spPr>
            <a:xfrm flipH="1" rot="10800000">
              <a:off x="1145425" y="922000"/>
              <a:ext cx="418800" cy="635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-623600" y="1557500"/>
              <a:ext cx="17622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-623725" y="1155550"/>
              <a:ext cx="178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La valeur de C10</a:t>
              </a: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2484550" y="2461225"/>
            <a:ext cx="4476000" cy="1009850"/>
            <a:chOff x="-2547100" y="671600"/>
            <a:chExt cx="4476000" cy="1009850"/>
          </a:xfrm>
        </p:grpSpPr>
        <p:sp>
          <p:nvSpPr>
            <p:cNvPr id="406" name="Shape 406"/>
            <p:cNvSpPr/>
            <p:nvPr/>
          </p:nvSpPr>
          <p:spPr>
            <a:xfrm>
              <a:off x="-2547100" y="671600"/>
              <a:ext cx="1996500" cy="250500"/>
            </a:xfrm>
            <a:prstGeom prst="rect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cxnSp>
          <p:nvCxnSpPr>
            <p:cNvPr id="407" name="Shape 407"/>
            <p:cNvCxnSpPr/>
            <p:nvPr/>
          </p:nvCxnSpPr>
          <p:spPr>
            <a:xfrm rot="10800000">
              <a:off x="-905900" y="949400"/>
              <a:ext cx="282300" cy="60810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08" name="Shape 408"/>
            <p:cNvCxnSpPr/>
            <p:nvPr/>
          </p:nvCxnSpPr>
          <p:spPr>
            <a:xfrm rot="10800000">
              <a:off x="-623575" y="1557500"/>
              <a:ext cx="2286000" cy="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-550600" y="1155550"/>
              <a:ext cx="247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DD7E6B"/>
                  </a:solidFill>
                  <a:latin typeface="Average"/>
                  <a:ea typeface="Average"/>
                  <a:cs typeface="Average"/>
                  <a:sym typeface="Average"/>
                </a:rPr>
                <a:t>dans la feuille “Value”</a:t>
              </a: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33825" y="3832825"/>
            <a:ext cx="2793900" cy="1009850"/>
            <a:chOff x="266075" y="671600"/>
            <a:chExt cx="2793900" cy="1009850"/>
          </a:xfrm>
        </p:grpSpPr>
        <p:sp>
          <p:nvSpPr>
            <p:cNvPr id="411" name="Shape 411"/>
            <p:cNvSpPr/>
            <p:nvPr/>
          </p:nvSpPr>
          <p:spPr>
            <a:xfrm>
              <a:off x="1489825" y="671600"/>
              <a:ext cx="1167300" cy="2505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Shape 412"/>
            <p:cNvCxnSpPr/>
            <p:nvPr/>
          </p:nvCxnSpPr>
          <p:spPr>
            <a:xfrm flipH="1" rot="10800000">
              <a:off x="2391400" y="956175"/>
              <a:ext cx="183900" cy="6171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13" name="Shape 413"/>
            <p:cNvCxnSpPr/>
            <p:nvPr/>
          </p:nvCxnSpPr>
          <p:spPr>
            <a:xfrm rot="10800000">
              <a:off x="313900" y="1573275"/>
              <a:ext cx="20775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14" name="Shape 414"/>
            <p:cNvSpPr txBox="1"/>
            <p:nvPr/>
          </p:nvSpPr>
          <p:spPr>
            <a:xfrm>
              <a:off x="266075" y="1155550"/>
              <a:ext cx="27939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Variable est égal à</a:t>
              </a: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484550" y="3832825"/>
            <a:ext cx="3423900" cy="1024850"/>
            <a:chOff x="-543575" y="671600"/>
            <a:chExt cx="3423900" cy="1024850"/>
          </a:xfrm>
        </p:grpSpPr>
        <p:sp>
          <p:nvSpPr>
            <p:cNvPr id="416" name="Shape 416"/>
            <p:cNvSpPr/>
            <p:nvPr/>
          </p:nvSpPr>
          <p:spPr>
            <a:xfrm>
              <a:off x="1489825" y="671600"/>
              <a:ext cx="1390500" cy="250500"/>
            </a:xfrm>
            <a:prstGeom prst="rect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Shape 417"/>
            <p:cNvCxnSpPr/>
            <p:nvPr/>
          </p:nvCxnSpPr>
          <p:spPr>
            <a:xfrm flipH="1" rot="10800000">
              <a:off x="2115375" y="922150"/>
              <a:ext cx="603300" cy="774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18" name="Shape 418"/>
            <p:cNvCxnSpPr/>
            <p:nvPr/>
          </p:nvCxnSpPr>
          <p:spPr>
            <a:xfrm flipH="1">
              <a:off x="-543575" y="1675950"/>
              <a:ext cx="2693100" cy="5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19" name="Shape 419"/>
            <p:cNvSpPr txBox="1"/>
            <p:nvPr/>
          </p:nvSpPr>
          <p:spPr>
            <a:xfrm>
              <a:off x="-540437" y="957950"/>
              <a:ext cx="34152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La valeur de la cellule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à la 10° ligne et 3° colonne</a:t>
              </a: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484550" y="3832825"/>
            <a:ext cx="6304800" cy="1009850"/>
            <a:chOff x="-2547100" y="671600"/>
            <a:chExt cx="6304800" cy="1009850"/>
          </a:xfrm>
        </p:grpSpPr>
        <p:sp>
          <p:nvSpPr>
            <p:cNvPr id="421" name="Shape 421"/>
            <p:cNvSpPr/>
            <p:nvPr/>
          </p:nvSpPr>
          <p:spPr>
            <a:xfrm>
              <a:off x="-2547100" y="671600"/>
              <a:ext cx="1996500" cy="250500"/>
            </a:xfrm>
            <a:prstGeom prst="rect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cxnSp>
          <p:nvCxnSpPr>
            <p:cNvPr id="422" name="Shape 422"/>
            <p:cNvCxnSpPr/>
            <p:nvPr/>
          </p:nvCxnSpPr>
          <p:spPr>
            <a:xfrm rot="10800000">
              <a:off x="-905875" y="949325"/>
              <a:ext cx="2124300" cy="61050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3" name="Shape 423"/>
            <p:cNvCxnSpPr/>
            <p:nvPr/>
          </p:nvCxnSpPr>
          <p:spPr>
            <a:xfrm rot="10800000">
              <a:off x="1205225" y="1557500"/>
              <a:ext cx="2286000" cy="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24" name="Shape 424"/>
            <p:cNvSpPr txBox="1"/>
            <p:nvPr/>
          </p:nvSpPr>
          <p:spPr>
            <a:xfrm>
              <a:off x="1278200" y="1155550"/>
              <a:ext cx="247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DD7E6B"/>
                  </a:solidFill>
                  <a:latin typeface="Average"/>
                  <a:ea typeface="Average"/>
                  <a:cs typeface="Average"/>
                  <a:sym typeface="Average"/>
                </a:rPr>
                <a:t>dans la feuille “Value”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Coller la donnée dans la feuille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rPr lang="fr"/>
              <a:t>C’est la procédure inverse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On peut utiliser cette commande 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◆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Worksheets("</a:t>
            </a:r>
            <a:r>
              <a:rPr lang="fr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").Range("</a:t>
            </a:r>
            <a:r>
              <a:rPr lang="fr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C10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 = </a:t>
            </a:r>
            <a:r>
              <a:rPr lang="f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Ou cette commande 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◆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Worksheets("</a:t>
            </a:r>
            <a:r>
              <a:rPr lang="fr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").Cells(10,3) = </a:t>
            </a:r>
            <a:r>
              <a:rPr lang="f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432" name="Shape 432"/>
          <p:cNvGrpSpPr/>
          <p:nvPr/>
        </p:nvGrpSpPr>
        <p:grpSpPr>
          <a:xfrm>
            <a:off x="4816625" y="2201650"/>
            <a:ext cx="3837950" cy="1009850"/>
            <a:chOff x="-777975" y="671600"/>
            <a:chExt cx="3837950" cy="1009850"/>
          </a:xfrm>
        </p:grpSpPr>
        <p:sp>
          <p:nvSpPr>
            <p:cNvPr id="433" name="Shape 433"/>
            <p:cNvSpPr/>
            <p:nvPr/>
          </p:nvSpPr>
          <p:spPr>
            <a:xfrm>
              <a:off x="-777975" y="671600"/>
              <a:ext cx="1167300" cy="2505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34" name="Shape 434"/>
            <p:cNvCxnSpPr/>
            <p:nvPr/>
          </p:nvCxnSpPr>
          <p:spPr>
            <a:xfrm rot="10800000">
              <a:off x="184000" y="963075"/>
              <a:ext cx="129900" cy="6102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5" name="Shape 435"/>
            <p:cNvCxnSpPr/>
            <p:nvPr/>
          </p:nvCxnSpPr>
          <p:spPr>
            <a:xfrm rot="10800000">
              <a:off x="313900" y="1573275"/>
              <a:ext cx="20775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266075" y="1155550"/>
              <a:ext cx="27939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 est égal à </a:t>
              </a: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Variable</a:t>
              </a: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245775" y="2201650"/>
            <a:ext cx="3504050" cy="1009850"/>
            <a:chOff x="-623725" y="671600"/>
            <a:chExt cx="3504050" cy="1009850"/>
          </a:xfrm>
        </p:grpSpPr>
        <p:sp>
          <p:nvSpPr>
            <p:cNvPr id="438" name="Shape 438"/>
            <p:cNvSpPr/>
            <p:nvPr/>
          </p:nvSpPr>
          <p:spPr>
            <a:xfrm>
              <a:off x="1489825" y="671600"/>
              <a:ext cx="1390500" cy="250500"/>
            </a:xfrm>
            <a:prstGeom prst="rect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Shape 439"/>
            <p:cNvCxnSpPr/>
            <p:nvPr/>
          </p:nvCxnSpPr>
          <p:spPr>
            <a:xfrm flipH="1" rot="10800000">
              <a:off x="1145425" y="922000"/>
              <a:ext cx="418800" cy="635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40" name="Shape 440"/>
            <p:cNvCxnSpPr/>
            <p:nvPr/>
          </p:nvCxnSpPr>
          <p:spPr>
            <a:xfrm rot="10800000">
              <a:off x="-623600" y="1557500"/>
              <a:ext cx="17622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-623725" y="1155550"/>
              <a:ext cx="178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La valeur de C10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277325" y="2201650"/>
            <a:ext cx="4525500" cy="1009850"/>
            <a:chOff x="-2596600" y="671600"/>
            <a:chExt cx="4525500" cy="1009850"/>
          </a:xfrm>
        </p:grpSpPr>
        <p:sp>
          <p:nvSpPr>
            <p:cNvPr id="443" name="Shape 443"/>
            <p:cNvSpPr/>
            <p:nvPr/>
          </p:nvSpPr>
          <p:spPr>
            <a:xfrm>
              <a:off x="-2596600" y="671600"/>
              <a:ext cx="2046000" cy="250500"/>
            </a:xfrm>
            <a:prstGeom prst="rect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cxnSp>
          <p:nvCxnSpPr>
            <p:cNvPr id="444" name="Shape 444"/>
            <p:cNvCxnSpPr/>
            <p:nvPr/>
          </p:nvCxnSpPr>
          <p:spPr>
            <a:xfrm rot="10800000">
              <a:off x="-905900" y="949400"/>
              <a:ext cx="282300" cy="60810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45" name="Shape 445"/>
            <p:cNvCxnSpPr/>
            <p:nvPr/>
          </p:nvCxnSpPr>
          <p:spPr>
            <a:xfrm rot="10800000">
              <a:off x="-623575" y="1557500"/>
              <a:ext cx="2286000" cy="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46" name="Shape 446"/>
            <p:cNvSpPr txBox="1"/>
            <p:nvPr/>
          </p:nvSpPr>
          <p:spPr>
            <a:xfrm>
              <a:off x="-550600" y="1155550"/>
              <a:ext cx="247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DD7E6B"/>
                  </a:solidFill>
                  <a:latin typeface="Average"/>
                  <a:ea typeface="Average"/>
                  <a:cs typeface="Average"/>
                  <a:sym typeface="Average"/>
                </a:rPr>
                <a:t>dans la feuille “Value”</a:t>
              </a: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1277325" y="3544025"/>
            <a:ext cx="3423900" cy="1024850"/>
            <a:chOff x="-543575" y="671600"/>
            <a:chExt cx="3423900" cy="1024850"/>
          </a:xfrm>
        </p:grpSpPr>
        <p:sp>
          <p:nvSpPr>
            <p:cNvPr id="448" name="Shape 448"/>
            <p:cNvSpPr/>
            <p:nvPr/>
          </p:nvSpPr>
          <p:spPr>
            <a:xfrm>
              <a:off x="1489825" y="671600"/>
              <a:ext cx="1390500" cy="250500"/>
            </a:xfrm>
            <a:prstGeom prst="rect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Shape 449"/>
            <p:cNvCxnSpPr/>
            <p:nvPr/>
          </p:nvCxnSpPr>
          <p:spPr>
            <a:xfrm flipH="1" rot="10800000">
              <a:off x="2115375" y="922150"/>
              <a:ext cx="603300" cy="774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-543575" y="1675950"/>
              <a:ext cx="2693100" cy="5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51" name="Shape 451"/>
            <p:cNvSpPr txBox="1"/>
            <p:nvPr/>
          </p:nvSpPr>
          <p:spPr>
            <a:xfrm>
              <a:off x="-540437" y="957950"/>
              <a:ext cx="34152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La valeur de la cellule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3C78D8"/>
                  </a:solidFill>
                  <a:latin typeface="Average"/>
                  <a:ea typeface="Average"/>
                  <a:cs typeface="Average"/>
                  <a:sym typeface="Average"/>
                </a:rPr>
                <a:t>à la 10° ligne et 3° colonne</a:t>
              </a: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1277325" y="3544025"/>
            <a:ext cx="5494100" cy="1109650"/>
            <a:chOff x="-2547100" y="671600"/>
            <a:chExt cx="5494100" cy="1109650"/>
          </a:xfrm>
        </p:grpSpPr>
        <p:sp>
          <p:nvSpPr>
            <p:cNvPr id="453" name="Shape 453"/>
            <p:cNvSpPr/>
            <p:nvPr/>
          </p:nvSpPr>
          <p:spPr>
            <a:xfrm>
              <a:off x="-2547100" y="671600"/>
              <a:ext cx="1996500" cy="250500"/>
            </a:xfrm>
            <a:prstGeom prst="rect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cxnSp>
          <p:nvCxnSpPr>
            <p:cNvPr id="454" name="Shape 454"/>
            <p:cNvCxnSpPr/>
            <p:nvPr/>
          </p:nvCxnSpPr>
          <p:spPr>
            <a:xfrm rot="10800000">
              <a:off x="-905975" y="949225"/>
              <a:ext cx="1391700" cy="73440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5" name="Shape 455"/>
            <p:cNvCxnSpPr/>
            <p:nvPr/>
          </p:nvCxnSpPr>
          <p:spPr>
            <a:xfrm rot="10800000">
              <a:off x="467500" y="1681450"/>
              <a:ext cx="2286000" cy="0"/>
            </a:xfrm>
            <a:prstGeom prst="straightConnector1">
              <a:avLst/>
            </a:prstGeom>
            <a:noFill/>
            <a:ln cap="flat" cmpd="sng" w="28575">
              <a:solidFill>
                <a:srgbClr val="DD7E6B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56" name="Shape 456"/>
            <p:cNvSpPr txBox="1"/>
            <p:nvPr/>
          </p:nvSpPr>
          <p:spPr>
            <a:xfrm>
              <a:off x="467500" y="1255350"/>
              <a:ext cx="24795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DD7E6B"/>
                  </a:solidFill>
                  <a:latin typeface="Average"/>
                  <a:ea typeface="Average"/>
                  <a:cs typeface="Average"/>
                  <a:sym typeface="Average"/>
                </a:rPr>
                <a:t>dans la feuille “Value”</a:t>
              </a: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01225" y="3544025"/>
            <a:ext cx="4988450" cy="1093550"/>
            <a:chOff x="-1928475" y="587900"/>
            <a:chExt cx="4988450" cy="1093550"/>
          </a:xfrm>
        </p:grpSpPr>
        <p:sp>
          <p:nvSpPr>
            <p:cNvPr id="458" name="Shape 458"/>
            <p:cNvSpPr/>
            <p:nvPr/>
          </p:nvSpPr>
          <p:spPr>
            <a:xfrm>
              <a:off x="-1928475" y="587900"/>
              <a:ext cx="1167300" cy="2505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59" name="Shape 459"/>
            <p:cNvCxnSpPr/>
            <p:nvPr/>
          </p:nvCxnSpPr>
          <p:spPr>
            <a:xfrm rot="10800000">
              <a:off x="-748400" y="855375"/>
              <a:ext cx="1062300" cy="717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60" name="Shape 460"/>
            <p:cNvCxnSpPr/>
            <p:nvPr/>
          </p:nvCxnSpPr>
          <p:spPr>
            <a:xfrm rot="10800000">
              <a:off x="313900" y="1573275"/>
              <a:ext cx="20775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61" name="Shape 461"/>
            <p:cNvSpPr txBox="1"/>
            <p:nvPr/>
          </p:nvSpPr>
          <p:spPr>
            <a:xfrm>
              <a:off x="266075" y="1155550"/>
              <a:ext cx="27939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 est égal à Variable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que VBA et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pourquoi l’utiliser ?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198" y="1846950"/>
            <a:ext cx="4302750" cy="1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577025" y="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807425" y="4190700"/>
            <a:ext cx="1293300" cy="5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Feuille “Value”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Suivez les instructions pour chacun des 4 exercices.</a:t>
            </a:r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IF -  Fonction SI 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 sur Excel, fonction qui effectue une action si le test est validé ou une autre si le test est invalidé.</a:t>
            </a:r>
          </a:p>
          <a:p>
            <a:pPr lvl="0">
              <a:spcBef>
                <a:spcPts val="0"/>
              </a:spcBef>
              <a:buNone/>
            </a:pPr>
            <a:r>
              <a:rPr b="1" lang="fr"/>
              <a:t>Syntaxe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Then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Résultat si Vrai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Résultat si Faux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IF -  Fonction SI 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Exemple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Sub testif()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(5&lt;10)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Then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sgbox(“5 est supérieur à 10”)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Msgbox(“5 est inférieur à 10”)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Sub</a:t>
            </a: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Feuille “IF”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Suivez les instructions pour chacun des 3 exercices.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WHILE - Tant que 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 qui effectuera une action tant qu’une condition sera réalisée</a:t>
            </a:r>
          </a:p>
          <a:p>
            <a:pPr lvl="0">
              <a:spcBef>
                <a:spcPts val="0"/>
              </a:spcBef>
              <a:buNone/>
            </a:pPr>
            <a:r>
              <a:rPr b="1" lang="fr"/>
              <a:t>Syntaxe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Action à réaliser</a:t>
            </a:r>
            <a:br>
              <a:rPr lang="fr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Wend</a:t>
            </a:r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WHILE - Tant que 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Exemple </a:t>
            </a:r>
            <a:r>
              <a:rPr b="1" lang="fr"/>
              <a:t>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Sub bouclewhile()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variable &lt; 12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) Do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Msgbox(“La variable est inférieure à 12”)</a:t>
            </a:r>
          </a:p>
          <a:p>
            <a:pPr indent="0" lvl="0" marL="13716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variable = variable + 1</a:t>
            </a:r>
          </a:p>
          <a:p>
            <a:pPr indent="45720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nd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End Sub</a:t>
            </a: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152475"/>
            <a:ext cx="589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Feuille “WHILE”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Copiez les valeurs de la colonne A dans la colonne B grâce à une boucle While.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569750" y="0"/>
            <a:ext cx="4767900" cy="52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lancer un programme avec un bouton ?</a:t>
            </a:r>
          </a:p>
        </p:txBody>
      </p:sp>
      <p:sp>
        <p:nvSpPr>
          <p:cNvPr id="520" name="Shape 520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00" y="1577875"/>
            <a:ext cx="4619349" cy="21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/>
          <p:nvPr/>
        </p:nvSpPr>
        <p:spPr>
          <a:xfrm>
            <a:off x="4566300" y="-140075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Accéder au menu “Développeur”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Cliquer sur le bouton “Insertion”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Sélectionner le bouton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531" name="Shape 531"/>
          <p:cNvGrpSpPr/>
          <p:nvPr/>
        </p:nvGrpSpPr>
        <p:grpSpPr>
          <a:xfrm>
            <a:off x="4225683" y="1126961"/>
            <a:ext cx="4708751" cy="1933234"/>
            <a:chOff x="1206525" y="2130975"/>
            <a:chExt cx="5258825" cy="2247163"/>
          </a:xfrm>
        </p:grpSpPr>
        <p:pic>
          <p:nvPicPr>
            <p:cNvPr id="532" name="Shape 5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1050" y="3088900"/>
              <a:ext cx="2394300" cy="12892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3" name="Shape 533"/>
            <p:cNvCxnSpPr/>
            <p:nvPr/>
          </p:nvCxnSpPr>
          <p:spPr>
            <a:xfrm>
              <a:off x="3360225" y="2883400"/>
              <a:ext cx="711000" cy="6276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34" name="Shape 534"/>
            <p:cNvCxnSpPr/>
            <p:nvPr/>
          </p:nvCxnSpPr>
          <p:spPr>
            <a:xfrm rot="10800000">
              <a:off x="1282725" y="2883400"/>
              <a:ext cx="20775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535" name="Shape 535"/>
            <p:cNvSpPr txBox="1"/>
            <p:nvPr/>
          </p:nvSpPr>
          <p:spPr>
            <a:xfrm>
              <a:off x="1206525" y="2130975"/>
              <a:ext cx="27939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FF9900"/>
                  </a:solidFill>
                  <a:latin typeface="Average"/>
                  <a:ea typeface="Average"/>
                  <a:cs typeface="Average"/>
                  <a:sym typeface="Average"/>
                </a:rPr>
                <a:t>Permet d’insérer des boutons, listes...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6796350" y="1974075"/>
            <a:ext cx="548700" cy="963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475" y="2691300"/>
            <a:ext cx="1543300" cy="18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3114800" y="3394125"/>
            <a:ext cx="498600" cy="4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997" y="1612075"/>
            <a:ext cx="3024725" cy="2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Tirez le bouton avec votre souris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Une fenêtre s’affiche avec la liste des programmes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fr"/>
              <a:t>Sélectionnez votre programme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Puis </a:t>
            </a:r>
            <a:r>
              <a:rPr b="1" lang="fr"/>
              <a:t>OK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Le programme sera lancé avec le bouton</a:t>
            </a:r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Assignez le programme au bouton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547" name="Shape 547"/>
          <p:cNvGrpSpPr/>
          <p:nvPr/>
        </p:nvGrpSpPr>
        <p:grpSpPr>
          <a:xfrm>
            <a:off x="2921033" y="2481236"/>
            <a:ext cx="5023166" cy="496762"/>
            <a:chOff x="4225683" y="1126961"/>
            <a:chExt cx="5023166" cy="496762"/>
          </a:xfrm>
        </p:grpSpPr>
        <p:grpSp>
          <p:nvGrpSpPr>
            <p:cNvPr id="548" name="Shape 548"/>
            <p:cNvGrpSpPr/>
            <p:nvPr/>
          </p:nvGrpSpPr>
          <p:grpSpPr>
            <a:xfrm>
              <a:off x="4225683" y="1126961"/>
              <a:ext cx="2852966" cy="496762"/>
              <a:chOff x="1206525" y="2130975"/>
              <a:chExt cx="3186248" cy="577429"/>
            </a:xfrm>
          </p:grpSpPr>
          <p:cxnSp>
            <p:nvCxnSpPr>
              <p:cNvPr id="549" name="Shape 549"/>
              <p:cNvCxnSpPr>
                <a:endCxn id="550" idx="1"/>
              </p:cNvCxnSpPr>
              <p:nvPr/>
            </p:nvCxnSpPr>
            <p:spPr>
              <a:xfrm flipH="1" rot="10800000">
                <a:off x="3360473" y="2368204"/>
                <a:ext cx="1032300" cy="34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551" name="Shape 551"/>
              <p:cNvCxnSpPr/>
              <p:nvPr/>
            </p:nvCxnSpPr>
            <p:spPr>
              <a:xfrm rot="10800000">
                <a:off x="1282669" y="2700789"/>
                <a:ext cx="2077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52" name="Shape 552"/>
              <p:cNvSpPr txBox="1"/>
              <p:nvPr/>
            </p:nvSpPr>
            <p:spPr>
              <a:xfrm>
                <a:off x="1206525" y="2130975"/>
                <a:ext cx="27939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fr" sz="1800">
                    <a:solidFill>
                      <a:srgbClr val="FF9900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Ici monprogramme</a:t>
                </a:r>
              </a:p>
            </p:txBody>
          </p:sp>
        </p:grpSp>
        <p:sp>
          <p:nvSpPr>
            <p:cNvPr id="550" name="Shape 550"/>
            <p:cNvSpPr/>
            <p:nvPr/>
          </p:nvSpPr>
          <p:spPr>
            <a:xfrm>
              <a:off x="7078650" y="1263700"/>
              <a:ext cx="2170200" cy="1347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que VBA 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3000"/>
              <a:t>V</a:t>
            </a:r>
            <a:r>
              <a:rPr lang="fr"/>
              <a:t>isual </a:t>
            </a:r>
            <a:r>
              <a:rPr b="1" lang="fr" sz="3000"/>
              <a:t>B</a:t>
            </a:r>
            <a:r>
              <a:rPr lang="fr"/>
              <a:t>asic for </a:t>
            </a:r>
            <a:r>
              <a:rPr b="1" lang="fr" sz="3000"/>
              <a:t>A</a:t>
            </a:r>
            <a:r>
              <a:rPr lang="fr"/>
              <a:t>pplications ou VBA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&gt; </a:t>
            </a:r>
            <a:r>
              <a:rPr b="1" lang="fr"/>
              <a:t>Langage informatique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&gt; Qui permet de contrôler Excel (et plus…)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&gt; Et donc </a:t>
            </a:r>
            <a:r>
              <a:rPr b="1" lang="fr"/>
              <a:t>de tout automatiser </a:t>
            </a:r>
            <a:r>
              <a:rPr lang="fr"/>
              <a:t>!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47" y="1794950"/>
            <a:ext cx="3939775" cy="23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152475"/>
            <a:ext cx="834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Clic-droit sur le bouton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“Modifier le texte”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Cliquez hors du bouton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Renommez le bouton</a:t>
            </a: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561" name="Shape 561"/>
          <p:cNvGrpSpPr/>
          <p:nvPr/>
        </p:nvGrpSpPr>
        <p:grpSpPr>
          <a:xfrm>
            <a:off x="2090083" y="3012424"/>
            <a:ext cx="6263991" cy="456524"/>
            <a:chOff x="2042258" y="1145849"/>
            <a:chExt cx="6263991" cy="456524"/>
          </a:xfrm>
        </p:grpSpPr>
        <p:grpSp>
          <p:nvGrpSpPr>
            <p:cNvPr id="562" name="Shape 562"/>
            <p:cNvGrpSpPr/>
            <p:nvPr/>
          </p:nvGrpSpPr>
          <p:grpSpPr>
            <a:xfrm>
              <a:off x="2042258" y="1145849"/>
              <a:ext cx="5036391" cy="456524"/>
              <a:chOff x="-1231966" y="2152929"/>
              <a:chExt cx="5624739" cy="530657"/>
            </a:xfrm>
          </p:grpSpPr>
          <p:cxnSp>
            <p:nvCxnSpPr>
              <p:cNvPr id="563" name="Shape 563"/>
              <p:cNvCxnSpPr>
                <a:endCxn id="564" idx="1"/>
              </p:cNvCxnSpPr>
              <p:nvPr/>
            </p:nvCxnSpPr>
            <p:spPr>
              <a:xfrm flipH="1" rot="10800000">
                <a:off x="3360473" y="2343387"/>
                <a:ext cx="1032300" cy="34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565" name="Shape 565"/>
              <p:cNvCxnSpPr/>
              <p:nvPr/>
            </p:nvCxnSpPr>
            <p:spPr>
              <a:xfrm rot="10800000">
                <a:off x="-1216623" y="2678820"/>
                <a:ext cx="4577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66" name="Shape 566"/>
              <p:cNvSpPr txBox="1"/>
              <p:nvPr/>
            </p:nvSpPr>
            <p:spPr>
              <a:xfrm>
                <a:off x="-1231966" y="2152929"/>
                <a:ext cx="27939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fr" sz="1800">
                    <a:solidFill>
                      <a:srgbClr val="FF9900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Modifier le texte</a:t>
                </a:r>
              </a:p>
            </p:txBody>
          </p:sp>
        </p:grpSp>
        <p:sp>
          <p:nvSpPr>
            <p:cNvPr id="564" name="Shape 564"/>
            <p:cNvSpPr/>
            <p:nvPr/>
          </p:nvSpPr>
          <p:spPr>
            <a:xfrm>
              <a:off x="7078650" y="1220900"/>
              <a:ext cx="1227600" cy="1776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4569750" y="0"/>
            <a:ext cx="4767900" cy="5218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profiter de l’enregistreur de macro ?</a:t>
            </a:r>
          </a:p>
        </p:txBody>
      </p:sp>
      <p:sp>
        <p:nvSpPr>
          <p:cNvPr id="573" name="Shape 57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575" name="Shape 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00" y="2084869"/>
            <a:ext cx="4045200" cy="104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>
            <a:off x="4566300" y="-1380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va faire “Enregistrer une macro”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Lorsque l’on utilise ce bouton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Excel enregistre sous forme de code </a:t>
            </a:r>
            <a:r>
              <a:rPr b="1" lang="fr"/>
              <a:t>toutes les actions effectuées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b="1" lang="fr" sz="2200"/>
              <a:t>Pas besoin de rédiger tout le code, Excel le fait pour nous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d’</a:t>
            </a:r>
            <a:r>
              <a:rPr lang="fr"/>
              <a:t>Enregistrement de macro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Je clique sur “Enregistrer une Macro”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Je sélectionne la colonne B et je change sa taille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J’arrête l’enregistrement et regarde dans les </a:t>
            </a:r>
            <a:r>
              <a:rPr b="1" lang="fr"/>
              <a:t>Modules</a:t>
            </a:r>
            <a:r>
              <a:rPr lang="fr"/>
              <a:t> le résultat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29" y="2827429"/>
            <a:ext cx="4175650" cy="150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Shape 592"/>
          <p:cNvCxnSpPr/>
          <p:nvPr/>
        </p:nvCxnSpPr>
        <p:spPr>
          <a:xfrm flipH="1">
            <a:off x="3886500" y="2597875"/>
            <a:ext cx="2151900" cy="1022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3" name="Shape 593"/>
          <p:cNvCxnSpPr/>
          <p:nvPr/>
        </p:nvCxnSpPr>
        <p:spPr>
          <a:xfrm rot="10800000">
            <a:off x="6038250" y="2597875"/>
            <a:ext cx="25206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4" name="Shape 594"/>
          <p:cNvSpPr txBox="1"/>
          <p:nvPr/>
        </p:nvSpPr>
        <p:spPr>
          <a:xfrm>
            <a:off x="6038400" y="2036700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Sélection de la colonne B</a:t>
            </a:r>
          </a:p>
        </p:txBody>
      </p:sp>
      <p:cxnSp>
        <p:nvCxnSpPr>
          <p:cNvPr id="595" name="Shape 595"/>
          <p:cNvCxnSpPr/>
          <p:nvPr/>
        </p:nvCxnSpPr>
        <p:spPr>
          <a:xfrm rot="10800000">
            <a:off x="4672125" y="3811525"/>
            <a:ext cx="1455000" cy="382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6" name="Shape 596"/>
          <p:cNvSpPr txBox="1"/>
          <p:nvPr/>
        </p:nvSpPr>
        <p:spPr>
          <a:xfrm>
            <a:off x="6127125" y="3444975"/>
            <a:ext cx="2793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Règle la largeur de la colonne à 15,29 pixels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6092475" y="4188300"/>
            <a:ext cx="2298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311700" y="1152475"/>
            <a:ext cx="5767500" cy="40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- Macro recorder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 | Feuille “Base”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Suivez les instructions dans chacune des feuilles et apprenez à automatiser une macro enregistrée.</a:t>
            </a:r>
          </a:p>
        </p:txBody>
      </p:sp>
      <p:pic>
        <p:nvPicPr>
          <p:cNvPr id="604" name="Shape 60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ses propres fonctions</a:t>
            </a:r>
          </a:p>
        </p:txBody>
      </p:sp>
      <p:sp>
        <p:nvSpPr>
          <p:cNvPr id="611" name="Shape 611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Et se simplifier encore plus la vie...</a:t>
            </a: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613" name="Shape 613"/>
          <p:cNvSpPr/>
          <p:nvPr/>
        </p:nvSpPr>
        <p:spPr>
          <a:xfrm>
            <a:off x="4576575" y="-102600"/>
            <a:ext cx="4774800" cy="52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4" name="Shape 614"/>
          <p:cNvPicPr preferRelativeResize="0"/>
          <p:nvPr/>
        </p:nvPicPr>
        <p:blipFill rotWithShape="1">
          <a:blip r:embed="rId3">
            <a:alphaModFix amt="51000"/>
          </a:blip>
          <a:srcRect b="0" l="0" r="0" t="833"/>
          <a:stretch/>
        </p:blipFill>
        <p:spPr>
          <a:xfrm>
            <a:off x="4796725" y="792349"/>
            <a:ext cx="4204500" cy="37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sa propre fonction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/>
              <a:t>Etendez encore plus Excel avec vos propres fonctions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Allez dans la fenêtre de sélection des feuilles de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Ouvrez le dossier “</a:t>
            </a:r>
            <a:r>
              <a:rPr b="1" lang="fr"/>
              <a:t>Modules”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Ouvrez le fichier “</a:t>
            </a:r>
            <a:r>
              <a:rPr b="1" lang="fr"/>
              <a:t>Module1</a:t>
            </a:r>
            <a:r>
              <a:rPr lang="fr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NB : Si la feuille module n’existe pas, enregistrez une macro.</a:t>
            </a: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612" y="1965200"/>
            <a:ext cx="22193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/>
          <p:nvPr/>
        </p:nvSpPr>
        <p:spPr>
          <a:xfrm rot="10800000">
            <a:off x="7259605" y="2505475"/>
            <a:ext cx="1264800" cy="9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Nommez la fonction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Nous allons faire une fonction pour calculer une évolution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Formule mathématique 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Evolution = (Nouvelle Valeur - AncienneValeur ) / AncienneValeur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Nom de la formule utilisé : EVOL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fr"/>
              <a:t>Nous avons donc besoin de 2 valeurs donc la formule aura la syntaxe suivante 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◆"/>
            </a:pPr>
            <a:r>
              <a:rPr lang="fr"/>
              <a:t>=EVOL(</a:t>
            </a:r>
            <a:r>
              <a:rPr lang="fr">
                <a:solidFill>
                  <a:schemeClr val="accent5"/>
                </a:solidFill>
              </a:rPr>
              <a:t>ancien</a:t>
            </a:r>
            <a:r>
              <a:rPr lang="fr"/>
              <a:t>, </a:t>
            </a:r>
            <a:r>
              <a:rPr lang="fr">
                <a:solidFill>
                  <a:schemeClr val="accent4"/>
                </a:solidFill>
              </a:rPr>
              <a:t>nouveau</a:t>
            </a:r>
            <a:r>
              <a:rPr lang="fr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2.  Définition des variables et calcul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=EVOL(</a:t>
            </a:r>
            <a:r>
              <a:rPr lang="fr">
                <a:solidFill>
                  <a:schemeClr val="accent5"/>
                </a:solidFill>
              </a:rPr>
              <a:t>ancien</a:t>
            </a:r>
            <a:r>
              <a:rPr lang="fr"/>
              <a:t>, </a:t>
            </a:r>
            <a:r>
              <a:rPr lang="fr">
                <a:solidFill>
                  <a:schemeClr val="accent4"/>
                </a:solidFill>
              </a:rPr>
              <a:t>nouveau</a:t>
            </a:r>
            <a:r>
              <a:rPr lang="fr"/>
              <a:t>)</a:t>
            </a: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à utiliser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Function EVOL(</a:t>
            </a:r>
            <a:r>
              <a:rPr lang="fr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ancien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 As Long, </a:t>
            </a:r>
            <a:r>
              <a:rPr lang="f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nouveau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As Long)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Application.Volatile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EVOL = (nouveau - ancien) / ancien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End Function</a:t>
            </a:r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cxnSp>
        <p:nvCxnSpPr>
          <p:cNvPr id="638" name="Shape 638"/>
          <p:cNvCxnSpPr/>
          <p:nvPr/>
        </p:nvCxnSpPr>
        <p:spPr>
          <a:xfrm flipH="1">
            <a:off x="2780100" y="1502750"/>
            <a:ext cx="1741800" cy="1017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9" name="Shape 639"/>
          <p:cNvSpPr/>
          <p:nvPr/>
        </p:nvSpPr>
        <p:spPr>
          <a:xfrm>
            <a:off x="2780100" y="1571050"/>
            <a:ext cx="1584600" cy="6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Définition de la variable </a:t>
            </a:r>
            <a:r>
              <a:rPr b="1" i="1"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ancien</a:t>
            </a:r>
            <a:r>
              <a:rPr b="1"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comme nombre</a:t>
            </a:r>
          </a:p>
        </p:txBody>
      </p:sp>
      <p:cxnSp>
        <p:nvCxnSpPr>
          <p:cNvPr id="640" name="Shape 640"/>
          <p:cNvCxnSpPr/>
          <p:nvPr/>
        </p:nvCxnSpPr>
        <p:spPr>
          <a:xfrm flipH="1">
            <a:off x="4986500" y="1509575"/>
            <a:ext cx="314100" cy="1011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1" name="Shape 641"/>
          <p:cNvSpPr/>
          <p:nvPr/>
        </p:nvSpPr>
        <p:spPr>
          <a:xfrm>
            <a:off x="5391550" y="1571050"/>
            <a:ext cx="2108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Définition de la variable </a:t>
            </a:r>
            <a:r>
              <a:rPr b="1" i="1" lang="fr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nouveau </a:t>
            </a:r>
            <a:r>
              <a:rPr b="1" lang="fr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co</a:t>
            </a:r>
            <a:r>
              <a:rPr b="1" lang="fr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mme nombre</a:t>
            </a:r>
          </a:p>
        </p:txBody>
      </p:sp>
      <p:sp>
        <p:nvSpPr>
          <p:cNvPr id="642" name="Shape 642"/>
          <p:cNvSpPr/>
          <p:nvPr/>
        </p:nvSpPr>
        <p:spPr>
          <a:xfrm>
            <a:off x="5512450" y="3000775"/>
            <a:ext cx="3526500" cy="393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Refera le calcul à chaque modification</a:t>
            </a:r>
          </a:p>
        </p:txBody>
      </p:sp>
      <p:cxnSp>
        <p:nvCxnSpPr>
          <p:cNvPr id="643" name="Shape 643"/>
          <p:cNvCxnSpPr>
            <a:stCxn id="642" idx="1"/>
          </p:cNvCxnSpPr>
          <p:nvPr/>
        </p:nvCxnSpPr>
        <p:spPr>
          <a:xfrm flipH="1">
            <a:off x="3203650" y="3197575"/>
            <a:ext cx="2308800" cy="33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4" name="Shape 644"/>
          <p:cNvSpPr/>
          <p:nvPr/>
        </p:nvSpPr>
        <p:spPr>
          <a:xfrm>
            <a:off x="5541900" y="4013850"/>
            <a:ext cx="3526500" cy="393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Calcul de la valeur d’EVOL</a:t>
            </a:r>
          </a:p>
        </p:txBody>
      </p:sp>
      <p:cxnSp>
        <p:nvCxnSpPr>
          <p:cNvPr id="645" name="Shape 645"/>
          <p:cNvCxnSpPr>
            <a:stCxn id="644" idx="1"/>
          </p:cNvCxnSpPr>
          <p:nvPr/>
        </p:nvCxnSpPr>
        <p:spPr>
          <a:xfrm rot="10800000">
            <a:off x="3231000" y="3736350"/>
            <a:ext cx="2310900" cy="4743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3.  Résultat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Calcul d’évolution entre les ventes N-1 et N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Résultat de la fonction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1743237"/>
            <a:ext cx="43815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Shape 6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87" y="3283512"/>
            <a:ext cx="45815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utiliser VBA 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Utiliser VBA vous permettra :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D’automatiser Excel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◆"/>
            </a:pPr>
            <a:r>
              <a:rPr b="1" lang="fr" sz="1800"/>
              <a:t>Et donc d’économiser du temps à terme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fr"/>
              <a:t>Sur des </a:t>
            </a:r>
            <a:r>
              <a:rPr b="1" lang="fr"/>
              <a:t>tâches récurrentes </a:t>
            </a:r>
            <a:r>
              <a:rPr lang="fr"/>
              <a:t>et </a:t>
            </a:r>
            <a:r>
              <a:rPr b="1" lang="fr"/>
              <a:t>chronophages</a:t>
            </a:r>
            <a:r>
              <a:rPr lang="f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287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Quand </a:t>
            </a:r>
            <a:r>
              <a:rPr lang="fr"/>
              <a:t>utiliser VBA 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311700" y="1152475"/>
            <a:ext cx="584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VBA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 | Feuille “Évolution”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 :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Installez la fonction EVOL sur votre fichier excel et calculez l’évolution avec la fonction.</a:t>
            </a:r>
          </a:p>
        </p:txBody>
      </p:sp>
      <p:pic>
        <p:nvPicPr>
          <p:cNvPr id="661" name="Shape 66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Module 5 terminé !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Activer l’onglet Développeur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How to !?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00" y="0"/>
            <a:ext cx="4823876" cy="54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4562850" y="-51300"/>
            <a:ext cx="49386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Activer l’onglet “Développeur”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L’onglet “Développeur” n’est pas activé de base, pour l’activer :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Fichier &gt; Options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Personnaliser le Ruban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Cocher “Développeur”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fr"/>
              <a:t>Valider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Excel &gt; Préférences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Ruban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Cocher “Développeur”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fr"/>
              <a:t>Valider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296" y="1489100"/>
            <a:ext cx="4458700" cy="36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6782875" y="3743200"/>
            <a:ext cx="1550700" cy="136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606" y="1943361"/>
            <a:ext cx="853725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962" y="3398575"/>
            <a:ext cx="1001000" cy="1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Activer l’onglet “Développeur”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Magie, l’onglet “Développeur” a apparu !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55825"/>
            <a:ext cx="7467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6338875" y="1536900"/>
            <a:ext cx="642000" cy="91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S’approprier l’outil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675" y="903400"/>
            <a:ext cx="3107099" cy="33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576500" y="-5130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