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9" r:id="rId4"/>
    <p:sldId id="266" r:id="rId5"/>
    <p:sldId id="268" r:id="rId6"/>
    <p:sldId id="267" r:id="rId7"/>
    <p:sldId id="263" r:id="rId8"/>
    <p:sldId id="264" r:id="rId9"/>
    <p:sldId id="265" r:id="rId10"/>
    <p:sldId id="270" r:id="rId11"/>
    <p:sldId id="260" r:id="rId12"/>
    <p:sldId id="261" r:id="rId13"/>
    <p:sldId id="281"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81479-EB96-4AF3-B2EA-00A7D7474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DEC2E3-7077-4C80-A751-E42AB3295B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4110B6-A942-40EC-8E9F-C416DE848FA1}"/>
              </a:ext>
            </a:extLst>
          </p:cNvPr>
          <p:cNvSpPr>
            <a:spLocks noGrp="1"/>
          </p:cNvSpPr>
          <p:nvPr>
            <p:ph type="dt" sz="half" idx="10"/>
          </p:nvPr>
        </p:nvSpPr>
        <p:spPr/>
        <p:txBody>
          <a:bodyPr/>
          <a:lstStyle/>
          <a:p>
            <a:fld id="{9F0222BC-694D-4C97-9C6E-CAB3C48418A3}" type="datetimeFigureOut">
              <a:rPr lang="en-IN" smtClean="0"/>
              <a:t>14-09-2020</a:t>
            </a:fld>
            <a:endParaRPr lang="en-IN"/>
          </a:p>
        </p:txBody>
      </p:sp>
      <p:sp>
        <p:nvSpPr>
          <p:cNvPr id="5" name="Footer Placeholder 4">
            <a:extLst>
              <a:ext uri="{FF2B5EF4-FFF2-40B4-BE49-F238E27FC236}">
                <a16:creationId xmlns:a16="http://schemas.microsoft.com/office/drawing/2014/main" id="{C3AE5008-D8DC-41FD-A281-0296A8A105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595779-14EC-40B2-A20D-5D6BEE614FA7}"/>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1176005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3D5F-71C0-4507-925A-A3FC52BE4E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02B099-215B-48B6-B29C-CC92DF93B9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03F6E7-204E-471F-BC23-4BE2D812BDF5}"/>
              </a:ext>
            </a:extLst>
          </p:cNvPr>
          <p:cNvSpPr>
            <a:spLocks noGrp="1"/>
          </p:cNvSpPr>
          <p:nvPr>
            <p:ph type="dt" sz="half" idx="10"/>
          </p:nvPr>
        </p:nvSpPr>
        <p:spPr/>
        <p:txBody>
          <a:bodyPr/>
          <a:lstStyle/>
          <a:p>
            <a:fld id="{9F0222BC-694D-4C97-9C6E-CAB3C48418A3}" type="datetimeFigureOut">
              <a:rPr lang="en-IN" smtClean="0"/>
              <a:t>14-09-2020</a:t>
            </a:fld>
            <a:endParaRPr lang="en-IN"/>
          </a:p>
        </p:txBody>
      </p:sp>
      <p:sp>
        <p:nvSpPr>
          <p:cNvPr id="5" name="Footer Placeholder 4">
            <a:extLst>
              <a:ext uri="{FF2B5EF4-FFF2-40B4-BE49-F238E27FC236}">
                <a16:creationId xmlns:a16="http://schemas.microsoft.com/office/drawing/2014/main" id="{D6DA8425-2518-40F1-ABE6-38E92C172B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730920-5B43-4012-8C77-519D6DC21A9C}"/>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263061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CC4CB8-0998-4A70-B3F4-F924363011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4140BC-DD30-458E-97A5-3E392EB91D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827025-D6A7-4258-BD2F-E414B0D958C4}"/>
              </a:ext>
            </a:extLst>
          </p:cNvPr>
          <p:cNvSpPr>
            <a:spLocks noGrp="1"/>
          </p:cNvSpPr>
          <p:nvPr>
            <p:ph type="dt" sz="half" idx="10"/>
          </p:nvPr>
        </p:nvSpPr>
        <p:spPr/>
        <p:txBody>
          <a:bodyPr/>
          <a:lstStyle/>
          <a:p>
            <a:fld id="{9F0222BC-694D-4C97-9C6E-CAB3C48418A3}" type="datetimeFigureOut">
              <a:rPr lang="en-IN" smtClean="0"/>
              <a:t>14-09-2020</a:t>
            </a:fld>
            <a:endParaRPr lang="en-IN"/>
          </a:p>
        </p:txBody>
      </p:sp>
      <p:sp>
        <p:nvSpPr>
          <p:cNvPr id="5" name="Footer Placeholder 4">
            <a:extLst>
              <a:ext uri="{FF2B5EF4-FFF2-40B4-BE49-F238E27FC236}">
                <a16:creationId xmlns:a16="http://schemas.microsoft.com/office/drawing/2014/main" id="{7DCC40BC-C482-4C6B-A1DD-CF8A1E6595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A91EFC-8A14-4BE9-8F41-313031DB5D2C}"/>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276739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889E-CAF9-4D3C-A09A-B9D8C248C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1D97B4-1465-4037-B013-6F2CBDF34E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E6C322-B32D-4020-8B90-DBE11ED1B15D}"/>
              </a:ext>
            </a:extLst>
          </p:cNvPr>
          <p:cNvSpPr>
            <a:spLocks noGrp="1"/>
          </p:cNvSpPr>
          <p:nvPr>
            <p:ph type="dt" sz="half" idx="10"/>
          </p:nvPr>
        </p:nvSpPr>
        <p:spPr/>
        <p:txBody>
          <a:bodyPr/>
          <a:lstStyle/>
          <a:p>
            <a:fld id="{9F0222BC-694D-4C97-9C6E-CAB3C48418A3}" type="datetimeFigureOut">
              <a:rPr lang="en-IN" smtClean="0"/>
              <a:t>14-09-2020</a:t>
            </a:fld>
            <a:endParaRPr lang="en-IN"/>
          </a:p>
        </p:txBody>
      </p:sp>
      <p:sp>
        <p:nvSpPr>
          <p:cNvPr id="5" name="Footer Placeholder 4">
            <a:extLst>
              <a:ext uri="{FF2B5EF4-FFF2-40B4-BE49-F238E27FC236}">
                <a16:creationId xmlns:a16="http://schemas.microsoft.com/office/drawing/2014/main" id="{6341287C-3CE5-43D6-A0C9-CEB065EEE3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E32FA3-449E-4664-9899-6DE39FFD24C0}"/>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267552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77ED5-B4E6-45AA-9599-36489AC6E2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7EE810-F2CF-4C8A-BB78-071AB00785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96D0B-247E-47AE-BD49-B5B8ACB14B92}"/>
              </a:ext>
            </a:extLst>
          </p:cNvPr>
          <p:cNvSpPr>
            <a:spLocks noGrp="1"/>
          </p:cNvSpPr>
          <p:nvPr>
            <p:ph type="dt" sz="half" idx="10"/>
          </p:nvPr>
        </p:nvSpPr>
        <p:spPr/>
        <p:txBody>
          <a:bodyPr/>
          <a:lstStyle/>
          <a:p>
            <a:fld id="{9F0222BC-694D-4C97-9C6E-CAB3C48418A3}" type="datetimeFigureOut">
              <a:rPr lang="en-IN" smtClean="0"/>
              <a:t>14-09-2020</a:t>
            </a:fld>
            <a:endParaRPr lang="en-IN"/>
          </a:p>
        </p:txBody>
      </p:sp>
      <p:sp>
        <p:nvSpPr>
          <p:cNvPr id="5" name="Footer Placeholder 4">
            <a:extLst>
              <a:ext uri="{FF2B5EF4-FFF2-40B4-BE49-F238E27FC236}">
                <a16:creationId xmlns:a16="http://schemas.microsoft.com/office/drawing/2014/main" id="{12A5817D-AD13-4B13-89DC-27D8E4AD68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291A52-7D33-4B9F-84BA-67747BE69813}"/>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3807430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E37F-67E6-4973-BE98-44FC68A35C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E2E2C-AF9D-4945-B3E8-0C750D7EE8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953D88-E695-4407-B68F-34C1B1996A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83E73B-8AD6-45F8-A0DC-5F7DD5597BFF}"/>
              </a:ext>
            </a:extLst>
          </p:cNvPr>
          <p:cNvSpPr>
            <a:spLocks noGrp="1"/>
          </p:cNvSpPr>
          <p:nvPr>
            <p:ph type="dt" sz="half" idx="10"/>
          </p:nvPr>
        </p:nvSpPr>
        <p:spPr/>
        <p:txBody>
          <a:bodyPr/>
          <a:lstStyle/>
          <a:p>
            <a:fld id="{9F0222BC-694D-4C97-9C6E-CAB3C48418A3}" type="datetimeFigureOut">
              <a:rPr lang="en-IN" smtClean="0"/>
              <a:t>14-09-2020</a:t>
            </a:fld>
            <a:endParaRPr lang="en-IN"/>
          </a:p>
        </p:txBody>
      </p:sp>
      <p:sp>
        <p:nvSpPr>
          <p:cNvPr id="6" name="Footer Placeholder 5">
            <a:extLst>
              <a:ext uri="{FF2B5EF4-FFF2-40B4-BE49-F238E27FC236}">
                <a16:creationId xmlns:a16="http://schemas.microsoft.com/office/drawing/2014/main" id="{62F1716D-FEA9-43A5-A747-CBF090058A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9C4F7B-FB33-43D2-B30C-797438F48902}"/>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2278603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A472-DCBE-4527-B8AD-B6FB8B3E04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A5D9C1-20A5-4213-85EE-8F65960EDA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58287D-30FB-46DC-B0C8-84A69B18CA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41897F-B6C5-4645-9A88-EB45A6A67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A8936B-9825-4943-B339-14B669FB3B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1E0EE9-6E8D-4D7F-9415-613C4ACCD812}"/>
              </a:ext>
            </a:extLst>
          </p:cNvPr>
          <p:cNvSpPr>
            <a:spLocks noGrp="1"/>
          </p:cNvSpPr>
          <p:nvPr>
            <p:ph type="dt" sz="half" idx="10"/>
          </p:nvPr>
        </p:nvSpPr>
        <p:spPr/>
        <p:txBody>
          <a:bodyPr/>
          <a:lstStyle/>
          <a:p>
            <a:fld id="{9F0222BC-694D-4C97-9C6E-CAB3C48418A3}" type="datetimeFigureOut">
              <a:rPr lang="en-IN" smtClean="0"/>
              <a:t>14-09-2020</a:t>
            </a:fld>
            <a:endParaRPr lang="en-IN"/>
          </a:p>
        </p:txBody>
      </p:sp>
      <p:sp>
        <p:nvSpPr>
          <p:cNvPr id="8" name="Footer Placeholder 7">
            <a:extLst>
              <a:ext uri="{FF2B5EF4-FFF2-40B4-BE49-F238E27FC236}">
                <a16:creationId xmlns:a16="http://schemas.microsoft.com/office/drawing/2014/main" id="{2A0265DA-ED8D-42DA-BED1-A2448FCC9E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AB170D-536C-4057-A53C-2DF8FF2EB19F}"/>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133814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FD601-61D9-496D-96FC-5BBC18B9AF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B209B0-C4A0-4562-B44B-AC39B42109E1}"/>
              </a:ext>
            </a:extLst>
          </p:cNvPr>
          <p:cNvSpPr>
            <a:spLocks noGrp="1"/>
          </p:cNvSpPr>
          <p:nvPr>
            <p:ph type="dt" sz="half" idx="10"/>
          </p:nvPr>
        </p:nvSpPr>
        <p:spPr/>
        <p:txBody>
          <a:bodyPr/>
          <a:lstStyle/>
          <a:p>
            <a:fld id="{9F0222BC-694D-4C97-9C6E-CAB3C48418A3}" type="datetimeFigureOut">
              <a:rPr lang="en-IN" smtClean="0"/>
              <a:t>14-09-2020</a:t>
            </a:fld>
            <a:endParaRPr lang="en-IN"/>
          </a:p>
        </p:txBody>
      </p:sp>
      <p:sp>
        <p:nvSpPr>
          <p:cNvPr id="4" name="Footer Placeholder 3">
            <a:extLst>
              <a:ext uri="{FF2B5EF4-FFF2-40B4-BE49-F238E27FC236}">
                <a16:creationId xmlns:a16="http://schemas.microsoft.com/office/drawing/2014/main" id="{BC484165-4387-40EE-8978-8B978A0220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CEBBD0-058F-40A9-AE40-03CC18A85824}"/>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32078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36E90C-027A-4C7E-B512-B23AE2ADACB1}"/>
              </a:ext>
            </a:extLst>
          </p:cNvPr>
          <p:cNvSpPr>
            <a:spLocks noGrp="1"/>
          </p:cNvSpPr>
          <p:nvPr>
            <p:ph type="dt" sz="half" idx="10"/>
          </p:nvPr>
        </p:nvSpPr>
        <p:spPr/>
        <p:txBody>
          <a:bodyPr/>
          <a:lstStyle/>
          <a:p>
            <a:fld id="{9F0222BC-694D-4C97-9C6E-CAB3C48418A3}" type="datetimeFigureOut">
              <a:rPr lang="en-IN" smtClean="0"/>
              <a:t>14-09-2020</a:t>
            </a:fld>
            <a:endParaRPr lang="en-IN"/>
          </a:p>
        </p:txBody>
      </p:sp>
      <p:sp>
        <p:nvSpPr>
          <p:cNvPr id="3" name="Footer Placeholder 2">
            <a:extLst>
              <a:ext uri="{FF2B5EF4-FFF2-40B4-BE49-F238E27FC236}">
                <a16:creationId xmlns:a16="http://schemas.microsoft.com/office/drawing/2014/main" id="{4501DD36-F1B6-4880-8A48-29E5741FB3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D7322D-1A6F-4085-B7C4-6865D0BB725B}"/>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1778905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562CF-8108-460F-8D7B-8D3E22118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191E99-6BD3-4096-B69A-FAD7192AB0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A2E163-92D8-43B1-9348-BC36C6EE97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35C547-2EA8-4682-B334-5E345A736B89}"/>
              </a:ext>
            </a:extLst>
          </p:cNvPr>
          <p:cNvSpPr>
            <a:spLocks noGrp="1"/>
          </p:cNvSpPr>
          <p:nvPr>
            <p:ph type="dt" sz="half" idx="10"/>
          </p:nvPr>
        </p:nvSpPr>
        <p:spPr/>
        <p:txBody>
          <a:bodyPr/>
          <a:lstStyle/>
          <a:p>
            <a:fld id="{9F0222BC-694D-4C97-9C6E-CAB3C48418A3}" type="datetimeFigureOut">
              <a:rPr lang="en-IN" smtClean="0"/>
              <a:t>14-09-2020</a:t>
            </a:fld>
            <a:endParaRPr lang="en-IN"/>
          </a:p>
        </p:txBody>
      </p:sp>
      <p:sp>
        <p:nvSpPr>
          <p:cNvPr id="6" name="Footer Placeholder 5">
            <a:extLst>
              <a:ext uri="{FF2B5EF4-FFF2-40B4-BE49-F238E27FC236}">
                <a16:creationId xmlns:a16="http://schemas.microsoft.com/office/drawing/2014/main" id="{82395A66-94B8-4C3F-8032-43E9B316BC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65EB42-5DBE-45E8-B22B-99A543B7FE66}"/>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3660004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64DC-9BC7-4065-A416-841E924822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F65BCB-F337-4888-A113-535E0E97E3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DEBE10-0A25-462A-BD3F-0D2525A6E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2D9FE0-3DED-41C3-8184-088AAE3E8789}"/>
              </a:ext>
            </a:extLst>
          </p:cNvPr>
          <p:cNvSpPr>
            <a:spLocks noGrp="1"/>
          </p:cNvSpPr>
          <p:nvPr>
            <p:ph type="dt" sz="half" idx="10"/>
          </p:nvPr>
        </p:nvSpPr>
        <p:spPr/>
        <p:txBody>
          <a:bodyPr/>
          <a:lstStyle/>
          <a:p>
            <a:fld id="{9F0222BC-694D-4C97-9C6E-CAB3C48418A3}" type="datetimeFigureOut">
              <a:rPr lang="en-IN" smtClean="0"/>
              <a:t>14-09-2020</a:t>
            </a:fld>
            <a:endParaRPr lang="en-IN"/>
          </a:p>
        </p:txBody>
      </p:sp>
      <p:sp>
        <p:nvSpPr>
          <p:cNvPr id="6" name="Footer Placeholder 5">
            <a:extLst>
              <a:ext uri="{FF2B5EF4-FFF2-40B4-BE49-F238E27FC236}">
                <a16:creationId xmlns:a16="http://schemas.microsoft.com/office/drawing/2014/main" id="{F5E7E930-701B-449E-B429-53116F9DFB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C37A13-6B4E-43AC-90A6-9C6D60A66FBF}"/>
              </a:ext>
            </a:extLst>
          </p:cNvPr>
          <p:cNvSpPr>
            <a:spLocks noGrp="1"/>
          </p:cNvSpPr>
          <p:nvPr>
            <p:ph type="sldNum" sz="quarter" idx="12"/>
          </p:nvPr>
        </p:nvSpPr>
        <p:spPr/>
        <p:txBody>
          <a:bodyPr/>
          <a:lstStyle/>
          <a:p>
            <a:fld id="{7B3BB5D0-3604-4C8A-8644-9B215F27D3AA}" type="slidenum">
              <a:rPr lang="en-IN" smtClean="0"/>
              <a:t>‹#›</a:t>
            </a:fld>
            <a:endParaRPr lang="en-IN"/>
          </a:p>
        </p:txBody>
      </p:sp>
    </p:spTree>
    <p:extLst>
      <p:ext uri="{BB962C8B-B14F-4D97-AF65-F5344CB8AC3E}">
        <p14:creationId xmlns:p14="http://schemas.microsoft.com/office/powerpoint/2010/main" val="370983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C17FC7-7C35-487F-9803-560E0C30BD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537429-74CB-4115-80DB-712BA91FA4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84875-4733-45BD-8A4B-E7BEA1CE46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0222BC-694D-4C97-9C6E-CAB3C48418A3}" type="datetimeFigureOut">
              <a:rPr lang="en-IN" smtClean="0"/>
              <a:t>14-09-2020</a:t>
            </a:fld>
            <a:endParaRPr lang="en-IN"/>
          </a:p>
        </p:txBody>
      </p:sp>
      <p:sp>
        <p:nvSpPr>
          <p:cNvPr id="5" name="Footer Placeholder 4">
            <a:extLst>
              <a:ext uri="{FF2B5EF4-FFF2-40B4-BE49-F238E27FC236}">
                <a16:creationId xmlns:a16="http://schemas.microsoft.com/office/drawing/2014/main" id="{A4CFE3F1-CE3D-4805-BEBB-2360BA9E9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714FC7-C058-4644-B895-C6EB5AF39F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BB5D0-3604-4C8A-8644-9B215F27D3AA}" type="slidenum">
              <a:rPr lang="en-IN" smtClean="0"/>
              <a:t>‹#›</a:t>
            </a:fld>
            <a:endParaRPr lang="en-IN"/>
          </a:p>
        </p:txBody>
      </p:sp>
    </p:spTree>
    <p:extLst>
      <p:ext uri="{BB962C8B-B14F-4D97-AF65-F5344CB8AC3E}">
        <p14:creationId xmlns:p14="http://schemas.microsoft.com/office/powerpoint/2010/main" val="3541875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oracle.com/webfolder/ux/middleware/alta/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excellentwebworld.com/what-is-a-single-page-application/"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globekit.co/"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5D56-6AB4-4454-957E-A5593373A44D}"/>
              </a:ext>
            </a:extLst>
          </p:cNvPr>
          <p:cNvSpPr>
            <a:spLocks noGrp="1"/>
          </p:cNvSpPr>
          <p:nvPr>
            <p:ph type="ctrTitle"/>
          </p:nvPr>
        </p:nvSpPr>
        <p:spPr/>
        <p:txBody>
          <a:bodyPr/>
          <a:lstStyle/>
          <a:p>
            <a:r>
              <a:rPr lang="en-IN" dirty="0"/>
              <a:t>Oracle JET</a:t>
            </a:r>
          </a:p>
        </p:txBody>
      </p:sp>
      <p:sp>
        <p:nvSpPr>
          <p:cNvPr id="3" name="Subtitle 2">
            <a:extLst>
              <a:ext uri="{FF2B5EF4-FFF2-40B4-BE49-F238E27FC236}">
                <a16:creationId xmlns:a16="http://schemas.microsoft.com/office/drawing/2014/main" id="{3ABC46EE-A2FA-4435-815A-240AEFA5EC4C}"/>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412721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D9E7-CFCC-419A-9716-F7A04F2FCFB6}"/>
              </a:ext>
            </a:extLst>
          </p:cNvPr>
          <p:cNvSpPr>
            <a:spLocks noGrp="1"/>
          </p:cNvSpPr>
          <p:nvPr>
            <p:ph type="title"/>
          </p:nvPr>
        </p:nvSpPr>
        <p:spPr/>
        <p:txBody>
          <a:bodyPr/>
          <a:lstStyle/>
          <a:p>
            <a:r>
              <a:rPr lang="en-IN" dirty="0" err="1"/>
              <a:t>Javascript</a:t>
            </a:r>
            <a:r>
              <a:rPr lang="en-IN" dirty="0"/>
              <a:t> Ecosystem</a:t>
            </a:r>
          </a:p>
        </p:txBody>
      </p:sp>
      <p:sp>
        <p:nvSpPr>
          <p:cNvPr id="3" name="Content Placeholder 2">
            <a:extLst>
              <a:ext uri="{FF2B5EF4-FFF2-40B4-BE49-F238E27FC236}">
                <a16:creationId xmlns:a16="http://schemas.microsoft.com/office/drawing/2014/main" id="{6C6C1206-7502-474A-AC87-36F3D78ED41B}"/>
              </a:ext>
            </a:extLst>
          </p:cNvPr>
          <p:cNvSpPr>
            <a:spLocks noGrp="1"/>
          </p:cNvSpPr>
          <p:nvPr>
            <p:ph idx="1"/>
          </p:nvPr>
        </p:nvSpPr>
        <p:spPr/>
        <p:txBody>
          <a:bodyPr/>
          <a:lstStyle/>
          <a:p>
            <a:r>
              <a:rPr lang="en-IN" dirty="0"/>
              <a:t>Vibrant, innovative ecosystem</a:t>
            </a:r>
          </a:p>
          <a:p>
            <a:r>
              <a:rPr lang="en-IN" dirty="0"/>
              <a:t>Increasing popularity of mobile devices</a:t>
            </a:r>
          </a:p>
          <a:p>
            <a:r>
              <a:rPr lang="en-IN" dirty="0"/>
              <a:t>Expense of native applications</a:t>
            </a:r>
          </a:p>
          <a:p>
            <a:r>
              <a:rPr lang="en-IN" dirty="0"/>
              <a:t>Popularity of hybrid mobile applications</a:t>
            </a:r>
          </a:p>
          <a:p>
            <a:r>
              <a:rPr lang="en-IN" dirty="0"/>
              <a:t>Challenges of a volatile, dynamic, ecosystem</a:t>
            </a:r>
          </a:p>
          <a:p>
            <a:r>
              <a:rPr lang="en-IN" dirty="0"/>
              <a:t>Relevant and Maintainable over a number of years</a:t>
            </a:r>
          </a:p>
        </p:txBody>
      </p:sp>
    </p:spTree>
    <p:extLst>
      <p:ext uri="{BB962C8B-B14F-4D97-AF65-F5344CB8AC3E}">
        <p14:creationId xmlns:p14="http://schemas.microsoft.com/office/powerpoint/2010/main" val="123125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27DCF-999C-4C8F-8E6E-42F56B9CEF60}"/>
              </a:ext>
            </a:extLst>
          </p:cNvPr>
          <p:cNvSpPr>
            <a:spLocks noGrp="1"/>
          </p:cNvSpPr>
          <p:nvPr>
            <p:ph type="title"/>
          </p:nvPr>
        </p:nvSpPr>
        <p:spPr/>
        <p:txBody>
          <a:bodyPr/>
          <a:lstStyle/>
          <a:p>
            <a:r>
              <a:rPr lang="en-IN" dirty="0"/>
              <a:t>Installation and Configuration</a:t>
            </a:r>
          </a:p>
        </p:txBody>
      </p:sp>
      <p:sp>
        <p:nvSpPr>
          <p:cNvPr id="3" name="Content Placeholder 2">
            <a:extLst>
              <a:ext uri="{FF2B5EF4-FFF2-40B4-BE49-F238E27FC236}">
                <a16:creationId xmlns:a16="http://schemas.microsoft.com/office/drawing/2014/main" id="{5D9259E4-242E-40D8-8AAA-71CB2FE4F99C}"/>
              </a:ext>
            </a:extLst>
          </p:cNvPr>
          <p:cNvSpPr>
            <a:spLocks noGrp="1"/>
          </p:cNvSpPr>
          <p:nvPr>
            <p:ph idx="1"/>
          </p:nvPr>
        </p:nvSpPr>
        <p:spPr/>
        <p:txBody>
          <a:bodyPr/>
          <a:lstStyle/>
          <a:p>
            <a:r>
              <a:rPr lang="en-IN" dirty="0"/>
              <a:t>Download and install node.js</a:t>
            </a:r>
          </a:p>
          <a:p>
            <a:endParaRPr lang="en-IN" dirty="0"/>
          </a:p>
          <a:p>
            <a:r>
              <a:rPr lang="en-IN" dirty="0"/>
              <a:t>Install OJET Client</a:t>
            </a:r>
          </a:p>
          <a:p>
            <a:endParaRPr lang="en-IN" dirty="0"/>
          </a:p>
          <a:p>
            <a:r>
              <a:rPr lang="en-IN" dirty="0"/>
              <a:t>Verify the OJET CLI</a:t>
            </a:r>
          </a:p>
        </p:txBody>
      </p:sp>
      <p:sp>
        <p:nvSpPr>
          <p:cNvPr id="6" name="TextBox 5">
            <a:extLst>
              <a:ext uri="{FF2B5EF4-FFF2-40B4-BE49-F238E27FC236}">
                <a16:creationId xmlns:a16="http://schemas.microsoft.com/office/drawing/2014/main" id="{E7422B09-052F-44AF-9D40-800BFA246D7C}"/>
              </a:ext>
            </a:extLst>
          </p:cNvPr>
          <p:cNvSpPr txBox="1"/>
          <p:nvPr/>
        </p:nvSpPr>
        <p:spPr>
          <a:xfrm>
            <a:off x="2359404" y="3330321"/>
            <a:ext cx="6094602" cy="461665"/>
          </a:xfrm>
          <a:prstGeom prst="rect">
            <a:avLst/>
          </a:prstGeom>
          <a:noFill/>
        </p:spPr>
        <p:txBody>
          <a:bodyPr wrap="square">
            <a:spAutoFit/>
          </a:bodyPr>
          <a:lstStyle/>
          <a:p>
            <a:r>
              <a:rPr lang="en-IN" sz="2400" b="1" dirty="0">
                <a:solidFill>
                  <a:srgbClr val="0070C0"/>
                </a:solidFill>
                <a:latin typeface="Bahnschrift Light" panose="020B0502040204020203" pitchFamily="34" charset="0"/>
              </a:rPr>
              <a:t>&gt; (</a:t>
            </a:r>
            <a:r>
              <a:rPr lang="en-IN" sz="2400" b="1" dirty="0" err="1">
                <a:solidFill>
                  <a:srgbClr val="0070C0"/>
                </a:solidFill>
                <a:latin typeface="Bahnschrift Light" panose="020B0502040204020203" pitchFamily="34" charset="0"/>
              </a:rPr>
              <a:t>sudo</a:t>
            </a:r>
            <a:r>
              <a:rPr lang="en-IN" sz="2400" b="1" dirty="0">
                <a:solidFill>
                  <a:srgbClr val="0070C0"/>
                </a:solidFill>
                <a:latin typeface="Bahnschrift Light" panose="020B0502040204020203" pitchFamily="34" charset="0"/>
              </a:rPr>
              <a:t>) </a:t>
            </a:r>
            <a:r>
              <a:rPr lang="en-IN" sz="2400" b="1" dirty="0" err="1">
                <a:solidFill>
                  <a:srgbClr val="0070C0"/>
                </a:solidFill>
                <a:latin typeface="Bahnschrift Light" panose="020B0502040204020203" pitchFamily="34" charset="0"/>
              </a:rPr>
              <a:t>npm</a:t>
            </a:r>
            <a:r>
              <a:rPr lang="en-IN" sz="2400" b="1" dirty="0">
                <a:solidFill>
                  <a:srgbClr val="0070C0"/>
                </a:solidFill>
                <a:latin typeface="Bahnschrift Light" panose="020B0502040204020203" pitchFamily="34" charset="0"/>
              </a:rPr>
              <a:t> install -g @oracle/ojet-cli</a:t>
            </a:r>
          </a:p>
        </p:txBody>
      </p:sp>
      <p:sp>
        <p:nvSpPr>
          <p:cNvPr id="8" name="TextBox 7">
            <a:extLst>
              <a:ext uri="{FF2B5EF4-FFF2-40B4-BE49-F238E27FC236}">
                <a16:creationId xmlns:a16="http://schemas.microsoft.com/office/drawing/2014/main" id="{3BC06BE0-3710-4F19-80B6-2BA53ABE8F6B}"/>
              </a:ext>
            </a:extLst>
          </p:cNvPr>
          <p:cNvSpPr txBox="1"/>
          <p:nvPr/>
        </p:nvSpPr>
        <p:spPr>
          <a:xfrm>
            <a:off x="2359404" y="2266180"/>
            <a:ext cx="6094602" cy="461665"/>
          </a:xfrm>
          <a:prstGeom prst="rect">
            <a:avLst/>
          </a:prstGeom>
          <a:noFill/>
        </p:spPr>
        <p:txBody>
          <a:bodyPr wrap="square">
            <a:spAutoFit/>
          </a:bodyPr>
          <a:lstStyle/>
          <a:p>
            <a:r>
              <a:rPr lang="en-IN" sz="2400" b="1" dirty="0">
                <a:solidFill>
                  <a:srgbClr val="0070C0"/>
                </a:solidFill>
                <a:latin typeface="Bahnschrift Light" panose="020B0502040204020203" pitchFamily="34" charset="0"/>
              </a:rPr>
              <a:t>https://nodejs.org/en/download/</a:t>
            </a:r>
          </a:p>
        </p:txBody>
      </p:sp>
      <p:sp>
        <p:nvSpPr>
          <p:cNvPr id="10" name="TextBox 9">
            <a:extLst>
              <a:ext uri="{FF2B5EF4-FFF2-40B4-BE49-F238E27FC236}">
                <a16:creationId xmlns:a16="http://schemas.microsoft.com/office/drawing/2014/main" id="{F061BD08-86DA-498D-8994-A7B8995F7123}"/>
              </a:ext>
            </a:extLst>
          </p:cNvPr>
          <p:cNvSpPr txBox="1"/>
          <p:nvPr/>
        </p:nvSpPr>
        <p:spPr>
          <a:xfrm>
            <a:off x="2359404" y="4394462"/>
            <a:ext cx="6094602" cy="830997"/>
          </a:xfrm>
          <a:prstGeom prst="rect">
            <a:avLst/>
          </a:prstGeom>
          <a:noFill/>
        </p:spPr>
        <p:txBody>
          <a:bodyPr wrap="square">
            <a:spAutoFit/>
          </a:bodyPr>
          <a:lstStyle/>
          <a:p>
            <a:r>
              <a:rPr lang="en-IN" sz="2400" b="1" dirty="0">
                <a:solidFill>
                  <a:srgbClr val="0070C0"/>
                </a:solidFill>
                <a:latin typeface="Bahnschrift Light" panose="020B0502040204020203" pitchFamily="34" charset="0"/>
              </a:rPr>
              <a:t>&gt; </a:t>
            </a:r>
            <a:r>
              <a:rPr lang="en-IN" sz="2400" b="1" dirty="0" err="1">
                <a:solidFill>
                  <a:srgbClr val="0070C0"/>
                </a:solidFill>
                <a:latin typeface="Bahnschrift Light" panose="020B0502040204020203" pitchFamily="34" charset="0"/>
              </a:rPr>
              <a:t>ojet</a:t>
            </a:r>
            <a:r>
              <a:rPr lang="en-IN" sz="2400" b="1" dirty="0">
                <a:solidFill>
                  <a:srgbClr val="0070C0"/>
                </a:solidFill>
                <a:latin typeface="Bahnschrift Light" panose="020B0502040204020203" pitchFamily="34" charset="0"/>
              </a:rPr>
              <a:t> help</a:t>
            </a:r>
          </a:p>
          <a:p>
            <a:r>
              <a:rPr lang="en-IN" sz="2400" b="1" dirty="0">
                <a:solidFill>
                  <a:srgbClr val="0070C0"/>
                </a:solidFill>
                <a:latin typeface="Bahnschrift Light" panose="020B0502040204020203" pitchFamily="34" charset="0"/>
              </a:rPr>
              <a:t>&gt; </a:t>
            </a:r>
            <a:r>
              <a:rPr lang="en-IN" sz="2400" b="1" dirty="0" err="1">
                <a:solidFill>
                  <a:srgbClr val="0070C0"/>
                </a:solidFill>
                <a:latin typeface="Bahnschrift Light" panose="020B0502040204020203" pitchFamily="34" charset="0"/>
              </a:rPr>
              <a:t>ojet</a:t>
            </a:r>
            <a:r>
              <a:rPr lang="en-IN" sz="2400" b="1" dirty="0">
                <a:solidFill>
                  <a:srgbClr val="0070C0"/>
                </a:solidFill>
                <a:latin typeface="Bahnschrift Light" panose="020B0502040204020203" pitchFamily="34" charset="0"/>
              </a:rPr>
              <a:t> --version</a:t>
            </a:r>
          </a:p>
        </p:txBody>
      </p:sp>
    </p:spTree>
    <p:extLst>
      <p:ext uri="{BB962C8B-B14F-4D97-AF65-F5344CB8AC3E}">
        <p14:creationId xmlns:p14="http://schemas.microsoft.com/office/powerpoint/2010/main" val="4077214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2038-5627-4B58-86A0-F38CF8F5835D}"/>
              </a:ext>
            </a:extLst>
          </p:cNvPr>
          <p:cNvSpPr>
            <a:spLocks noGrp="1"/>
          </p:cNvSpPr>
          <p:nvPr>
            <p:ph type="title"/>
          </p:nvPr>
        </p:nvSpPr>
        <p:spPr/>
        <p:txBody>
          <a:bodyPr/>
          <a:lstStyle/>
          <a:p>
            <a:r>
              <a:rPr lang="en-IN" dirty="0"/>
              <a:t>First OJET Web Application</a:t>
            </a:r>
          </a:p>
        </p:txBody>
      </p:sp>
      <p:sp>
        <p:nvSpPr>
          <p:cNvPr id="3" name="Content Placeholder 2">
            <a:extLst>
              <a:ext uri="{FF2B5EF4-FFF2-40B4-BE49-F238E27FC236}">
                <a16:creationId xmlns:a16="http://schemas.microsoft.com/office/drawing/2014/main" id="{1D874BEB-EF80-441B-9660-EA84967138B8}"/>
              </a:ext>
            </a:extLst>
          </p:cNvPr>
          <p:cNvSpPr>
            <a:spLocks noGrp="1"/>
          </p:cNvSpPr>
          <p:nvPr>
            <p:ph idx="1"/>
          </p:nvPr>
        </p:nvSpPr>
        <p:spPr/>
        <p:txBody>
          <a:bodyPr/>
          <a:lstStyle/>
          <a:p>
            <a:r>
              <a:rPr lang="en-IN" dirty="0"/>
              <a:t>Developing client-side web application with Oracle JET is simple and efficient</a:t>
            </a:r>
          </a:p>
          <a:p>
            <a:r>
              <a:rPr lang="en-IN" dirty="0"/>
              <a:t>Create a starter template</a:t>
            </a:r>
          </a:p>
          <a:p>
            <a:endParaRPr lang="en-IN" dirty="0"/>
          </a:p>
          <a:p>
            <a:r>
              <a:rPr lang="en-IN" dirty="0"/>
              <a:t>Run the web application</a:t>
            </a:r>
          </a:p>
          <a:p>
            <a:pPr lvl="1"/>
            <a:r>
              <a:rPr lang="en-IN" dirty="0"/>
              <a:t>Change the directory to </a:t>
            </a:r>
            <a:r>
              <a:rPr lang="en-IN" dirty="0" err="1"/>
              <a:t>firstwebapp</a:t>
            </a:r>
            <a:endParaRPr lang="en-IN" dirty="0"/>
          </a:p>
          <a:p>
            <a:pPr lvl="1"/>
            <a:r>
              <a:rPr lang="en-IN" dirty="0"/>
              <a:t>Execute the command</a:t>
            </a:r>
          </a:p>
        </p:txBody>
      </p:sp>
      <p:sp>
        <p:nvSpPr>
          <p:cNvPr id="5" name="TextBox 4">
            <a:extLst>
              <a:ext uri="{FF2B5EF4-FFF2-40B4-BE49-F238E27FC236}">
                <a16:creationId xmlns:a16="http://schemas.microsoft.com/office/drawing/2014/main" id="{5C408935-0B67-44EF-BC45-D634BD002B89}"/>
              </a:ext>
            </a:extLst>
          </p:cNvPr>
          <p:cNvSpPr txBox="1"/>
          <p:nvPr/>
        </p:nvSpPr>
        <p:spPr>
          <a:xfrm>
            <a:off x="2409737" y="3198167"/>
            <a:ext cx="6893653" cy="461665"/>
          </a:xfrm>
          <a:prstGeom prst="rect">
            <a:avLst/>
          </a:prstGeom>
          <a:noFill/>
        </p:spPr>
        <p:txBody>
          <a:bodyPr wrap="square">
            <a:spAutoFit/>
          </a:bodyPr>
          <a:lstStyle/>
          <a:p>
            <a:r>
              <a:rPr lang="en-IN" sz="2400" b="1" dirty="0">
                <a:solidFill>
                  <a:srgbClr val="0070C0"/>
                </a:solidFill>
                <a:latin typeface="Bahnschrift Light" panose="020B0502040204020203" pitchFamily="34" charset="0"/>
              </a:rPr>
              <a:t>&gt; </a:t>
            </a:r>
            <a:r>
              <a:rPr lang="en-IN" sz="2400" b="1" dirty="0" err="1">
                <a:solidFill>
                  <a:srgbClr val="0070C0"/>
                </a:solidFill>
                <a:latin typeface="Bahnschrift Light" panose="020B0502040204020203" pitchFamily="34" charset="0"/>
              </a:rPr>
              <a:t>ojet</a:t>
            </a:r>
            <a:r>
              <a:rPr lang="en-IN" sz="2400" b="1" dirty="0">
                <a:solidFill>
                  <a:srgbClr val="0070C0"/>
                </a:solidFill>
                <a:latin typeface="Bahnschrift Light" panose="020B0502040204020203" pitchFamily="34" charset="0"/>
              </a:rPr>
              <a:t> create </a:t>
            </a:r>
            <a:r>
              <a:rPr lang="en-IN" sz="2400" b="1" dirty="0" err="1">
                <a:solidFill>
                  <a:srgbClr val="0070C0"/>
                </a:solidFill>
                <a:latin typeface="Bahnschrift Light" panose="020B0502040204020203" pitchFamily="34" charset="0"/>
              </a:rPr>
              <a:t>firstwebapp</a:t>
            </a:r>
            <a:r>
              <a:rPr lang="en-IN" sz="2400" b="1" dirty="0">
                <a:solidFill>
                  <a:srgbClr val="0070C0"/>
                </a:solidFill>
                <a:latin typeface="Bahnschrift Light" panose="020B0502040204020203" pitchFamily="34" charset="0"/>
              </a:rPr>
              <a:t> –-template=</a:t>
            </a:r>
            <a:r>
              <a:rPr lang="en-IN" sz="2400" b="1" dirty="0" err="1">
                <a:solidFill>
                  <a:srgbClr val="0070C0"/>
                </a:solidFill>
                <a:latin typeface="Bahnschrift Light" panose="020B0502040204020203" pitchFamily="34" charset="0"/>
              </a:rPr>
              <a:t>navdrawer</a:t>
            </a:r>
            <a:endParaRPr lang="en-IN" sz="2400" b="1" dirty="0">
              <a:solidFill>
                <a:srgbClr val="0070C0"/>
              </a:solidFill>
              <a:latin typeface="Bahnschrift Light" panose="020B0502040204020203" pitchFamily="34" charset="0"/>
            </a:endParaRPr>
          </a:p>
        </p:txBody>
      </p:sp>
      <p:sp>
        <p:nvSpPr>
          <p:cNvPr id="7" name="TextBox 6">
            <a:extLst>
              <a:ext uri="{FF2B5EF4-FFF2-40B4-BE49-F238E27FC236}">
                <a16:creationId xmlns:a16="http://schemas.microsoft.com/office/drawing/2014/main" id="{D440306A-EAF1-4F6B-AE35-96004813A72B}"/>
              </a:ext>
            </a:extLst>
          </p:cNvPr>
          <p:cNvSpPr txBox="1"/>
          <p:nvPr/>
        </p:nvSpPr>
        <p:spPr>
          <a:xfrm>
            <a:off x="2409737" y="5212923"/>
            <a:ext cx="6893653" cy="461665"/>
          </a:xfrm>
          <a:prstGeom prst="rect">
            <a:avLst/>
          </a:prstGeom>
          <a:noFill/>
        </p:spPr>
        <p:txBody>
          <a:bodyPr wrap="square">
            <a:spAutoFit/>
          </a:bodyPr>
          <a:lstStyle/>
          <a:p>
            <a:r>
              <a:rPr lang="en-IN" sz="2400" b="1" dirty="0">
                <a:solidFill>
                  <a:srgbClr val="0070C0"/>
                </a:solidFill>
                <a:latin typeface="Bahnschrift Light" panose="020B0502040204020203" pitchFamily="34" charset="0"/>
              </a:rPr>
              <a:t>&gt; </a:t>
            </a:r>
            <a:r>
              <a:rPr lang="en-IN" sz="2400" b="1" dirty="0" err="1">
                <a:solidFill>
                  <a:srgbClr val="0070C0"/>
                </a:solidFill>
                <a:latin typeface="Bahnschrift Light" panose="020B0502040204020203" pitchFamily="34" charset="0"/>
              </a:rPr>
              <a:t>ojet</a:t>
            </a:r>
            <a:r>
              <a:rPr lang="en-IN" sz="2400" b="1" dirty="0">
                <a:solidFill>
                  <a:srgbClr val="0070C0"/>
                </a:solidFill>
                <a:latin typeface="Bahnschrift Light" panose="020B0502040204020203" pitchFamily="34" charset="0"/>
              </a:rPr>
              <a:t> serve</a:t>
            </a:r>
          </a:p>
        </p:txBody>
      </p:sp>
      <p:sp>
        <p:nvSpPr>
          <p:cNvPr id="4" name="Rectangle: Rounded Corners 3">
            <a:extLst>
              <a:ext uri="{FF2B5EF4-FFF2-40B4-BE49-F238E27FC236}">
                <a16:creationId xmlns:a16="http://schemas.microsoft.com/office/drawing/2014/main" id="{EB44B6A0-B0B7-4415-8849-BFEBBCCD7862}"/>
              </a:ext>
            </a:extLst>
          </p:cNvPr>
          <p:cNvSpPr/>
          <p:nvPr/>
        </p:nvSpPr>
        <p:spPr>
          <a:xfrm>
            <a:off x="10091956" y="6176963"/>
            <a:ext cx="14093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LAB #1</a:t>
            </a:r>
          </a:p>
        </p:txBody>
      </p:sp>
    </p:spTree>
    <p:extLst>
      <p:ext uri="{BB962C8B-B14F-4D97-AF65-F5344CB8AC3E}">
        <p14:creationId xmlns:p14="http://schemas.microsoft.com/office/powerpoint/2010/main" val="2845309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DFEF8B58-6D17-4ADF-B944-D2D12FCEE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813" y="2214694"/>
            <a:ext cx="2962013" cy="29620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e the source image">
            <a:extLst>
              <a:ext uri="{FF2B5EF4-FFF2-40B4-BE49-F238E27FC236}">
                <a16:creationId xmlns:a16="http://schemas.microsoft.com/office/drawing/2014/main" id="{F93E29B4-C4D4-4C07-8A9F-87E7798D9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901" y="2214694"/>
            <a:ext cx="2194084" cy="296201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ir Force F-22">
            <a:extLst>
              <a:ext uri="{FF2B5EF4-FFF2-40B4-BE49-F238E27FC236}">
                <a16:creationId xmlns:a16="http://schemas.microsoft.com/office/drawing/2014/main" id="{E1FD0B92-206A-41E8-84D5-5301A6797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7807" y="2214694"/>
            <a:ext cx="4026142" cy="2962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885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1F55-607F-462A-8278-1F3BA43C8DC3}"/>
              </a:ext>
            </a:extLst>
          </p:cNvPr>
          <p:cNvSpPr>
            <a:spLocks noGrp="1"/>
          </p:cNvSpPr>
          <p:nvPr>
            <p:ph type="title"/>
          </p:nvPr>
        </p:nvSpPr>
        <p:spPr/>
        <p:txBody>
          <a:bodyPr/>
          <a:lstStyle/>
          <a:p>
            <a:r>
              <a:rPr lang="en-IN" dirty="0"/>
              <a:t>Using Require JS and Knockout JS in OJET</a:t>
            </a:r>
          </a:p>
        </p:txBody>
      </p:sp>
      <p:sp>
        <p:nvSpPr>
          <p:cNvPr id="3" name="Content Placeholder 2">
            <a:extLst>
              <a:ext uri="{FF2B5EF4-FFF2-40B4-BE49-F238E27FC236}">
                <a16:creationId xmlns:a16="http://schemas.microsoft.com/office/drawing/2014/main" id="{A73E068A-5C97-4231-AB33-8BABF6D58749}"/>
              </a:ext>
            </a:extLst>
          </p:cNvPr>
          <p:cNvSpPr>
            <a:spLocks noGrp="1"/>
          </p:cNvSpPr>
          <p:nvPr>
            <p:ph idx="1"/>
          </p:nvPr>
        </p:nvSpPr>
        <p:spPr/>
        <p:txBody>
          <a:bodyPr/>
          <a:lstStyle/>
          <a:p>
            <a:r>
              <a:rPr lang="en-IN" dirty="0"/>
              <a:t>Require JS helps in dependency management</a:t>
            </a:r>
          </a:p>
          <a:p>
            <a:r>
              <a:rPr lang="en-IN" dirty="0"/>
              <a:t>Knockout JS helps in data-binding and automatic tracking of value/property changes, it updates all references to that property automatically</a:t>
            </a:r>
          </a:p>
        </p:txBody>
      </p:sp>
      <p:sp>
        <p:nvSpPr>
          <p:cNvPr id="5" name="Rectangle: Rounded Corners 4">
            <a:extLst>
              <a:ext uri="{FF2B5EF4-FFF2-40B4-BE49-F238E27FC236}">
                <a16:creationId xmlns:a16="http://schemas.microsoft.com/office/drawing/2014/main" id="{209A9C87-AE76-4FC9-85EB-9A3F696BE117}"/>
              </a:ext>
            </a:extLst>
          </p:cNvPr>
          <p:cNvSpPr/>
          <p:nvPr/>
        </p:nvSpPr>
        <p:spPr>
          <a:xfrm>
            <a:off x="10091956" y="6176963"/>
            <a:ext cx="14093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LAB #2</a:t>
            </a:r>
          </a:p>
        </p:txBody>
      </p:sp>
    </p:spTree>
    <p:extLst>
      <p:ext uri="{BB962C8B-B14F-4D97-AF65-F5344CB8AC3E}">
        <p14:creationId xmlns:p14="http://schemas.microsoft.com/office/powerpoint/2010/main" val="890645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B5AA-9855-4A37-9D3F-712725AAF735}"/>
              </a:ext>
            </a:extLst>
          </p:cNvPr>
          <p:cNvSpPr>
            <a:spLocks noGrp="1"/>
          </p:cNvSpPr>
          <p:nvPr>
            <p:ph type="title"/>
          </p:nvPr>
        </p:nvSpPr>
        <p:spPr/>
        <p:txBody>
          <a:bodyPr/>
          <a:lstStyle/>
          <a:p>
            <a:r>
              <a:rPr lang="en-IN" dirty="0"/>
              <a:t>Oracle JET Components</a:t>
            </a:r>
          </a:p>
        </p:txBody>
      </p:sp>
      <p:sp>
        <p:nvSpPr>
          <p:cNvPr id="3" name="Content Placeholder 2">
            <a:extLst>
              <a:ext uri="{FF2B5EF4-FFF2-40B4-BE49-F238E27FC236}">
                <a16:creationId xmlns:a16="http://schemas.microsoft.com/office/drawing/2014/main" id="{925A9DB6-5B6B-4360-AAD1-1A476A508072}"/>
              </a:ext>
            </a:extLst>
          </p:cNvPr>
          <p:cNvSpPr>
            <a:spLocks noGrp="1"/>
          </p:cNvSpPr>
          <p:nvPr>
            <p:ph idx="1"/>
          </p:nvPr>
        </p:nvSpPr>
        <p:spPr/>
        <p:txBody>
          <a:bodyPr/>
          <a:lstStyle/>
          <a:p>
            <a:r>
              <a:rPr lang="en-IN" dirty="0"/>
              <a:t>Powerful and clean way of organizing UI code into self-contained reusable chunks</a:t>
            </a:r>
          </a:p>
          <a:p>
            <a:r>
              <a:rPr lang="en-IN" dirty="0"/>
              <a:t>Development patterns beneficial for large applications, simplifying by encapsulation</a:t>
            </a:r>
          </a:p>
          <a:p>
            <a:r>
              <a:rPr lang="en-IN" dirty="0"/>
              <a:t>Improve performance by incremental loading of resources</a:t>
            </a:r>
          </a:p>
        </p:txBody>
      </p:sp>
      <p:sp>
        <p:nvSpPr>
          <p:cNvPr id="5" name="Rectangle: Rounded Corners 4">
            <a:extLst>
              <a:ext uri="{FF2B5EF4-FFF2-40B4-BE49-F238E27FC236}">
                <a16:creationId xmlns:a16="http://schemas.microsoft.com/office/drawing/2014/main" id="{8E6D8CAD-8E0E-4808-B5D2-BE3A92E95478}"/>
              </a:ext>
            </a:extLst>
          </p:cNvPr>
          <p:cNvSpPr/>
          <p:nvPr/>
        </p:nvSpPr>
        <p:spPr>
          <a:xfrm>
            <a:off x="10091956" y="6176963"/>
            <a:ext cx="14093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LAB #3</a:t>
            </a:r>
          </a:p>
        </p:txBody>
      </p:sp>
    </p:spTree>
    <p:extLst>
      <p:ext uri="{BB962C8B-B14F-4D97-AF65-F5344CB8AC3E}">
        <p14:creationId xmlns:p14="http://schemas.microsoft.com/office/powerpoint/2010/main" val="3815246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C431D-3E1D-439A-A2BC-70B79825512A}"/>
              </a:ext>
            </a:extLst>
          </p:cNvPr>
          <p:cNvSpPr>
            <a:spLocks noGrp="1"/>
          </p:cNvSpPr>
          <p:nvPr>
            <p:ph type="title"/>
          </p:nvPr>
        </p:nvSpPr>
        <p:spPr/>
        <p:txBody>
          <a:bodyPr/>
          <a:lstStyle/>
          <a:p>
            <a:r>
              <a:rPr lang="en-IN" dirty="0"/>
              <a:t>Loading Resources</a:t>
            </a:r>
          </a:p>
        </p:txBody>
      </p:sp>
      <p:sp>
        <p:nvSpPr>
          <p:cNvPr id="3" name="Content Placeholder 2">
            <a:extLst>
              <a:ext uri="{FF2B5EF4-FFF2-40B4-BE49-F238E27FC236}">
                <a16:creationId xmlns:a16="http://schemas.microsoft.com/office/drawing/2014/main" id="{0EC5AAC5-5D21-4076-855D-286EF383C4B6}"/>
              </a:ext>
            </a:extLst>
          </p:cNvPr>
          <p:cNvSpPr>
            <a:spLocks noGrp="1"/>
          </p:cNvSpPr>
          <p:nvPr>
            <p:ph idx="1"/>
          </p:nvPr>
        </p:nvSpPr>
        <p:spPr/>
        <p:txBody>
          <a:bodyPr/>
          <a:lstStyle/>
          <a:p>
            <a:r>
              <a:rPr lang="en-IN" dirty="0"/>
              <a:t>Require.js Text Plugin is an extension of Require.js</a:t>
            </a:r>
          </a:p>
          <a:p>
            <a:r>
              <a:rPr lang="en-IN" dirty="0"/>
              <a:t>Enables you to load text based resources</a:t>
            </a:r>
          </a:p>
          <a:p>
            <a:r>
              <a:rPr lang="en-IN" dirty="0"/>
              <a:t>Let’s you separate HTML templates from business logic in </a:t>
            </a:r>
            <a:r>
              <a:rPr lang="en-IN" dirty="0" err="1"/>
              <a:t>Javascript</a:t>
            </a:r>
            <a:r>
              <a:rPr lang="en-IN" dirty="0"/>
              <a:t> files</a:t>
            </a:r>
          </a:p>
          <a:p>
            <a:endParaRPr lang="en-IN" dirty="0"/>
          </a:p>
        </p:txBody>
      </p:sp>
      <p:sp>
        <p:nvSpPr>
          <p:cNvPr id="5" name="Rectangle: Rounded Corners 4">
            <a:extLst>
              <a:ext uri="{FF2B5EF4-FFF2-40B4-BE49-F238E27FC236}">
                <a16:creationId xmlns:a16="http://schemas.microsoft.com/office/drawing/2014/main" id="{1B851426-29A6-4CF6-981B-8FD3E63E6572}"/>
              </a:ext>
            </a:extLst>
          </p:cNvPr>
          <p:cNvSpPr/>
          <p:nvPr/>
        </p:nvSpPr>
        <p:spPr>
          <a:xfrm>
            <a:off x="10091956" y="6176963"/>
            <a:ext cx="14093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LAB #4</a:t>
            </a:r>
          </a:p>
        </p:txBody>
      </p:sp>
    </p:spTree>
    <p:extLst>
      <p:ext uri="{BB962C8B-B14F-4D97-AF65-F5344CB8AC3E}">
        <p14:creationId xmlns:p14="http://schemas.microsoft.com/office/powerpoint/2010/main" val="1649252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090B-ED4F-463C-9389-46B3F43E083D}"/>
              </a:ext>
            </a:extLst>
          </p:cNvPr>
          <p:cNvSpPr>
            <a:spLocks noGrp="1"/>
          </p:cNvSpPr>
          <p:nvPr>
            <p:ph type="title"/>
          </p:nvPr>
        </p:nvSpPr>
        <p:spPr/>
        <p:txBody>
          <a:bodyPr/>
          <a:lstStyle/>
          <a:p>
            <a:r>
              <a:rPr lang="en-IN" dirty="0"/>
              <a:t>Creating Modules</a:t>
            </a:r>
          </a:p>
        </p:txBody>
      </p:sp>
      <p:sp>
        <p:nvSpPr>
          <p:cNvPr id="3" name="Content Placeholder 2">
            <a:extLst>
              <a:ext uri="{FF2B5EF4-FFF2-40B4-BE49-F238E27FC236}">
                <a16:creationId xmlns:a16="http://schemas.microsoft.com/office/drawing/2014/main" id="{4CDCF2E7-8C2E-45FA-96E3-0FA65E7914F6}"/>
              </a:ext>
            </a:extLst>
          </p:cNvPr>
          <p:cNvSpPr>
            <a:spLocks noGrp="1"/>
          </p:cNvSpPr>
          <p:nvPr>
            <p:ph idx="1"/>
          </p:nvPr>
        </p:nvSpPr>
        <p:spPr/>
        <p:txBody>
          <a:bodyPr/>
          <a:lstStyle/>
          <a:p>
            <a:r>
              <a:rPr lang="en-IN" dirty="0"/>
              <a:t>OJET applications are inherently modular</a:t>
            </a:r>
          </a:p>
          <a:p>
            <a:r>
              <a:rPr lang="en-IN" dirty="0"/>
              <a:t>An OJET module has its business logic in </a:t>
            </a:r>
            <a:r>
              <a:rPr lang="en-IN" dirty="0" err="1"/>
              <a:t>Javascript</a:t>
            </a:r>
            <a:r>
              <a:rPr lang="en-IN" dirty="0"/>
              <a:t> and its view in HTML</a:t>
            </a:r>
          </a:p>
          <a:p>
            <a:r>
              <a:rPr lang="en-IN" dirty="0"/>
              <a:t>An OJET module represents a section in your application providing a new feature to the user</a:t>
            </a:r>
          </a:p>
        </p:txBody>
      </p:sp>
      <p:sp>
        <p:nvSpPr>
          <p:cNvPr id="5" name="Rectangle: Rounded Corners 4">
            <a:extLst>
              <a:ext uri="{FF2B5EF4-FFF2-40B4-BE49-F238E27FC236}">
                <a16:creationId xmlns:a16="http://schemas.microsoft.com/office/drawing/2014/main" id="{E71AA9A9-3A35-425C-A48F-4DC69CBBF09F}"/>
              </a:ext>
            </a:extLst>
          </p:cNvPr>
          <p:cNvSpPr/>
          <p:nvPr/>
        </p:nvSpPr>
        <p:spPr>
          <a:xfrm>
            <a:off x="10091956" y="6176963"/>
            <a:ext cx="14093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LAB #5</a:t>
            </a:r>
          </a:p>
        </p:txBody>
      </p:sp>
    </p:spTree>
    <p:extLst>
      <p:ext uri="{BB962C8B-B14F-4D97-AF65-F5344CB8AC3E}">
        <p14:creationId xmlns:p14="http://schemas.microsoft.com/office/powerpoint/2010/main" val="3970895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BBD68-0AB8-4D74-B2CD-413A01264304}"/>
              </a:ext>
            </a:extLst>
          </p:cNvPr>
          <p:cNvSpPr>
            <a:spLocks noGrp="1"/>
          </p:cNvSpPr>
          <p:nvPr>
            <p:ph type="title"/>
          </p:nvPr>
        </p:nvSpPr>
        <p:spPr/>
        <p:txBody>
          <a:bodyPr/>
          <a:lstStyle/>
          <a:p>
            <a:r>
              <a:rPr lang="en-IN" dirty="0"/>
              <a:t>OJET Cookbook Components</a:t>
            </a:r>
          </a:p>
        </p:txBody>
      </p:sp>
      <p:sp>
        <p:nvSpPr>
          <p:cNvPr id="3" name="Content Placeholder 2">
            <a:extLst>
              <a:ext uri="{FF2B5EF4-FFF2-40B4-BE49-F238E27FC236}">
                <a16:creationId xmlns:a16="http://schemas.microsoft.com/office/drawing/2014/main" id="{FAAE43C3-CED6-4BF7-B907-82F626E12FB0}"/>
              </a:ext>
            </a:extLst>
          </p:cNvPr>
          <p:cNvSpPr>
            <a:spLocks noGrp="1"/>
          </p:cNvSpPr>
          <p:nvPr>
            <p:ph idx="1"/>
          </p:nvPr>
        </p:nvSpPr>
        <p:spPr>
          <a:xfrm>
            <a:off x="838200" y="1825625"/>
            <a:ext cx="5881382" cy="4351338"/>
          </a:xfrm>
        </p:spPr>
        <p:txBody>
          <a:bodyPr/>
          <a:lstStyle/>
          <a:p>
            <a:r>
              <a:rPr lang="en-IN" dirty="0"/>
              <a:t>Open sourced</a:t>
            </a:r>
          </a:p>
          <a:p>
            <a:r>
              <a:rPr lang="en-IN" dirty="0"/>
              <a:t>Online OJET Cookbook provides recipes for each component</a:t>
            </a:r>
          </a:p>
          <a:p>
            <a:pPr lvl="1"/>
            <a:r>
              <a:rPr lang="en-IN" dirty="0"/>
              <a:t>HTML View</a:t>
            </a:r>
          </a:p>
          <a:p>
            <a:pPr lvl="1"/>
            <a:r>
              <a:rPr lang="en-IN" dirty="0"/>
              <a:t>JS Business Logic</a:t>
            </a:r>
          </a:p>
          <a:p>
            <a:r>
              <a:rPr lang="en-IN" dirty="0" err="1"/>
              <a:t>JSDoc</a:t>
            </a:r>
            <a:r>
              <a:rPr lang="en-IN" dirty="0"/>
              <a:t> describes each component</a:t>
            </a:r>
          </a:p>
        </p:txBody>
      </p:sp>
      <p:pic>
        <p:nvPicPr>
          <p:cNvPr id="5" name="Picture 4">
            <a:extLst>
              <a:ext uri="{FF2B5EF4-FFF2-40B4-BE49-F238E27FC236}">
                <a16:creationId xmlns:a16="http://schemas.microsoft.com/office/drawing/2014/main" id="{B3B3816F-0BE0-4151-991A-B0D27B94EC24}"/>
              </a:ext>
            </a:extLst>
          </p:cNvPr>
          <p:cNvPicPr>
            <a:picLocks noChangeAspect="1"/>
          </p:cNvPicPr>
          <p:nvPr/>
        </p:nvPicPr>
        <p:blipFill>
          <a:blip r:embed="rId2"/>
          <a:stretch>
            <a:fillRect/>
          </a:stretch>
        </p:blipFill>
        <p:spPr>
          <a:xfrm>
            <a:off x="6811511" y="1577785"/>
            <a:ext cx="4038600" cy="3400425"/>
          </a:xfrm>
          <a:prstGeom prst="rect">
            <a:avLst/>
          </a:prstGeom>
        </p:spPr>
      </p:pic>
      <p:sp>
        <p:nvSpPr>
          <p:cNvPr id="7" name="Rectangle: Rounded Corners 6">
            <a:extLst>
              <a:ext uri="{FF2B5EF4-FFF2-40B4-BE49-F238E27FC236}">
                <a16:creationId xmlns:a16="http://schemas.microsoft.com/office/drawing/2014/main" id="{E6DF99A6-322B-4D9B-8C54-068E32206288}"/>
              </a:ext>
            </a:extLst>
          </p:cNvPr>
          <p:cNvSpPr/>
          <p:nvPr/>
        </p:nvSpPr>
        <p:spPr>
          <a:xfrm>
            <a:off x="10091956" y="6176963"/>
            <a:ext cx="14093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LAB #6</a:t>
            </a:r>
          </a:p>
        </p:txBody>
      </p:sp>
      <p:sp>
        <p:nvSpPr>
          <p:cNvPr id="9" name="Rectangle: Rounded Corners 8">
            <a:extLst>
              <a:ext uri="{FF2B5EF4-FFF2-40B4-BE49-F238E27FC236}">
                <a16:creationId xmlns:a16="http://schemas.microsoft.com/office/drawing/2014/main" id="{0137625C-5576-4BF6-8A10-71A45801580F}"/>
              </a:ext>
            </a:extLst>
          </p:cNvPr>
          <p:cNvSpPr/>
          <p:nvPr/>
        </p:nvSpPr>
        <p:spPr>
          <a:xfrm>
            <a:off x="7348756" y="5758911"/>
            <a:ext cx="41525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Explore Cookbook, Understand Workflow</a:t>
            </a:r>
          </a:p>
        </p:txBody>
      </p:sp>
    </p:spTree>
    <p:extLst>
      <p:ext uri="{BB962C8B-B14F-4D97-AF65-F5344CB8AC3E}">
        <p14:creationId xmlns:p14="http://schemas.microsoft.com/office/powerpoint/2010/main" val="420908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4035-3D3C-4D07-ABE3-CFD4C1BC9356}"/>
              </a:ext>
            </a:extLst>
          </p:cNvPr>
          <p:cNvSpPr>
            <a:spLocks noGrp="1"/>
          </p:cNvSpPr>
          <p:nvPr>
            <p:ph type="title"/>
          </p:nvPr>
        </p:nvSpPr>
        <p:spPr/>
        <p:txBody>
          <a:bodyPr/>
          <a:lstStyle/>
          <a:p>
            <a:r>
              <a:rPr lang="en-IN" dirty="0"/>
              <a:t>OJET Flex Layouts</a:t>
            </a:r>
          </a:p>
        </p:txBody>
      </p:sp>
      <p:sp>
        <p:nvSpPr>
          <p:cNvPr id="3" name="Content Placeholder 2">
            <a:extLst>
              <a:ext uri="{FF2B5EF4-FFF2-40B4-BE49-F238E27FC236}">
                <a16:creationId xmlns:a16="http://schemas.microsoft.com/office/drawing/2014/main" id="{C5427506-A980-4186-BB25-18A490691AFF}"/>
              </a:ext>
            </a:extLst>
          </p:cNvPr>
          <p:cNvSpPr>
            <a:spLocks noGrp="1"/>
          </p:cNvSpPr>
          <p:nvPr>
            <p:ph idx="1"/>
          </p:nvPr>
        </p:nvSpPr>
        <p:spPr/>
        <p:txBody>
          <a:bodyPr/>
          <a:lstStyle/>
          <a:p>
            <a:r>
              <a:rPr lang="en-IN" dirty="0"/>
              <a:t>Oracle ALTA UI design systems </a:t>
            </a:r>
            <a:r>
              <a:rPr lang="en-IN" dirty="0">
                <a:hlinkClick r:id="rId2"/>
              </a:rPr>
              <a:t>https://www.oracle.com/webfolder/ux/middleware/alta/index.html</a:t>
            </a:r>
            <a:endParaRPr lang="en-IN" dirty="0"/>
          </a:p>
          <a:p>
            <a:pPr lvl="1"/>
            <a:r>
              <a:rPr lang="en-IN" dirty="0"/>
              <a:t>Set of CSS classes used to design modern Oracle applications</a:t>
            </a:r>
          </a:p>
          <a:p>
            <a:pPr lvl="1"/>
            <a:r>
              <a:rPr lang="en-IN" dirty="0"/>
              <a:t>Default theme of Oracle JET</a:t>
            </a:r>
          </a:p>
          <a:p>
            <a:pPr lvl="1"/>
            <a:r>
              <a:rPr lang="en-IN" dirty="0"/>
              <a:t>Design with mobile first approach</a:t>
            </a:r>
          </a:p>
          <a:p>
            <a:r>
              <a:rPr lang="en-IN" dirty="0"/>
              <a:t>Flex box layout is the standard part </a:t>
            </a:r>
          </a:p>
          <a:p>
            <a:pPr lvl="1"/>
            <a:r>
              <a:rPr lang="en-IN" dirty="0"/>
              <a:t>Efficient way to layout, align and distribute space for applications</a:t>
            </a:r>
          </a:p>
          <a:p>
            <a:pPr lvl="1"/>
            <a:r>
              <a:rPr lang="en-IN" dirty="0"/>
              <a:t>Helps accommodate variety of device visual spaces</a:t>
            </a:r>
          </a:p>
        </p:txBody>
      </p:sp>
      <p:sp>
        <p:nvSpPr>
          <p:cNvPr id="5" name="Rectangle: Rounded Corners 4">
            <a:extLst>
              <a:ext uri="{FF2B5EF4-FFF2-40B4-BE49-F238E27FC236}">
                <a16:creationId xmlns:a16="http://schemas.microsoft.com/office/drawing/2014/main" id="{358F7406-BCAD-4CA1-9DFC-DA5A7D74F105}"/>
              </a:ext>
            </a:extLst>
          </p:cNvPr>
          <p:cNvSpPr/>
          <p:nvPr/>
        </p:nvSpPr>
        <p:spPr>
          <a:xfrm>
            <a:off x="10091956" y="6176963"/>
            <a:ext cx="14093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LAB #7</a:t>
            </a:r>
          </a:p>
        </p:txBody>
      </p:sp>
    </p:spTree>
    <p:extLst>
      <p:ext uri="{BB962C8B-B14F-4D97-AF65-F5344CB8AC3E}">
        <p14:creationId xmlns:p14="http://schemas.microsoft.com/office/powerpoint/2010/main" val="221111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26B85-D58A-48FB-ABB8-881A5F8CC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8DF703-52B4-4B53-A7E4-4BA0B8450023}"/>
              </a:ext>
            </a:extLst>
          </p:cNvPr>
          <p:cNvSpPr>
            <a:spLocks noGrp="1"/>
          </p:cNvSpPr>
          <p:nvPr>
            <p:ph type="ctrTitle" idx="4294967295"/>
          </p:nvPr>
        </p:nvSpPr>
        <p:spPr>
          <a:xfrm>
            <a:off x="960120" y="5419725"/>
            <a:ext cx="10271760" cy="936626"/>
          </a:xfrm>
        </p:spPr>
        <p:txBody>
          <a:bodyPr vert="horz" lIns="91440" tIns="45720" rIns="91440" bIns="45720" rtlCol="0" anchor="ctr">
            <a:normAutofit/>
          </a:bodyPr>
          <a:lstStyle/>
          <a:p>
            <a:pPr algn="ctr"/>
            <a:r>
              <a:rPr lang="en-US" sz="4000">
                <a:solidFill>
                  <a:schemeClr val="tx1">
                    <a:lumMod val="75000"/>
                    <a:lumOff val="25000"/>
                  </a:schemeClr>
                </a:solidFill>
              </a:rPr>
              <a:t>  </a:t>
            </a:r>
          </a:p>
        </p:txBody>
      </p:sp>
      <p:sp>
        <p:nvSpPr>
          <p:cNvPr id="11" name="Rounded Rectangle 5">
            <a:extLst>
              <a:ext uri="{FF2B5EF4-FFF2-40B4-BE49-F238E27FC236}">
                <a16:creationId xmlns:a16="http://schemas.microsoft.com/office/drawing/2014/main" id="{20B579A7-44A3-4863-B4F6-E1E3D667A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990600"/>
            <a:ext cx="10271760" cy="43053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D0F1E58-4BF3-40AC-9E7B-6E391814FF3A}"/>
              </a:ext>
            </a:extLst>
          </p:cNvPr>
          <p:cNvPicPr>
            <a:picLocks noChangeAspect="1"/>
          </p:cNvPicPr>
          <p:nvPr/>
        </p:nvPicPr>
        <p:blipFill rotWithShape="1">
          <a:blip r:embed="rId2"/>
          <a:srcRect r="2184"/>
          <a:stretch/>
        </p:blipFill>
        <p:spPr>
          <a:xfrm>
            <a:off x="1281684" y="1309878"/>
            <a:ext cx="9628632" cy="3666744"/>
          </a:xfrm>
          <a:prstGeom prst="rect">
            <a:avLst/>
          </a:prstGeom>
          <a:effectLst/>
        </p:spPr>
      </p:pic>
    </p:spTree>
    <p:extLst>
      <p:ext uri="{BB962C8B-B14F-4D97-AF65-F5344CB8AC3E}">
        <p14:creationId xmlns:p14="http://schemas.microsoft.com/office/powerpoint/2010/main" val="271944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B258-371A-499E-B1B0-43F982F81FA0}"/>
              </a:ext>
            </a:extLst>
          </p:cNvPr>
          <p:cNvSpPr>
            <a:spLocks noGrp="1"/>
          </p:cNvSpPr>
          <p:nvPr>
            <p:ph type="title"/>
          </p:nvPr>
        </p:nvSpPr>
        <p:spPr/>
        <p:txBody>
          <a:bodyPr/>
          <a:lstStyle/>
          <a:p>
            <a:r>
              <a:rPr lang="en-IN" dirty="0"/>
              <a:t>Accessing and Integrating Data</a:t>
            </a:r>
          </a:p>
        </p:txBody>
      </p:sp>
      <p:sp>
        <p:nvSpPr>
          <p:cNvPr id="3" name="Content Placeholder 2">
            <a:extLst>
              <a:ext uri="{FF2B5EF4-FFF2-40B4-BE49-F238E27FC236}">
                <a16:creationId xmlns:a16="http://schemas.microsoft.com/office/drawing/2014/main" id="{84B5D1B3-F442-409A-8224-53A66DB1B580}"/>
              </a:ext>
            </a:extLst>
          </p:cNvPr>
          <p:cNvSpPr>
            <a:spLocks noGrp="1"/>
          </p:cNvSpPr>
          <p:nvPr>
            <p:ph idx="1"/>
          </p:nvPr>
        </p:nvSpPr>
        <p:spPr/>
        <p:txBody>
          <a:bodyPr/>
          <a:lstStyle/>
          <a:p>
            <a:r>
              <a:rPr lang="en-IN" dirty="0"/>
              <a:t>We access data using REST Services</a:t>
            </a:r>
          </a:p>
          <a:p>
            <a:r>
              <a:rPr lang="en-IN" dirty="0"/>
              <a:t>Representation State Transfer</a:t>
            </a:r>
          </a:p>
          <a:p>
            <a:pPr lvl="1"/>
            <a:r>
              <a:rPr lang="en-IN" dirty="0"/>
              <a:t>Data and functionality are resources</a:t>
            </a:r>
          </a:p>
          <a:p>
            <a:pPr lvl="1"/>
            <a:r>
              <a:rPr lang="en-IN" dirty="0" err="1"/>
              <a:t>Resouces</a:t>
            </a:r>
            <a:r>
              <a:rPr lang="en-IN" dirty="0"/>
              <a:t> are accessed using URI</a:t>
            </a:r>
          </a:p>
          <a:p>
            <a:pPr lvl="1"/>
            <a:r>
              <a:rPr lang="en-IN" dirty="0"/>
              <a:t>Benefit: Simplicity and it’s a standard</a:t>
            </a:r>
          </a:p>
          <a:p>
            <a:pPr lvl="1"/>
            <a:r>
              <a:rPr lang="en-IN" dirty="0"/>
              <a:t>Can expose data via Java EE, Spring Boot, Node, etc</a:t>
            </a:r>
          </a:p>
          <a:p>
            <a:r>
              <a:rPr lang="en-IN" dirty="0"/>
              <a:t>OJET allows you to create REST clients to integrate REST services</a:t>
            </a:r>
          </a:p>
          <a:p>
            <a:r>
              <a:rPr lang="en-IN" dirty="0"/>
              <a:t>jQuery API can be used for REST calls</a:t>
            </a:r>
          </a:p>
          <a:p>
            <a:endParaRPr lang="en-IN" dirty="0"/>
          </a:p>
        </p:txBody>
      </p:sp>
      <p:pic>
        <p:nvPicPr>
          <p:cNvPr id="5122" name="Picture 2" descr="miro.medium.com/max/782/1*EbBD6IXvf3o-YegUvRB_I...">
            <a:extLst>
              <a:ext uri="{FF2B5EF4-FFF2-40B4-BE49-F238E27FC236}">
                <a16:creationId xmlns:a16="http://schemas.microsoft.com/office/drawing/2014/main" id="{746869A8-4F26-4EF4-8D8F-8FD23F193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7909" y="1690688"/>
            <a:ext cx="2821060" cy="24170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98B3DFC3-85E6-406D-9427-E94AD5ECDABC}"/>
              </a:ext>
            </a:extLst>
          </p:cNvPr>
          <p:cNvSpPr/>
          <p:nvPr/>
        </p:nvSpPr>
        <p:spPr>
          <a:xfrm>
            <a:off x="7348756" y="5758911"/>
            <a:ext cx="41525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Experiment with a REST endpoint</a:t>
            </a:r>
          </a:p>
        </p:txBody>
      </p:sp>
    </p:spTree>
    <p:extLst>
      <p:ext uri="{BB962C8B-B14F-4D97-AF65-F5344CB8AC3E}">
        <p14:creationId xmlns:p14="http://schemas.microsoft.com/office/powerpoint/2010/main" val="2628304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B468F881-E5AB-43C2-BFC8-FABA90273D1A}"/>
              </a:ext>
            </a:extLst>
          </p:cNvPr>
          <p:cNvSpPr/>
          <p:nvPr/>
        </p:nvSpPr>
        <p:spPr>
          <a:xfrm>
            <a:off x="3691856" y="4035896"/>
            <a:ext cx="1434517" cy="154382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DA4630C-DC70-48D0-9F8B-AE47E55285A0}"/>
              </a:ext>
            </a:extLst>
          </p:cNvPr>
          <p:cNvSpPr>
            <a:spLocks noGrp="1"/>
          </p:cNvSpPr>
          <p:nvPr>
            <p:ph type="title"/>
          </p:nvPr>
        </p:nvSpPr>
        <p:spPr/>
        <p:txBody>
          <a:bodyPr/>
          <a:lstStyle/>
          <a:p>
            <a:r>
              <a:rPr lang="en-IN" dirty="0"/>
              <a:t>Common Model</a:t>
            </a:r>
          </a:p>
        </p:txBody>
      </p:sp>
      <p:sp>
        <p:nvSpPr>
          <p:cNvPr id="3" name="Content Placeholder 2">
            <a:extLst>
              <a:ext uri="{FF2B5EF4-FFF2-40B4-BE49-F238E27FC236}">
                <a16:creationId xmlns:a16="http://schemas.microsoft.com/office/drawing/2014/main" id="{482C8220-E2F7-4D43-BDE8-F94127F2969A}"/>
              </a:ext>
            </a:extLst>
          </p:cNvPr>
          <p:cNvSpPr>
            <a:spLocks noGrp="1"/>
          </p:cNvSpPr>
          <p:nvPr>
            <p:ph idx="1"/>
          </p:nvPr>
        </p:nvSpPr>
        <p:spPr/>
        <p:txBody>
          <a:bodyPr/>
          <a:lstStyle/>
          <a:p>
            <a:r>
              <a:rPr lang="en-IN" dirty="0"/>
              <a:t>Idiomatic alternative to working with data</a:t>
            </a:r>
          </a:p>
          <a:p>
            <a:r>
              <a:rPr lang="en-IN" dirty="0"/>
              <a:t>Inspired by Backbone JS</a:t>
            </a:r>
          </a:p>
          <a:p>
            <a:pPr lvl="1"/>
            <a:r>
              <a:rPr lang="en-IN" dirty="0"/>
              <a:t>Model and Collections</a:t>
            </a:r>
          </a:p>
          <a:p>
            <a:pPr lvl="1"/>
            <a:r>
              <a:rPr lang="en-IN" dirty="0"/>
              <a:t>CRUD</a:t>
            </a:r>
          </a:p>
          <a:p>
            <a:pPr marL="457200" lvl="1" indent="0">
              <a:buNone/>
            </a:pPr>
            <a:endParaRPr lang="en-IN" dirty="0"/>
          </a:p>
        </p:txBody>
      </p:sp>
      <p:sp>
        <p:nvSpPr>
          <p:cNvPr id="5" name="Rectangle: Rounded Corners 4">
            <a:extLst>
              <a:ext uri="{FF2B5EF4-FFF2-40B4-BE49-F238E27FC236}">
                <a16:creationId xmlns:a16="http://schemas.microsoft.com/office/drawing/2014/main" id="{EF4FB848-20A9-4930-83E4-68E9C1AF0054}"/>
              </a:ext>
            </a:extLst>
          </p:cNvPr>
          <p:cNvSpPr/>
          <p:nvPr/>
        </p:nvSpPr>
        <p:spPr>
          <a:xfrm>
            <a:off x="10091956" y="6176963"/>
            <a:ext cx="14093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LAB #8</a:t>
            </a:r>
          </a:p>
        </p:txBody>
      </p:sp>
      <p:pic>
        <p:nvPicPr>
          <p:cNvPr id="9218" name="Picture 2" descr="Andrej Baranovskij Blog: Oracle JET - Rendering Table from ADF BC REST  Service">
            <a:extLst>
              <a:ext uri="{FF2B5EF4-FFF2-40B4-BE49-F238E27FC236}">
                <a16:creationId xmlns:a16="http://schemas.microsoft.com/office/drawing/2014/main" id="{C9A39F7A-0A52-4227-8ED3-8D80989E9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7626" y="3860761"/>
            <a:ext cx="4632199" cy="191802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3DBE9F1-1594-4CEE-9F0F-FE75D09F88E1}"/>
              </a:ext>
            </a:extLst>
          </p:cNvPr>
          <p:cNvSpPr/>
          <p:nvPr/>
        </p:nvSpPr>
        <p:spPr>
          <a:xfrm>
            <a:off x="3809301" y="4136819"/>
            <a:ext cx="1174459" cy="23489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200" b="1" dirty="0"/>
              <a:t>Model</a:t>
            </a:r>
          </a:p>
        </p:txBody>
      </p:sp>
      <p:sp>
        <p:nvSpPr>
          <p:cNvPr id="7" name="Rectangle 6">
            <a:extLst>
              <a:ext uri="{FF2B5EF4-FFF2-40B4-BE49-F238E27FC236}">
                <a16:creationId xmlns:a16="http://schemas.microsoft.com/office/drawing/2014/main" id="{07E71607-481D-4D8F-A373-A128A7305DFD}"/>
              </a:ext>
            </a:extLst>
          </p:cNvPr>
          <p:cNvSpPr/>
          <p:nvPr/>
        </p:nvSpPr>
        <p:spPr>
          <a:xfrm>
            <a:off x="3809301" y="4406664"/>
            <a:ext cx="1174459" cy="23489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200" b="1" dirty="0"/>
              <a:t>Model</a:t>
            </a:r>
          </a:p>
        </p:txBody>
      </p:sp>
      <p:sp>
        <p:nvSpPr>
          <p:cNvPr id="9" name="Rectangle 8">
            <a:extLst>
              <a:ext uri="{FF2B5EF4-FFF2-40B4-BE49-F238E27FC236}">
                <a16:creationId xmlns:a16="http://schemas.microsoft.com/office/drawing/2014/main" id="{017E90D6-3146-4BA2-BF81-6F232E53552E}"/>
              </a:ext>
            </a:extLst>
          </p:cNvPr>
          <p:cNvSpPr/>
          <p:nvPr/>
        </p:nvSpPr>
        <p:spPr>
          <a:xfrm>
            <a:off x="3809300" y="4676509"/>
            <a:ext cx="1174459" cy="23489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200" b="1" dirty="0"/>
              <a:t>Model</a:t>
            </a:r>
          </a:p>
        </p:txBody>
      </p:sp>
      <p:sp>
        <p:nvSpPr>
          <p:cNvPr id="11" name="Rectangle 10">
            <a:extLst>
              <a:ext uri="{FF2B5EF4-FFF2-40B4-BE49-F238E27FC236}">
                <a16:creationId xmlns:a16="http://schemas.microsoft.com/office/drawing/2014/main" id="{2F6BA957-9742-48F0-B8B9-618AB4D90C22}"/>
              </a:ext>
            </a:extLst>
          </p:cNvPr>
          <p:cNvSpPr/>
          <p:nvPr/>
        </p:nvSpPr>
        <p:spPr>
          <a:xfrm>
            <a:off x="3809300" y="4946354"/>
            <a:ext cx="1174459" cy="23489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200" b="1" dirty="0"/>
              <a:t>Model</a:t>
            </a:r>
          </a:p>
        </p:txBody>
      </p:sp>
      <p:sp>
        <p:nvSpPr>
          <p:cNvPr id="13" name="Rectangle 12">
            <a:extLst>
              <a:ext uri="{FF2B5EF4-FFF2-40B4-BE49-F238E27FC236}">
                <a16:creationId xmlns:a16="http://schemas.microsoft.com/office/drawing/2014/main" id="{76C3A38F-82CB-42C0-A17A-2EEEAFFABBDE}"/>
              </a:ext>
            </a:extLst>
          </p:cNvPr>
          <p:cNvSpPr/>
          <p:nvPr/>
        </p:nvSpPr>
        <p:spPr>
          <a:xfrm>
            <a:off x="3809300" y="5216199"/>
            <a:ext cx="1174459" cy="23489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200" b="1" dirty="0"/>
              <a:t>Model</a:t>
            </a:r>
          </a:p>
        </p:txBody>
      </p:sp>
      <p:sp>
        <p:nvSpPr>
          <p:cNvPr id="16" name="TextBox 15">
            <a:extLst>
              <a:ext uri="{FF2B5EF4-FFF2-40B4-BE49-F238E27FC236}">
                <a16:creationId xmlns:a16="http://schemas.microsoft.com/office/drawing/2014/main" id="{4396D85B-DFD0-43C3-A09C-094A59D4A679}"/>
              </a:ext>
            </a:extLst>
          </p:cNvPr>
          <p:cNvSpPr txBox="1"/>
          <p:nvPr/>
        </p:nvSpPr>
        <p:spPr>
          <a:xfrm>
            <a:off x="3750577" y="5588364"/>
            <a:ext cx="1291903" cy="276999"/>
          </a:xfrm>
          <a:prstGeom prst="rect">
            <a:avLst/>
          </a:prstGeom>
          <a:noFill/>
        </p:spPr>
        <p:txBody>
          <a:bodyPr wrap="square" rtlCol="0">
            <a:spAutoFit/>
          </a:bodyPr>
          <a:lstStyle/>
          <a:p>
            <a:pPr algn="ctr"/>
            <a:r>
              <a:rPr lang="en-IN" sz="1200" b="1" dirty="0"/>
              <a:t>Collection</a:t>
            </a:r>
          </a:p>
        </p:txBody>
      </p:sp>
      <p:sp>
        <p:nvSpPr>
          <p:cNvPr id="17" name="TextBox 16">
            <a:extLst>
              <a:ext uri="{FF2B5EF4-FFF2-40B4-BE49-F238E27FC236}">
                <a16:creationId xmlns:a16="http://schemas.microsoft.com/office/drawing/2014/main" id="{21152248-3DA3-4CCC-82F2-096CAFEF0CCF}"/>
              </a:ext>
            </a:extLst>
          </p:cNvPr>
          <p:cNvSpPr txBox="1"/>
          <p:nvPr/>
        </p:nvSpPr>
        <p:spPr>
          <a:xfrm>
            <a:off x="6402896" y="3549427"/>
            <a:ext cx="1291903" cy="276999"/>
          </a:xfrm>
          <a:prstGeom prst="rect">
            <a:avLst/>
          </a:prstGeom>
          <a:noFill/>
        </p:spPr>
        <p:txBody>
          <a:bodyPr wrap="square" rtlCol="0">
            <a:spAutoFit/>
          </a:bodyPr>
          <a:lstStyle/>
          <a:p>
            <a:pPr algn="ctr"/>
            <a:r>
              <a:rPr lang="en-IN" sz="1200" b="1" dirty="0"/>
              <a:t>UI</a:t>
            </a:r>
          </a:p>
        </p:txBody>
      </p:sp>
      <p:sp>
        <p:nvSpPr>
          <p:cNvPr id="19" name="Arrow: Left-Right 18">
            <a:extLst>
              <a:ext uri="{FF2B5EF4-FFF2-40B4-BE49-F238E27FC236}">
                <a16:creationId xmlns:a16="http://schemas.microsoft.com/office/drawing/2014/main" id="{C1DE7C9C-1D4A-4F4A-903F-FF82EB12B4A0}"/>
              </a:ext>
            </a:extLst>
          </p:cNvPr>
          <p:cNvSpPr/>
          <p:nvPr/>
        </p:nvSpPr>
        <p:spPr>
          <a:xfrm>
            <a:off x="5361264" y="4465386"/>
            <a:ext cx="806740" cy="42224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200" b="1" dirty="0">
                <a:solidFill>
                  <a:schemeClr val="tx1"/>
                </a:solidFill>
              </a:rPr>
              <a:t>ko</a:t>
            </a:r>
          </a:p>
        </p:txBody>
      </p:sp>
      <p:sp>
        <p:nvSpPr>
          <p:cNvPr id="20" name="Cloud 19">
            <a:extLst>
              <a:ext uri="{FF2B5EF4-FFF2-40B4-BE49-F238E27FC236}">
                <a16:creationId xmlns:a16="http://schemas.microsoft.com/office/drawing/2014/main" id="{16744789-A223-489B-8CEF-995D11EF04B5}"/>
              </a:ext>
            </a:extLst>
          </p:cNvPr>
          <p:cNvSpPr/>
          <p:nvPr/>
        </p:nvSpPr>
        <p:spPr>
          <a:xfrm>
            <a:off x="1116086" y="4467829"/>
            <a:ext cx="1434517" cy="70388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Data Source</a:t>
            </a:r>
          </a:p>
        </p:txBody>
      </p:sp>
      <p:sp>
        <p:nvSpPr>
          <p:cNvPr id="21" name="Arrow: Left-Right 20">
            <a:extLst>
              <a:ext uri="{FF2B5EF4-FFF2-40B4-BE49-F238E27FC236}">
                <a16:creationId xmlns:a16="http://schemas.microsoft.com/office/drawing/2014/main" id="{89918C4A-8BC4-40FC-A4C7-165A13E1A025}"/>
              </a:ext>
            </a:extLst>
          </p:cNvPr>
          <p:cNvSpPr/>
          <p:nvPr/>
        </p:nvSpPr>
        <p:spPr>
          <a:xfrm>
            <a:off x="2717859" y="4489155"/>
            <a:ext cx="806740" cy="422245"/>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200" b="1" dirty="0">
                <a:solidFill>
                  <a:schemeClr val="tx1"/>
                </a:solidFill>
              </a:rPr>
              <a:t>REST</a:t>
            </a:r>
          </a:p>
        </p:txBody>
      </p:sp>
    </p:spTree>
    <p:extLst>
      <p:ext uri="{BB962C8B-B14F-4D97-AF65-F5344CB8AC3E}">
        <p14:creationId xmlns:p14="http://schemas.microsoft.com/office/powerpoint/2010/main" val="2775203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F2F8-C650-4409-BF65-E8D07506942F}"/>
              </a:ext>
            </a:extLst>
          </p:cNvPr>
          <p:cNvSpPr>
            <a:spLocks noGrp="1"/>
          </p:cNvSpPr>
          <p:nvPr>
            <p:ph type="title"/>
          </p:nvPr>
        </p:nvSpPr>
        <p:spPr/>
        <p:txBody>
          <a:bodyPr/>
          <a:lstStyle/>
          <a:p>
            <a:r>
              <a:rPr lang="en-IN" dirty="0"/>
              <a:t>Single Page Applications</a:t>
            </a:r>
          </a:p>
        </p:txBody>
      </p:sp>
      <p:sp>
        <p:nvSpPr>
          <p:cNvPr id="3" name="Content Placeholder 2">
            <a:extLst>
              <a:ext uri="{FF2B5EF4-FFF2-40B4-BE49-F238E27FC236}">
                <a16:creationId xmlns:a16="http://schemas.microsoft.com/office/drawing/2014/main" id="{62950709-E950-4D7A-A9D9-80F95538F587}"/>
              </a:ext>
            </a:extLst>
          </p:cNvPr>
          <p:cNvSpPr>
            <a:spLocks noGrp="1"/>
          </p:cNvSpPr>
          <p:nvPr>
            <p:ph idx="1"/>
          </p:nvPr>
        </p:nvSpPr>
        <p:spPr>
          <a:xfrm>
            <a:off x="759537" y="1494101"/>
            <a:ext cx="10515600" cy="4351338"/>
          </a:xfrm>
        </p:spPr>
        <p:txBody>
          <a:bodyPr>
            <a:normAutofit/>
          </a:bodyPr>
          <a:lstStyle/>
          <a:p>
            <a:r>
              <a:rPr lang="en-US" sz="2400" dirty="0"/>
              <a:t>A single-page application is a web application or website that interacts with the web browser by dynamically rewriting the current web page with new data from the web server, instead of the default method of the browser loading entire new pages</a:t>
            </a:r>
          </a:p>
          <a:p>
            <a:r>
              <a:rPr lang="en-IN" sz="2400" dirty="0">
                <a:solidFill>
                  <a:srgbClr val="0070C0"/>
                </a:solidFill>
                <a:hlinkClick r:id="rId2">
                  <a:extLst>
                    <a:ext uri="{A12FA001-AC4F-418D-AE19-62706E023703}">
                      <ahyp:hlinkClr xmlns:ahyp="http://schemas.microsoft.com/office/drawing/2018/hyperlinkcolor" val="tx"/>
                    </a:ext>
                  </a:extLst>
                </a:hlinkClick>
              </a:rPr>
              <a:t>https://www.excellentwebworld.com/what-is-a-single-page-application/</a:t>
            </a:r>
            <a:endParaRPr lang="en-IN" sz="2400" dirty="0">
              <a:solidFill>
                <a:srgbClr val="0070C0"/>
              </a:solidFill>
            </a:endParaRPr>
          </a:p>
        </p:txBody>
      </p:sp>
      <p:pic>
        <p:nvPicPr>
          <p:cNvPr id="10242" name="Picture 2" descr="The single page application (SPA) architecture - Isomorphic Go">
            <a:extLst>
              <a:ext uri="{FF2B5EF4-FFF2-40B4-BE49-F238E27FC236}">
                <a16:creationId xmlns:a16="http://schemas.microsoft.com/office/drawing/2014/main" id="{41109F14-3EDC-462A-81D7-CAA0AB86C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13" y="3600293"/>
            <a:ext cx="5237773" cy="27982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FB7A5D8-7935-4B58-9C04-263D7D3B549C}"/>
              </a:ext>
            </a:extLst>
          </p:cNvPr>
          <p:cNvSpPr txBox="1"/>
          <p:nvPr/>
        </p:nvSpPr>
        <p:spPr>
          <a:xfrm>
            <a:off x="6017337" y="5476107"/>
            <a:ext cx="3514987" cy="369332"/>
          </a:xfrm>
          <a:prstGeom prst="rect">
            <a:avLst/>
          </a:prstGeom>
          <a:noFill/>
        </p:spPr>
        <p:txBody>
          <a:bodyPr wrap="square" rtlCol="0">
            <a:spAutoFit/>
          </a:bodyPr>
          <a:lstStyle/>
          <a:p>
            <a:r>
              <a:rPr lang="en-IN" dirty="0">
                <a:hlinkClick r:id="rId4"/>
              </a:rPr>
              <a:t>https://globekit.co/</a:t>
            </a:r>
            <a:endParaRPr lang="en-IN" dirty="0"/>
          </a:p>
        </p:txBody>
      </p:sp>
      <p:pic>
        <p:nvPicPr>
          <p:cNvPr id="6" name="Picture 5">
            <a:extLst>
              <a:ext uri="{FF2B5EF4-FFF2-40B4-BE49-F238E27FC236}">
                <a16:creationId xmlns:a16="http://schemas.microsoft.com/office/drawing/2014/main" id="{E5184881-397C-4C06-A4BD-CCCA4DBDCADD}"/>
              </a:ext>
            </a:extLst>
          </p:cNvPr>
          <p:cNvPicPr>
            <a:picLocks noChangeAspect="1"/>
          </p:cNvPicPr>
          <p:nvPr/>
        </p:nvPicPr>
        <p:blipFill>
          <a:blip r:embed="rId5"/>
          <a:stretch>
            <a:fillRect/>
          </a:stretch>
        </p:blipFill>
        <p:spPr>
          <a:xfrm>
            <a:off x="5683954" y="3697913"/>
            <a:ext cx="5543550" cy="1752600"/>
          </a:xfrm>
          <a:prstGeom prst="rect">
            <a:avLst/>
          </a:prstGeom>
        </p:spPr>
      </p:pic>
      <p:sp>
        <p:nvSpPr>
          <p:cNvPr id="7" name="Rectangle: Rounded Corners 6">
            <a:extLst>
              <a:ext uri="{FF2B5EF4-FFF2-40B4-BE49-F238E27FC236}">
                <a16:creationId xmlns:a16="http://schemas.microsoft.com/office/drawing/2014/main" id="{B1702B35-49D3-47A0-A406-553612F9C9D5}"/>
              </a:ext>
            </a:extLst>
          </p:cNvPr>
          <p:cNvSpPr/>
          <p:nvPr/>
        </p:nvSpPr>
        <p:spPr>
          <a:xfrm>
            <a:off x="10091956" y="6176963"/>
            <a:ext cx="14093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LAB #9</a:t>
            </a:r>
          </a:p>
        </p:txBody>
      </p:sp>
    </p:spTree>
    <p:extLst>
      <p:ext uri="{BB962C8B-B14F-4D97-AF65-F5344CB8AC3E}">
        <p14:creationId xmlns:p14="http://schemas.microsoft.com/office/powerpoint/2010/main" val="3687461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2AE2D-3935-4CD2-9F84-FE1F84BC5CAF}"/>
              </a:ext>
            </a:extLst>
          </p:cNvPr>
          <p:cNvSpPr>
            <a:spLocks noGrp="1"/>
          </p:cNvSpPr>
          <p:nvPr>
            <p:ph type="title"/>
          </p:nvPr>
        </p:nvSpPr>
        <p:spPr/>
        <p:txBody>
          <a:bodyPr/>
          <a:lstStyle/>
          <a:p>
            <a:r>
              <a:rPr lang="en-IN" dirty="0"/>
              <a:t>Building OJET Applications from Scratch</a:t>
            </a:r>
          </a:p>
        </p:txBody>
      </p:sp>
      <p:sp>
        <p:nvSpPr>
          <p:cNvPr id="3" name="Content Placeholder 2">
            <a:extLst>
              <a:ext uri="{FF2B5EF4-FFF2-40B4-BE49-F238E27FC236}">
                <a16:creationId xmlns:a16="http://schemas.microsoft.com/office/drawing/2014/main" id="{4C18EB0F-D9CE-4E91-824E-CFA43F224E6E}"/>
              </a:ext>
            </a:extLst>
          </p:cNvPr>
          <p:cNvSpPr>
            <a:spLocks noGrp="1"/>
          </p:cNvSpPr>
          <p:nvPr>
            <p:ph idx="1"/>
          </p:nvPr>
        </p:nvSpPr>
        <p:spPr/>
        <p:txBody>
          <a:bodyPr/>
          <a:lstStyle/>
          <a:p>
            <a:r>
              <a:rPr lang="en-IN" dirty="0"/>
              <a:t>Create a blank or basic application and proceed</a:t>
            </a:r>
          </a:p>
          <a:p>
            <a:endParaRPr lang="en-IN" dirty="0"/>
          </a:p>
          <a:p>
            <a:endParaRPr lang="en-IN" dirty="0"/>
          </a:p>
        </p:txBody>
      </p:sp>
      <p:sp>
        <p:nvSpPr>
          <p:cNvPr id="5" name="TextBox 4">
            <a:extLst>
              <a:ext uri="{FF2B5EF4-FFF2-40B4-BE49-F238E27FC236}">
                <a16:creationId xmlns:a16="http://schemas.microsoft.com/office/drawing/2014/main" id="{7CDB60FC-52F3-48F0-8B3E-215459301D2F}"/>
              </a:ext>
            </a:extLst>
          </p:cNvPr>
          <p:cNvSpPr txBox="1"/>
          <p:nvPr/>
        </p:nvSpPr>
        <p:spPr>
          <a:xfrm>
            <a:off x="2384570" y="2357198"/>
            <a:ext cx="7237601" cy="461665"/>
          </a:xfrm>
          <a:prstGeom prst="rect">
            <a:avLst/>
          </a:prstGeom>
          <a:noFill/>
        </p:spPr>
        <p:txBody>
          <a:bodyPr wrap="square">
            <a:spAutoFit/>
          </a:bodyPr>
          <a:lstStyle/>
          <a:p>
            <a:r>
              <a:rPr lang="en-IN" sz="2400" b="1" dirty="0">
                <a:solidFill>
                  <a:srgbClr val="0070C0"/>
                </a:solidFill>
                <a:latin typeface="Bahnschrift Light" panose="020B0502040204020203" pitchFamily="34" charset="0"/>
              </a:rPr>
              <a:t>&gt; </a:t>
            </a:r>
            <a:r>
              <a:rPr lang="en-IN" sz="2400" b="1" dirty="0" err="1">
                <a:solidFill>
                  <a:srgbClr val="0070C0"/>
                </a:solidFill>
                <a:latin typeface="Bahnschrift Light" panose="020B0502040204020203" pitchFamily="34" charset="0"/>
              </a:rPr>
              <a:t>ojet</a:t>
            </a:r>
            <a:r>
              <a:rPr lang="en-IN" sz="2400" b="1" dirty="0">
                <a:solidFill>
                  <a:srgbClr val="0070C0"/>
                </a:solidFill>
                <a:latin typeface="Bahnschrift Light" panose="020B0502040204020203" pitchFamily="34" charset="0"/>
              </a:rPr>
              <a:t> create webapp –template=</a:t>
            </a:r>
            <a:r>
              <a:rPr lang="en-IN" sz="2400" b="1" dirty="0" err="1">
                <a:solidFill>
                  <a:srgbClr val="0070C0"/>
                </a:solidFill>
                <a:latin typeface="Bahnschrift Light" panose="020B0502040204020203" pitchFamily="34" charset="0"/>
              </a:rPr>
              <a:t>blank|basic</a:t>
            </a:r>
            <a:endParaRPr lang="en-IN" sz="2400" b="1" dirty="0">
              <a:solidFill>
                <a:srgbClr val="0070C0"/>
              </a:solidFill>
              <a:latin typeface="Bahnschrift Light" panose="020B0502040204020203" pitchFamily="34" charset="0"/>
            </a:endParaRPr>
          </a:p>
        </p:txBody>
      </p:sp>
      <p:sp>
        <p:nvSpPr>
          <p:cNvPr id="7" name="Rectangle: Rounded Corners 6">
            <a:extLst>
              <a:ext uri="{FF2B5EF4-FFF2-40B4-BE49-F238E27FC236}">
                <a16:creationId xmlns:a16="http://schemas.microsoft.com/office/drawing/2014/main" id="{82A11EB2-439C-4723-986D-A1A95C4F9A22}"/>
              </a:ext>
            </a:extLst>
          </p:cNvPr>
          <p:cNvSpPr/>
          <p:nvPr/>
        </p:nvSpPr>
        <p:spPr>
          <a:xfrm>
            <a:off x="10091956" y="6176963"/>
            <a:ext cx="1409350" cy="31591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LAB #10</a:t>
            </a:r>
          </a:p>
        </p:txBody>
      </p:sp>
    </p:spTree>
    <p:extLst>
      <p:ext uri="{BB962C8B-B14F-4D97-AF65-F5344CB8AC3E}">
        <p14:creationId xmlns:p14="http://schemas.microsoft.com/office/powerpoint/2010/main" val="2514721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3B62-DF8E-4839-8149-A767DC426471}"/>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6544F917-28A2-4B85-BCF3-AAA4D4B50F58}"/>
              </a:ext>
            </a:extLst>
          </p:cNvPr>
          <p:cNvSpPr>
            <a:spLocks noGrp="1"/>
          </p:cNvSpPr>
          <p:nvPr>
            <p:ph idx="1"/>
          </p:nvPr>
        </p:nvSpPr>
        <p:spPr/>
        <p:txBody>
          <a:bodyPr>
            <a:normAutofit/>
          </a:bodyPr>
          <a:lstStyle/>
          <a:p>
            <a:r>
              <a:rPr lang="en-IN" dirty="0"/>
              <a:t>Introduction</a:t>
            </a:r>
          </a:p>
          <a:p>
            <a:r>
              <a:rPr lang="en-IN" dirty="0"/>
              <a:t>Installation and Configuration of OJET</a:t>
            </a:r>
          </a:p>
          <a:p>
            <a:r>
              <a:rPr lang="en-IN" dirty="0"/>
              <a:t>First OJET Application</a:t>
            </a:r>
          </a:p>
        </p:txBody>
      </p:sp>
    </p:spTree>
    <p:extLst>
      <p:ext uri="{BB962C8B-B14F-4D97-AF65-F5344CB8AC3E}">
        <p14:creationId xmlns:p14="http://schemas.microsoft.com/office/powerpoint/2010/main" val="3993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2B83-ACD3-4DF3-8810-B766DE20B98E}"/>
              </a:ext>
            </a:extLst>
          </p:cNvPr>
          <p:cNvSpPr>
            <a:spLocks noGrp="1"/>
          </p:cNvSpPr>
          <p:nvPr>
            <p:ph type="title"/>
          </p:nvPr>
        </p:nvSpPr>
        <p:spPr>
          <a:xfrm>
            <a:off x="591470" y="356649"/>
            <a:ext cx="9810877" cy="921710"/>
          </a:xfrm>
        </p:spPr>
        <p:txBody>
          <a:bodyPr>
            <a:normAutofit/>
          </a:bodyPr>
          <a:lstStyle/>
          <a:p>
            <a:r>
              <a:rPr lang="en-IN" dirty="0"/>
              <a:t>OJET Toolkit</a:t>
            </a:r>
          </a:p>
        </p:txBody>
      </p:sp>
      <p:pic>
        <p:nvPicPr>
          <p:cNvPr id="4098" name="Picture 2" descr="Amazon Seller Software Toolkit - RepricerExpress">
            <a:extLst>
              <a:ext uri="{FF2B5EF4-FFF2-40B4-BE49-F238E27FC236}">
                <a16:creationId xmlns:a16="http://schemas.microsoft.com/office/drawing/2014/main" id="{82AB32FF-4114-4E06-8D98-ADF26B417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8349" y="2179431"/>
            <a:ext cx="3066593" cy="302082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s jQuery for You?. What it is, who should use it, the pros… | by Rachel  Lum | Medium">
            <a:extLst>
              <a:ext uri="{FF2B5EF4-FFF2-40B4-BE49-F238E27FC236}">
                <a16:creationId xmlns:a16="http://schemas.microsoft.com/office/drawing/2014/main" id="{0E8A3E5F-DFAF-46EC-B040-1D59B0103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910" y="1010329"/>
            <a:ext cx="3031005" cy="165324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ow to log knockout.js errors - Blog IT">
            <a:extLst>
              <a:ext uri="{FF2B5EF4-FFF2-40B4-BE49-F238E27FC236}">
                <a16:creationId xmlns:a16="http://schemas.microsoft.com/office/drawing/2014/main" id="{6A7C94A0-0972-4B23-9FE3-9DFA3D82AB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7824" y="5515668"/>
            <a:ext cx="2852037" cy="91515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requirejs · GitHub">
            <a:extLst>
              <a:ext uri="{FF2B5EF4-FFF2-40B4-BE49-F238E27FC236}">
                <a16:creationId xmlns:a16="http://schemas.microsoft.com/office/drawing/2014/main" id="{4E7F50FB-DF24-4B30-BAA3-E7C0CF45E2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9262" y="297984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jQuery UI Interfaces | Web in Action">
            <a:extLst>
              <a:ext uri="{FF2B5EF4-FFF2-40B4-BE49-F238E27FC236}">
                <a16:creationId xmlns:a16="http://schemas.microsoft.com/office/drawing/2014/main" id="{EB38DAF6-8935-45F3-84D5-6F92E7FC9A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0985" y="1010329"/>
            <a:ext cx="3251258" cy="181087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Apache Cordova - Wikipedia">
            <a:extLst>
              <a:ext uri="{FF2B5EF4-FFF2-40B4-BE49-F238E27FC236}">
                <a16:creationId xmlns:a16="http://schemas.microsoft.com/office/drawing/2014/main" id="{2DE9CCA8-DE71-4B01-9DC5-B9133E9290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99539" y="3178336"/>
            <a:ext cx="3086226" cy="1267924"/>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Introducing Oracle JET for mobile app development | The Oracle Mobile  Platform Blog">
            <a:extLst>
              <a:ext uri="{FF2B5EF4-FFF2-40B4-BE49-F238E27FC236}">
                <a16:creationId xmlns:a16="http://schemas.microsoft.com/office/drawing/2014/main" id="{08BDEA4B-D34C-4D1A-8D1C-0207E91FAB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3948" y="4884840"/>
            <a:ext cx="1580185" cy="1580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967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D01C-4541-4978-8863-8A7A4D9E5D9D}"/>
              </a:ext>
            </a:extLst>
          </p:cNvPr>
          <p:cNvSpPr>
            <a:spLocks noGrp="1"/>
          </p:cNvSpPr>
          <p:nvPr>
            <p:ph type="title"/>
          </p:nvPr>
        </p:nvSpPr>
        <p:spPr/>
        <p:txBody>
          <a:bodyPr/>
          <a:lstStyle/>
          <a:p>
            <a:r>
              <a:rPr lang="en-IN" dirty="0"/>
              <a:t>Modern Business Applications and Cloud</a:t>
            </a:r>
          </a:p>
        </p:txBody>
      </p:sp>
      <p:sp>
        <p:nvSpPr>
          <p:cNvPr id="6" name="Content Placeholder 5">
            <a:extLst>
              <a:ext uri="{FF2B5EF4-FFF2-40B4-BE49-F238E27FC236}">
                <a16:creationId xmlns:a16="http://schemas.microsoft.com/office/drawing/2014/main" id="{AB744D0E-0245-4F9B-BD6A-BDAD66707622}"/>
              </a:ext>
            </a:extLst>
          </p:cNvPr>
          <p:cNvSpPr>
            <a:spLocks noGrp="1"/>
          </p:cNvSpPr>
          <p:nvPr>
            <p:ph idx="1"/>
          </p:nvPr>
        </p:nvSpPr>
        <p:spPr>
          <a:xfrm>
            <a:off x="5670958" y="1825625"/>
            <a:ext cx="5682842" cy="4351338"/>
          </a:xfrm>
        </p:spPr>
        <p:txBody>
          <a:bodyPr/>
          <a:lstStyle/>
          <a:p>
            <a:r>
              <a:rPr lang="en-IN" dirty="0"/>
              <a:t>JS is the native language of the internet</a:t>
            </a:r>
          </a:p>
          <a:p>
            <a:r>
              <a:rPr lang="en-IN" dirty="0"/>
              <a:t>Research with Cloud architectures</a:t>
            </a:r>
          </a:p>
          <a:p>
            <a:r>
              <a:rPr lang="en-IN" dirty="0"/>
              <a:t>OJET is the resultant of that research</a:t>
            </a:r>
          </a:p>
          <a:p>
            <a:r>
              <a:rPr lang="en-IN" dirty="0"/>
              <a:t>Oracle recommendations and best practices for enterprise JS</a:t>
            </a:r>
          </a:p>
          <a:p>
            <a:endParaRPr lang="en-IN" dirty="0"/>
          </a:p>
        </p:txBody>
      </p:sp>
      <p:pic>
        <p:nvPicPr>
          <p:cNvPr id="5" name="Picture 4">
            <a:extLst>
              <a:ext uri="{FF2B5EF4-FFF2-40B4-BE49-F238E27FC236}">
                <a16:creationId xmlns:a16="http://schemas.microsoft.com/office/drawing/2014/main" id="{BBE68B27-BF48-490A-97B3-CD10319194A7}"/>
              </a:ext>
            </a:extLst>
          </p:cNvPr>
          <p:cNvPicPr>
            <a:picLocks noChangeAspect="1"/>
          </p:cNvPicPr>
          <p:nvPr/>
        </p:nvPicPr>
        <p:blipFill>
          <a:blip r:embed="rId2"/>
          <a:stretch>
            <a:fillRect/>
          </a:stretch>
        </p:blipFill>
        <p:spPr>
          <a:xfrm>
            <a:off x="1196086" y="1866551"/>
            <a:ext cx="4357215" cy="1858161"/>
          </a:xfrm>
          <a:prstGeom prst="rect">
            <a:avLst/>
          </a:prstGeom>
        </p:spPr>
      </p:pic>
    </p:spTree>
    <p:extLst>
      <p:ext uri="{BB962C8B-B14F-4D97-AF65-F5344CB8AC3E}">
        <p14:creationId xmlns:p14="http://schemas.microsoft.com/office/powerpoint/2010/main" val="384133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8A542F-80C7-4686-95D0-647A68469CC9}"/>
              </a:ext>
            </a:extLst>
          </p:cNvPr>
          <p:cNvSpPr>
            <a:spLocks noGrp="1"/>
          </p:cNvSpPr>
          <p:nvPr>
            <p:ph type="title"/>
          </p:nvPr>
        </p:nvSpPr>
        <p:spPr/>
        <p:txBody>
          <a:bodyPr/>
          <a:lstStyle/>
          <a:p>
            <a:r>
              <a:rPr lang="en-IN" dirty="0"/>
              <a:t>Oracle JET</a:t>
            </a:r>
          </a:p>
        </p:txBody>
      </p:sp>
      <p:sp>
        <p:nvSpPr>
          <p:cNvPr id="4" name="Content Placeholder 3">
            <a:extLst>
              <a:ext uri="{FF2B5EF4-FFF2-40B4-BE49-F238E27FC236}">
                <a16:creationId xmlns:a16="http://schemas.microsoft.com/office/drawing/2014/main" id="{E273C856-40FC-4E33-9DB6-26A55F532F1A}"/>
              </a:ext>
            </a:extLst>
          </p:cNvPr>
          <p:cNvSpPr>
            <a:spLocks noGrp="1"/>
          </p:cNvSpPr>
          <p:nvPr>
            <p:ph idx="1"/>
          </p:nvPr>
        </p:nvSpPr>
        <p:spPr/>
        <p:txBody>
          <a:bodyPr/>
          <a:lstStyle/>
          <a:p>
            <a:r>
              <a:rPr lang="en-IN" dirty="0"/>
              <a:t>Free and Open Source</a:t>
            </a:r>
          </a:p>
          <a:p>
            <a:pPr lvl="1"/>
            <a:r>
              <a:rPr lang="en-IN" dirty="0"/>
              <a:t>github.com/oracle/</a:t>
            </a:r>
            <a:r>
              <a:rPr lang="en-IN" dirty="0" err="1"/>
              <a:t>oraclejet</a:t>
            </a:r>
            <a:endParaRPr lang="en-IN" dirty="0"/>
          </a:p>
          <a:p>
            <a:r>
              <a:rPr lang="en-IN" dirty="0" err="1"/>
              <a:t>Javascript</a:t>
            </a:r>
            <a:r>
              <a:rPr lang="en-IN" dirty="0"/>
              <a:t> Toolkit</a:t>
            </a:r>
          </a:p>
          <a:p>
            <a:r>
              <a:rPr lang="en-IN" dirty="0"/>
              <a:t>Useful Architectures, Patterns, Templates, Techniques, Components</a:t>
            </a:r>
          </a:p>
          <a:p>
            <a:r>
              <a:rPr lang="en-IN" dirty="0"/>
              <a:t>Focussed on Enterprise Applications</a:t>
            </a:r>
          </a:p>
          <a:p>
            <a:r>
              <a:rPr lang="en-IN" dirty="0" err="1"/>
              <a:t>Javascript</a:t>
            </a:r>
            <a:r>
              <a:rPr lang="en-IN" dirty="0"/>
              <a:t>, HTML5 and CSS3</a:t>
            </a:r>
          </a:p>
          <a:p>
            <a:r>
              <a:rPr lang="en-IN" dirty="0"/>
              <a:t>Result of research at Oracle in </a:t>
            </a:r>
            <a:r>
              <a:rPr lang="en-IN" dirty="0" err="1"/>
              <a:t>Javascript</a:t>
            </a:r>
            <a:r>
              <a:rPr lang="en-IN" dirty="0"/>
              <a:t> enterprise applications</a:t>
            </a:r>
          </a:p>
        </p:txBody>
      </p:sp>
    </p:spTree>
    <p:extLst>
      <p:ext uri="{BB962C8B-B14F-4D97-AF65-F5344CB8AC3E}">
        <p14:creationId xmlns:p14="http://schemas.microsoft.com/office/powerpoint/2010/main" val="4267844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CA5D4-B58C-4F52-93CF-D90E0EFF0020}"/>
              </a:ext>
            </a:extLst>
          </p:cNvPr>
          <p:cNvSpPr>
            <a:spLocks noGrp="1"/>
          </p:cNvSpPr>
          <p:nvPr>
            <p:ph type="title"/>
          </p:nvPr>
        </p:nvSpPr>
        <p:spPr/>
        <p:txBody>
          <a:bodyPr/>
          <a:lstStyle/>
          <a:p>
            <a:r>
              <a:rPr lang="en-IN" dirty="0"/>
              <a:t>OJET MVVM Concepts</a:t>
            </a:r>
          </a:p>
        </p:txBody>
      </p:sp>
      <p:pic>
        <p:nvPicPr>
          <p:cNvPr id="1026" name="Picture 2">
            <a:extLst>
              <a:ext uri="{FF2B5EF4-FFF2-40B4-BE49-F238E27FC236}">
                <a16:creationId xmlns:a16="http://schemas.microsoft.com/office/drawing/2014/main" id="{0BFFAEDA-F28E-457D-8527-46BB9006E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574" y="1899976"/>
            <a:ext cx="7562850" cy="3343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ED49D76B-0F91-43B7-9042-061E0A849092}"/>
              </a:ext>
            </a:extLst>
          </p:cNvPr>
          <p:cNvSpPr/>
          <p:nvPr/>
        </p:nvSpPr>
        <p:spPr>
          <a:xfrm>
            <a:off x="511728" y="2694963"/>
            <a:ext cx="1208015" cy="146807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User</a:t>
            </a:r>
          </a:p>
        </p:txBody>
      </p:sp>
      <p:sp>
        <p:nvSpPr>
          <p:cNvPr id="4" name="Rectangle: Rounded Corners 3">
            <a:extLst>
              <a:ext uri="{FF2B5EF4-FFF2-40B4-BE49-F238E27FC236}">
                <a16:creationId xmlns:a16="http://schemas.microsoft.com/office/drawing/2014/main" id="{C6D30558-8738-4BB4-A52A-3754D8579AFB}"/>
              </a:ext>
            </a:extLst>
          </p:cNvPr>
          <p:cNvSpPr/>
          <p:nvPr/>
        </p:nvSpPr>
        <p:spPr>
          <a:xfrm>
            <a:off x="10015057" y="2304875"/>
            <a:ext cx="1208015" cy="146807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External Server</a:t>
            </a:r>
          </a:p>
        </p:txBody>
      </p:sp>
      <p:sp>
        <p:nvSpPr>
          <p:cNvPr id="6" name="Rectangle: Rounded Corners 5">
            <a:extLst>
              <a:ext uri="{FF2B5EF4-FFF2-40B4-BE49-F238E27FC236}">
                <a16:creationId xmlns:a16="http://schemas.microsoft.com/office/drawing/2014/main" id="{B3DFB73D-3AED-4CF7-BB16-34C03D1AADF2}"/>
              </a:ext>
            </a:extLst>
          </p:cNvPr>
          <p:cNvSpPr/>
          <p:nvPr/>
        </p:nvSpPr>
        <p:spPr>
          <a:xfrm>
            <a:off x="10167457" y="2457275"/>
            <a:ext cx="1208015" cy="146807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External Server</a:t>
            </a:r>
          </a:p>
        </p:txBody>
      </p:sp>
      <p:sp>
        <p:nvSpPr>
          <p:cNvPr id="8" name="Rectangle: Rounded Corners 7">
            <a:extLst>
              <a:ext uri="{FF2B5EF4-FFF2-40B4-BE49-F238E27FC236}">
                <a16:creationId xmlns:a16="http://schemas.microsoft.com/office/drawing/2014/main" id="{AA2E805F-585C-468B-B8C3-53E3F0D915FE}"/>
              </a:ext>
            </a:extLst>
          </p:cNvPr>
          <p:cNvSpPr/>
          <p:nvPr/>
        </p:nvSpPr>
        <p:spPr>
          <a:xfrm>
            <a:off x="10319857" y="2609675"/>
            <a:ext cx="1208015" cy="146807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External Server</a:t>
            </a:r>
          </a:p>
        </p:txBody>
      </p:sp>
      <p:sp>
        <p:nvSpPr>
          <p:cNvPr id="10" name="Rectangle: Rounded Corners 9">
            <a:extLst>
              <a:ext uri="{FF2B5EF4-FFF2-40B4-BE49-F238E27FC236}">
                <a16:creationId xmlns:a16="http://schemas.microsoft.com/office/drawing/2014/main" id="{E65D475A-46D6-49E8-BCFA-9E1927E7E9F1}"/>
              </a:ext>
            </a:extLst>
          </p:cNvPr>
          <p:cNvSpPr/>
          <p:nvPr/>
        </p:nvSpPr>
        <p:spPr>
          <a:xfrm>
            <a:off x="10472257" y="2762075"/>
            <a:ext cx="1208015" cy="146807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External Server</a:t>
            </a:r>
          </a:p>
        </p:txBody>
      </p:sp>
    </p:spTree>
    <p:extLst>
      <p:ext uri="{BB962C8B-B14F-4D97-AF65-F5344CB8AC3E}">
        <p14:creationId xmlns:p14="http://schemas.microsoft.com/office/powerpoint/2010/main" val="237426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41346-688C-4913-B5F1-2DB6129B7B18}"/>
              </a:ext>
            </a:extLst>
          </p:cNvPr>
          <p:cNvSpPr>
            <a:spLocks noGrp="1"/>
          </p:cNvSpPr>
          <p:nvPr>
            <p:ph type="title"/>
          </p:nvPr>
        </p:nvSpPr>
        <p:spPr/>
        <p:txBody>
          <a:bodyPr/>
          <a:lstStyle/>
          <a:p>
            <a:r>
              <a:rPr lang="en-IN" dirty="0"/>
              <a:t>OJET Architecture</a:t>
            </a:r>
          </a:p>
        </p:txBody>
      </p:sp>
      <p:pic>
        <p:nvPicPr>
          <p:cNvPr id="3074" name="Picture 2">
            <a:extLst>
              <a:ext uri="{FF2B5EF4-FFF2-40B4-BE49-F238E27FC236}">
                <a16:creationId xmlns:a16="http://schemas.microsoft.com/office/drawing/2014/main" id="{2B0BAF6D-2685-41E8-AA32-44F16B8D5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693" y="1609770"/>
            <a:ext cx="6904432" cy="412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753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6D08-3E34-48FD-886F-0138114D0D54}"/>
              </a:ext>
            </a:extLst>
          </p:cNvPr>
          <p:cNvSpPr>
            <a:spLocks noGrp="1"/>
          </p:cNvSpPr>
          <p:nvPr>
            <p:ph type="title"/>
          </p:nvPr>
        </p:nvSpPr>
        <p:spPr/>
        <p:txBody>
          <a:bodyPr/>
          <a:lstStyle/>
          <a:p>
            <a:r>
              <a:rPr lang="en-IN" dirty="0"/>
              <a:t>Development Process with OJET</a:t>
            </a:r>
          </a:p>
        </p:txBody>
      </p:sp>
      <p:pic>
        <p:nvPicPr>
          <p:cNvPr id="2050" name="Picture 2" descr="Understanding the Development Process With Oracle JET for Web and Mobile -  DZone Java">
            <a:extLst>
              <a:ext uri="{FF2B5EF4-FFF2-40B4-BE49-F238E27FC236}">
                <a16:creationId xmlns:a16="http://schemas.microsoft.com/office/drawing/2014/main" id="{6650875D-09A6-46AF-9D90-435112161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139" y="1816872"/>
            <a:ext cx="6715125" cy="43148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title">
            <a:extLst>
              <a:ext uri="{FF2B5EF4-FFF2-40B4-BE49-F238E27FC236}">
                <a16:creationId xmlns:a16="http://schemas.microsoft.com/office/drawing/2014/main" id="{266D1C27-BD67-42B1-8D61-6AEF501B7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6677" y="1533483"/>
            <a:ext cx="4276725" cy="1157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345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6238</TotalTime>
  <Words>676</Words>
  <Application>Microsoft Office PowerPoint</Application>
  <PresentationFormat>Widescreen</PresentationFormat>
  <Paragraphs>127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Bahnschrift Light</vt:lpstr>
      <vt:lpstr>Calibri</vt:lpstr>
      <vt:lpstr>Calibri Light</vt:lpstr>
      <vt:lpstr>Office Theme</vt:lpstr>
      <vt:lpstr>Oracle JET</vt:lpstr>
      <vt:lpstr>  </vt:lpstr>
      <vt:lpstr>Contents</vt:lpstr>
      <vt:lpstr>OJET Toolkit</vt:lpstr>
      <vt:lpstr>Modern Business Applications and Cloud</vt:lpstr>
      <vt:lpstr>Oracle JET</vt:lpstr>
      <vt:lpstr>OJET MVVM Concepts</vt:lpstr>
      <vt:lpstr>OJET Architecture</vt:lpstr>
      <vt:lpstr>Development Process with OJET</vt:lpstr>
      <vt:lpstr>Javascript Ecosystem</vt:lpstr>
      <vt:lpstr>Installation and Configuration</vt:lpstr>
      <vt:lpstr>First OJET Web Application</vt:lpstr>
      <vt:lpstr>PowerPoint Presentation</vt:lpstr>
      <vt:lpstr>Using Require JS and Knockout JS in OJET</vt:lpstr>
      <vt:lpstr>Oracle JET Components</vt:lpstr>
      <vt:lpstr>Loading Resources</vt:lpstr>
      <vt:lpstr>Creating Modules</vt:lpstr>
      <vt:lpstr>OJET Cookbook Components</vt:lpstr>
      <vt:lpstr>OJET Flex Layouts</vt:lpstr>
      <vt:lpstr>Accessing and Integrating Data</vt:lpstr>
      <vt:lpstr>Common Model</vt:lpstr>
      <vt:lpstr>Single Page Applications</vt:lpstr>
      <vt:lpstr>Building OJET Applications from Scratch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JET</dc:title>
  <dc:creator>Purushotham Sannakariyappa</dc:creator>
  <cp:lastModifiedBy>Purushotham Sannakariyappa</cp:lastModifiedBy>
  <cp:revision>29</cp:revision>
  <cp:lastPrinted>2020-09-14T14:55:20Z</cp:lastPrinted>
  <dcterms:created xsi:type="dcterms:W3CDTF">2020-06-10T13:57:45Z</dcterms:created>
  <dcterms:modified xsi:type="dcterms:W3CDTF">2020-09-14T15:35:17Z</dcterms:modified>
</cp:coreProperties>
</file>