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4" r:id="rId4"/>
    <p:sldId id="272" r:id="rId5"/>
    <p:sldId id="273" r:id="rId6"/>
    <p:sldId id="275" r:id="rId7"/>
    <p:sldId id="278" r:id="rId8"/>
    <p:sldId id="277" r:id="rId9"/>
    <p:sldId id="257" r:id="rId10"/>
    <p:sldId id="280" r:id="rId11"/>
    <p:sldId id="263" r:id="rId12"/>
    <p:sldId id="258" r:id="rId13"/>
    <p:sldId id="281" r:id="rId14"/>
    <p:sldId id="259" r:id="rId15"/>
    <p:sldId id="260" r:id="rId16"/>
    <p:sldId id="261" r:id="rId17"/>
    <p:sldId id="262" r:id="rId18"/>
    <p:sldId id="264" r:id="rId19"/>
    <p:sldId id="265" r:id="rId20"/>
    <p:sldId id="282" r:id="rId21"/>
    <p:sldId id="276" r:id="rId22"/>
    <p:sldId id="266" r:id="rId23"/>
    <p:sldId id="267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78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82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505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018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378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52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232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75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95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97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7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17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66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30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90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06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C18DD-8C05-4A9A-8509-A6EEA1C5D39C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57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CA8A-CAE9-4630-AB94-ABDC0276A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C525C-848F-4B8E-B656-4A8E731DD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Part 2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261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2028FA-11A4-4CDC-BB80-4433F7EA0287}"/>
              </a:ext>
            </a:extLst>
          </p:cNvPr>
          <p:cNvSpPr/>
          <p:nvPr/>
        </p:nvSpPr>
        <p:spPr>
          <a:xfrm>
            <a:off x="4228051" y="2478946"/>
            <a:ext cx="142613" cy="3137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1B25BB-60BB-43EE-AFE8-09DF53713357}"/>
              </a:ext>
            </a:extLst>
          </p:cNvPr>
          <p:cNvSpPr/>
          <p:nvPr/>
        </p:nvSpPr>
        <p:spPr>
          <a:xfrm>
            <a:off x="553673" y="5570289"/>
            <a:ext cx="142613" cy="184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46835C-3C09-4949-A4B4-23257607DDC3}"/>
              </a:ext>
            </a:extLst>
          </p:cNvPr>
          <p:cNvCxnSpPr>
            <a:stCxn id="5" idx="6"/>
            <a:endCxn id="4" idx="2"/>
          </p:cNvCxnSpPr>
          <p:nvPr/>
        </p:nvCxnSpPr>
        <p:spPr>
          <a:xfrm flipV="1">
            <a:off x="696286" y="5616429"/>
            <a:ext cx="3603072" cy="46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8791A0-DEDB-4EE2-8899-FFEA24A30EA4}"/>
              </a:ext>
            </a:extLst>
          </p:cNvPr>
          <p:cNvSpPr txBox="1"/>
          <p:nvPr/>
        </p:nvSpPr>
        <p:spPr>
          <a:xfrm>
            <a:off x="2023844" y="5662568"/>
            <a:ext cx="94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mts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C855F2-311A-430D-BF76-C10AA4D5552A}"/>
              </a:ext>
            </a:extLst>
          </p:cNvPr>
          <p:cNvCxnSpPr>
            <a:stCxn id="5" idx="6"/>
          </p:cNvCxnSpPr>
          <p:nvPr/>
        </p:nvCxnSpPr>
        <p:spPr>
          <a:xfrm flipV="1">
            <a:off x="696286" y="2478946"/>
            <a:ext cx="3531765" cy="3183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9734E5-733E-4025-A993-AECE7B92B70A}"/>
              </a:ext>
            </a:extLst>
          </p:cNvPr>
          <p:cNvSpPr txBox="1"/>
          <p:nvPr/>
        </p:nvSpPr>
        <p:spPr>
          <a:xfrm>
            <a:off x="838899" y="5339376"/>
            <a:ext cx="85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deg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7BE396-D6A0-4498-AD51-4C2A629F001C}"/>
              </a:ext>
            </a:extLst>
          </p:cNvPr>
          <p:cNvCxnSpPr/>
          <p:nvPr/>
        </p:nvCxnSpPr>
        <p:spPr>
          <a:xfrm flipH="1" flipV="1">
            <a:off x="4664278" y="2478946"/>
            <a:ext cx="58723" cy="309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5EC54F-1EF5-4C5E-AD60-033A90B02008}"/>
              </a:ext>
            </a:extLst>
          </p:cNvPr>
          <p:cNvSpPr txBox="1"/>
          <p:nvPr/>
        </p:nvSpPr>
        <p:spPr>
          <a:xfrm>
            <a:off x="4795707" y="3762461"/>
            <a:ext cx="151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 ft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21E47F-DBD1-48CC-9855-0905035403C3}"/>
              </a:ext>
            </a:extLst>
          </p:cNvPr>
          <p:cNvSpPr txBox="1"/>
          <p:nvPr/>
        </p:nvSpPr>
        <p:spPr>
          <a:xfrm>
            <a:off x="1484851" y="1241571"/>
            <a:ext cx="3363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LAB: #1</a:t>
            </a:r>
          </a:p>
          <a:p>
            <a:r>
              <a:rPr lang="en-US" dirty="0"/>
              <a:t>Given x and a</a:t>
            </a:r>
          </a:p>
          <a:p>
            <a:r>
              <a:rPr lang="en-US" dirty="0"/>
              <a:t>What’s H?</a:t>
            </a:r>
            <a:endParaRPr lang="en-I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3C9ABC-DE25-406B-BCA5-E1E49883847A}"/>
              </a:ext>
            </a:extLst>
          </p:cNvPr>
          <p:cNvCxnSpPr/>
          <p:nvPr/>
        </p:nvCxnSpPr>
        <p:spPr>
          <a:xfrm>
            <a:off x="889233" y="5477902"/>
            <a:ext cx="58723" cy="161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49D9A36-6A0B-4994-9E9F-3BB8B82608CD}"/>
              </a:ext>
            </a:extLst>
          </p:cNvPr>
          <p:cNvSpPr txBox="1"/>
          <p:nvPr/>
        </p:nvSpPr>
        <p:spPr>
          <a:xfrm>
            <a:off x="7424257" y="1241571"/>
            <a:ext cx="24328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LAB: #2</a:t>
            </a:r>
          </a:p>
          <a:p>
            <a:endParaRPr lang="en-IN" dirty="0"/>
          </a:p>
          <a:p>
            <a:r>
              <a:rPr lang="en-IN" dirty="0"/>
              <a:t>Convert temperature in </a:t>
            </a:r>
            <a:r>
              <a:rPr lang="en-IN" dirty="0" err="1"/>
              <a:t>celcius</a:t>
            </a:r>
            <a:r>
              <a:rPr lang="en-IN" dirty="0"/>
              <a:t> to </a:t>
            </a:r>
            <a:r>
              <a:rPr lang="en-IN" dirty="0" err="1"/>
              <a:t>farenheit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361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08FB-8CB0-4DDC-821A-99C2DA44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B723F-443E-4DB6-AD58-84EE7C74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Conditional branching is achieved using the if..</a:t>
            </a:r>
            <a:r>
              <a:rPr lang="en-IN" dirty="0" err="1"/>
              <a:t>elif</a:t>
            </a:r>
            <a:r>
              <a:rPr lang="en-IN" dirty="0"/>
              <a:t>..else construct</a:t>
            </a:r>
          </a:p>
          <a:p>
            <a:r>
              <a:rPr lang="en-IN" dirty="0"/>
              <a:t>Syntax: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846BB-16E3-4121-AF90-5273D62DF0DC}"/>
              </a:ext>
            </a:extLst>
          </p:cNvPr>
          <p:cNvSpPr txBox="1"/>
          <p:nvPr/>
        </p:nvSpPr>
        <p:spPr>
          <a:xfrm>
            <a:off x="1770077" y="3009443"/>
            <a:ext cx="5377343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&lt;condition&gt;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&lt;statements&gt;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&lt;condition&gt;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&lt;statements&gt;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&lt;statements&gt;</a:t>
            </a:r>
            <a:endParaRPr lang="en-I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203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D1B2-4E3D-4986-B330-15A45574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6160-7609-44B2-A83B-40A22A35E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1953"/>
          </a:xfrm>
        </p:spPr>
        <p:txBody>
          <a:bodyPr>
            <a:normAutofit/>
          </a:bodyPr>
          <a:lstStyle/>
          <a:p>
            <a:r>
              <a:rPr lang="en-IN" dirty="0"/>
              <a:t>Collection of characters considered as a single entity, immutable by nature</a:t>
            </a:r>
          </a:p>
          <a:p>
            <a:r>
              <a:rPr lang="en-IN" dirty="0"/>
              <a:t>Structure</a:t>
            </a:r>
          </a:p>
          <a:p>
            <a:pPr marL="457200" lvl="1" indent="0">
              <a:buNone/>
            </a:pPr>
            <a:r>
              <a:rPr lang="en-IN" dirty="0"/>
              <a:t>	S = ‘MINDFUL LEARNING’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Access characters using subscripting</a:t>
            </a:r>
          </a:p>
          <a:p>
            <a:pPr lvl="1"/>
            <a:r>
              <a:rPr lang="en-IN" b="1" dirty="0"/>
              <a:t>[</a:t>
            </a:r>
            <a:r>
              <a:rPr lang="en-IN" b="1" dirty="0" err="1"/>
              <a:t>start:end:interval</a:t>
            </a:r>
            <a:r>
              <a:rPr lang="en-IN" b="1" dirty="0"/>
              <a:t>]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11D2C-BA3C-4AF7-992F-C8CC2D04D307}"/>
              </a:ext>
            </a:extLst>
          </p:cNvPr>
          <p:cNvSpPr/>
          <p:nvPr/>
        </p:nvSpPr>
        <p:spPr>
          <a:xfrm>
            <a:off x="1790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D54DE1-EFB3-48AF-B2AE-1B24D9A6797C}"/>
              </a:ext>
            </a:extLst>
          </p:cNvPr>
          <p:cNvSpPr/>
          <p:nvPr/>
        </p:nvSpPr>
        <p:spPr>
          <a:xfrm>
            <a:off x="2171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AFEF28-AED9-43C7-B7AD-48AC613B61DE}"/>
              </a:ext>
            </a:extLst>
          </p:cNvPr>
          <p:cNvSpPr/>
          <p:nvPr/>
        </p:nvSpPr>
        <p:spPr>
          <a:xfrm>
            <a:off x="2552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2CFE3E-2CF0-49CE-BA1B-CD70B5916D2E}"/>
              </a:ext>
            </a:extLst>
          </p:cNvPr>
          <p:cNvSpPr/>
          <p:nvPr/>
        </p:nvSpPr>
        <p:spPr>
          <a:xfrm>
            <a:off x="2933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D2BC89-FC9F-4A3C-BEDA-FA4E149FEA6E}"/>
              </a:ext>
            </a:extLst>
          </p:cNvPr>
          <p:cNvSpPr/>
          <p:nvPr/>
        </p:nvSpPr>
        <p:spPr>
          <a:xfrm>
            <a:off x="3314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DC844-24AD-4F67-BF4B-659FCF2634E7}"/>
              </a:ext>
            </a:extLst>
          </p:cNvPr>
          <p:cNvSpPr/>
          <p:nvPr/>
        </p:nvSpPr>
        <p:spPr>
          <a:xfrm>
            <a:off x="3695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84EC8-257D-4534-B05D-E3AD9B9D2D24}"/>
              </a:ext>
            </a:extLst>
          </p:cNvPr>
          <p:cNvSpPr/>
          <p:nvPr/>
        </p:nvSpPr>
        <p:spPr>
          <a:xfrm>
            <a:off x="4076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2FD07E-ED8C-4F19-BEA8-D5AFF7082653}"/>
              </a:ext>
            </a:extLst>
          </p:cNvPr>
          <p:cNvSpPr/>
          <p:nvPr/>
        </p:nvSpPr>
        <p:spPr>
          <a:xfrm>
            <a:off x="4457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42361D-0D20-44A6-A7E3-552546F2C277}"/>
              </a:ext>
            </a:extLst>
          </p:cNvPr>
          <p:cNvSpPr/>
          <p:nvPr/>
        </p:nvSpPr>
        <p:spPr>
          <a:xfrm>
            <a:off x="4838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AE05AB-42AE-4256-8FD5-E256046FA0DB}"/>
              </a:ext>
            </a:extLst>
          </p:cNvPr>
          <p:cNvSpPr/>
          <p:nvPr/>
        </p:nvSpPr>
        <p:spPr>
          <a:xfrm>
            <a:off x="5219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8CF509-1C57-4AC1-B7ED-F33BC59DD4CC}"/>
              </a:ext>
            </a:extLst>
          </p:cNvPr>
          <p:cNvSpPr/>
          <p:nvPr/>
        </p:nvSpPr>
        <p:spPr>
          <a:xfrm>
            <a:off x="5600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EECB76-FF52-4890-8D57-8577D52822F5}"/>
              </a:ext>
            </a:extLst>
          </p:cNvPr>
          <p:cNvSpPr/>
          <p:nvPr/>
        </p:nvSpPr>
        <p:spPr>
          <a:xfrm>
            <a:off x="5981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1A0D08-7390-45F6-9DB3-673E1F246938}"/>
              </a:ext>
            </a:extLst>
          </p:cNvPr>
          <p:cNvSpPr/>
          <p:nvPr/>
        </p:nvSpPr>
        <p:spPr>
          <a:xfrm>
            <a:off x="6362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F70CFE-9FAC-4F8A-B5CD-98E6A0623A2A}"/>
              </a:ext>
            </a:extLst>
          </p:cNvPr>
          <p:cNvSpPr/>
          <p:nvPr/>
        </p:nvSpPr>
        <p:spPr>
          <a:xfrm>
            <a:off x="6743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BEDCD4-0C41-4E59-AF82-D09813869AE5}"/>
              </a:ext>
            </a:extLst>
          </p:cNvPr>
          <p:cNvSpPr/>
          <p:nvPr/>
        </p:nvSpPr>
        <p:spPr>
          <a:xfrm>
            <a:off x="7124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DE1E31-E367-4738-B17F-90B07C5E7730}"/>
              </a:ext>
            </a:extLst>
          </p:cNvPr>
          <p:cNvSpPr/>
          <p:nvPr/>
        </p:nvSpPr>
        <p:spPr>
          <a:xfrm>
            <a:off x="7505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06C68E-4583-4613-9A44-6974A2687335}"/>
              </a:ext>
            </a:extLst>
          </p:cNvPr>
          <p:cNvSpPr txBox="1"/>
          <p:nvPr/>
        </p:nvSpPr>
        <p:spPr>
          <a:xfrm>
            <a:off x="1790350" y="29643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18B56A-9CD5-4785-8E16-5C0CA9BCC93D}"/>
              </a:ext>
            </a:extLst>
          </p:cNvPr>
          <p:cNvSpPr txBox="1"/>
          <p:nvPr/>
        </p:nvSpPr>
        <p:spPr>
          <a:xfrm>
            <a:off x="2171350" y="29643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29652C-9258-4865-9869-506D56869FB2}"/>
              </a:ext>
            </a:extLst>
          </p:cNvPr>
          <p:cNvSpPr txBox="1"/>
          <p:nvPr/>
        </p:nvSpPr>
        <p:spPr>
          <a:xfrm>
            <a:off x="2552350" y="29643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7C616-B466-4C75-9102-BB313C6AC94C}"/>
              </a:ext>
            </a:extLst>
          </p:cNvPr>
          <p:cNvSpPr txBox="1"/>
          <p:nvPr/>
        </p:nvSpPr>
        <p:spPr>
          <a:xfrm>
            <a:off x="2933350" y="28575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 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29F23C-F6EF-4193-A4C4-2979A9EA0B99}"/>
              </a:ext>
            </a:extLst>
          </p:cNvPr>
          <p:cNvSpPr txBox="1"/>
          <p:nvPr/>
        </p:nvSpPr>
        <p:spPr>
          <a:xfrm>
            <a:off x="7508846" y="372670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2AFFFE-0FB2-44E8-8EE5-D4742C79D35F}"/>
              </a:ext>
            </a:extLst>
          </p:cNvPr>
          <p:cNvSpPr txBox="1"/>
          <p:nvPr/>
        </p:nvSpPr>
        <p:spPr>
          <a:xfrm>
            <a:off x="7124350" y="3742768"/>
            <a:ext cx="54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1742853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CEDD-AA9A-4564-965A-30CC1631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509F6-61EA-4118-A045-F114EB41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Input some text from the user</a:t>
            </a:r>
          </a:p>
          <a:p>
            <a:r>
              <a:rPr lang="en-IN" dirty="0"/>
              <a:t>List all the vowels and the number of occurrences in the user input text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 = “The salary of Mr. Raj Kumar is 12,34,500 INR currently and he needs to be given a hike of 17%”</a:t>
            </a:r>
          </a:p>
          <a:p>
            <a:r>
              <a:rPr lang="en-IN" dirty="0"/>
              <a:t>Given the above string calculate the salary of Mr. Raj Kumar after hike</a:t>
            </a:r>
          </a:p>
          <a:p>
            <a:endParaRPr lang="en-IN" dirty="0"/>
          </a:p>
          <a:p>
            <a:r>
              <a:rPr lang="en-IN" dirty="0"/>
              <a:t>Enter temperature: 100C</a:t>
            </a:r>
          </a:p>
          <a:p>
            <a:r>
              <a:rPr lang="en-IN" dirty="0"/>
              <a:t>OUTPUT: 212.0F</a:t>
            </a:r>
          </a:p>
          <a:p>
            <a:r>
              <a:rPr lang="en-IN" dirty="0"/>
              <a:t>Enter temperature: 212F</a:t>
            </a:r>
          </a:p>
          <a:p>
            <a:r>
              <a:rPr lang="en-IN" dirty="0"/>
              <a:t>OUTPUT: 100C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5418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78F8-51C5-47C1-9116-DE9940B0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75FCE-99AC-4303-9699-883CD2804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Ordered collection of objects, mutable by nature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Each element is indexed</a:t>
            </a:r>
          </a:p>
          <a:p>
            <a:r>
              <a:rPr lang="en-IN" dirty="0"/>
              <a:t>Elements can be replaced (mutable)</a:t>
            </a:r>
          </a:p>
          <a:p>
            <a:r>
              <a:rPr lang="en-IN" dirty="0"/>
              <a:t>Access characters using subscripting</a:t>
            </a:r>
          </a:p>
          <a:p>
            <a:pPr lvl="1"/>
            <a:r>
              <a:rPr lang="en-IN" b="1" dirty="0"/>
              <a:t>[</a:t>
            </a:r>
            <a:r>
              <a:rPr lang="en-IN" b="1" dirty="0" err="1"/>
              <a:t>start:end:interval</a:t>
            </a:r>
            <a:r>
              <a:rPr lang="en-IN" b="1" dirty="0"/>
              <a:t>]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C2D94-3C83-40DB-9537-7459E5433FC5}"/>
              </a:ext>
            </a:extLst>
          </p:cNvPr>
          <p:cNvSpPr txBox="1"/>
          <p:nvPr/>
        </p:nvSpPr>
        <p:spPr>
          <a:xfrm>
            <a:off x="2107734" y="2803322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L = [‘C’, ‘C++’, ‘Perl’, ‘Python’, ‘Java’]</a:t>
            </a:r>
          </a:p>
        </p:txBody>
      </p:sp>
    </p:spTree>
    <p:extLst>
      <p:ext uri="{BB962C8B-B14F-4D97-AF65-F5344CB8AC3E}">
        <p14:creationId xmlns:p14="http://schemas.microsoft.com/office/powerpoint/2010/main" val="1433842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B24B-8A2D-4208-8FA5-249E5F82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57E1A-4C28-49DF-8382-3B7560D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Ordered collection of objects, immutable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Each element is indexed</a:t>
            </a:r>
          </a:p>
          <a:p>
            <a:r>
              <a:rPr lang="en-IN" dirty="0"/>
              <a:t>Elements cannot be replaced (immutable)</a:t>
            </a:r>
          </a:p>
          <a:p>
            <a:r>
              <a:rPr lang="en-IN" dirty="0"/>
              <a:t>Access characters using subscripting</a:t>
            </a:r>
          </a:p>
          <a:p>
            <a:pPr lvl="1"/>
            <a:r>
              <a:rPr lang="en-IN" b="1" dirty="0"/>
              <a:t>[</a:t>
            </a:r>
            <a:r>
              <a:rPr lang="en-IN" b="1" dirty="0" err="1"/>
              <a:t>start:end:interval</a:t>
            </a:r>
            <a:r>
              <a:rPr lang="en-IN" b="1" dirty="0"/>
              <a:t>]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 (no many since tuples are immutable structures)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3CF2F-2BE1-4C8A-B986-D100AACB1B89}"/>
              </a:ext>
            </a:extLst>
          </p:cNvPr>
          <p:cNvSpPr txBox="1"/>
          <p:nvPr/>
        </p:nvSpPr>
        <p:spPr>
          <a:xfrm>
            <a:off x="2292292" y="2912378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T = (‘C’, ‘C++’, ‘Perl’, ‘Python’, ‘Java’)</a:t>
            </a:r>
          </a:p>
        </p:txBody>
      </p:sp>
    </p:spTree>
    <p:extLst>
      <p:ext uri="{BB962C8B-B14F-4D97-AF65-F5344CB8AC3E}">
        <p14:creationId xmlns:p14="http://schemas.microsoft.com/office/powerpoint/2010/main" val="3687166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DA8C-194E-45FA-A5E7-0C451516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4FF2A-7B71-4FCC-8A92-B1758EFE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Unique collection of objects, unordered, mutable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No indexes</a:t>
            </a:r>
          </a:p>
          <a:p>
            <a:r>
              <a:rPr lang="en-IN" dirty="0"/>
              <a:t>Elements can be replaced (mutable)</a:t>
            </a:r>
          </a:p>
          <a:p>
            <a:r>
              <a:rPr lang="en-IN" dirty="0"/>
              <a:t>Cannot access characters using subscripting (unordered)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 (supports operations according to mathematical set theory)</a:t>
            </a:r>
          </a:p>
          <a:p>
            <a:pPr lvl="1"/>
            <a:r>
              <a:rPr lang="en-IN" dirty="0"/>
              <a:t>In-built functions</a:t>
            </a:r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598CB-1723-4CFE-8230-9DBC6DE1152D}"/>
              </a:ext>
            </a:extLst>
          </p:cNvPr>
          <p:cNvSpPr txBox="1"/>
          <p:nvPr/>
        </p:nvSpPr>
        <p:spPr>
          <a:xfrm>
            <a:off x="2292292" y="2912378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S = {‘C’, ‘C++’, ‘Perl’, ‘Python’, ‘Java’}</a:t>
            </a:r>
          </a:p>
        </p:txBody>
      </p:sp>
    </p:spTree>
    <p:extLst>
      <p:ext uri="{BB962C8B-B14F-4D97-AF65-F5344CB8AC3E}">
        <p14:creationId xmlns:p14="http://schemas.microsoft.com/office/powerpoint/2010/main" val="702444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24D0-3833-4371-A1AE-7D687E27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6CFCB-388E-47FC-96D3-861C5BD71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Unordered collections, key-values pairs, mutable, unique 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Values access using respective keys</a:t>
            </a:r>
          </a:p>
          <a:p>
            <a:r>
              <a:rPr lang="en-IN" dirty="0"/>
              <a:t>Elements can be replaced (mutable)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 </a:t>
            </a:r>
          </a:p>
          <a:p>
            <a:pPr lvl="1"/>
            <a:r>
              <a:rPr lang="en-IN" dirty="0"/>
              <a:t>In-built functions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53202-6F9C-4ADD-840A-D24150C9AE10}"/>
              </a:ext>
            </a:extLst>
          </p:cNvPr>
          <p:cNvSpPr txBox="1"/>
          <p:nvPr/>
        </p:nvSpPr>
        <p:spPr>
          <a:xfrm>
            <a:off x="2585906" y="3082738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D = {‘Name’ : ‘Mark’, ‘EID’ : 123456}</a:t>
            </a:r>
          </a:p>
        </p:txBody>
      </p:sp>
    </p:spTree>
    <p:extLst>
      <p:ext uri="{BB962C8B-B14F-4D97-AF65-F5344CB8AC3E}">
        <p14:creationId xmlns:p14="http://schemas.microsoft.com/office/powerpoint/2010/main" val="2186782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AE8D-ECD8-4F9B-A560-22E9F5C3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Looping using </a:t>
            </a:r>
            <a:r>
              <a:rPr lang="en-IN" b="1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6E15D-7307-4C28-9589-29CF45014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for construct is used to repeat a specific set of statements for a given number of times</a:t>
            </a:r>
          </a:p>
          <a:p>
            <a:r>
              <a:rPr lang="en-IN" dirty="0"/>
              <a:t>Syntax: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BF41BD-5434-45B0-9A5E-E0C9E70245D1}"/>
              </a:ext>
            </a:extLst>
          </p:cNvPr>
          <p:cNvSpPr/>
          <p:nvPr/>
        </p:nvSpPr>
        <p:spPr>
          <a:xfrm>
            <a:off x="2066488" y="3352743"/>
            <a:ext cx="6096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&lt;var&gt; in &lt;iterator&gt;: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&lt;statements&gt;</a:t>
            </a:r>
          </a:p>
        </p:txBody>
      </p:sp>
    </p:spTree>
    <p:extLst>
      <p:ext uri="{BB962C8B-B14F-4D97-AF65-F5344CB8AC3E}">
        <p14:creationId xmlns:p14="http://schemas.microsoft.com/office/powerpoint/2010/main" val="1901466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8F20-E5EB-4DFA-90A4-44FDD361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Looping using </a:t>
            </a:r>
            <a:r>
              <a:rPr lang="en-IN" b="1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687AA-63D1-41C7-AF88-B1DC896EB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for construct is used to repeat a specific set of statements until a given condition fails</a:t>
            </a:r>
          </a:p>
          <a:p>
            <a:r>
              <a:rPr lang="en-IN" dirty="0"/>
              <a:t>Syntax: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EA522E-6ED9-40D7-82D1-BCEA0420136A}"/>
              </a:ext>
            </a:extLst>
          </p:cNvPr>
          <p:cNvSpPr/>
          <p:nvPr/>
        </p:nvSpPr>
        <p:spPr>
          <a:xfrm>
            <a:off x="2066488" y="3352743"/>
            <a:ext cx="6096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&lt;condition&gt;: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&lt;statements&gt;</a:t>
            </a:r>
          </a:p>
        </p:txBody>
      </p:sp>
    </p:spTree>
    <p:extLst>
      <p:ext uri="{BB962C8B-B14F-4D97-AF65-F5344CB8AC3E}">
        <p14:creationId xmlns:p14="http://schemas.microsoft.com/office/powerpoint/2010/main" val="380821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69D3-999C-433F-8F9C-9751EAF9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Computer Programming Concepts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06A8C-4C9F-4EDB-A70B-524B1E1F6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24" y="1437749"/>
            <a:ext cx="9605067" cy="3880773"/>
          </a:xfrm>
        </p:spPr>
        <p:txBody>
          <a:bodyPr/>
          <a:lstStyle/>
          <a:p>
            <a:r>
              <a:rPr lang="en-IN" dirty="0"/>
              <a:t>Computer is a hardware capable of performing certain task</a:t>
            </a:r>
          </a:p>
          <a:p>
            <a:r>
              <a:rPr lang="en-IN" dirty="0"/>
              <a:t>It needs to be instructed on what task to perform, hence the use of computer languages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075E75-96BE-4CD9-9B23-9ABB69CF9B23}"/>
              </a:ext>
            </a:extLst>
          </p:cNvPr>
          <p:cNvSpPr/>
          <p:nvPr/>
        </p:nvSpPr>
        <p:spPr>
          <a:xfrm>
            <a:off x="5649609" y="3632433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1464FD-5C9C-4413-A338-60504A40A4D1}"/>
              </a:ext>
            </a:extLst>
          </p:cNvPr>
          <p:cNvSpPr/>
          <p:nvPr/>
        </p:nvSpPr>
        <p:spPr>
          <a:xfrm>
            <a:off x="5608120" y="4444018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9DCA6A-32AD-481B-B9BD-7525775DBE68}"/>
              </a:ext>
            </a:extLst>
          </p:cNvPr>
          <p:cNvSpPr/>
          <p:nvPr/>
        </p:nvSpPr>
        <p:spPr>
          <a:xfrm>
            <a:off x="5649609" y="5318522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F72A750-49DD-4E2C-87CF-D563982A6328}"/>
              </a:ext>
            </a:extLst>
          </p:cNvPr>
          <p:cNvSpPr/>
          <p:nvPr/>
        </p:nvSpPr>
        <p:spPr>
          <a:xfrm>
            <a:off x="6387840" y="4077050"/>
            <a:ext cx="318781" cy="383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28F81F2-4650-4A6E-B1C0-F230AB42820C}"/>
              </a:ext>
            </a:extLst>
          </p:cNvPr>
          <p:cNvSpPr/>
          <p:nvPr/>
        </p:nvSpPr>
        <p:spPr>
          <a:xfrm>
            <a:off x="6387840" y="4920094"/>
            <a:ext cx="318781" cy="383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DF0BC5-4AFD-49BF-8D02-BDBF58C93E99}"/>
              </a:ext>
            </a:extLst>
          </p:cNvPr>
          <p:cNvSpPr/>
          <p:nvPr/>
        </p:nvSpPr>
        <p:spPr>
          <a:xfrm>
            <a:off x="3262042" y="3632433"/>
            <a:ext cx="1484852" cy="671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Computer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DEA226-6909-487B-99CF-8F21135B6837}"/>
              </a:ext>
            </a:extLst>
          </p:cNvPr>
          <p:cNvSpPr/>
          <p:nvPr/>
        </p:nvSpPr>
        <p:spPr>
          <a:xfrm>
            <a:off x="1246238" y="3840059"/>
            <a:ext cx="998290" cy="44461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You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E7FAA9-CB7A-4BBF-A3B5-E7C8FE96230A}"/>
              </a:ext>
            </a:extLst>
          </p:cNvPr>
          <p:cNvSpPr/>
          <p:nvPr/>
        </p:nvSpPr>
        <p:spPr>
          <a:xfrm>
            <a:off x="3618224" y="5303125"/>
            <a:ext cx="998290" cy="44461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766166-3AE1-499D-BEDA-3D7D852B1FCA}"/>
              </a:ext>
            </a:extLst>
          </p:cNvPr>
          <p:cNvCxnSpPr/>
          <p:nvPr/>
        </p:nvCxnSpPr>
        <p:spPr>
          <a:xfrm flipV="1">
            <a:off x="4017052" y="4395831"/>
            <a:ext cx="0" cy="8472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D5B9C6-E584-41E5-9396-FCDB60EEE5BE}"/>
              </a:ext>
            </a:extLst>
          </p:cNvPr>
          <p:cNvCxnSpPr>
            <a:cxnSpLocks/>
          </p:cNvCxnSpPr>
          <p:nvPr/>
        </p:nvCxnSpPr>
        <p:spPr>
          <a:xfrm>
            <a:off x="4209998" y="4395831"/>
            <a:ext cx="0" cy="8472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85474E4-AE0C-4A32-B236-F754173A7865}"/>
              </a:ext>
            </a:extLst>
          </p:cNvPr>
          <p:cNvSpPr/>
          <p:nvPr/>
        </p:nvSpPr>
        <p:spPr>
          <a:xfrm>
            <a:off x="2473477" y="3854741"/>
            <a:ext cx="679509" cy="222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258BF3-5E14-4419-AC03-96924DE82C40}"/>
              </a:ext>
            </a:extLst>
          </p:cNvPr>
          <p:cNvCxnSpPr/>
          <p:nvPr/>
        </p:nvCxnSpPr>
        <p:spPr>
          <a:xfrm flipH="1" flipV="1">
            <a:off x="2179863" y="4303552"/>
            <a:ext cx="1325460" cy="1090569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0A491FD-44BC-401B-A07B-0FCDB6674151}"/>
              </a:ext>
            </a:extLst>
          </p:cNvPr>
          <p:cNvSpPr/>
          <p:nvPr/>
        </p:nvSpPr>
        <p:spPr>
          <a:xfrm>
            <a:off x="8258208" y="3632433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Sequencing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B536B90-7190-4F25-B2BE-356375DF076C}"/>
              </a:ext>
            </a:extLst>
          </p:cNvPr>
          <p:cNvSpPr/>
          <p:nvPr/>
        </p:nvSpPr>
        <p:spPr>
          <a:xfrm>
            <a:off x="8621032" y="4245543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Branching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17BD2EE-2719-447F-89C4-C6F36A479D07}"/>
              </a:ext>
            </a:extLst>
          </p:cNvPr>
          <p:cNvSpPr/>
          <p:nvPr/>
        </p:nvSpPr>
        <p:spPr>
          <a:xfrm>
            <a:off x="8979604" y="4936464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Looping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3B69F5AF-A324-42AA-B7F6-5EBF8CC8FC2F}"/>
              </a:ext>
            </a:extLst>
          </p:cNvPr>
          <p:cNvSpPr/>
          <p:nvPr/>
        </p:nvSpPr>
        <p:spPr>
          <a:xfrm>
            <a:off x="376230" y="3212983"/>
            <a:ext cx="1158955" cy="56206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Ideas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376678-4FE9-4AEF-AD2A-23B108A91FAA}"/>
              </a:ext>
            </a:extLst>
          </p:cNvPr>
          <p:cNvCxnSpPr/>
          <p:nvPr/>
        </p:nvCxnSpPr>
        <p:spPr>
          <a:xfrm>
            <a:off x="1426128" y="3632433"/>
            <a:ext cx="109057" cy="14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6265CE-3C5B-4F22-BEF9-AC617EC9F7BA}"/>
              </a:ext>
            </a:extLst>
          </p:cNvPr>
          <p:cNvCxnSpPr/>
          <p:nvPr/>
        </p:nvCxnSpPr>
        <p:spPr>
          <a:xfrm>
            <a:off x="4746894" y="3602974"/>
            <a:ext cx="902715" cy="2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8AC015-6CE9-48DD-9BE8-8543C5590A1C}"/>
              </a:ext>
            </a:extLst>
          </p:cNvPr>
          <p:cNvCxnSpPr/>
          <p:nvPr/>
        </p:nvCxnSpPr>
        <p:spPr>
          <a:xfrm>
            <a:off x="4746894" y="4303552"/>
            <a:ext cx="902715" cy="147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FC8782-6944-42EC-A690-85F59B6AF384}"/>
              </a:ext>
            </a:extLst>
          </p:cNvPr>
          <p:cNvCxnSpPr/>
          <p:nvPr/>
        </p:nvCxnSpPr>
        <p:spPr>
          <a:xfrm flipV="1">
            <a:off x="7528743" y="3632433"/>
            <a:ext cx="729465" cy="827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6F13DB-D1F5-4812-B5C0-F99F42800577}"/>
              </a:ext>
            </a:extLst>
          </p:cNvPr>
          <p:cNvCxnSpPr/>
          <p:nvPr/>
        </p:nvCxnSpPr>
        <p:spPr>
          <a:xfrm>
            <a:off x="7528743" y="4903364"/>
            <a:ext cx="1531367" cy="444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32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50F1-5C14-45E5-B87D-752FDBBE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AE49A-9A5C-406D-8FA5-6A7157C6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Write a program to produce the multiplication table      10 mins</a:t>
            </a:r>
          </a:p>
          <a:p>
            <a:pPr lvl="1"/>
            <a:r>
              <a:rPr lang="en-IN" dirty="0"/>
              <a:t>5 X 1 = 5</a:t>
            </a:r>
          </a:p>
          <a:p>
            <a:pPr lvl="1"/>
            <a:r>
              <a:rPr lang="en-IN" dirty="0"/>
              <a:t>5 X 2 = 10</a:t>
            </a:r>
          </a:p>
          <a:p>
            <a:pPr lvl="1"/>
            <a:endParaRPr lang="en-IN" dirty="0"/>
          </a:p>
          <a:p>
            <a:r>
              <a:rPr lang="en-IN" dirty="0"/>
              <a:t>Write a program to determine if a number is prime or not   15 – 20 mins</a:t>
            </a:r>
          </a:p>
          <a:p>
            <a:pPr lvl="1"/>
            <a:r>
              <a:rPr lang="en-IN" dirty="0"/>
              <a:t>Input -&gt; 5  Output -&gt; “The number is prime”</a:t>
            </a:r>
          </a:p>
          <a:p>
            <a:pPr lvl="1"/>
            <a:r>
              <a:rPr lang="en-IN" dirty="0"/>
              <a:t>Input -&gt; 6  Output -&gt; “The number is not prime”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460D0-6DD7-45C7-9EB4-C3CB4AE07D44}"/>
              </a:ext>
            </a:extLst>
          </p:cNvPr>
          <p:cNvSpPr txBox="1"/>
          <p:nvPr/>
        </p:nvSpPr>
        <p:spPr>
          <a:xfrm>
            <a:off x="9454393" y="6216243"/>
            <a:ext cx="243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Resuming by 2:45 PM</a:t>
            </a:r>
          </a:p>
        </p:txBody>
      </p:sp>
    </p:spTree>
    <p:extLst>
      <p:ext uri="{BB962C8B-B14F-4D97-AF65-F5344CB8AC3E}">
        <p14:creationId xmlns:p14="http://schemas.microsoft.com/office/powerpoint/2010/main" val="1044798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4CE167-5BA9-482F-A277-D3EB07A3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Defined Functions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4C524-0CC5-437E-9933-3A0C014088D1}"/>
              </a:ext>
            </a:extLst>
          </p:cNvPr>
          <p:cNvSpPr/>
          <p:nvPr/>
        </p:nvSpPr>
        <p:spPr>
          <a:xfrm>
            <a:off x="2031132" y="2407640"/>
            <a:ext cx="1929468" cy="1115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checkprime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B8D0005-5426-4E20-BC67-624D2FDF4FDB}"/>
              </a:ext>
            </a:extLst>
          </p:cNvPr>
          <p:cNvSpPr/>
          <p:nvPr/>
        </p:nvSpPr>
        <p:spPr>
          <a:xfrm>
            <a:off x="1016064" y="2774658"/>
            <a:ext cx="1015068" cy="471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9A32802-A592-483E-91FC-6089C2479ACA}"/>
              </a:ext>
            </a:extLst>
          </p:cNvPr>
          <p:cNvSpPr/>
          <p:nvPr/>
        </p:nvSpPr>
        <p:spPr>
          <a:xfrm>
            <a:off x="3960600" y="2774657"/>
            <a:ext cx="1015068" cy="471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60265A-F08A-4BBA-BFC9-DCAE2BFE8082}"/>
              </a:ext>
            </a:extLst>
          </p:cNvPr>
          <p:cNvCxnSpPr/>
          <p:nvPr/>
        </p:nvCxnSpPr>
        <p:spPr>
          <a:xfrm>
            <a:off x="6870583" y="1249960"/>
            <a:ext cx="0" cy="217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6757B26-5ACD-423C-8708-CCCCEF79411F}"/>
              </a:ext>
            </a:extLst>
          </p:cNvPr>
          <p:cNvSpPr/>
          <p:nvPr/>
        </p:nvSpPr>
        <p:spPr>
          <a:xfrm>
            <a:off x="6681831" y="3429000"/>
            <a:ext cx="377504" cy="346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3A59A2-E173-44C7-92F3-963373C9F2E6}"/>
              </a:ext>
            </a:extLst>
          </p:cNvPr>
          <p:cNvSpPr/>
          <p:nvPr/>
        </p:nvSpPr>
        <p:spPr>
          <a:xfrm>
            <a:off x="8523215" y="3349304"/>
            <a:ext cx="671116" cy="505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332C5A-3BBA-4590-97F2-42040E4B89D8}"/>
              </a:ext>
            </a:extLst>
          </p:cNvPr>
          <p:cNvCxnSpPr>
            <a:stCxn id="10" idx="6"/>
            <a:endCxn id="11" idx="1"/>
          </p:cNvCxnSpPr>
          <p:nvPr/>
        </p:nvCxnSpPr>
        <p:spPr>
          <a:xfrm>
            <a:off x="7059335" y="3602023"/>
            <a:ext cx="1463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CBC3FE-8162-4DC4-904E-105BA02ABD45}"/>
              </a:ext>
            </a:extLst>
          </p:cNvPr>
          <p:cNvCxnSpPr>
            <a:stCxn id="11" idx="2"/>
          </p:cNvCxnSpPr>
          <p:nvPr/>
        </p:nvCxnSpPr>
        <p:spPr>
          <a:xfrm>
            <a:off x="8858773" y="3854741"/>
            <a:ext cx="0" cy="893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779BF-86ED-4416-82AC-21A54AC8A34B}"/>
              </a:ext>
            </a:extLst>
          </p:cNvPr>
          <p:cNvCxnSpPr>
            <a:endCxn id="10" idx="5"/>
          </p:cNvCxnSpPr>
          <p:nvPr/>
        </p:nvCxnSpPr>
        <p:spPr>
          <a:xfrm flipH="1" flipV="1">
            <a:off x="7004051" y="3724369"/>
            <a:ext cx="1854722" cy="102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772CB2-C449-45C6-A31E-9B2E95D334E9}"/>
              </a:ext>
            </a:extLst>
          </p:cNvPr>
          <p:cNvCxnSpPr>
            <a:stCxn id="10" idx="4"/>
          </p:cNvCxnSpPr>
          <p:nvPr/>
        </p:nvCxnSpPr>
        <p:spPr>
          <a:xfrm flipH="1">
            <a:off x="6863914" y="3775046"/>
            <a:ext cx="6669" cy="1671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71B356A-AD6D-4918-BB9F-A28528FEC301}"/>
              </a:ext>
            </a:extLst>
          </p:cNvPr>
          <p:cNvSpPr/>
          <p:nvPr/>
        </p:nvSpPr>
        <p:spPr>
          <a:xfrm>
            <a:off x="9353707" y="813731"/>
            <a:ext cx="914390" cy="55954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96DFE6-E5F8-4CFB-AC94-27B4B1ADE085}"/>
              </a:ext>
            </a:extLst>
          </p:cNvPr>
          <p:cNvSpPr/>
          <p:nvPr/>
        </p:nvSpPr>
        <p:spPr>
          <a:xfrm>
            <a:off x="10683359" y="813731"/>
            <a:ext cx="914390" cy="7298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C2B793-001B-4B20-9B1C-CDEE09887011}"/>
              </a:ext>
            </a:extLst>
          </p:cNvPr>
          <p:cNvSpPr/>
          <p:nvPr/>
        </p:nvSpPr>
        <p:spPr>
          <a:xfrm>
            <a:off x="10683359" y="1609637"/>
            <a:ext cx="914390" cy="7298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C0BE03-BC7C-4CD6-85A7-EDBC9B53A3AE}"/>
              </a:ext>
            </a:extLst>
          </p:cNvPr>
          <p:cNvSpPr/>
          <p:nvPr/>
        </p:nvSpPr>
        <p:spPr>
          <a:xfrm>
            <a:off x="10683359" y="2409735"/>
            <a:ext cx="914390" cy="7298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A9A369-AEA4-4D44-BDCE-5F5CFC6FC3A0}"/>
              </a:ext>
            </a:extLst>
          </p:cNvPr>
          <p:cNvSpPr/>
          <p:nvPr/>
        </p:nvSpPr>
        <p:spPr>
          <a:xfrm>
            <a:off x="10686174" y="3237100"/>
            <a:ext cx="914390" cy="7298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148292-61EA-4A49-8DA5-93136E030BBF}"/>
              </a:ext>
            </a:extLst>
          </p:cNvPr>
          <p:cNvSpPr/>
          <p:nvPr/>
        </p:nvSpPr>
        <p:spPr>
          <a:xfrm>
            <a:off x="10683359" y="4033006"/>
            <a:ext cx="914390" cy="7298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0AD5CB-9662-4223-B5E5-8D33D64EDEC7}"/>
              </a:ext>
            </a:extLst>
          </p:cNvPr>
          <p:cNvSpPr/>
          <p:nvPr/>
        </p:nvSpPr>
        <p:spPr>
          <a:xfrm>
            <a:off x="10683359" y="4856176"/>
            <a:ext cx="914390" cy="7298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99C238-0F42-4BAB-B353-948ACF20C0B3}"/>
              </a:ext>
            </a:extLst>
          </p:cNvPr>
          <p:cNvSpPr/>
          <p:nvPr/>
        </p:nvSpPr>
        <p:spPr>
          <a:xfrm>
            <a:off x="10683359" y="5679347"/>
            <a:ext cx="914390" cy="7298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FC6B64-7712-4806-B769-E0869A7A3A4F}"/>
              </a:ext>
            </a:extLst>
          </p:cNvPr>
          <p:cNvSpPr/>
          <p:nvPr/>
        </p:nvSpPr>
        <p:spPr>
          <a:xfrm>
            <a:off x="10496328" y="619386"/>
            <a:ext cx="1359216" cy="598414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174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785C-DB0E-43DE-BE91-3513F2D2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C7B20-944A-4815-9FE4-C41A5B191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Modules are libraries of useful python functions</a:t>
            </a:r>
          </a:p>
          <a:p>
            <a:r>
              <a:rPr lang="en-IN" dirty="0"/>
              <a:t>Can be adopted into a python script using the </a:t>
            </a:r>
            <a:r>
              <a:rPr lang="en-IN" b="1" dirty="0"/>
              <a:t>import</a:t>
            </a:r>
            <a:r>
              <a:rPr lang="en-IN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2810771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DF67-A0AC-41A7-B3DF-3227DF5E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Built-in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D7A12-940E-4274-8229-BC3B742A2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Built-in modules are available with basic python installation</a:t>
            </a:r>
          </a:p>
          <a:p>
            <a:r>
              <a:rPr lang="en-IN" dirty="0"/>
              <a:t>The complete list can be found in the link:</a:t>
            </a:r>
          </a:p>
          <a:p>
            <a:pPr lvl="1"/>
            <a:r>
              <a:rPr lang="en-IN" dirty="0"/>
              <a:t>https://docs.python.org/3/py-modindex.html</a:t>
            </a:r>
          </a:p>
        </p:txBody>
      </p:sp>
    </p:spTree>
    <p:extLst>
      <p:ext uri="{BB962C8B-B14F-4D97-AF65-F5344CB8AC3E}">
        <p14:creationId xmlns:p14="http://schemas.microsoft.com/office/powerpoint/2010/main" val="2352361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BE3C8-C384-48C6-9A2D-3284087FC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Third party modules and installing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C0494-F901-4154-AAF9-CE26E582F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modules published by other python users across the world</a:t>
            </a:r>
          </a:p>
          <a:p>
            <a:r>
              <a:rPr lang="en-IN" dirty="0"/>
              <a:t>Installing them:</a:t>
            </a:r>
          </a:p>
          <a:p>
            <a:pPr lvl="1"/>
            <a:r>
              <a:rPr lang="en-IN" dirty="0"/>
              <a:t>Search for the module based on a given context</a:t>
            </a:r>
          </a:p>
          <a:p>
            <a:pPr lvl="1"/>
            <a:r>
              <a:rPr lang="en-IN" dirty="0"/>
              <a:t>Install using the </a:t>
            </a:r>
            <a:r>
              <a:rPr lang="en-IN" b="1" dirty="0"/>
              <a:t>pip install </a:t>
            </a:r>
            <a:r>
              <a:rPr lang="en-IN" dirty="0"/>
              <a:t>command </a:t>
            </a:r>
          </a:p>
          <a:p>
            <a:pPr lvl="1"/>
            <a:r>
              <a:rPr lang="en-IN" dirty="0"/>
              <a:t>Can be uninstalled using </a:t>
            </a:r>
            <a:r>
              <a:rPr lang="en-IN" b="1" dirty="0"/>
              <a:t>pip uninstall </a:t>
            </a:r>
            <a:r>
              <a:rPr lang="en-IN" dirty="0"/>
              <a:t>command</a:t>
            </a:r>
          </a:p>
          <a:p>
            <a:r>
              <a:rPr lang="en-IN" dirty="0"/>
              <a:t>Example:</a:t>
            </a:r>
          </a:p>
          <a:p>
            <a:pPr lvl="1"/>
            <a:r>
              <a:rPr lang="en-IN" dirty="0"/>
              <a:t>Matplotlib</a:t>
            </a:r>
          </a:p>
          <a:p>
            <a:pPr lvl="1"/>
            <a:r>
              <a:rPr lang="en-IN" dirty="0"/>
              <a:t>NumPy</a:t>
            </a:r>
          </a:p>
          <a:p>
            <a:pPr lvl="1"/>
            <a:r>
              <a:rPr lang="en-IN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19529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BC78-B654-4FFD-8F45-21562AD8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B8BE1-2E5B-404F-B1B6-9EFBDA1FC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Understand requirements</a:t>
            </a:r>
          </a:p>
          <a:p>
            <a:r>
              <a:rPr lang="en-IN" dirty="0"/>
              <a:t>Start and end points (outcome)</a:t>
            </a:r>
          </a:p>
          <a:p>
            <a:r>
              <a:rPr lang="en-IN" dirty="0"/>
              <a:t>Logical steps</a:t>
            </a:r>
          </a:p>
          <a:p>
            <a:r>
              <a:rPr lang="en-IN" dirty="0"/>
              <a:t>Pseudo-code (write the code in English!!)</a:t>
            </a:r>
          </a:p>
          <a:p>
            <a:r>
              <a:rPr lang="en-IN" dirty="0"/>
              <a:t>Choose your computer programming language to express the pseudo-code</a:t>
            </a:r>
          </a:p>
        </p:txBody>
      </p:sp>
    </p:spTree>
    <p:extLst>
      <p:ext uri="{BB962C8B-B14F-4D97-AF65-F5344CB8AC3E}">
        <p14:creationId xmlns:p14="http://schemas.microsoft.com/office/powerpoint/2010/main" val="178236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7BCA-B1BF-467F-989B-208CCB26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Variables, Expressions,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71CE-DD14-419B-8F75-FC227E5C3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Variables are “containers” that can keep values</a:t>
            </a:r>
          </a:p>
          <a:p>
            <a:r>
              <a:rPr lang="en-IN" dirty="0"/>
              <a:t>In python, variables are dynamic in nature</a:t>
            </a:r>
          </a:p>
          <a:p>
            <a:r>
              <a:rPr lang="en-IN" dirty="0"/>
              <a:t>Expression is an equation that represents a transformation of values</a:t>
            </a:r>
          </a:p>
          <a:p>
            <a:r>
              <a:rPr lang="en-IN" dirty="0"/>
              <a:t>Everything in python is treated as objects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E0853-3333-4A9D-9930-9FC8C87AF50D}"/>
              </a:ext>
            </a:extLst>
          </p:cNvPr>
          <p:cNvSpPr txBox="1"/>
          <p:nvPr/>
        </p:nvSpPr>
        <p:spPr>
          <a:xfrm>
            <a:off x="5025033" y="4342203"/>
            <a:ext cx="2764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LHS = RHS</a:t>
            </a:r>
          </a:p>
          <a:p>
            <a:r>
              <a:rPr lang="en-US" dirty="0"/>
              <a:t>c = a * b</a:t>
            </a:r>
          </a:p>
          <a:p>
            <a:r>
              <a:rPr lang="en-US" dirty="0"/>
              <a:t>c = c * a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3212C4-1936-413F-A552-3927480F6F1A}"/>
              </a:ext>
            </a:extLst>
          </p:cNvPr>
          <p:cNvSpPr/>
          <p:nvPr/>
        </p:nvSpPr>
        <p:spPr>
          <a:xfrm>
            <a:off x="8481270" y="3783435"/>
            <a:ext cx="1753299" cy="2650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54DDA5-935B-4103-8906-62B4D681BB04}"/>
              </a:ext>
            </a:extLst>
          </p:cNvPr>
          <p:cNvSpPr/>
          <p:nvPr/>
        </p:nvSpPr>
        <p:spPr>
          <a:xfrm>
            <a:off x="8607105" y="4043494"/>
            <a:ext cx="461394" cy="3132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305267-950B-4C44-96A9-F86C56C7DEDC}"/>
              </a:ext>
            </a:extLst>
          </p:cNvPr>
          <p:cNvSpPr/>
          <p:nvPr/>
        </p:nvSpPr>
        <p:spPr>
          <a:xfrm>
            <a:off x="9523588" y="4952256"/>
            <a:ext cx="461394" cy="3132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67A3B9-5272-4827-B1EF-67510FC41212}"/>
              </a:ext>
            </a:extLst>
          </p:cNvPr>
          <p:cNvSpPr/>
          <p:nvPr/>
        </p:nvSpPr>
        <p:spPr>
          <a:xfrm>
            <a:off x="8607105" y="5738070"/>
            <a:ext cx="578840" cy="3132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44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4E8A-4F64-4A38-8C9B-30275604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66D87-E8C0-493E-9F01-A3A22B16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Scalars</a:t>
            </a:r>
          </a:p>
          <a:p>
            <a:pPr lvl="1"/>
            <a:r>
              <a:rPr lang="en-IN" dirty="0"/>
              <a:t>Numbers</a:t>
            </a:r>
          </a:p>
          <a:p>
            <a:pPr lvl="1"/>
            <a:r>
              <a:rPr lang="en-IN" dirty="0"/>
              <a:t>Strings</a:t>
            </a:r>
          </a:p>
          <a:p>
            <a:r>
              <a:rPr lang="en-IN" dirty="0"/>
              <a:t>Collections</a:t>
            </a:r>
          </a:p>
          <a:p>
            <a:pPr lvl="1"/>
            <a:r>
              <a:rPr lang="en-IN" dirty="0"/>
              <a:t>Lists</a:t>
            </a:r>
          </a:p>
          <a:p>
            <a:pPr lvl="1"/>
            <a:r>
              <a:rPr lang="en-IN" dirty="0"/>
              <a:t>Tuples</a:t>
            </a:r>
          </a:p>
          <a:p>
            <a:pPr lvl="1"/>
            <a:r>
              <a:rPr lang="en-IN" dirty="0"/>
              <a:t>Sets</a:t>
            </a:r>
          </a:p>
          <a:p>
            <a:pPr lvl="1"/>
            <a:r>
              <a:rPr lang="en-IN" dirty="0"/>
              <a:t>Dictionaries</a:t>
            </a:r>
          </a:p>
          <a:p>
            <a:r>
              <a:rPr lang="en-IN" dirty="0"/>
              <a:t>Input and Outputs</a:t>
            </a:r>
          </a:p>
          <a:p>
            <a:r>
              <a:rPr lang="en-IN" dirty="0"/>
              <a:t>Branching</a:t>
            </a:r>
          </a:p>
          <a:p>
            <a:r>
              <a:rPr lang="en-IN" dirty="0"/>
              <a:t>Looping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87EF19-D623-40C7-B11C-C1261103717A}"/>
              </a:ext>
            </a:extLst>
          </p:cNvPr>
          <p:cNvSpPr/>
          <p:nvPr/>
        </p:nvSpPr>
        <p:spPr>
          <a:xfrm>
            <a:off x="5637402" y="1342239"/>
            <a:ext cx="1820411" cy="494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python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485F54-E4D1-4093-A5B9-A622EA00BDF3}"/>
              </a:ext>
            </a:extLst>
          </p:cNvPr>
          <p:cNvSpPr/>
          <p:nvPr/>
        </p:nvSpPr>
        <p:spPr>
          <a:xfrm>
            <a:off x="4752363" y="2222576"/>
            <a:ext cx="1795244" cy="44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shell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1B125D-FAD9-4266-8D31-46736E90B790}"/>
              </a:ext>
            </a:extLst>
          </p:cNvPr>
          <p:cNvSpPr/>
          <p:nvPr/>
        </p:nvSpPr>
        <p:spPr>
          <a:xfrm>
            <a:off x="7006891" y="2248208"/>
            <a:ext cx="1795244" cy="44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script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E36FC1-371E-4EAC-B243-29999D1A3666}"/>
              </a:ext>
            </a:extLst>
          </p:cNvPr>
          <p:cNvCxnSpPr/>
          <p:nvPr/>
        </p:nvCxnSpPr>
        <p:spPr>
          <a:xfrm flipH="1">
            <a:off x="6014906" y="1837189"/>
            <a:ext cx="81094" cy="32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DF01F5-07F3-49DB-85C8-51A6082CE123}"/>
              </a:ext>
            </a:extLst>
          </p:cNvPr>
          <p:cNvCxnSpPr/>
          <p:nvPr/>
        </p:nvCxnSpPr>
        <p:spPr>
          <a:xfrm>
            <a:off x="7113864" y="1837189"/>
            <a:ext cx="125835" cy="32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98E8-1D28-446A-902B-202F7D600A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95687" y="2035898"/>
            <a:ext cx="8596313" cy="1320800"/>
          </a:xfrm>
        </p:spPr>
        <p:txBody>
          <a:bodyPr/>
          <a:lstStyle/>
          <a:p>
            <a:r>
              <a:rPr lang="en-US" dirty="0"/>
              <a:t>Python Installation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28744-B202-4B6B-96A7-5FE75C4B8344}"/>
              </a:ext>
            </a:extLst>
          </p:cNvPr>
          <p:cNvSpPr txBox="1"/>
          <p:nvPr/>
        </p:nvSpPr>
        <p:spPr>
          <a:xfrm>
            <a:off x="2509935" y="3356698"/>
            <a:ext cx="64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https://www.python.org/downloads/windows/</a:t>
            </a:r>
          </a:p>
        </p:txBody>
      </p:sp>
    </p:spTree>
    <p:extLst>
      <p:ext uri="{BB962C8B-B14F-4D97-AF65-F5344CB8AC3E}">
        <p14:creationId xmlns:p14="http://schemas.microsoft.com/office/powerpoint/2010/main" val="188190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E4EB1960-E138-47C0-971A-4D54160EC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2" y="224056"/>
            <a:ext cx="3063448" cy="191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62D15664-D9E4-4E9E-A8A5-38F5BE6EB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258" y="2486982"/>
            <a:ext cx="2876201" cy="191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29651096-E90E-42AF-A21C-9BBB2CC4A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924" y="836453"/>
            <a:ext cx="3412961" cy="191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3E64833E-E4C6-4FEA-870C-87D329F56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062" y="2962698"/>
            <a:ext cx="3412961" cy="227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e the source image">
            <a:extLst>
              <a:ext uri="{FF2B5EF4-FFF2-40B4-BE49-F238E27FC236}">
                <a16:creationId xmlns:a16="http://schemas.microsoft.com/office/drawing/2014/main" id="{9847CBCA-CED5-435B-AAFD-CD3F42038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038" y="1796348"/>
            <a:ext cx="2990210" cy="168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173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785D-EC8C-4691-87EF-D8FC01F6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DD848-F116-4D82-9A00-BD2F2BC9A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print()</a:t>
            </a:r>
          </a:p>
          <a:p>
            <a:r>
              <a:rPr lang="en-IN" dirty="0"/>
              <a:t>input()</a:t>
            </a:r>
          </a:p>
        </p:txBody>
      </p:sp>
    </p:spTree>
    <p:extLst>
      <p:ext uri="{BB962C8B-B14F-4D97-AF65-F5344CB8AC3E}">
        <p14:creationId xmlns:p14="http://schemas.microsoft.com/office/powerpoint/2010/main" val="48346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F432-5266-4A4E-9487-30AB83DEB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ACBC8-C0BB-41C6-BA0A-881FAD1E7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05" y="1550044"/>
            <a:ext cx="8596668" cy="3880773"/>
          </a:xfrm>
        </p:spPr>
        <p:txBody>
          <a:bodyPr/>
          <a:lstStyle/>
          <a:p>
            <a:r>
              <a:rPr lang="en-IN" dirty="0"/>
              <a:t>All numeric values</a:t>
            </a:r>
          </a:p>
          <a:p>
            <a:r>
              <a:rPr lang="en-IN" dirty="0"/>
              <a:t>Python provides the following for treating numbers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</a:t>
            </a:r>
          </a:p>
          <a:p>
            <a:pPr lvl="1"/>
            <a:r>
              <a:rPr lang="en-IN" dirty="0"/>
              <a:t>Some in-built modules</a:t>
            </a:r>
          </a:p>
        </p:txBody>
      </p:sp>
    </p:spTree>
    <p:extLst>
      <p:ext uri="{BB962C8B-B14F-4D97-AF65-F5344CB8AC3E}">
        <p14:creationId xmlns:p14="http://schemas.microsoft.com/office/powerpoint/2010/main" val="22042139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8764</TotalTime>
  <Words>846</Words>
  <Application>Microsoft Office PowerPoint</Application>
  <PresentationFormat>Widescreen</PresentationFormat>
  <Paragraphs>214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Courier New</vt:lpstr>
      <vt:lpstr>Trebuchet MS</vt:lpstr>
      <vt:lpstr>Wingdings 3</vt:lpstr>
      <vt:lpstr>Facet</vt:lpstr>
      <vt:lpstr>Python</vt:lpstr>
      <vt:lpstr>Computer Programming Concepts Review</vt:lpstr>
      <vt:lpstr>Problem Solving</vt:lpstr>
      <vt:lpstr>Variables, Expressions, Objects</vt:lpstr>
      <vt:lpstr>Data Types</vt:lpstr>
      <vt:lpstr>Python Installation</vt:lpstr>
      <vt:lpstr>PowerPoint Presentation</vt:lpstr>
      <vt:lpstr>Input and Output</vt:lpstr>
      <vt:lpstr>Numbers</vt:lpstr>
      <vt:lpstr>PowerPoint Presentation</vt:lpstr>
      <vt:lpstr>Branching</vt:lpstr>
      <vt:lpstr>Strings</vt:lpstr>
      <vt:lpstr>Lab</vt:lpstr>
      <vt:lpstr>Lists</vt:lpstr>
      <vt:lpstr>Tuples</vt:lpstr>
      <vt:lpstr>Sets</vt:lpstr>
      <vt:lpstr>Dictionaries</vt:lpstr>
      <vt:lpstr>Looping using for</vt:lpstr>
      <vt:lpstr>Looping using while</vt:lpstr>
      <vt:lpstr>LABS</vt:lpstr>
      <vt:lpstr>User Defined Functions</vt:lpstr>
      <vt:lpstr>Modules in python</vt:lpstr>
      <vt:lpstr>Built-in modules</vt:lpstr>
      <vt:lpstr>Third party modules and installing them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Purushotham Sannakariyappa</dc:creator>
  <cp:lastModifiedBy>Purushotham Sannakariyappa</cp:lastModifiedBy>
  <cp:revision>58</cp:revision>
  <dcterms:created xsi:type="dcterms:W3CDTF">2020-02-03T13:03:21Z</dcterms:created>
  <dcterms:modified xsi:type="dcterms:W3CDTF">2021-07-21T04:26:47Z</dcterms:modified>
</cp:coreProperties>
</file>