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74" r:id="rId4"/>
    <p:sldId id="272" r:id="rId5"/>
    <p:sldId id="273" r:id="rId6"/>
    <p:sldId id="275" r:id="rId7"/>
    <p:sldId id="278" r:id="rId8"/>
    <p:sldId id="277" r:id="rId9"/>
    <p:sldId id="257" r:id="rId10"/>
    <p:sldId id="280" r:id="rId11"/>
    <p:sldId id="263" r:id="rId12"/>
    <p:sldId id="258" r:id="rId13"/>
    <p:sldId id="281" r:id="rId14"/>
    <p:sldId id="259" r:id="rId15"/>
    <p:sldId id="260" r:id="rId16"/>
    <p:sldId id="261" r:id="rId17"/>
    <p:sldId id="262" r:id="rId18"/>
    <p:sldId id="264" r:id="rId19"/>
    <p:sldId id="265" r:id="rId20"/>
    <p:sldId id="276" r:id="rId21"/>
    <p:sldId id="266" r:id="rId22"/>
    <p:sldId id="267" r:id="rId23"/>
    <p:sldId id="268" r:id="rId24"/>
    <p:sldId id="269" r:id="rId25"/>
    <p:sldId id="270" r:id="rId26"/>
    <p:sldId id="27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788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820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2505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0184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3786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528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232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751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955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970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578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17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66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308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901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064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C18DD-8C05-4A9A-8509-A6EEA1C5D39C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570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2CA8A-CAE9-4630-AB94-ABDC0276A9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0C525C-848F-4B8E-B656-4A8E731DD6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Part 1 </a:t>
            </a:r>
          </a:p>
        </p:txBody>
      </p:sp>
    </p:spTree>
    <p:extLst>
      <p:ext uri="{BB962C8B-B14F-4D97-AF65-F5344CB8AC3E}">
        <p14:creationId xmlns:p14="http://schemas.microsoft.com/office/powerpoint/2010/main" val="526261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2028FA-11A4-4CDC-BB80-4433F7EA0287}"/>
              </a:ext>
            </a:extLst>
          </p:cNvPr>
          <p:cNvSpPr/>
          <p:nvPr/>
        </p:nvSpPr>
        <p:spPr>
          <a:xfrm>
            <a:off x="4228051" y="2478946"/>
            <a:ext cx="142613" cy="3137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A1B25BB-60BB-43EE-AFE8-09DF53713357}"/>
              </a:ext>
            </a:extLst>
          </p:cNvPr>
          <p:cNvSpPr/>
          <p:nvPr/>
        </p:nvSpPr>
        <p:spPr>
          <a:xfrm>
            <a:off x="553673" y="5570289"/>
            <a:ext cx="142613" cy="1845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46835C-3C09-4949-A4B4-23257607DDC3}"/>
              </a:ext>
            </a:extLst>
          </p:cNvPr>
          <p:cNvCxnSpPr>
            <a:stCxn id="5" idx="6"/>
            <a:endCxn id="4" idx="2"/>
          </p:cNvCxnSpPr>
          <p:nvPr/>
        </p:nvCxnSpPr>
        <p:spPr>
          <a:xfrm flipV="1">
            <a:off x="696286" y="5616429"/>
            <a:ext cx="3603072" cy="46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68791A0-DEDB-4EE2-8899-FFEA24A30EA4}"/>
              </a:ext>
            </a:extLst>
          </p:cNvPr>
          <p:cNvSpPr txBox="1"/>
          <p:nvPr/>
        </p:nvSpPr>
        <p:spPr>
          <a:xfrm>
            <a:off x="2023844" y="5662568"/>
            <a:ext cx="94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mts</a:t>
            </a:r>
            <a:endParaRPr lang="en-IN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EC855F2-311A-430D-BF76-C10AA4D5552A}"/>
              </a:ext>
            </a:extLst>
          </p:cNvPr>
          <p:cNvCxnSpPr>
            <a:stCxn id="5" idx="6"/>
          </p:cNvCxnSpPr>
          <p:nvPr/>
        </p:nvCxnSpPr>
        <p:spPr>
          <a:xfrm flipV="1">
            <a:off x="696286" y="2478946"/>
            <a:ext cx="3531765" cy="3183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69734E5-733E-4025-A993-AECE7B92B70A}"/>
              </a:ext>
            </a:extLst>
          </p:cNvPr>
          <p:cNvSpPr txBox="1"/>
          <p:nvPr/>
        </p:nvSpPr>
        <p:spPr>
          <a:xfrm>
            <a:off x="838899" y="5339376"/>
            <a:ext cx="85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deg</a:t>
            </a:r>
            <a:endParaRPr lang="en-IN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B7BE396-D6A0-4498-AD51-4C2A629F001C}"/>
              </a:ext>
            </a:extLst>
          </p:cNvPr>
          <p:cNvCxnSpPr/>
          <p:nvPr/>
        </p:nvCxnSpPr>
        <p:spPr>
          <a:xfrm flipH="1" flipV="1">
            <a:off x="4664278" y="2478946"/>
            <a:ext cx="58723" cy="3091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05EC54F-1EF5-4C5E-AD60-033A90B02008}"/>
              </a:ext>
            </a:extLst>
          </p:cNvPr>
          <p:cNvSpPr txBox="1"/>
          <p:nvPr/>
        </p:nvSpPr>
        <p:spPr>
          <a:xfrm>
            <a:off x="4795707" y="3762461"/>
            <a:ext cx="1510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 ft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21E47F-DBD1-48CC-9855-0905035403C3}"/>
              </a:ext>
            </a:extLst>
          </p:cNvPr>
          <p:cNvSpPr txBox="1"/>
          <p:nvPr/>
        </p:nvSpPr>
        <p:spPr>
          <a:xfrm>
            <a:off x="1484851" y="1241571"/>
            <a:ext cx="33639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LAB: #1</a:t>
            </a:r>
          </a:p>
          <a:p>
            <a:r>
              <a:rPr lang="en-US" dirty="0"/>
              <a:t>Given x and a</a:t>
            </a:r>
          </a:p>
          <a:p>
            <a:r>
              <a:rPr lang="en-US" dirty="0"/>
              <a:t>What’s H?</a:t>
            </a:r>
            <a:endParaRPr lang="en-IN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83C9ABC-DE25-406B-BCA5-E1E49883847A}"/>
              </a:ext>
            </a:extLst>
          </p:cNvPr>
          <p:cNvCxnSpPr/>
          <p:nvPr/>
        </p:nvCxnSpPr>
        <p:spPr>
          <a:xfrm>
            <a:off x="889233" y="5477902"/>
            <a:ext cx="58723" cy="161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49D9A36-6A0B-4994-9E9F-3BB8B82608CD}"/>
              </a:ext>
            </a:extLst>
          </p:cNvPr>
          <p:cNvSpPr txBox="1"/>
          <p:nvPr/>
        </p:nvSpPr>
        <p:spPr>
          <a:xfrm>
            <a:off x="7424257" y="1241571"/>
            <a:ext cx="24328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LAB: #2</a:t>
            </a:r>
          </a:p>
          <a:p>
            <a:endParaRPr lang="en-IN" dirty="0"/>
          </a:p>
          <a:p>
            <a:r>
              <a:rPr lang="en-IN" dirty="0"/>
              <a:t>Convert temperature in </a:t>
            </a:r>
            <a:r>
              <a:rPr lang="en-IN" dirty="0" err="1"/>
              <a:t>celcius</a:t>
            </a:r>
            <a:r>
              <a:rPr lang="en-IN" dirty="0"/>
              <a:t> to </a:t>
            </a:r>
            <a:r>
              <a:rPr lang="en-IN" dirty="0" err="1"/>
              <a:t>farenheit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A6BC1F-CCD1-46F7-B723-5320E0E71ED8}"/>
              </a:ext>
            </a:extLst>
          </p:cNvPr>
          <p:cNvSpPr txBox="1"/>
          <p:nvPr/>
        </p:nvSpPr>
        <p:spPr>
          <a:xfrm>
            <a:off x="9454393" y="6216243"/>
            <a:ext cx="243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Resuming by 2:30 PM</a:t>
            </a:r>
          </a:p>
        </p:txBody>
      </p:sp>
    </p:spTree>
    <p:extLst>
      <p:ext uri="{BB962C8B-B14F-4D97-AF65-F5344CB8AC3E}">
        <p14:creationId xmlns:p14="http://schemas.microsoft.com/office/powerpoint/2010/main" val="775361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408FB-8CB0-4DDC-821A-99C2DA449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Branching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B723F-443E-4DB6-AD58-84EE7C745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Conditional branching is achieved using the if..</a:t>
            </a:r>
            <a:r>
              <a:rPr lang="en-IN" dirty="0" err="1"/>
              <a:t>elif</a:t>
            </a:r>
            <a:r>
              <a:rPr lang="en-IN" dirty="0"/>
              <a:t>..else construct</a:t>
            </a:r>
          </a:p>
          <a:p>
            <a:r>
              <a:rPr lang="en-IN" dirty="0"/>
              <a:t>Syntax: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6846BB-16E3-4121-AF90-5273D62DF0DC}"/>
              </a:ext>
            </a:extLst>
          </p:cNvPr>
          <p:cNvSpPr txBox="1"/>
          <p:nvPr/>
        </p:nvSpPr>
        <p:spPr>
          <a:xfrm>
            <a:off x="1770077" y="3009443"/>
            <a:ext cx="5377343" cy="25853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 &lt;condition&gt; 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&lt;statements&gt;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&lt;condition&gt; 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&lt;statements&gt;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&lt;statements&gt;</a:t>
            </a:r>
            <a:endParaRPr lang="en-I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203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CD1B2-4E3D-4986-B330-15A45574B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36160-7609-44B2-A83B-40A22A35E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91953"/>
          </a:xfrm>
        </p:spPr>
        <p:txBody>
          <a:bodyPr>
            <a:normAutofit/>
          </a:bodyPr>
          <a:lstStyle/>
          <a:p>
            <a:r>
              <a:rPr lang="en-IN" dirty="0"/>
              <a:t>Collection of characters considered as a single entity, immutable by nature</a:t>
            </a:r>
          </a:p>
          <a:p>
            <a:r>
              <a:rPr lang="en-IN" dirty="0"/>
              <a:t>Structure</a:t>
            </a:r>
          </a:p>
          <a:p>
            <a:pPr marL="457200" lvl="1" indent="0">
              <a:buNone/>
            </a:pPr>
            <a:r>
              <a:rPr lang="en-IN" dirty="0"/>
              <a:t>	S = ‘MINDFUL LEARNING’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Access characters using subscripting</a:t>
            </a:r>
          </a:p>
          <a:p>
            <a:pPr lvl="1"/>
            <a:r>
              <a:rPr lang="en-IN" b="1" dirty="0"/>
              <a:t>[</a:t>
            </a:r>
            <a:r>
              <a:rPr lang="en-IN" b="1" dirty="0" err="1"/>
              <a:t>start:end:interval</a:t>
            </a:r>
            <a:r>
              <a:rPr lang="en-IN" b="1" dirty="0"/>
              <a:t>]</a:t>
            </a:r>
          </a:p>
          <a:p>
            <a:r>
              <a:rPr lang="en-IN" dirty="0"/>
              <a:t>Treatment</a:t>
            </a:r>
          </a:p>
          <a:p>
            <a:pPr lvl="1"/>
            <a:r>
              <a:rPr lang="en-IN" dirty="0"/>
              <a:t>Operators</a:t>
            </a:r>
          </a:p>
          <a:p>
            <a:pPr lvl="1"/>
            <a:r>
              <a:rPr lang="en-IN" dirty="0"/>
              <a:t>In-built functions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C11D2C-BA3C-4AF7-992F-C8CC2D04D307}"/>
              </a:ext>
            </a:extLst>
          </p:cNvPr>
          <p:cNvSpPr/>
          <p:nvPr/>
        </p:nvSpPr>
        <p:spPr>
          <a:xfrm>
            <a:off x="1790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D54DE1-EFB3-48AF-B2AE-1B24D9A6797C}"/>
              </a:ext>
            </a:extLst>
          </p:cNvPr>
          <p:cNvSpPr/>
          <p:nvPr/>
        </p:nvSpPr>
        <p:spPr>
          <a:xfrm>
            <a:off x="2171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AFEF28-AED9-43C7-B7AD-48AC613B61DE}"/>
              </a:ext>
            </a:extLst>
          </p:cNvPr>
          <p:cNvSpPr/>
          <p:nvPr/>
        </p:nvSpPr>
        <p:spPr>
          <a:xfrm>
            <a:off x="2552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2CFE3E-2CF0-49CE-BA1B-CD70B5916D2E}"/>
              </a:ext>
            </a:extLst>
          </p:cNvPr>
          <p:cNvSpPr/>
          <p:nvPr/>
        </p:nvSpPr>
        <p:spPr>
          <a:xfrm>
            <a:off x="2933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D2BC89-FC9F-4A3C-BEDA-FA4E149FEA6E}"/>
              </a:ext>
            </a:extLst>
          </p:cNvPr>
          <p:cNvSpPr/>
          <p:nvPr/>
        </p:nvSpPr>
        <p:spPr>
          <a:xfrm>
            <a:off x="3314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CDC844-24AD-4F67-BF4B-659FCF2634E7}"/>
              </a:ext>
            </a:extLst>
          </p:cNvPr>
          <p:cNvSpPr/>
          <p:nvPr/>
        </p:nvSpPr>
        <p:spPr>
          <a:xfrm>
            <a:off x="3695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B84EC8-257D-4534-B05D-E3AD9B9D2D24}"/>
              </a:ext>
            </a:extLst>
          </p:cNvPr>
          <p:cNvSpPr/>
          <p:nvPr/>
        </p:nvSpPr>
        <p:spPr>
          <a:xfrm>
            <a:off x="4076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2FD07E-ED8C-4F19-BEA8-D5AFF7082653}"/>
              </a:ext>
            </a:extLst>
          </p:cNvPr>
          <p:cNvSpPr/>
          <p:nvPr/>
        </p:nvSpPr>
        <p:spPr>
          <a:xfrm>
            <a:off x="4457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42361D-0D20-44A6-A7E3-552546F2C277}"/>
              </a:ext>
            </a:extLst>
          </p:cNvPr>
          <p:cNvSpPr/>
          <p:nvPr/>
        </p:nvSpPr>
        <p:spPr>
          <a:xfrm>
            <a:off x="4838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AE05AB-42AE-4256-8FD5-E256046FA0DB}"/>
              </a:ext>
            </a:extLst>
          </p:cNvPr>
          <p:cNvSpPr/>
          <p:nvPr/>
        </p:nvSpPr>
        <p:spPr>
          <a:xfrm>
            <a:off x="5219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8CF509-1C57-4AC1-B7ED-F33BC59DD4CC}"/>
              </a:ext>
            </a:extLst>
          </p:cNvPr>
          <p:cNvSpPr/>
          <p:nvPr/>
        </p:nvSpPr>
        <p:spPr>
          <a:xfrm>
            <a:off x="5600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EECB76-FF52-4890-8D57-8577D52822F5}"/>
              </a:ext>
            </a:extLst>
          </p:cNvPr>
          <p:cNvSpPr/>
          <p:nvPr/>
        </p:nvSpPr>
        <p:spPr>
          <a:xfrm>
            <a:off x="5981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1A0D08-7390-45F6-9DB3-673E1F246938}"/>
              </a:ext>
            </a:extLst>
          </p:cNvPr>
          <p:cNvSpPr/>
          <p:nvPr/>
        </p:nvSpPr>
        <p:spPr>
          <a:xfrm>
            <a:off x="6362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F70CFE-9FAC-4F8A-B5CD-98E6A0623A2A}"/>
              </a:ext>
            </a:extLst>
          </p:cNvPr>
          <p:cNvSpPr/>
          <p:nvPr/>
        </p:nvSpPr>
        <p:spPr>
          <a:xfrm>
            <a:off x="6743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BEDCD4-0C41-4E59-AF82-D09813869AE5}"/>
              </a:ext>
            </a:extLst>
          </p:cNvPr>
          <p:cNvSpPr/>
          <p:nvPr/>
        </p:nvSpPr>
        <p:spPr>
          <a:xfrm>
            <a:off x="7124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DE1E31-E367-4738-B17F-90B07C5E7730}"/>
              </a:ext>
            </a:extLst>
          </p:cNvPr>
          <p:cNvSpPr/>
          <p:nvPr/>
        </p:nvSpPr>
        <p:spPr>
          <a:xfrm>
            <a:off x="7505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06C68E-4583-4613-9A44-6974A2687335}"/>
              </a:ext>
            </a:extLst>
          </p:cNvPr>
          <p:cNvSpPr txBox="1"/>
          <p:nvPr/>
        </p:nvSpPr>
        <p:spPr>
          <a:xfrm>
            <a:off x="1790350" y="296434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18B56A-9CD5-4785-8E16-5C0CA9BCC93D}"/>
              </a:ext>
            </a:extLst>
          </p:cNvPr>
          <p:cNvSpPr txBox="1"/>
          <p:nvPr/>
        </p:nvSpPr>
        <p:spPr>
          <a:xfrm>
            <a:off x="2171350" y="296434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29652C-9258-4865-9869-506D56869FB2}"/>
              </a:ext>
            </a:extLst>
          </p:cNvPr>
          <p:cNvSpPr txBox="1"/>
          <p:nvPr/>
        </p:nvSpPr>
        <p:spPr>
          <a:xfrm>
            <a:off x="2552350" y="296434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67C616-B466-4C75-9102-BB313C6AC94C}"/>
              </a:ext>
            </a:extLst>
          </p:cNvPr>
          <p:cNvSpPr txBox="1"/>
          <p:nvPr/>
        </p:nvSpPr>
        <p:spPr>
          <a:xfrm>
            <a:off x="2933350" y="28575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 . . .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29F23C-F6EF-4193-A4C4-2979A9EA0B99}"/>
              </a:ext>
            </a:extLst>
          </p:cNvPr>
          <p:cNvSpPr txBox="1"/>
          <p:nvPr/>
        </p:nvSpPr>
        <p:spPr>
          <a:xfrm>
            <a:off x="7508846" y="372670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2AFFFE-0FB2-44E8-8EE5-D4742C79D35F}"/>
              </a:ext>
            </a:extLst>
          </p:cNvPr>
          <p:cNvSpPr txBox="1"/>
          <p:nvPr/>
        </p:nvSpPr>
        <p:spPr>
          <a:xfrm>
            <a:off x="7124350" y="3742768"/>
            <a:ext cx="54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-2</a:t>
            </a:r>
          </a:p>
        </p:txBody>
      </p:sp>
    </p:spTree>
    <p:extLst>
      <p:ext uri="{BB962C8B-B14F-4D97-AF65-F5344CB8AC3E}">
        <p14:creationId xmlns:p14="http://schemas.microsoft.com/office/powerpoint/2010/main" val="1742853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BCEDD-AA9A-4564-965A-30CC16316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509F6-61EA-4118-A045-F114EB41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Input some text from the user</a:t>
            </a:r>
          </a:p>
          <a:p>
            <a:r>
              <a:rPr lang="en-IN" dirty="0"/>
              <a:t>List all the vowels and the number of occurrences in the user input text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S = “The salary of Mr. Raj Kumar is 12,34,500 INR currently and he needs to be given a hike of 17%”</a:t>
            </a:r>
          </a:p>
          <a:p>
            <a:r>
              <a:rPr lang="en-IN" dirty="0"/>
              <a:t>Given the above string calculate the salary of Mr. Raj Kumar after hike</a:t>
            </a:r>
          </a:p>
          <a:p>
            <a:endParaRPr lang="en-IN" dirty="0"/>
          </a:p>
          <a:p>
            <a:r>
              <a:rPr lang="en-IN" dirty="0"/>
              <a:t>Enter temperature: 100C</a:t>
            </a:r>
          </a:p>
          <a:p>
            <a:r>
              <a:rPr lang="en-IN" dirty="0"/>
              <a:t>OUTPUT: 212.0F</a:t>
            </a:r>
          </a:p>
          <a:p>
            <a:r>
              <a:rPr lang="en-IN" dirty="0"/>
              <a:t>Enter temperature: 212F</a:t>
            </a:r>
          </a:p>
          <a:p>
            <a:r>
              <a:rPr lang="en-IN" dirty="0"/>
              <a:t>OUTPUT: 100C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5418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378F8-51C5-47C1-9116-DE9940B02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75FCE-99AC-4303-9699-883CD2804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Ordered collection of objects, mutable by nature</a:t>
            </a:r>
          </a:p>
          <a:p>
            <a:r>
              <a:rPr lang="en-IN" dirty="0"/>
              <a:t>Structure and declaration: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Each element is indexed</a:t>
            </a:r>
          </a:p>
          <a:p>
            <a:r>
              <a:rPr lang="en-IN" dirty="0"/>
              <a:t>Elements can be replaced (mutable)</a:t>
            </a:r>
          </a:p>
          <a:p>
            <a:r>
              <a:rPr lang="en-IN" dirty="0"/>
              <a:t>Access characters using subscripting</a:t>
            </a:r>
          </a:p>
          <a:p>
            <a:pPr lvl="1"/>
            <a:r>
              <a:rPr lang="en-IN" b="1" dirty="0"/>
              <a:t>[</a:t>
            </a:r>
            <a:r>
              <a:rPr lang="en-IN" b="1" dirty="0" err="1"/>
              <a:t>start:end:interval</a:t>
            </a:r>
            <a:r>
              <a:rPr lang="en-IN" b="1" dirty="0"/>
              <a:t>]</a:t>
            </a:r>
          </a:p>
          <a:p>
            <a:r>
              <a:rPr lang="en-IN" dirty="0"/>
              <a:t>Treatment</a:t>
            </a:r>
          </a:p>
          <a:p>
            <a:pPr lvl="1"/>
            <a:r>
              <a:rPr lang="en-IN" dirty="0"/>
              <a:t>Operators</a:t>
            </a:r>
          </a:p>
          <a:p>
            <a:pPr lvl="1"/>
            <a:r>
              <a:rPr lang="en-IN" dirty="0"/>
              <a:t>In-built functions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C2D94-3C83-40DB-9537-7459E5433FC5}"/>
              </a:ext>
            </a:extLst>
          </p:cNvPr>
          <p:cNvSpPr txBox="1"/>
          <p:nvPr/>
        </p:nvSpPr>
        <p:spPr>
          <a:xfrm>
            <a:off x="2107734" y="2803322"/>
            <a:ext cx="61722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itchFamily="49" charset="0"/>
                <a:cs typeface="Courier New" pitchFamily="49" charset="0"/>
              </a:rPr>
              <a:t>L = [‘C’, ‘C++’, ‘Perl’, ‘Python’, ‘Java’]</a:t>
            </a:r>
          </a:p>
        </p:txBody>
      </p:sp>
    </p:spTree>
    <p:extLst>
      <p:ext uri="{BB962C8B-B14F-4D97-AF65-F5344CB8AC3E}">
        <p14:creationId xmlns:p14="http://schemas.microsoft.com/office/powerpoint/2010/main" val="1433842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8B24B-8A2D-4208-8FA5-249E5F82E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57E1A-4C28-49DF-8382-3B7560D37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Ordered collection of objects, immutable</a:t>
            </a:r>
          </a:p>
          <a:p>
            <a:r>
              <a:rPr lang="en-IN" dirty="0"/>
              <a:t>Structure and declaration: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Each element is indexed</a:t>
            </a:r>
          </a:p>
          <a:p>
            <a:r>
              <a:rPr lang="en-IN" dirty="0"/>
              <a:t>Elements cannot be replaced (immutable)</a:t>
            </a:r>
          </a:p>
          <a:p>
            <a:r>
              <a:rPr lang="en-IN" dirty="0"/>
              <a:t>Access characters using subscripting</a:t>
            </a:r>
          </a:p>
          <a:p>
            <a:pPr lvl="1"/>
            <a:r>
              <a:rPr lang="en-IN" b="1" dirty="0"/>
              <a:t>[</a:t>
            </a:r>
            <a:r>
              <a:rPr lang="en-IN" b="1" dirty="0" err="1"/>
              <a:t>start:end:interval</a:t>
            </a:r>
            <a:r>
              <a:rPr lang="en-IN" b="1" dirty="0"/>
              <a:t>]</a:t>
            </a:r>
          </a:p>
          <a:p>
            <a:r>
              <a:rPr lang="en-IN" dirty="0"/>
              <a:t>Treatment</a:t>
            </a:r>
          </a:p>
          <a:p>
            <a:pPr lvl="1"/>
            <a:r>
              <a:rPr lang="en-IN" dirty="0"/>
              <a:t>Operators</a:t>
            </a:r>
          </a:p>
          <a:p>
            <a:pPr lvl="1"/>
            <a:r>
              <a:rPr lang="en-IN" dirty="0"/>
              <a:t>In-built functions (no many since tuples are immutable structures)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43CF2F-2BE1-4C8A-B986-D100AACB1B89}"/>
              </a:ext>
            </a:extLst>
          </p:cNvPr>
          <p:cNvSpPr txBox="1"/>
          <p:nvPr/>
        </p:nvSpPr>
        <p:spPr>
          <a:xfrm>
            <a:off x="2292292" y="2912378"/>
            <a:ext cx="61722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itchFamily="49" charset="0"/>
                <a:cs typeface="Courier New" pitchFamily="49" charset="0"/>
              </a:rPr>
              <a:t>T = (‘C’, ‘C++’, ‘Perl’, ‘Python’, ‘Java’)</a:t>
            </a:r>
          </a:p>
        </p:txBody>
      </p:sp>
    </p:spTree>
    <p:extLst>
      <p:ext uri="{BB962C8B-B14F-4D97-AF65-F5344CB8AC3E}">
        <p14:creationId xmlns:p14="http://schemas.microsoft.com/office/powerpoint/2010/main" val="3687166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0DA8C-194E-45FA-A5E7-0C4515168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4FF2A-7B71-4FCC-8A92-B1758EFEB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Unique collection of objects, unordered, mutable</a:t>
            </a:r>
          </a:p>
          <a:p>
            <a:r>
              <a:rPr lang="en-IN" dirty="0"/>
              <a:t>Structure and declaration: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No indexes</a:t>
            </a:r>
          </a:p>
          <a:p>
            <a:r>
              <a:rPr lang="en-IN" dirty="0"/>
              <a:t>Elements can be replaced (mutable)</a:t>
            </a:r>
          </a:p>
          <a:p>
            <a:r>
              <a:rPr lang="en-IN" dirty="0"/>
              <a:t>Cannot access characters using subscripting (unordered)</a:t>
            </a:r>
          </a:p>
          <a:p>
            <a:r>
              <a:rPr lang="en-IN" dirty="0"/>
              <a:t>Treatment</a:t>
            </a:r>
          </a:p>
          <a:p>
            <a:pPr lvl="1"/>
            <a:r>
              <a:rPr lang="en-IN" dirty="0"/>
              <a:t>Operators (supports operations according to mathematical set theory)</a:t>
            </a:r>
          </a:p>
          <a:p>
            <a:pPr lvl="1"/>
            <a:r>
              <a:rPr lang="en-IN" dirty="0"/>
              <a:t>In-built functions</a:t>
            </a:r>
          </a:p>
          <a:p>
            <a:pPr marL="457200" lvl="1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E598CB-1723-4CFE-8230-9DBC6DE1152D}"/>
              </a:ext>
            </a:extLst>
          </p:cNvPr>
          <p:cNvSpPr txBox="1"/>
          <p:nvPr/>
        </p:nvSpPr>
        <p:spPr>
          <a:xfrm>
            <a:off x="2292292" y="2912378"/>
            <a:ext cx="61722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itchFamily="49" charset="0"/>
                <a:cs typeface="Courier New" pitchFamily="49" charset="0"/>
              </a:rPr>
              <a:t>S = {‘C’, ‘C++’, ‘Perl’, ‘Python’, ‘Java’}</a:t>
            </a:r>
          </a:p>
        </p:txBody>
      </p:sp>
    </p:spTree>
    <p:extLst>
      <p:ext uri="{BB962C8B-B14F-4D97-AF65-F5344CB8AC3E}">
        <p14:creationId xmlns:p14="http://schemas.microsoft.com/office/powerpoint/2010/main" val="702444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024D0-3833-4371-A1AE-7D687E27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6CFCB-388E-47FC-96D3-861C5BD71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Unordered collections, key-values pairs, mutable, unique </a:t>
            </a:r>
          </a:p>
          <a:p>
            <a:r>
              <a:rPr lang="en-IN" dirty="0"/>
              <a:t>Structure and declaration: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Values access using respective keys</a:t>
            </a:r>
          </a:p>
          <a:p>
            <a:r>
              <a:rPr lang="en-IN" dirty="0"/>
              <a:t>Elements can be replaced (mutable)</a:t>
            </a:r>
          </a:p>
          <a:p>
            <a:r>
              <a:rPr lang="en-IN" dirty="0"/>
              <a:t>Treatment</a:t>
            </a:r>
          </a:p>
          <a:p>
            <a:pPr lvl="1"/>
            <a:r>
              <a:rPr lang="en-IN" dirty="0"/>
              <a:t>Operators </a:t>
            </a:r>
          </a:p>
          <a:p>
            <a:pPr lvl="1"/>
            <a:r>
              <a:rPr lang="en-IN" dirty="0"/>
              <a:t>In-built functions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753202-6F9C-4ADD-840A-D24150C9AE10}"/>
              </a:ext>
            </a:extLst>
          </p:cNvPr>
          <p:cNvSpPr txBox="1"/>
          <p:nvPr/>
        </p:nvSpPr>
        <p:spPr>
          <a:xfrm>
            <a:off x="2585906" y="3082738"/>
            <a:ext cx="61722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itchFamily="49" charset="0"/>
                <a:cs typeface="Courier New" pitchFamily="49" charset="0"/>
              </a:rPr>
              <a:t>D = {‘Name’ : ‘Mark’, ‘EID’ : 123456}</a:t>
            </a:r>
          </a:p>
        </p:txBody>
      </p:sp>
    </p:spTree>
    <p:extLst>
      <p:ext uri="{BB962C8B-B14F-4D97-AF65-F5344CB8AC3E}">
        <p14:creationId xmlns:p14="http://schemas.microsoft.com/office/powerpoint/2010/main" val="2186782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6AE8D-ECD8-4F9B-A560-22E9F5C3A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Looping using </a:t>
            </a:r>
            <a:r>
              <a:rPr lang="en-IN" b="1" dirty="0"/>
              <a:t>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6E15D-7307-4C28-9589-29CF45014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for construct is used to repeat a specific set of statements for a given number of times</a:t>
            </a:r>
          </a:p>
          <a:p>
            <a:r>
              <a:rPr lang="en-IN" dirty="0"/>
              <a:t>Syntax: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BF41BD-5434-45B0-9A5E-E0C9E70245D1}"/>
              </a:ext>
            </a:extLst>
          </p:cNvPr>
          <p:cNvSpPr/>
          <p:nvPr/>
        </p:nvSpPr>
        <p:spPr>
          <a:xfrm>
            <a:off x="2066488" y="3352743"/>
            <a:ext cx="609600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&lt;var&gt; in &lt;iterator&gt;:</a:t>
            </a:r>
          </a:p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&lt;statements&gt;</a:t>
            </a:r>
          </a:p>
        </p:txBody>
      </p:sp>
    </p:spTree>
    <p:extLst>
      <p:ext uri="{BB962C8B-B14F-4D97-AF65-F5344CB8AC3E}">
        <p14:creationId xmlns:p14="http://schemas.microsoft.com/office/powerpoint/2010/main" val="1901466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88F20-E5EB-4DFA-90A4-44FDD361F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Looping using </a:t>
            </a:r>
            <a:r>
              <a:rPr lang="en-IN" b="1" dirty="0"/>
              <a:t>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687AA-63D1-41C7-AF88-B1DC896EB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for construct is used to repeat a specific set of statements until a given condition fails</a:t>
            </a:r>
          </a:p>
          <a:p>
            <a:r>
              <a:rPr lang="en-IN" dirty="0"/>
              <a:t>Syntax: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EA522E-6ED9-40D7-82D1-BCEA0420136A}"/>
              </a:ext>
            </a:extLst>
          </p:cNvPr>
          <p:cNvSpPr/>
          <p:nvPr/>
        </p:nvSpPr>
        <p:spPr>
          <a:xfrm>
            <a:off x="2066488" y="3352743"/>
            <a:ext cx="609600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&lt;condition&gt;:</a:t>
            </a:r>
          </a:p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&lt;statements&gt;</a:t>
            </a:r>
          </a:p>
        </p:txBody>
      </p:sp>
    </p:spTree>
    <p:extLst>
      <p:ext uri="{BB962C8B-B14F-4D97-AF65-F5344CB8AC3E}">
        <p14:creationId xmlns:p14="http://schemas.microsoft.com/office/powerpoint/2010/main" val="3808218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169D3-999C-433F-8F9C-9751EAF97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Computer Programming Concepts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06A8C-4C9F-4EDB-A70B-524B1E1F6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224" y="1437749"/>
            <a:ext cx="9605067" cy="3880773"/>
          </a:xfrm>
        </p:spPr>
        <p:txBody>
          <a:bodyPr/>
          <a:lstStyle/>
          <a:p>
            <a:r>
              <a:rPr lang="en-IN" dirty="0"/>
              <a:t>Computer is a hardware capable of performing certain task</a:t>
            </a:r>
          </a:p>
          <a:p>
            <a:r>
              <a:rPr lang="en-IN" dirty="0"/>
              <a:t>It needs to be instructed on what task to perform, hence the use of computer languages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3075E75-96BE-4CD9-9B23-9ABB69CF9B23}"/>
              </a:ext>
            </a:extLst>
          </p:cNvPr>
          <p:cNvSpPr/>
          <p:nvPr/>
        </p:nvSpPr>
        <p:spPr>
          <a:xfrm>
            <a:off x="5649609" y="3632433"/>
            <a:ext cx="1879134" cy="444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Input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31464FD-5C9C-4413-A338-60504A40A4D1}"/>
              </a:ext>
            </a:extLst>
          </p:cNvPr>
          <p:cNvSpPr/>
          <p:nvPr/>
        </p:nvSpPr>
        <p:spPr>
          <a:xfrm>
            <a:off x="5649609" y="4460081"/>
            <a:ext cx="1879134" cy="444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Process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39DCA6A-32AD-481B-B9BD-7525775DBE68}"/>
              </a:ext>
            </a:extLst>
          </p:cNvPr>
          <p:cNvSpPr/>
          <p:nvPr/>
        </p:nvSpPr>
        <p:spPr>
          <a:xfrm>
            <a:off x="5649609" y="5318522"/>
            <a:ext cx="1879134" cy="444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Output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FF72A750-49DD-4E2C-87CF-D563982A6328}"/>
              </a:ext>
            </a:extLst>
          </p:cNvPr>
          <p:cNvSpPr/>
          <p:nvPr/>
        </p:nvSpPr>
        <p:spPr>
          <a:xfrm>
            <a:off x="6387840" y="4077050"/>
            <a:ext cx="318781" cy="3830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C28F81F2-4650-4A6E-B1C0-F230AB42820C}"/>
              </a:ext>
            </a:extLst>
          </p:cNvPr>
          <p:cNvSpPr/>
          <p:nvPr/>
        </p:nvSpPr>
        <p:spPr>
          <a:xfrm>
            <a:off x="6387840" y="4920094"/>
            <a:ext cx="318781" cy="3830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DF0BC5-4AFD-49BF-8D02-BDBF58C93E99}"/>
              </a:ext>
            </a:extLst>
          </p:cNvPr>
          <p:cNvSpPr/>
          <p:nvPr/>
        </p:nvSpPr>
        <p:spPr>
          <a:xfrm>
            <a:off x="3262042" y="3632433"/>
            <a:ext cx="1484852" cy="671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Computer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DEA226-6909-487B-99CF-8F21135B6837}"/>
              </a:ext>
            </a:extLst>
          </p:cNvPr>
          <p:cNvSpPr/>
          <p:nvPr/>
        </p:nvSpPr>
        <p:spPr>
          <a:xfrm>
            <a:off x="1319991" y="3775045"/>
            <a:ext cx="998290" cy="444617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You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AE7FAA9-CB7A-4BBF-A3B5-E7C8FE96230A}"/>
              </a:ext>
            </a:extLst>
          </p:cNvPr>
          <p:cNvSpPr/>
          <p:nvPr/>
        </p:nvSpPr>
        <p:spPr>
          <a:xfrm>
            <a:off x="3618224" y="5303125"/>
            <a:ext cx="998290" cy="444617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4766166-3AE1-499D-BEDA-3D7D852B1FCA}"/>
              </a:ext>
            </a:extLst>
          </p:cNvPr>
          <p:cNvCxnSpPr/>
          <p:nvPr/>
        </p:nvCxnSpPr>
        <p:spPr>
          <a:xfrm flipV="1">
            <a:off x="4017052" y="4395831"/>
            <a:ext cx="0" cy="8472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ED5B9C6-E584-41E5-9396-FCDB60EEE5BE}"/>
              </a:ext>
            </a:extLst>
          </p:cNvPr>
          <p:cNvCxnSpPr>
            <a:cxnSpLocks/>
          </p:cNvCxnSpPr>
          <p:nvPr/>
        </p:nvCxnSpPr>
        <p:spPr>
          <a:xfrm>
            <a:off x="4209998" y="4395831"/>
            <a:ext cx="0" cy="8472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85474E4-AE0C-4A32-B236-F754173A7865}"/>
              </a:ext>
            </a:extLst>
          </p:cNvPr>
          <p:cNvSpPr/>
          <p:nvPr/>
        </p:nvSpPr>
        <p:spPr>
          <a:xfrm>
            <a:off x="2473477" y="3854741"/>
            <a:ext cx="679509" cy="2223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1258BF3-5E14-4419-AC03-96924DE82C40}"/>
              </a:ext>
            </a:extLst>
          </p:cNvPr>
          <p:cNvCxnSpPr/>
          <p:nvPr/>
        </p:nvCxnSpPr>
        <p:spPr>
          <a:xfrm flipH="1" flipV="1">
            <a:off x="2179863" y="4303552"/>
            <a:ext cx="1325460" cy="1090569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0A491FD-44BC-401B-A07B-0FCDB6674151}"/>
              </a:ext>
            </a:extLst>
          </p:cNvPr>
          <p:cNvSpPr/>
          <p:nvPr/>
        </p:nvSpPr>
        <p:spPr>
          <a:xfrm>
            <a:off x="8258208" y="3632433"/>
            <a:ext cx="1879134" cy="444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Sequencing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B536B90-7190-4F25-B2BE-356375DF076C}"/>
              </a:ext>
            </a:extLst>
          </p:cNvPr>
          <p:cNvSpPr/>
          <p:nvPr/>
        </p:nvSpPr>
        <p:spPr>
          <a:xfrm>
            <a:off x="8621032" y="4245543"/>
            <a:ext cx="1879134" cy="444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Branching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17BD2EE-2719-447F-89C4-C6F36A479D07}"/>
              </a:ext>
            </a:extLst>
          </p:cNvPr>
          <p:cNvSpPr/>
          <p:nvPr/>
        </p:nvSpPr>
        <p:spPr>
          <a:xfrm>
            <a:off x="8971971" y="4903364"/>
            <a:ext cx="1879134" cy="444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Looping</a:t>
            </a:r>
          </a:p>
        </p:txBody>
      </p:sp>
      <p:sp>
        <p:nvSpPr>
          <p:cNvPr id="12" name="Cloud 11">
            <a:extLst>
              <a:ext uri="{FF2B5EF4-FFF2-40B4-BE49-F238E27FC236}">
                <a16:creationId xmlns:a16="http://schemas.microsoft.com/office/drawing/2014/main" id="{3B69F5AF-A324-42AA-B7F6-5EBF8CC8FC2F}"/>
              </a:ext>
            </a:extLst>
          </p:cNvPr>
          <p:cNvSpPr/>
          <p:nvPr/>
        </p:nvSpPr>
        <p:spPr>
          <a:xfrm>
            <a:off x="376230" y="3212983"/>
            <a:ext cx="1158955" cy="56206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Ideas</a:t>
            </a:r>
            <a:endParaRPr lang="en-IN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5376678-4FE9-4AEF-AD2A-23B108A91FAA}"/>
              </a:ext>
            </a:extLst>
          </p:cNvPr>
          <p:cNvCxnSpPr/>
          <p:nvPr/>
        </p:nvCxnSpPr>
        <p:spPr>
          <a:xfrm>
            <a:off x="1426128" y="3632433"/>
            <a:ext cx="109057" cy="142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26265CE-3C5B-4F22-BEF9-AC617EC9F7BA}"/>
              </a:ext>
            </a:extLst>
          </p:cNvPr>
          <p:cNvCxnSpPr/>
          <p:nvPr/>
        </p:nvCxnSpPr>
        <p:spPr>
          <a:xfrm>
            <a:off x="4746894" y="3602974"/>
            <a:ext cx="902715" cy="29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68AC015-6CE9-48DD-9BE8-8543C5590A1C}"/>
              </a:ext>
            </a:extLst>
          </p:cNvPr>
          <p:cNvCxnSpPr/>
          <p:nvPr/>
        </p:nvCxnSpPr>
        <p:spPr>
          <a:xfrm>
            <a:off x="4746894" y="4303552"/>
            <a:ext cx="902715" cy="1474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0FC8782-6944-42EC-A690-85F59B6AF384}"/>
              </a:ext>
            </a:extLst>
          </p:cNvPr>
          <p:cNvCxnSpPr/>
          <p:nvPr/>
        </p:nvCxnSpPr>
        <p:spPr>
          <a:xfrm flipV="1">
            <a:off x="7528743" y="3632433"/>
            <a:ext cx="729465" cy="827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26F13DB-D1F5-4812-B5C0-F99F42800577}"/>
              </a:ext>
            </a:extLst>
          </p:cNvPr>
          <p:cNvCxnSpPr/>
          <p:nvPr/>
        </p:nvCxnSpPr>
        <p:spPr>
          <a:xfrm>
            <a:off x="7528743" y="4903364"/>
            <a:ext cx="1531367" cy="444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532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4CE167-5BA9-482F-A277-D3EB07A3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 Defined Functions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94C524-0CC5-437E-9933-3A0C014088D1}"/>
              </a:ext>
            </a:extLst>
          </p:cNvPr>
          <p:cNvSpPr/>
          <p:nvPr/>
        </p:nvSpPr>
        <p:spPr>
          <a:xfrm>
            <a:off x="2031132" y="2407640"/>
            <a:ext cx="1929468" cy="1115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checkprime</a:t>
            </a:r>
            <a:endParaRPr lang="en-IN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B8D0005-5426-4E20-BC67-624D2FDF4FDB}"/>
              </a:ext>
            </a:extLst>
          </p:cNvPr>
          <p:cNvSpPr/>
          <p:nvPr/>
        </p:nvSpPr>
        <p:spPr>
          <a:xfrm>
            <a:off x="1016064" y="2774658"/>
            <a:ext cx="1015068" cy="4718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9A32802-A592-483E-91FC-6089C2479ACA}"/>
              </a:ext>
            </a:extLst>
          </p:cNvPr>
          <p:cNvSpPr/>
          <p:nvPr/>
        </p:nvSpPr>
        <p:spPr>
          <a:xfrm>
            <a:off x="3960600" y="2774657"/>
            <a:ext cx="1015068" cy="4718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out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F60265A-F08A-4BBA-BFC9-DCAE2BFE8082}"/>
              </a:ext>
            </a:extLst>
          </p:cNvPr>
          <p:cNvCxnSpPr/>
          <p:nvPr/>
        </p:nvCxnSpPr>
        <p:spPr>
          <a:xfrm>
            <a:off x="6870583" y="1249960"/>
            <a:ext cx="0" cy="2179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6757B26-5ACD-423C-8708-CCCCEF79411F}"/>
              </a:ext>
            </a:extLst>
          </p:cNvPr>
          <p:cNvSpPr/>
          <p:nvPr/>
        </p:nvSpPr>
        <p:spPr>
          <a:xfrm>
            <a:off x="6681831" y="3429000"/>
            <a:ext cx="377504" cy="3460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3A59A2-E173-44C7-92F3-963373C9F2E6}"/>
              </a:ext>
            </a:extLst>
          </p:cNvPr>
          <p:cNvSpPr/>
          <p:nvPr/>
        </p:nvSpPr>
        <p:spPr>
          <a:xfrm>
            <a:off x="8523215" y="3349304"/>
            <a:ext cx="671116" cy="505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E332C5A-3BBA-4590-97F2-42040E4B89D8}"/>
              </a:ext>
            </a:extLst>
          </p:cNvPr>
          <p:cNvCxnSpPr>
            <a:stCxn id="10" idx="6"/>
            <a:endCxn id="11" idx="1"/>
          </p:cNvCxnSpPr>
          <p:nvPr/>
        </p:nvCxnSpPr>
        <p:spPr>
          <a:xfrm>
            <a:off x="7059335" y="3602023"/>
            <a:ext cx="1463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ECBC3FE-8162-4DC4-904E-105BA02ABD45}"/>
              </a:ext>
            </a:extLst>
          </p:cNvPr>
          <p:cNvCxnSpPr>
            <a:stCxn id="11" idx="2"/>
          </p:cNvCxnSpPr>
          <p:nvPr/>
        </p:nvCxnSpPr>
        <p:spPr>
          <a:xfrm>
            <a:off x="8858773" y="3854741"/>
            <a:ext cx="0" cy="893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F779BF-86ED-4416-82AC-21A54AC8A34B}"/>
              </a:ext>
            </a:extLst>
          </p:cNvPr>
          <p:cNvCxnSpPr>
            <a:endCxn id="10" idx="5"/>
          </p:cNvCxnSpPr>
          <p:nvPr/>
        </p:nvCxnSpPr>
        <p:spPr>
          <a:xfrm flipH="1" flipV="1">
            <a:off x="7004051" y="3724369"/>
            <a:ext cx="1854722" cy="1023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D772CB2-C449-45C6-A31E-9B2E95D334E9}"/>
              </a:ext>
            </a:extLst>
          </p:cNvPr>
          <p:cNvCxnSpPr>
            <a:stCxn id="10" idx="4"/>
          </p:cNvCxnSpPr>
          <p:nvPr/>
        </p:nvCxnSpPr>
        <p:spPr>
          <a:xfrm flipH="1">
            <a:off x="6863914" y="3775046"/>
            <a:ext cx="6669" cy="1671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1743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9785C-DB0E-43DE-BE91-3513F2D25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C7B20-944A-4815-9FE4-C41A5B191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Modules are libraries of useful python functions</a:t>
            </a:r>
          </a:p>
          <a:p>
            <a:r>
              <a:rPr lang="en-IN" dirty="0"/>
              <a:t>Can be adopted into a python script using the </a:t>
            </a:r>
            <a:r>
              <a:rPr lang="en-IN" b="1" dirty="0"/>
              <a:t>import</a:t>
            </a:r>
            <a:r>
              <a:rPr lang="en-IN" dirty="0"/>
              <a:t> statement</a:t>
            </a:r>
          </a:p>
        </p:txBody>
      </p:sp>
    </p:spTree>
    <p:extLst>
      <p:ext uri="{BB962C8B-B14F-4D97-AF65-F5344CB8AC3E}">
        <p14:creationId xmlns:p14="http://schemas.microsoft.com/office/powerpoint/2010/main" val="28107710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8DF67-A0AC-41A7-B3DF-3227DF5EC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Built-in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D7A12-940E-4274-8229-BC3B742A2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Built-in modules are available with basic python installation</a:t>
            </a:r>
          </a:p>
          <a:p>
            <a:r>
              <a:rPr lang="en-IN" dirty="0"/>
              <a:t>The complete list can be found in the link:</a:t>
            </a:r>
          </a:p>
          <a:p>
            <a:pPr lvl="1"/>
            <a:r>
              <a:rPr lang="en-IN" dirty="0"/>
              <a:t>https://docs.python.org/3/py-modindex.html</a:t>
            </a:r>
          </a:p>
        </p:txBody>
      </p:sp>
    </p:spTree>
    <p:extLst>
      <p:ext uri="{BB962C8B-B14F-4D97-AF65-F5344CB8AC3E}">
        <p14:creationId xmlns:p14="http://schemas.microsoft.com/office/powerpoint/2010/main" val="23523613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BE3C8-C384-48C6-9A2D-3284087FC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Third party modules and installing them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C0494-F901-4154-AAF9-CE26E582F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Python modules published by other python users across the world</a:t>
            </a:r>
          </a:p>
          <a:p>
            <a:r>
              <a:rPr lang="en-IN" dirty="0"/>
              <a:t>Installing them:</a:t>
            </a:r>
          </a:p>
          <a:p>
            <a:pPr lvl="1"/>
            <a:r>
              <a:rPr lang="en-IN" dirty="0"/>
              <a:t>Search for the module based on a given context</a:t>
            </a:r>
          </a:p>
          <a:p>
            <a:pPr lvl="1"/>
            <a:r>
              <a:rPr lang="en-IN" dirty="0"/>
              <a:t>Install using the </a:t>
            </a:r>
            <a:r>
              <a:rPr lang="en-IN" b="1" dirty="0"/>
              <a:t>pip install </a:t>
            </a:r>
            <a:r>
              <a:rPr lang="en-IN" dirty="0"/>
              <a:t>command </a:t>
            </a:r>
          </a:p>
          <a:p>
            <a:pPr lvl="1"/>
            <a:r>
              <a:rPr lang="en-IN" dirty="0"/>
              <a:t>Can be uninstalled using </a:t>
            </a:r>
            <a:r>
              <a:rPr lang="en-IN" b="1" dirty="0"/>
              <a:t>pip uninstall </a:t>
            </a:r>
            <a:r>
              <a:rPr lang="en-IN" dirty="0"/>
              <a:t>command</a:t>
            </a:r>
          </a:p>
          <a:p>
            <a:r>
              <a:rPr lang="en-IN" dirty="0"/>
              <a:t>Example:</a:t>
            </a:r>
          </a:p>
          <a:p>
            <a:pPr lvl="1"/>
            <a:r>
              <a:rPr lang="en-IN" dirty="0"/>
              <a:t>Matplotlib</a:t>
            </a:r>
          </a:p>
          <a:p>
            <a:pPr lvl="1"/>
            <a:r>
              <a:rPr lang="en-IN" dirty="0"/>
              <a:t>NumPy</a:t>
            </a:r>
          </a:p>
          <a:p>
            <a:pPr lvl="1"/>
            <a:r>
              <a:rPr lang="en-IN" dirty="0"/>
              <a:t>Pandas</a:t>
            </a:r>
          </a:p>
        </p:txBody>
      </p:sp>
    </p:spTree>
    <p:extLst>
      <p:ext uri="{BB962C8B-B14F-4D97-AF65-F5344CB8AC3E}">
        <p14:creationId xmlns:p14="http://schemas.microsoft.com/office/powerpoint/2010/main" val="1952927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4189E-F90D-4E2E-B983-F0DC579E8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 using built-in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02B12-52BA-461F-823B-E58B2CA4E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Word jumble game</a:t>
            </a:r>
          </a:p>
        </p:txBody>
      </p:sp>
    </p:spTree>
    <p:extLst>
      <p:ext uri="{BB962C8B-B14F-4D97-AF65-F5344CB8AC3E}">
        <p14:creationId xmlns:p14="http://schemas.microsoft.com/office/powerpoint/2010/main" val="18445314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5FB1F-6C57-4EEF-B317-62B5B6454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 using third party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EF5D4-CDA0-434A-854E-51E442C8F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Student report plotting</a:t>
            </a:r>
          </a:p>
        </p:txBody>
      </p:sp>
    </p:spTree>
    <p:extLst>
      <p:ext uri="{BB962C8B-B14F-4D97-AF65-F5344CB8AC3E}">
        <p14:creationId xmlns:p14="http://schemas.microsoft.com/office/powerpoint/2010/main" val="2308901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A043845-4599-4BEE-8AE2-EDFBD4E83799}"/>
              </a:ext>
            </a:extLst>
          </p:cNvPr>
          <p:cNvSpPr/>
          <p:nvPr/>
        </p:nvSpPr>
        <p:spPr>
          <a:xfrm>
            <a:off x="5855516" y="4160940"/>
            <a:ext cx="1560353" cy="5872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python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C6F3086-4EFF-4AFB-8176-FC917D3E6AF2}"/>
              </a:ext>
            </a:extLst>
          </p:cNvPr>
          <p:cNvSpPr/>
          <p:nvPr/>
        </p:nvSpPr>
        <p:spPr>
          <a:xfrm>
            <a:off x="4103615" y="3731004"/>
            <a:ext cx="1560353" cy="5872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Numbers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822CE82-78D9-44EC-A19E-8B3FF8C80415}"/>
              </a:ext>
            </a:extLst>
          </p:cNvPr>
          <p:cNvSpPr/>
          <p:nvPr/>
        </p:nvSpPr>
        <p:spPr>
          <a:xfrm>
            <a:off x="1999375" y="3731004"/>
            <a:ext cx="1560353" cy="5872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operators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D3F32F4-2D73-4C62-8C5A-27077C945BF2}"/>
              </a:ext>
            </a:extLst>
          </p:cNvPr>
          <p:cNvSpPr/>
          <p:nvPr/>
        </p:nvSpPr>
        <p:spPr>
          <a:xfrm>
            <a:off x="2779552" y="2650222"/>
            <a:ext cx="1560353" cy="5872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functions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9E68645-4C43-4736-AA2C-FDEAFEBD0405}"/>
              </a:ext>
            </a:extLst>
          </p:cNvPr>
          <p:cNvSpPr/>
          <p:nvPr/>
        </p:nvSpPr>
        <p:spPr>
          <a:xfrm>
            <a:off x="4574797" y="2062993"/>
            <a:ext cx="1560353" cy="5872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modules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B34971-D7A9-4793-BA46-E113024A8025}"/>
              </a:ext>
            </a:extLst>
          </p:cNvPr>
          <p:cNvSpPr/>
          <p:nvPr/>
        </p:nvSpPr>
        <p:spPr>
          <a:xfrm>
            <a:off x="4883791" y="1149292"/>
            <a:ext cx="971725" cy="3523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math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18B1440-1820-490F-B099-4E933B4CF507}"/>
              </a:ext>
            </a:extLst>
          </p:cNvPr>
          <p:cNvSpPr/>
          <p:nvPr/>
        </p:nvSpPr>
        <p:spPr>
          <a:xfrm>
            <a:off x="6149829" y="1402360"/>
            <a:ext cx="1123427" cy="3523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random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A389671-CB4F-422A-9DC0-4EAA90EE857B}"/>
              </a:ext>
            </a:extLst>
          </p:cNvPr>
          <p:cNvSpPr/>
          <p:nvPr/>
        </p:nvSpPr>
        <p:spPr>
          <a:xfrm>
            <a:off x="2167157" y="2227277"/>
            <a:ext cx="701880" cy="2055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Int()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FAD36A4-E56E-4385-979B-AD1A011FD05A}"/>
              </a:ext>
            </a:extLst>
          </p:cNvPr>
          <p:cNvSpPr/>
          <p:nvPr/>
        </p:nvSpPr>
        <p:spPr>
          <a:xfrm>
            <a:off x="2669097" y="1898359"/>
            <a:ext cx="701880" cy="2055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float()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6B073C-F2B3-49F4-8218-E3A4122FC927}"/>
              </a:ext>
            </a:extLst>
          </p:cNvPr>
          <p:cNvSpPr/>
          <p:nvPr/>
        </p:nvSpPr>
        <p:spPr>
          <a:xfrm>
            <a:off x="1753300" y="4454554"/>
            <a:ext cx="696286" cy="2936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err="1"/>
              <a:t>rel</a:t>
            </a:r>
            <a:endParaRPr lang="en-IN" sz="10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03E0320-AB6E-4F10-8E0A-E7C8D26795EA}"/>
              </a:ext>
            </a:extLst>
          </p:cNvPr>
          <p:cNvSpPr/>
          <p:nvPr/>
        </p:nvSpPr>
        <p:spPr>
          <a:xfrm>
            <a:off x="1651232" y="3311554"/>
            <a:ext cx="798354" cy="2936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err="1"/>
              <a:t>arith</a:t>
            </a:r>
            <a:endParaRPr lang="en-IN" sz="10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F257466-67D7-4496-81D5-F02FAECB12D1}"/>
              </a:ext>
            </a:extLst>
          </p:cNvPr>
          <p:cNvSpPr/>
          <p:nvPr/>
        </p:nvSpPr>
        <p:spPr>
          <a:xfrm>
            <a:off x="1009473" y="3867325"/>
            <a:ext cx="798354" cy="2936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logical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C9AEA92-F45F-4CDE-A451-4FB724B0C0C4}"/>
              </a:ext>
            </a:extLst>
          </p:cNvPr>
          <p:cNvCxnSpPr>
            <a:stCxn id="5" idx="6"/>
            <a:endCxn id="4" idx="1"/>
          </p:cNvCxnSpPr>
          <p:nvPr/>
        </p:nvCxnSpPr>
        <p:spPr>
          <a:xfrm>
            <a:off x="5663968" y="4024619"/>
            <a:ext cx="420056" cy="222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A17517F-4A15-4C0C-B71E-D46EAD32EB0F}"/>
              </a:ext>
            </a:extLst>
          </p:cNvPr>
          <p:cNvCxnSpPr>
            <a:stCxn id="6" idx="6"/>
            <a:endCxn id="5" idx="2"/>
          </p:cNvCxnSpPr>
          <p:nvPr/>
        </p:nvCxnSpPr>
        <p:spPr>
          <a:xfrm>
            <a:off x="3559728" y="4024619"/>
            <a:ext cx="5438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715A866-00BB-4F58-A6E6-88D3D25BD4C5}"/>
              </a:ext>
            </a:extLst>
          </p:cNvPr>
          <p:cNvCxnSpPr>
            <a:stCxn id="7" idx="5"/>
            <a:endCxn id="5" idx="1"/>
          </p:cNvCxnSpPr>
          <p:nvPr/>
        </p:nvCxnSpPr>
        <p:spPr>
          <a:xfrm>
            <a:off x="4111397" y="3151453"/>
            <a:ext cx="220726" cy="665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90B71FA-E3DB-4879-9C5A-CEA33233BC6F}"/>
              </a:ext>
            </a:extLst>
          </p:cNvPr>
          <p:cNvCxnSpPr>
            <a:stCxn id="8" idx="4"/>
            <a:endCxn id="5" idx="0"/>
          </p:cNvCxnSpPr>
          <p:nvPr/>
        </p:nvCxnSpPr>
        <p:spPr>
          <a:xfrm flipH="1">
            <a:off x="4883792" y="2650222"/>
            <a:ext cx="471182" cy="1080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119AACF-5096-4CBF-BCB6-23DA7DD76AFD}"/>
              </a:ext>
            </a:extLst>
          </p:cNvPr>
          <p:cNvCxnSpPr>
            <a:stCxn id="9" idx="2"/>
            <a:endCxn id="8" idx="0"/>
          </p:cNvCxnSpPr>
          <p:nvPr/>
        </p:nvCxnSpPr>
        <p:spPr>
          <a:xfrm flipH="1">
            <a:off x="5354974" y="1501629"/>
            <a:ext cx="14680" cy="561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19026BE-21B3-455D-B9F0-03D319F848E4}"/>
              </a:ext>
            </a:extLst>
          </p:cNvPr>
          <p:cNvCxnSpPr>
            <a:stCxn id="10" idx="2"/>
            <a:endCxn id="8" idx="7"/>
          </p:cNvCxnSpPr>
          <p:nvPr/>
        </p:nvCxnSpPr>
        <p:spPr>
          <a:xfrm flipH="1">
            <a:off x="5906642" y="1754697"/>
            <a:ext cx="804901" cy="394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9E8CD19-2D5B-4FF9-B2BD-FEB977B65300}"/>
              </a:ext>
            </a:extLst>
          </p:cNvPr>
          <p:cNvCxnSpPr>
            <a:stCxn id="12" idx="2"/>
          </p:cNvCxnSpPr>
          <p:nvPr/>
        </p:nvCxnSpPr>
        <p:spPr>
          <a:xfrm>
            <a:off x="3020037" y="2103888"/>
            <a:ext cx="191421" cy="546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43C8A77-FD88-4BFF-A048-E922649ABF0A}"/>
              </a:ext>
            </a:extLst>
          </p:cNvPr>
          <p:cNvCxnSpPr>
            <a:stCxn id="11" idx="2"/>
            <a:endCxn id="7" idx="1"/>
          </p:cNvCxnSpPr>
          <p:nvPr/>
        </p:nvCxnSpPr>
        <p:spPr>
          <a:xfrm>
            <a:off x="2518097" y="2432806"/>
            <a:ext cx="489963" cy="303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0825C59-3137-4F32-9462-CD5E1F6AB147}"/>
              </a:ext>
            </a:extLst>
          </p:cNvPr>
          <p:cNvCxnSpPr>
            <a:stCxn id="14" idx="2"/>
            <a:endCxn id="6" idx="1"/>
          </p:cNvCxnSpPr>
          <p:nvPr/>
        </p:nvCxnSpPr>
        <p:spPr>
          <a:xfrm>
            <a:off x="2050409" y="3605169"/>
            <a:ext cx="177474" cy="211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4D737DE-4FE8-4CD8-997D-98905B790BB4}"/>
              </a:ext>
            </a:extLst>
          </p:cNvPr>
          <p:cNvCxnSpPr>
            <a:stCxn id="15" idx="3"/>
            <a:endCxn id="6" idx="2"/>
          </p:cNvCxnSpPr>
          <p:nvPr/>
        </p:nvCxnSpPr>
        <p:spPr>
          <a:xfrm>
            <a:off x="1807827" y="4014133"/>
            <a:ext cx="191548" cy="10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8EB1D86-BBF7-4A1B-94E4-1D2DA2491CE4}"/>
              </a:ext>
            </a:extLst>
          </p:cNvPr>
          <p:cNvCxnSpPr>
            <a:stCxn id="13" idx="0"/>
            <a:endCxn id="6" idx="3"/>
          </p:cNvCxnSpPr>
          <p:nvPr/>
        </p:nvCxnSpPr>
        <p:spPr>
          <a:xfrm flipV="1">
            <a:off x="2101443" y="4232235"/>
            <a:ext cx="126440" cy="222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363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ABC78-B654-4FFD-8F45-21562AD8F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Solving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B8BE1-2E5B-404F-B1B6-9EFBDA1FC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Understand requirements</a:t>
            </a:r>
          </a:p>
          <a:p>
            <a:r>
              <a:rPr lang="en-IN" dirty="0"/>
              <a:t>Start and end points (outcome)</a:t>
            </a:r>
          </a:p>
          <a:p>
            <a:r>
              <a:rPr lang="en-IN" dirty="0"/>
              <a:t>Logical steps</a:t>
            </a:r>
          </a:p>
          <a:p>
            <a:r>
              <a:rPr lang="en-IN" dirty="0"/>
              <a:t>Pseudo-code (write the code in English!!)</a:t>
            </a:r>
          </a:p>
          <a:p>
            <a:r>
              <a:rPr lang="en-IN" dirty="0"/>
              <a:t>Choose your computer programming language to express the pseudo-code</a:t>
            </a:r>
          </a:p>
        </p:txBody>
      </p:sp>
    </p:spTree>
    <p:extLst>
      <p:ext uri="{BB962C8B-B14F-4D97-AF65-F5344CB8AC3E}">
        <p14:creationId xmlns:p14="http://schemas.microsoft.com/office/powerpoint/2010/main" val="1782362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C7BCA-B1BF-467F-989B-208CCB266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Variables, Expressions,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871CE-DD14-419B-8F75-FC227E5C3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Variables are “containers” that can keep values</a:t>
            </a:r>
          </a:p>
          <a:p>
            <a:r>
              <a:rPr lang="en-IN" dirty="0"/>
              <a:t>In python, variables are dynamic in nature</a:t>
            </a:r>
          </a:p>
          <a:p>
            <a:r>
              <a:rPr lang="en-IN" dirty="0"/>
              <a:t>Expression is an equation that represents a transformation of values</a:t>
            </a:r>
          </a:p>
          <a:p>
            <a:r>
              <a:rPr lang="en-IN" dirty="0"/>
              <a:t>Everything in python is treated as objects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6E0853-3333-4A9D-9930-9FC8C87AF50D}"/>
              </a:ext>
            </a:extLst>
          </p:cNvPr>
          <p:cNvSpPr txBox="1"/>
          <p:nvPr/>
        </p:nvSpPr>
        <p:spPr>
          <a:xfrm>
            <a:off x="7189365" y="4281270"/>
            <a:ext cx="2764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LHS = RHS</a:t>
            </a:r>
          </a:p>
          <a:p>
            <a:r>
              <a:rPr lang="en-US" dirty="0"/>
              <a:t>c = a * 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6443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44E8A-4F64-4A38-8C9B-302756043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66D87-E8C0-493E-9F01-A3A22B160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Scalars</a:t>
            </a:r>
          </a:p>
          <a:p>
            <a:pPr lvl="1"/>
            <a:r>
              <a:rPr lang="en-IN" dirty="0"/>
              <a:t>Numbers</a:t>
            </a:r>
          </a:p>
          <a:p>
            <a:pPr lvl="1"/>
            <a:r>
              <a:rPr lang="en-IN" dirty="0"/>
              <a:t>Strings</a:t>
            </a:r>
          </a:p>
          <a:p>
            <a:r>
              <a:rPr lang="en-IN" dirty="0"/>
              <a:t>Collections</a:t>
            </a:r>
          </a:p>
          <a:p>
            <a:pPr lvl="1"/>
            <a:r>
              <a:rPr lang="en-IN" dirty="0"/>
              <a:t>Lists</a:t>
            </a:r>
          </a:p>
          <a:p>
            <a:pPr lvl="1"/>
            <a:r>
              <a:rPr lang="en-IN" dirty="0"/>
              <a:t>Tuples</a:t>
            </a:r>
          </a:p>
          <a:p>
            <a:pPr lvl="1"/>
            <a:r>
              <a:rPr lang="en-IN" dirty="0"/>
              <a:t>Sets</a:t>
            </a:r>
          </a:p>
          <a:p>
            <a:pPr lvl="1"/>
            <a:r>
              <a:rPr lang="en-IN" dirty="0"/>
              <a:t>Dictionaries</a:t>
            </a:r>
          </a:p>
          <a:p>
            <a:r>
              <a:rPr lang="en-IN" dirty="0"/>
              <a:t>Input and Outputs</a:t>
            </a:r>
          </a:p>
          <a:p>
            <a:r>
              <a:rPr lang="en-IN" dirty="0"/>
              <a:t>Branching</a:t>
            </a:r>
          </a:p>
          <a:p>
            <a:r>
              <a:rPr lang="en-IN" dirty="0"/>
              <a:t>Looping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887EF19-D623-40C7-B11C-C1261103717A}"/>
              </a:ext>
            </a:extLst>
          </p:cNvPr>
          <p:cNvSpPr/>
          <p:nvPr/>
        </p:nvSpPr>
        <p:spPr>
          <a:xfrm>
            <a:off x="5637402" y="1342239"/>
            <a:ext cx="1820411" cy="494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python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6485F54-E4D1-4093-A5B9-A622EA00BDF3}"/>
              </a:ext>
            </a:extLst>
          </p:cNvPr>
          <p:cNvSpPr/>
          <p:nvPr/>
        </p:nvSpPr>
        <p:spPr>
          <a:xfrm>
            <a:off x="4752363" y="2222576"/>
            <a:ext cx="1795244" cy="444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shell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81B125D-FAD9-4266-8D31-46736E90B790}"/>
              </a:ext>
            </a:extLst>
          </p:cNvPr>
          <p:cNvSpPr/>
          <p:nvPr/>
        </p:nvSpPr>
        <p:spPr>
          <a:xfrm>
            <a:off x="7006891" y="2248208"/>
            <a:ext cx="1795244" cy="444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script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0E36FC1-371E-4EAC-B243-29999D1A3666}"/>
              </a:ext>
            </a:extLst>
          </p:cNvPr>
          <p:cNvCxnSpPr/>
          <p:nvPr/>
        </p:nvCxnSpPr>
        <p:spPr>
          <a:xfrm flipH="1">
            <a:off x="6014906" y="1837189"/>
            <a:ext cx="81094" cy="32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7DF01F5-07F3-49DB-85C8-51A6082CE123}"/>
              </a:ext>
            </a:extLst>
          </p:cNvPr>
          <p:cNvCxnSpPr/>
          <p:nvPr/>
        </p:nvCxnSpPr>
        <p:spPr>
          <a:xfrm>
            <a:off x="7113864" y="1837189"/>
            <a:ext cx="125835" cy="32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47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298E8-1D28-446A-902B-202F7D600AA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595687" y="2035898"/>
            <a:ext cx="8596313" cy="1320800"/>
          </a:xfrm>
        </p:spPr>
        <p:txBody>
          <a:bodyPr/>
          <a:lstStyle/>
          <a:p>
            <a:r>
              <a:rPr lang="en-US" dirty="0"/>
              <a:t>Python Installation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B28744-B202-4B6B-96A7-5FE75C4B8344}"/>
              </a:ext>
            </a:extLst>
          </p:cNvPr>
          <p:cNvSpPr txBox="1"/>
          <p:nvPr/>
        </p:nvSpPr>
        <p:spPr>
          <a:xfrm>
            <a:off x="2509935" y="3356698"/>
            <a:ext cx="64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https://www.python.org/downloads/windows/</a:t>
            </a:r>
          </a:p>
        </p:txBody>
      </p:sp>
    </p:spTree>
    <p:extLst>
      <p:ext uri="{BB962C8B-B14F-4D97-AF65-F5344CB8AC3E}">
        <p14:creationId xmlns:p14="http://schemas.microsoft.com/office/powerpoint/2010/main" val="1881902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E4EB1960-E138-47C0-971A-4D54160EC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52" y="224056"/>
            <a:ext cx="3063448" cy="1913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62D15664-D9E4-4E9E-A8A5-38F5BE6EB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258" y="2486982"/>
            <a:ext cx="2876201" cy="1913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e the source image">
            <a:extLst>
              <a:ext uri="{FF2B5EF4-FFF2-40B4-BE49-F238E27FC236}">
                <a16:creationId xmlns:a16="http://schemas.microsoft.com/office/drawing/2014/main" id="{29651096-E90E-42AF-A21C-9BBB2CC4A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924" y="836453"/>
            <a:ext cx="3412961" cy="1919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ee the source image">
            <a:extLst>
              <a:ext uri="{FF2B5EF4-FFF2-40B4-BE49-F238E27FC236}">
                <a16:creationId xmlns:a16="http://schemas.microsoft.com/office/drawing/2014/main" id="{3E64833E-E4C6-4FEA-870C-87D329F56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062" y="3028426"/>
            <a:ext cx="3412961" cy="227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ee the source image">
            <a:extLst>
              <a:ext uri="{FF2B5EF4-FFF2-40B4-BE49-F238E27FC236}">
                <a16:creationId xmlns:a16="http://schemas.microsoft.com/office/drawing/2014/main" id="{9847CBCA-CED5-435B-AAFD-CD3F42038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4038" y="1796348"/>
            <a:ext cx="2990210" cy="168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5173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1785D-EC8C-4691-87EF-D8FC01F68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Input and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DD848-F116-4D82-9A00-BD2F2BC9A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print()</a:t>
            </a:r>
          </a:p>
          <a:p>
            <a:r>
              <a:rPr lang="en-IN" dirty="0"/>
              <a:t>input()</a:t>
            </a:r>
          </a:p>
        </p:txBody>
      </p:sp>
    </p:spTree>
    <p:extLst>
      <p:ext uri="{BB962C8B-B14F-4D97-AF65-F5344CB8AC3E}">
        <p14:creationId xmlns:p14="http://schemas.microsoft.com/office/powerpoint/2010/main" val="483469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2F432-5266-4A4E-9487-30AB83DEB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ACBC8-C0BB-41C6-BA0A-881FAD1E7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905" y="1550044"/>
            <a:ext cx="8596668" cy="3880773"/>
          </a:xfrm>
        </p:spPr>
        <p:txBody>
          <a:bodyPr/>
          <a:lstStyle/>
          <a:p>
            <a:r>
              <a:rPr lang="en-IN" dirty="0"/>
              <a:t>All numeric values</a:t>
            </a:r>
          </a:p>
          <a:p>
            <a:r>
              <a:rPr lang="en-IN" dirty="0"/>
              <a:t>Python provides the following for treating numbers</a:t>
            </a:r>
          </a:p>
          <a:p>
            <a:pPr lvl="1"/>
            <a:r>
              <a:rPr lang="en-IN" dirty="0"/>
              <a:t>Operators</a:t>
            </a:r>
          </a:p>
          <a:p>
            <a:pPr lvl="1"/>
            <a:r>
              <a:rPr lang="en-IN" dirty="0"/>
              <a:t>In-built functions</a:t>
            </a:r>
          </a:p>
          <a:p>
            <a:pPr lvl="1"/>
            <a:r>
              <a:rPr lang="en-IN" dirty="0"/>
              <a:t>Some in-built modules</a:t>
            </a:r>
          </a:p>
        </p:txBody>
      </p:sp>
    </p:spTree>
    <p:extLst>
      <p:ext uri="{BB962C8B-B14F-4D97-AF65-F5344CB8AC3E}">
        <p14:creationId xmlns:p14="http://schemas.microsoft.com/office/powerpoint/2010/main" val="220421399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5269</TotalTime>
  <Words>810</Words>
  <Application>Microsoft Office PowerPoint</Application>
  <PresentationFormat>Widescreen</PresentationFormat>
  <Paragraphs>221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Courier New</vt:lpstr>
      <vt:lpstr>Trebuchet MS</vt:lpstr>
      <vt:lpstr>Wingdings 3</vt:lpstr>
      <vt:lpstr>Facet</vt:lpstr>
      <vt:lpstr>Python</vt:lpstr>
      <vt:lpstr>Computer Programming Concepts Review</vt:lpstr>
      <vt:lpstr>Problem Solving</vt:lpstr>
      <vt:lpstr>Variables, Expressions, Objects</vt:lpstr>
      <vt:lpstr>Data Types</vt:lpstr>
      <vt:lpstr>Python Installation</vt:lpstr>
      <vt:lpstr>PowerPoint Presentation</vt:lpstr>
      <vt:lpstr>Input and Output</vt:lpstr>
      <vt:lpstr>Numbers</vt:lpstr>
      <vt:lpstr>PowerPoint Presentation</vt:lpstr>
      <vt:lpstr>Branching</vt:lpstr>
      <vt:lpstr>Strings</vt:lpstr>
      <vt:lpstr>Lab</vt:lpstr>
      <vt:lpstr>Lists</vt:lpstr>
      <vt:lpstr>Tuples</vt:lpstr>
      <vt:lpstr>Sets</vt:lpstr>
      <vt:lpstr>Dictionaries</vt:lpstr>
      <vt:lpstr>Looping using for</vt:lpstr>
      <vt:lpstr>Looping using while</vt:lpstr>
      <vt:lpstr>User Defined Functions</vt:lpstr>
      <vt:lpstr>Modules in python</vt:lpstr>
      <vt:lpstr>Built-in modules</vt:lpstr>
      <vt:lpstr>Third party modules and installing them</vt:lpstr>
      <vt:lpstr>Applications using built-in modules</vt:lpstr>
      <vt:lpstr>Applications using third party modules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Purushotham Sannakariyappa</dc:creator>
  <cp:lastModifiedBy>Purushotham Sannakariyappa</cp:lastModifiedBy>
  <cp:revision>50</cp:revision>
  <dcterms:created xsi:type="dcterms:W3CDTF">2020-02-03T13:03:21Z</dcterms:created>
  <dcterms:modified xsi:type="dcterms:W3CDTF">2021-05-17T10:22:41Z</dcterms:modified>
</cp:coreProperties>
</file>