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2" r:id="rId3"/>
    <p:sldId id="263" r:id="rId4"/>
    <p:sldId id="266" r:id="rId5"/>
    <p:sldId id="267" r:id="rId6"/>
    <p:sldId id="268" r:id="rId7"/>
    <p:sldId id="282" r:id="rId8"/>
    <p:sldId id="320" r:id="rId9"/>
    <p:sldId id="321" r:id="rId10"/>
    <p:sldId id="269" r:id="rId11"/>
    <p:sldId id="270" r:id="rId12"/>
    <p:sldId id="271" r:id="rId13"/>
    <p:sldId id="272" r:id="rId14"/>
    <p:sldId id="273" r:id="rId15"/>
    <p:sldId id="274" r:id="rId16"/>
    <p:sldId id="275" r:id="rId17"/>
    <p:sldId id="276" r:id="rId18"/>
    <p:sldId id="322" r:id="rId19"/>
    <p:sldId id="323" r:id="rId20"/>
    <p:sldId id="324" r:id="rId21"/>
    <p:sldId id="325" r:id="rId22"/>
    <p:sldId id="264" r:id="rId23"/>
    <p:sldId id="265" r:id="rId24"/>
    <p:sldId id="326" r:id="rId25"/>
    <p:sldId id="327" r:id="rId26"/>
    <p:sldId id="328" r:id="rId27"/>
    <p:sldId id="329" r:id="rId28"/>
    <p:sldId id="330" r:id="rId29"/>
    <p:sldId id="331" r:id="rId30"/>
    <p:sldId id="332" r:id="rId31"/>
    <p:sldId id="344" r:id="rId32"/>
    <p:sldId id="277" r:id="rId33"/>
    <p:sldId id="279" r:id="rId34"/>
    <p:sldId id="280" r:id="rId35"/>
    <p:sldId id="285" r:id="rId36"/>
    <p:sldId id="342" r:id="rId37"/>
    <p:sldId id="343" r:id="rId38"/>
    <p:sldId id="345" r:id="rId39"/>
    <p:sldId id="3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CFCBD-9DD6-4F22-8C65-4C2002453C9A}">
          <p14:sldIdLst>
            <p14:sldId id="256"/>
            <p14:sldId id="262"/>
            <p14:sldId id="263"/>
            <p14:sldId id="266"/>
            <p14:sldId id="267"/>
            <p14:sldId id="268"/>
            <p14:sldId id="282"/>
            <p14:sldId id="320"/>
            <p14:sldId id="321"/>
            <p14:sldId id="269"/>
            <p14:sldId id="270"/>
            <p14:sldId id="271"/>
            <p14:sldId id="272"/>
            <p14:sldId id="273"/>
            <p14:sldId id="274"/>
            <p14:sldId id="275"/>
            <p14:sldId id="276"/>
            <p14:sldId id="322"/>
            <p14:sldId id="323"/>
            <p14:sldId id="324"/>
            <p14:sldId id="325"/>
            <p14:sldId id="264"/>
            <p14:sldId id="265"/>
            <p14:sldId id="326"/>
            <p14:sldId id="327"/>
            <p14:sldId id="328"/>
            <p14:sldId id="329"/>
            <p14:sldId id="330"/>
            <p14:sldId id="331"/>
            <p14:sldId id="332"/>
            <p14:sldId id="344"/>
            <p14:sldId id="277"/>
            <p14:sldId id="279"/>
            <p14:sldId id="280"/>
            <p14:sldId id="285"/>
            <p14:sldId id="342"/>
            <p14:sldId id="343"/>
            <p14:sldId id="345"/>
            <p14:sldId id="346"/>
          </p14:sldIdLst>
        </p14:section>
        <p14:section name="Untitled Section" id="{D7B0F285-5FEA-472E-9AE9-2358C03C23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8FDD-E51C-4A38-81DF-3A86CC849EC9}" type="datetimeFigureOut">
              <a:rPr lang="en-IN" smtClean="0"/>
              <a:t>11-12-2020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A525-0603-4F71-808F-B07FDA9862D9}" type="slidenum">
              <a:rPr lang="en-IN" smtClean="0"/>
              <a:t>‹#›</a:t>
            </a:fld>
            <a:endParaRPr lang="en-IN"/>
          </a:p>
        </p:txBody>
      </p:sp>
    </p:spTree>
    <p:extLst>
      <p:ext uri="{BB962C8B-B14F-4D97-AF65-F5344CB8AC3E}">
        <p14:creationId xmlns:p14="http://schemas.microsoft.com/office/powerpoint/2010/main" val="2850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Devices</a:t>
            </a:r>
            <a:r>
              <a:rPr lang="en-US" baseline="0" dirty="0"/>
              <a:t> are accessed as files in </a:t>
            </a:r>
            <a:r>
              <a:rPr lang="en-US" baseline="0" dirty="0" err="1"/>
              <a:t>linux</a:t>
            </a:r>
            <a:r>
              <a:rPr lang="en-US" baseline="0" dirty="0"/>
              <a:t>. (confirm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Reads at most size bytes from the file (less if the read hits EOF before obtaining size bytes).</a:t>
            </a:r>
          </a:p>
          <a:p>
            <a:pPr marL="228600" indent="-228600">
              <a:buAutoNum type="arabicPeriod"/>
            </a:pPr>
            <a:r>
              <a:rPr lang="en-US" sz="1200" b="0" i="0" kern="1200" dirty="0">
                <a:solidFill>
                  <a:schemeClr val="tx1"/>
                </a:solidFill>
                <a:latin typeface="+mn-lt"/>
                <a:ea typeface="+mn-ea"/>
                <a:cs typeface="+mn-cs"/>
              </a:rPr>
              <a:t>Reads one entire line from the file. A </a:t>
            </a:r>
            <a:r>
              <a:rPr lang="en-US" sz="1200" b="1" i="0" kern="1200" dirty="0">
                <a:solidFill>
                  <a:schemeClr val="tx1"/>
                </a:solidFill>
                <a:latin typeface="+mn-lt"/>
                <a:ea typeface="+mn-ea"/>
                <a:cs typeface="+mn-cs"/>
              </a:rPr>
              <a:t>trailing newline character is kept in the string</a:t>
            </a:r>
            <a:r>
              <a:rPr lang="en-US" sz="1200" b="0" i="0" kern="1200" dirty="0">
                <a:solidFill>
                  <a:schemeClr val="tx1"/>
                </a:solidFill>
                <a:latin typeface="+mn-lt"/>
                <a:ea typeface="+mn-ea"/>
                <a:cs typeface="+mn-cs"/>
              </a:rPr>
              <a:t>. </a:t>
            </a:r>
            <a:r>
              <a:rPr lang="en-US" dirty="0"/>
              <a:t>Like read(), there is also an optional size option, which, if not provided, defaults to -1, meaning read until the line-ending characters (or EOF) are found. If present, it is possible that an incomplete line is returned if it exceeds size bytes.</a:t>
            </a:r>
            <a:endParaRPr lang="en-US" sz="1200" b="0" i="0" kern="1200" dirty="0">
              <a:solidFill>
                <a:schemeClr val="tx1"/>
              </a:solidFill>
              <a:latin typeface="+mn-lt"/>
              <a:ea typeface="+mn-ea"/>
              <a:cs typeface="+mn-cs"/>
            </a:endParaRPr>
          </a:p>
          <a:p>
            <a:pPr marL="228600" indent="-228600">
              <a:buAutoNum type="arabicPeriod"/>
            </a:pPr>
            <a:r>
              <a:rPr lang="en-US" sz="1200" b="0" i="0" kern="1200" dirty="0">
                <a:solidFill>
                  <a:schemeClr val="tx1"/>
                </a:solidFill>
                <a:latin typeface="+mn-lt"/>
                <a:ea typeface="+mn-ea"/>
                <a:cs typeface="+mn-cs"/>
              </a:rPr>
              <a:t>Reads until EOF using </a:t>
            </a:r>
            <a:r>
              <a:rPr lang="en-US" sz="1200" b="0" i="0" kern="1200" dirty="0" err="1">
                <a:solidFill>
                  <a:schemeClr val="tx1"/>
                </a:solidFill>
                <a:latin typeface="+mn-lt"/>
                <a:ea typeface="+mn-ea"/>
                <a:cs typeface="+mn-cs"/>
              </a:rPr>
              <a:t>readline</a:t>
            </a:r>
            <a:r>
              <a:rPr lang="en-US" sz="1200" b="0" i="0" kern="1200" dirty="0">
                <a:solidFill>
                  <a:schemeClr val="tx1"/>
                </a:solidFill>
                <a:latin typeface="+mn-lt"/>
                <a:ea typeface="+mn-ea"/>
                <a:cs typeface="+mn-cs"/>
              </a:rPr>
              <a:t>() and return a list containing the lines. If the optional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argument is present, instead of reading up to EOF, whole lines </a:t>
            </a:r>
            <a:r>
              <a:rPr lang="en-US" sz="1200" b="0" i="0" kern="1200" dirty="0" err="1">
                <a:solidFill>
                  <a:schemeClr val="tx1"/>
                </a:solidFill>
                <a:latin typeface="+mn-lt"/>
                <a:ea typeface="+mn-ea"/>
                <a:cs typeface="+mn-cs"/>
              </a:rPr>
              <a:t>totalling</a:t>
            </a:r>
            <a:r>
              <a:rPr lang="en-US" sz="1200" b="0" i="0" kern="1200" dirty="0">
                <a:solidFill>
                  <a:schemeClr val="tx1"/>
                </a:solidFill>
                <a:latin typeface="+mn-lt"/>
                <a:ea typeface="+mn-ea"/>
                <a:cs typeface="+mn-cs"/>
              </a:rPr>
              <a:t> approximately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bytes (possibly after rounding up to an internal buffer size) are read.</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3C65A0-E66D-4BE2-9F2F-19719085B551}" type="slidenum">
              <a:rPr lang="en-US" smtClean="0"/>
              <a:pPr/>
              <a:t>17</a:t>
            </a:fld>
            <a:endParaRPr lang="en-US"/>
          </a:p>
        </p:txBody>
      </p:sp>
    </p:spTree>
    <p:extLst>
      <p:ext uri="{BB962C8B-B14F-4D97-AF65-F5344CB8AC3E}">
        <p14:creationId xmlns:p14="http://schemas.microsoft.com/office/powerpoint/2010/main" val="42068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25500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90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7869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9589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360520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7863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4164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777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9601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3524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ED0F3-5FB2-46AA-B250-95636C3F68BA}"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1289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ED0F3-5FB2-46AA-B250-95636C3F68BA}"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2731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8523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162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9ED0F3-5FB2-46AA-B250-95636C3F68BA}" type="datetimeFigureOut">
              <a:rPr lang="en-IN" smtClean="0"/>
              <a:t>11-12-2020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1105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823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9ED0F3-5FB2-46AA-B250-95636C3F68BA}" type="datetimeFigureOut">
              <a:rPr lang="en-IN" smtClean="0"/>
              <a:t>11-12-2020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52DFDE-7A38-42E3-85BE-AA3E4D242084}" type="slidenum">
              <a:rPr lang="en-IN" smtClean="0"/>
              <a:t>‹#›</a:t>
            </a:fld>
            <a:endParaRPr lang="en-IN"/>
          </a:p>
        </p:txBody>
      </p:sp>
    </p:spTree>
    <p:extLst>
      <p:ext uri="{BB962C8B-B14F-4D97-AF65-F5344CB8AC3E}">
        <p14:creationId xmlns:p14="http://schemas.microsoft.com/office/powerpoint/2010/main" val="4123493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library/pickle.html" TargetMode="External"/><Relationship Id="rId2" Type="http://schemas.openxmlformats.org/officeDocument/2006/relationships/hyperlink" Target="https://docs.python.org/2/library/shelve.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2/library/csv.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CBB-CF64-4AC8-827F-FE1F21DB0FBE}"/>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D61191CC-06FB-4A9B-9E58-F19A6BE3D06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9952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a:t>
            </a:r>
          </a:p>
        </p:txBody>
      </p:sp>
      <p:sp>
        <p:nvSpPr>
          <p:cNvPr id="3" name="Content Placeholder 2"/>
          <p:cNvSpPr>
            <a:spLocks noGrp="1"/>
          </p:cNvSpPr>
          <p:nvPr>
            <p:ph idx="1"/>
          </p:nvPr>
        </p:nvSpPr>
        <p:spPr>
          <a:xfrm>
            <a:off x="1981200" y="1447801"/>
            <a:ext cx="8229600" cy="4525963"/>
          </a:xfrm>
        </p:spPr>
        <p:txBody>
          <a:bodyPr>
            <a:normAutofit/>
          </a:bodyPr>
          <a:lstStyle/>
          <a:p>
            <a:r>
              <a:rPr lang="en-US" sz="2400" dirty="0"/>
              <a:t>Text files are convenient because you can read and manipulate them with any text editor, but they’re limited to storing a series of characters. </a:t>
            </a:r>
          </a:p>
          <a:p>
            <a:r>
              <a:rPr lang="en-US" sz="2400" dirty="0"/>
              <a:t>Sometimes you may want to store more complex information, like a list or a dictionary, for example</a:t>
            </a:r>
          </a:p>
          <a:p>
            <a:r>
              <a:rPr lang="en-US" sz="2400" dirty="0"/>
              <a:t>Pickling means to preserve—and that’s just what it means in Python</a:t>
            </a:r>
          </a:p>
          <a:p>
            <a:pPr lvl="1"/>
            <a:r>
              <a:rPr lang="en-US" dirty="0"/>
              <a:t>You can pickle a complex piece of data, like a list or dictionary, and save it in its entirety to a file</a:t>
            </a:r>
          </a:p>
          <a:p>
            <a:r>
              <a:rPr lang="en-US" sz="2400" dirty="0"/>
              <a:t>The </a:t>
            </a:r>
            <a:r>
              <a:rPr lang="en-US" sz="2400" b="1" dirty="0"/>
              <a:t>pickle</a:t>
            </a:r>
            <a:r>
              <a:rPr lang="en-US" sz="2400" dirty="0"/>
              <a:t> module allows you to pickle and store more complex data in a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Can Be Pickled and </a:t>
            </a:r>
            <a:r>
              <a:rPr lang="en-US" sz="3600" dirty="0" err="1"/>
              <a:t>Unpickled</a:t>
            </a:r>
            <a:r>
              <a:rPr lang="en-US" sz="3600" dirty="0"/>
              <a:t>?</a:t>
            </a:r>
          </a:p>
        </p:txBody>
      </p:sp>
      <p:sp>
        <p:nvSpPr>
          <p:cNvPr id="3" name="Content Placeholder 2"/>
          <p:cNvSpPr>
            <a:spLocks noGrp="1"/>
          </p:cNvSpPr>
          <p:nvPr>
            <p:ph idx="1"/>
          </p:nvPr>
        </p:nvSpPr>
        <p:spPr/>
        <p:txBody>
          <a:bodyPr>
            <a:normAutofit/>
          </a:bodyPr>
          <a:lstStyle/>
          <a:p>
            <a:r>
              <a:rPr lang="en-US" dirty="0"/>
              <a:t>The following types can be pickled:</a:t>
            </a:r>
          </a:p>
          <a:p>
            <a:pPr lvl="1"/>
            <a:r>
              <a:rPr lang="en-US" dirty="0"/>
              <a:t>None, True, and False</a:t>
            </a:r>
          </a:p>
          <a:p>
            <a:pPr lvl="1"/>
            <a:r>
              <a:rPr lang="en-US" dirty="0"/>
              <a:t>integers, long integers, floating point numbers, complex numbers</a:t>
            </a:r>
          </a:p>
          <a:p>
            <a:pPr lvl="1"/>
            <a:r>
              <a:rPr lang="en-US" dirty="0"/>
              <a:t>normal and Unicode strings</a:t>
            </a:r>
          </a:p>
          <a:p>
            <a:pPr lvl="1"/>
            <a:r>
              <a:rPr lang="en-US" dirty="0" err="1"/>
              <a:t>tuples</a:t>
            </a:r>
            <a:r>
              <a:rPr lang="en-US" dirty="0"/>
              <a:t>, lists, sets, and dictionaries containing only </a:t>
            </a:r>
            <a:r>
              <a:rPr lang="en-US" dirty="0" err="1"/>
              <a:t>picklable</a:t>
            </a:r>
            <a:r>
              <a:rPr lang="en-US" dirty="0"/>
              <a:t> objects</a:t>
            </a:r>
          </a:p>
          <a:p>
            <a:pPr lvl="1"/>
            <a:r>
              <a:rPr lang="en-US" dirty="0"/>
              <a:t>functions defined at the top level of a module</a:t>
            </a:r>
          </a:p>
          <a:p>
            <a:pPr lvl="1"/>
            <a:r>
              <a:rPr lang="en-US" dirty="0"/>
              <a:t>built-in functions defined at the top level of a module</a:t>
            </a:r>
          </a:p>
          <a:p>
            <a:pPr lvl="1"/>
            <a:r>
              <a:rPr lang="en-US" dirty="0"/>
              <a:t>classes that are defined at the top level of a module</a:t>
            </a:r>
          </a:p>
          <a:p>
            <a:pPr lvl="1"/>
            <a:r>
              <a:rPr lang="en-US" dirty="0"/>
              <a:t>instances of such classes whose </a:t>
            </a:r>
            <a:r>
              <a:rPr lang="en-US" b="1" dirty="0"/>
              <a:t>__</a:t>
            </a:r>
            <a:r>
              <a:rPr lang="en-US" b="1" dirty="0" err="1"/>
              <a:t>dict</a:t>
            </a:r>
            <a:r>
              <a:rPr lang="en-US" b="1" dirty="0"/>
              <a:t>__</a:t>
            </a:r>
            <a:r>
              <a:rPr lang="en-US" dirty="0"/>
              <a:t> or the result of calling </a:t>
            </a:r>
            <a:r>
              <a:rPr lang="en-US" b="1" dirty="0"/>
              <a:t>__</a:t>
            </a:r>
            <a:r>
              <a:rPr lang="en-US" b="1" dirty="0" err="1"/>
              <a:t>getstate</a:t>
            </a:r>
            <a:r>
              <a:rPr lang="en-US" b="1" dirty="0"/>
              <a:t>__()</a:t>
            </a:r>
            <a:r>
              <a:rPr lang="en-US" dirty="0"/>
              <a:t> is </a:t>
            </a:r>
            <a:r>
              <a:rPr lang="en-US" dirty="0" err="1"/>
              <a:t>picklable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The </a:t>
            </a:r>
            <a:r>
              <a:rPr lang="en-US" b="1" dirty="0"/>
              <a:t>shelve</a:t>
            </a:r>
            <a:r>
              <a:rPr lang="en-US" dirty="0"/>
              <a:t> module allows you to store and randomly access pickled objects in a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Pickling and Shelving Functions</a:t>
            </a:r>
          </a:p>
        </p:txBody>
      </p:sp>
      <p:graphicFrame>
        <p:nvGraphicFramePr>
          <p:cNvPr id="4" name="Table 3"/>
          <p:cNvGraphicFramePr>
            <a:graphicFrameLocks noGrp="1"/>
          </p:cNvGraphicFramePr>
          <p:nvPr/>
        </p:nvGraphicFramePr>
        <p:xfrm>
          <a:off x="2057400" y="1447800"/>
          <a:ext cx="8153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sz="1600" dirty="0"/>
                        <a:t>Function</a:t>
                      </a:r>
                    </a:p>
                  </a:txBody>
                  <a:tcPr/>
                </a:tc>
                <a:tc>
                  <a:txBody>
                    <a:bodyPr/>
                    <a:lstStyle/>
                    <a:p>
                      <a:r>
                        <a:rPr lang="en-US" sz="1600" dirty="0"/>
                        <a:t>Purpose</a:t>
                      </a:r>
                    </a:p>
                  </a:txBody>
                  <a:tcPr/>
                </a:tc>
                <a:extLst>
                  <a:ext uri="{0D108BD9-81ED-4DB2-BD59-A6C34878D82A}">
                    <a16:rowId xmlns:a16="http://schemas.microsoft.com/office/drawing/2014/main" val="10000"/>
                  </a:ext>
                </a:extLst>
              </a:tr>
              <a:tr h="370840">
                <a:tc>
                  <a:txBody>
                    <a:bodyPr/>
                    <a:lstStyle/>
                    <a:p>
                      <a:r>
                        <a:rPr lang="en-US" sz="1600" dirty="0" err="1"/>
                        <a:t>pickle.dump</a:t>
                      </a:r>
                      <a:r>
                        <a:rPr lang="en-US" sz="1600" dirty="0"/>
                        <a:t>(</a:t>
                      </a:r>
                      <a:r>
                        <a:rPr lang="en-US" sz="1600" dirty="0" err="1"/>
                        <a:t>obj</a:t>
                      </a:r>
                      <a:r>
                        <a:rPr lang="en-US" sz="1600" dirty="0"/>
                        <a:t>,</a:t>
                      </a:r>
                      <a:r>
                        <a:rPr lang="en-US" sz="1600" baseline="0" dirty="0"/>
                        <a:t> </a:t>
                      </a:r>
                      <a:r>
                        <a:rPr lang="en-US" sz="1600" baseline="0" dirty="0" err="1"/>
                        <a:t>file_handle</a:t>
                      </a:r>
                      <a:r>
                        <a:rPr lang="en-US" sz="1600" baseline="0" dirty="0"/>
                        <a:t>)</a:t>
                      </a:r>
                      <a:endParaRPr lang="en-US" sz="1600" dirty="0"/>
                    </a:p>
                  </a:txBody>
                  <a:tcPr/>
                </a:tc>
                <a:tc>
                  <a:txBody>
                    <a:bodyPr/>
                    <a:lstStyle/>
                    <a:p>
                      <a:r>
                        <a:rPr lang="en-US" sz="1600" b="0" i="0" kern="1200" dirty="0">
                          <a:solidFill>
                            <a:schemeClr val="dk1"/>
                          </a:solidFill>
                          <a:latin typeface="+mn-lt"/>
                          <a:ea typeface="+mn-ea"/>
                          <a:cs typeface="+mn-cs"/>
                        </a:rPr>
                        <a:t>Write a pickled representation of </a:t>
                      </a:r>
                      <a:r>
                        <a:rPr lang="en-US" sz="1600" b="0" i="1" kern="1200" dirty="0" err="1">
                          <a:solidFill>
                            <a:schemeClr val="dk1"/>
                          </a:solidFill>
                          <a:latin typeface="+mn-lt"/>
                          <a:ea typeface="+mn-ea"/>
                          <a:cs typeface="+mn-cs"/>
                        </a:rPr>
                        <a:t>obj</a:t>
                      </a:r>
                      <a:r>
                        <a:rPr lang="en-US" sz="1600" b="0" i="0" kern="1200" dirty="0">
                          <a:solidFill>
                            <a:schemeClr val="dk1"/>
                          </a:solidFill>
                          <a:latin typeface="+mn-lt"/>
                          <a:ea typeface="+mn-ea"/>
                          <a:cs typeface="+mn-cs"/>
                        </a:rPr>
                        <a:t> to the open file object </a:t>
                      </a:r>
                      <a:r>
                        <a:rPr lang="en-US" sz="1600" b="0" i="1" kern="1200" dirty="0">
                          <a:solidFill>
                            <a:schemeClr val="dk1"/>
                          </a:solidFill>
                          <a:latin typeface="+mn-lt"/>
                          <a:ea typeface="+mn-ea"/>
                          <a:cs typeface="+mn-cs"/>
                        </a:rPr>
                        <a:t>file</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t>pickle.load</a:t>
                      </a:r>
                      <a:r>
                        <a:rPr lang="en-US" sz="1600" dirty="0"/>
                        <a:t>(file)</a:t>
                      </a:r>
                    </a:p>
                  </a:txBody>
                  <a:tcPr/>
                </a:tc>
                <a:tc>
                  <a:txBody>
                    <a:bodyPr/>
                    <a:lstStyle/>
                    <a:p>
                      <a:r>
                        <a:rPr lang="en-US" sz="1600" b="0" i="0" kern="1200" dirty="0">
                          <a:solidFill>
                            <a:schemeClr val="dk1"/>
                          </a:solidFill>
                          <a:latin typeface="+mn-lt"/>
                          <a:ea typeface="+mn-ea"/>
                          <a:cs typeface="+mn-cs"/>
                        </a:rPr>
                        <a:t>Read a string from the open file object </a:t>
                      </a:r>
                      <a:r>
                        <a:rPr lang="en-US" sz="1600" b="0" i="1" kern="1200" dirty="0">
                          <a:solidFill>
                            <a:schemeClr val="dk1"/>
                          </a:solidFill>
                          <a:latin typeface="+mn-lt"/>
                          <a:ea typeface="+mn-ea"/>
                          <a:cs typeface="+mn-cs"/>
                        </a:rPr>
                        <a:t>file</a:t>
                      </a:r>
                      <a:r>
                        <a:rPr lang="en-US" sz="1600" b="0" i="0" kern="1200" dirty="0">
                          <a:solidFill>
                            <a:schemeClr val="dk1"/>
                          </a:solidFill>
                          <a:latin typeface="+mn-lt"/>
                          <a:ea typeface="+mn-ea"/>
                          <a:cs typeface="+mn-cs"/>
                        </a:rPr>
                        <a:t> and interpret it as a pickle data stream, reconstructing and returning the original object hierarchy</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a:t>shelve.open</a:t>
                      </a:r>
                      <a:r>
                        <a:rPr lang="en-US" sz="1600" b="0" i="0" kern="1200" dirty="0">
                          <a:solidFill>
                            <a:schemeClr val="dk1"/>
                          </a:solidFill>
                          <a:latin typeface="+mn-lt"/>
                          <a:ea typeface="+mn-ea"/>
                          <a:cs typeface="+mn-cs"/>
                        </a:rPr>
                        <a:t>(</a:t>
                      </a:r>
                      <a:r>
                        <a:rPr lang="en-US" sz="1600" b="0" i="1" kern="1200" dirty="0">
                          <a:solidFill>
                            <a:schemeClr val="dk1"/>
                          </a:solidFill>
                          <a:latin typeface="+mn-lt"/>
                          <a:ea typeface="+mn-ea"/>
                          <a:cs typeface="+mn-cs"/>
                        </a:rPr>
                        <a:t>filename</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flag='c'</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protocol=None</a:t>
                      </a:r>
                      <a:r>
                        <a:rPr lang="en-US" sz="1600" b="0" i="0" kern="1200" dirty="0">
                          <a:solidFill>
                            <a:schemeClr val="dk1"/>
                          </a:solidFill>
                          <a:latin typeface="+mn-lt"/>
                          <a:ea typeface="+mn-ea"/>
                          <a:cs typeface="+mn-cs"/>
                        </a:rPr>
                        <a:t>, </a:t>
                      </a:r>
                      <a:r>
                        <a:rPr lang="en-US" sz="1600" b="0" i="1" kern="1200" dirty="0" err="1">
                          <a:solidFill>
                            <a:schemeClr val="dk1"/>
                          </a:solidFill>
                          <a:latin typeface="+mn-lt"/>
                          <a:ea typeface="+mn-ea"/>
                          <a:cs typeface="+mn-cs"/>
                        </a:rPr>
                        <a:t>writeback</a:t>
                      </a:r>
                      <a:r>
                        <a:rPr lang="en-US" sz="1600" b="0" i="1" kern="1200" dirty="0">
                          <a:solidFill>
                            <a:schemeClr val="dk1"/>
                          </a:solidFill>
                          <a:latin typeface="+mn-lt"/>
                          <a:ea typeface="+mn-ea"/>
                          <a:cs typeface="+mn-cs"/>
                        </a:rPr>
                        <a:t>=False</a:t>
                      </a:r>
                      <a:r>
                        <a:rPr lang="en-US" sz="1600" b="0" i="0" kern="1200" dirty="0">
                          <a:solidFill>
                            <a:schemeClr val="dk1"/>
                          </a:solidFill>
                          <a:latin typeface="+mn-lt"/>
                          <a:ea typeface="+mn-ea"/>
                          <a:cs typeface="+mn-cs"/>
                        </a:rPr>
                        <a:t>)</a:t>
                      </a:r>
                      <a:endParaRPr lang="en-US" sz="1600" dirty="0"/>
                    </a:p>
                  </a:txBody>
                  <a:tcPr/>
                </a:tc>
                <a:tc>
                  <a:txBody>
                    <a:bodyPr/>
                    <a:lstStyle/>
                    <a:p>
                      <a:r>
                        <a:rPr lang="en-US" sz="1600" b="0" i="0" kern="1200" dirty="0">
                          <a:solidFill>
                            <a:schemeClr val="dk1"/>
                          </a:solidFill>
                          <a:latin typeface="+mn-lt"/>
                          <a:ea typeface="+mn-ea"/>
                          <a:cs typeface="+mn-cs"/>
                        </a:rPr>
                        <a:t>Open a persistent dictionary. The filename specified is the base filename for the underlying database </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t>Shelf.sync</a:t>
                      </a:r>
                      <a:r>
                        <a:rPr lang="en-US" sz="1600" dirty="0"/>
                        <a:t>()</a:t>
                      </a:r>
                    </a:p>
                  </a:txBody>
                  <a:tcPr/>
                </a:tc>
                <a:tc>
                  <a:txBody>
                    <a:bodyPr/>
                    <a:lstStyle/>
                    <a:p>
                      <a:r>
                        <a:rPr lang="en-US" sz="1600" b="0" i="0" kern="1200" dirty="0">
                          <a:solidFill>
                            <a:schemeClr val="dk1"/>
                          </a:solidFill>
                          <a:latin typeface="+mn-lt"/>
                          <a:ea typeface="+mn-ea"/>
                          <a:cs typeface="+mn-cs"/>
                        </a:rPr>
                        <a:t>Write back all entries in the cache if the shelf was opened with </a:t>
                      </a:r>
                      <a:r>
                        <a:rPr lang="en-US" sz="1600" b="0" i="1" kern="1200" dirty="0" err="1">
                          <a:solidFill>
                            <a:schemeClr val="dk1"/>
                          </a:solidFill>
                          <a:latin typeface="+mn-lt"/>
                          <a:ea typeface="+mn-ea"/>
                          <a:cs typeface="+mn-cs"/>
                        </a:rPr>
                        <a:t>writeback</a:t>
                      </a:r>
                      <a:r>
                        <a:rPr lang="en-US" sz="1600" b="0" i="0" kern="1200" dirty="0">
                          <a:solidFill>
                            <a:schemeClr val="dk1"/>
                          </a:solidFill>
                          <a:latin typeface="+mn-lt"/>
                          <a:ea typeface="+mn-ea"/>
                          <a:cs typeface="+mn-cs"/>
                        </a:rPr>
                        <a:t> set to </a:t>
                      </a:r>
                      <a:r>
                        <a:rPr lang="en-US" sz="1600" b="0" i="0" u="none" strike="noStrike" kern="1200" dirty="0">
                          <a:solidFill>
                            <a:schemeClr val="dk1"/>
                          </a:solidFill>
                          <a:latin typeface="+mn-lt"/>
                          <a:ea typeface="+mn-ea"/>
                          <a:cs typeface="+mn-cs"/>
                        </a:rPr>
                        <a:t>True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t>Shelf.close</a:t>
                      </a:r>
                      <a:r>
                        <a:rPr lang="en-US" sz="1600" dirty="0"/>
                        <a:t>()</a:t>
                      </a:r>
                    </a:p>
                  </a:txBody>
                  <a:tcPr/>
                </a:tc>
                <a:tc>
                  <a:txBody>
                    <a:bodyPr/>
                    <a:lstStyle/>
                    <a:p>
                      <a:r>
                        <a:rPr lang="en-US" sz="1600" b="0" i="0" kern="1200" dirty="0">
                          <a:solidFill>
                            <a:schemeClr val="dk1"/>
                          </a:solidFill>
                          <a:latin typeface="+mn-lt"/>
                          <a:ea typeface="+mn-ea"/>
                          <a:cs typeface="+mn-cs"/>
                        </a:rPr>
                        <a:t>Synchronize and close the persistent </a:t>
                      </a:r>
                      <a:r>
                        <a:rPr lang="en-US" sz="1600" b="0" i="1" kern="1200" dirty="0" err="1">
                          <a:solidFill>
                            <a:schemeClr val="dk1"/>
                          </a:solidFill>
                          <a:latin typeface="+mn-lt"/>
                          <a:ea typeface="+mn-ea"/>
                          <a:cs typeface="+mn-cs"/>
                        </a:rPr>
                        <a:t>dict</a:t>
                      </a:r>
                      <a:r>
                        <a:rPr lang="en-US" sz="1600" b="0" i="0" kern="1200" dirty="0">
                          <a:solidFill>
                            <a:schemeClr val="dk1"/>
                          </a:solidFill>
                          <a:latin typeface="+mn-lt"/>
                          <a:ea typeface="+mn-ea"/>
                          <a:cs typeface="+mn-cs"/>
                        </a:rPr>
                        <a:t> object.</a:t>
                      </a:r>
                      <a:endParaRPr lang="en-US" sz="1600" dirty="0"/>
                    </a:p>
                  </a:txBody>
                  <a:tcPr/>
                </a:tc>
                <a:extLst>
                  <a:ext uri="{0D108BD9-81ED-4DB2-BD59-A6C34878D82A}">
                    <a16:rowId xmlns:a16="http://schemas.microsoft.com/office/drawing/2014/main" val="10005"/>
                  </a:ext>
                </a:extLst>
              </a:tr>
            </a:tbl>
          </a:graphicData>
        </a:graphic>
      </p:graphicFrame>
      <p:sp>
        <p:nvSpPr>
          <p:cNvPr id="5" name="Rounded Rectangle 4"/>
          <p:cNvSpPr/>
          <p:nvPr/>
        </p:nvSpPr>
        <p:spPr>
          <a:xfrm>
            <a:off x="2057400" y="5334000"/>
            <a:ext cx="8153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2"/>
              </a:rPr>
              <a:t>https://docs.python.org/2/library/shelve.html</a:t>
            </a:r>
            <a:endParaRPr lang="en-US" sz="1600" dirty="0"/>
          </a:p>
          <a:p>
            <a:r>
              <a:rPr lang="en-US" sz="1600" dirty="0">
                <a:hlinkClick r:id="rId3"/>
              </a:rPr>
              <a:t>https://docs.python.org/2/library/pickle.html</a:t>
            </a:r>
            <a:r>
              <a:rPr lang="en-US" sz="16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 Example</a:t>
            </a:r>
          </a:p>
        </p:txBody>
      </p:sp>
      <p:sp>
        <p:nvSpPr>
          <p:cNvPr id="4" name="TextBox 3"/>
          <p:cNvSpPr txBox="1"/>
          <p:nvPr/>
        </p:nvSpPr>
        <p:spPr>
          <a:xfrm>
            <a:off x="2286000" y="1447801"/>
            <a:ext cx="7391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pickle_demo.py: Demonstrates pickling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pickle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print("Pickling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["sweet", "hot", "dill"]</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wb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(variety,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(shape,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(brand, f)</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rb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shape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print(variety)</a:t>
            </a:r>
          </a:p>
          <a:p>
            <a:r>
              <a:rPr lang="en-US" sz="1200" dirty="0">
                <a:latin typeface="Courier New" pitchFamily="49" charset="0"/>
                <a:cs typeface="Courier New" pitchFamily="49" charset="0"/>
              </a:rPr>
              <a:t>print(shape)</a:t>
            </a:r>
          </a:p>
          <a:p>
            <a:r>
              <a:rPr lang="en-US" sz="1200" dirty="0">
                <a:latin typeface="Courier New" pitchFamily="49" charset="0"/>
                <a:cs typeface="Courier New" pitchFamily="49" charset="0"/>
              </a:rPr>
              <a:t>print(brand)</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209800" y="1676401"/>
            <a:ext cx="49530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Pickling lists</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['sweet', 'hot', 'dill']</a:t>
            </a:r>
          </a:p>
          <a:p>
            <a:r>
              <a:rPr lang="en-US" sz="1200" dirty="0">
                <a:latin typeface="Courier New" pitchFamily="49" charset="0"/>
                <a:cs typeface="Courier New" pitchFamily="49" charset="0"/>
              </a:rPr>
              <a:t>['whole', 'spear', 'chip']</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p:txBody>
      </p:sp>
      <p:pic>
        <p:nvPicPr>
          <p:cNvPr id="4" name="Picture 3" descr="pickle_demo.PNG"/>
          <p:cNvPicPr>
            <a:picLocks noChangeAspect="1"/>
          </p:cNvPicPr>
          <p:nvPr/>
        </p:nvPicPr>
        <p:blipFill>
          <a:blip r:embed="rId2"/>
          <a:stretch>
            <a:fillRect/>
          </a:stretch>
        </p:blipFill>
        <p:spPr>
          <a:xfrm>
            <a:off x="2209800" y="3200400"/>
            <a:ext cx="4038600" cy="3031468"/>
          </a:xfrm>
          <a:prstGeom prst="rect">
            <a:avLst/>
          </a:prstGeom>
        </p:spPr>
      </p:pic>
      <p:sp>
        <p:nvSpPr>
          <p:cNvPr id="5" name="Rounded Rectangle 4"/>
          <p:cNvSpPr/>
          <p:nvPr/>
        </p:nvSpPr>
        <p:spPr>
          <a:xfrm>
            <a:off x="6781800" y="3886200"/>
            <a:ext cx="2209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pickles1.dat</a:t>
            </a:r>
          </a:p>
        </p:txBody>
      </p:sp>
      <p:cxnSp>
        <p:nvCxnSpPr>
          <p:cNvPr id="7" name="Straight Arrow Connector 6"/>
          <p:cNvCxnSpPr>
            <a:stCxn id="5" idx="1"/>
          </p:cNvCxnSpPr>
          <p:nvPr/>
        </p:nvCxnSpPr>
        <p:spPr>
          <a:xfrm rot="10800000" flipV="1">
            <a:off x="5029200" y="403860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 Example</a:t>
            </a:r>
          </a:p>
        </p:txBody>
      </p:sp>
      <p:sp>
        <p:nvSpPr>
          <p:cNvPr id="3" name="TextBox 2"/>
          <p:cNvSpPr txBox="1"/>
          <p:nvPr/>
        </p:nvSpPr>
        <p:spPr>
          <a:xfrm>
            <a:off x="2286000" y="1447800"/>
            <a:ext cx="73914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shelve_demo.py: Demonstrates shelving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shelve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nShelving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 = </a:t>
            </a:r>
            <a:r>
              <a:rPr lang="en-US" sz="1200" dirty="0" err="1">
                <a:latin typeface="Courier New" pitchFamily="49" charset="0"/>
                <a:cs typeface="Courier New" pitchFamily="49" charset="0"/>
              </a:rPr>
              <a:t>shelve.open</a:t>
            </a:r>
            <a:r>
              <a:rPr lang="en-US" sz="1200" dirty="0">
                <a:latin typeface="Courier New" pitchFamily="49" charset="0"/>
                <a:cs typeface="Courier New" pitchFamily="49" charset="0"/>
              </a:rPr>
              <a:t>("pickles2.dat")</a:t>
            </a:r>
          </a:p>
          <a:p>
            <a:r>
              <a:rPr lang="en-US" sz="1200" dirty="0">
                <a:latin typeface="Courier New" pitchFamily="49" charset="0"/>
                <a:cs typeface="Courier New" pitchFamily="49" charset="0"/>
              </a:rPr>
              <a:t>s["variety"] = ["sweet", "hot", "dill"]</a:t>
            </a:r>
          </a:p>
          <a:p>
            <a:r>
              <a:rPr lang="en-US" sz="1200" dirty="0">
                <a:latin typeface="Courier New" pitchFamily="49" charset="0"/>
                <a:cs typeface="Courier New" pitchFamily="49" charset="0"/>
              </a:rPr>
              <a:t>s["shape"] = ["whole", "spear", "chip"]</a:t>
            </a:r>
          </a:p>
          <a:p>
            <a:r>
              <a:rPr lang="en-US" sz="1200" dirty="0">
                <a:latin typeface="Courier New" pitchFamily="49" charset="0"/>
                <a:cs typeface="Courier New" pitchFamily="49" charset="0"/>
              </a:rPr>
              <a:t>s["brand"]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err="1">
                <a:latin typeface="Courier New" pitchFamily="49" charset="0"/>
                <a:cs typeface="Courier New" pitchFamily="49" charset="0"/>
              </a:rPr>
              <a:t>s.sync</a:t>
            </a:r>
            <a:r>
              <a:rPr lang="en-US" sz="1200" dirty="0">
                <a:latin typeface="Courier New" pitchFamily="49" charset="0"/>
                <a:cs typeface="Courier New" pitchFamily="49" charset="0"/>
              </a:rPr>
              <a:t>()    # make sure data is written</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nRetrieving</a:t>
            </a:r>
            <a:r>
              <a:rPr lang="en-US" sz="1200" dirty="0">
                <a:latin typeface="Courier New" pitchFamily="49" charset="0"/>
                <a:cs typeface="Courier New" pitchFamily="49" charset="0"/>
              </a:rPr>
              <a:t> lists from a shelved file:")</a:t>
            </a:r>
          </a:p>
          <a:p>
            <a:r>
              <a:rPr lang="en-US" sz="1200" dirty="0">
                <a:latin typeface="Courier New" pitchFamily="49" charset="0"/>
                <a:cs typeface="Courier New" pitchFamily="49" charset="0"/>
              </a:rPr>
              <a:t>print("brand -", s["brand"])</a:t>
            </a:r>
          </a:p>
          <a:p>
            <a:r>
              <a:rPr lang="en-US" sz="1200" dirty="0">
                <a:latin typeface="Courier New" pitchFamily="49" charset="0"/>
                <a:cs typeface="Courier New" pitchFamily="49" charset="0"/>
              </a:rPr>
              <a:t>print("shape -", s["shape"])</a:t>
            </a:r>
          </a:p>
          <a:p>
            <a:r>
              <a:rPr lang="en-US" sz="1200" dirty="0">
                <a:latin typeface="Courier New" pitchFamily="49" charset="0"/>
                <a:cs typeface="Courier New" pitchFamily="49" charset="0"/>
              </a:rPr>
              <a:t>print("variety -", s["variety"])</a:t>
            </a:r>
          </a:p>
          <a:p>
            <a:r>
              <a:rPr lang="en-US" sz="1200" dirty="0" err="1">
                <a:latin typeface="Courier New" pitchFamily="49" charset="0"/>
                <a:cs typeface="Courier New" pitchFamily="49" charset="0"/>
              </a:rPr>
              <a:t>s.close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input("\n\</a:t>
            </a:r>
            <a:r>
              <a:rPr lang="en-US" sz="1200" dirty="0" err="1">
                <a:latin typeface="Courier New" pitchFamily="49" charset="0"/>
                <a:cs typeface="Courier New" pitchFamily="49" charset="0"/>
              </a:rPr>
              <a:t>nPress</a:t>
            </a:r>
            <a:r>
              <a:rPr lang="en-US" sz="1200" dirty="0">
                <a:latin typeface="Courier New" pitchFamily="49" charset="0"/>
                <a:cs typeface="Courier New" pitchFamily="49" charset="0"/>
              </a:rPr>
              <a:t> the enter key to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4" name="TextBox 3"/>
          <p:cNvSpPr txBox="1"/>
          <p:nvPr/>
        </p:nvSpPr>
        <p:spPr>
          <a:xfrm>
            <a:off x="2209800" y="1676400"/>
            <a:ext cx="49530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Shelving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Retrieving lists from a shelved file:</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variety - ['sweet', 'hot', 'dill']</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Press the enter key to exit.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CEF-5AAB-46E7-9147-13A26F1923C0}"/>
              </a:ext>
            </a:extLst>
          </p:cNvPr>
          <p:cNvSpPr>
            <a:spLocks noGrp="1"/>
          </p:cNvSpPr>
          <p:nvPr>
            <p:ph type="title"/>
          </p:nvPr>
        </p:nvSpPr>
        <p:spPr/>
        <p:txBody>
          <a:bodyPr/>
          <a:lstStyle/>
          <a:p>
            <a:r>
              <a:rPr lang="en-IN" dirty="0"/>
              <a:t>The string </a:t>
            </a:r>
            <a:r>
              <a:rPr lang="en-IN" b="1" dirty="0"/>
              <a:t>format</a:t>
            </a:r>
            <a:r>
              <a:rPr lang="en-IN" dirty="0"/>
              <a:t> function</a:t>
            </a:r>
          </a:p>
        </p:txBody>
      </p:sp>
      <p:sp>
        <p:nvSpPr>
          <p:cNvPr id="3" name="Content Placeholder 2">
            <a:extLst>
              <a:ext uri="{FF2B5EF4-FFF2-40B4-BE49-F238E27FC236}">
                <a16:creationId xmlns:a16="http://schemas.microsoft.com/office/drawing/2014/main" id="{08494F41-5E4E-412B-87A7-CBDE63AF4940}"/>
              </a:ext>
            </a:extLst>
          </p:cNvPr>
          <p:cNvSpPr>
            <a:spLocks noGrp="1"/>
          </p:cNvSpPr>
          <p:nvPr>
            <p:ph idx="1"/>
          </p:nvPr>
        </p:nvSpPr>
        <p:spPr/>
        <p:txBody>
          <a:bodyPr/>
          <a:lstStyle/>
          <a:p>
            <a:r>
              <a:rPr lang="en-US" dirty="0"/>
              <a:t>The format() method formats the specified value(s) and insert them inside the string's placeholder.</a:t>
            </a:r>
          </a:p>
          <a:p>
            <a:r>
              <a:rPr lang="en-US" dirty="0"/>
              <a:t>The placeholder is defined using curly brackets: {}. Read more about the placeholders in the Placeholder section below.</a:t>
            </a:r>
          </a:p>
          <a:p>
            <a:r>
              <a:rPr lang="en-US" dirty="0"/>
              <a:t>The format() method returns the formatted string.</a:t>
            </a:r>
          </a:p>
          <a:p>
            <a:r>
              <a:rPr lang="en-US" dirty="0"/>
              <a:t>Syntax</a:t>
            </a:r>
          </a:p>
          <a:p>
            <a:pPr marL="0" indent="0">
              <a:buNone/>
            </a:pPr>
            <a:r>
              <a:rPr lang="en-US" dirty="0"/>
              <a:t>	</a:t>
            </a:r>
            <a:r>
              <a:rPr lang="en-US" dirty="0" err="1"/>
              <a:t>string.format</a:t>
            </a:r>
            <a:r>
              <a:rPr lang="en-US" dirty="0"/>
              <a:t>(value1, value2...) </a:t>
            </a:r>
            <a:endParaRPr lang="en-IN" dirty="0"/>
          </a:p>
        </p:txBody>
      </p:sp>
    </p:spTree>
    <p:extLst>
      <p:ext uri="{BB962C8B-B14F-4D97-AF65-F5344CB8AC3E}">
        <p14:creationId xmlns:p14="http://schemas.microsoft.com/office/powerpoint/2010/main" val="261881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F59-0F2F-406D-BBAA-405BB7133BDF}"/>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4E456563-900D-4EE7-B59D-E46E3F52A7DC}"/>
              </a:ext>
            </a:extLst>
          </p:cNvPr>
          <p:cNvSpPr>
            <a:spLocks noGrp="1"/>
          </p:cNvSpPr>
          <p:nvPr>
            <p:ph idx="1"/>
          </p:nvPr>
        </p:nvSpPr>
        <p:spPr/>
        <p:txBody>
          <a:bodyPr/>
          <a:lstStyle/>
          <a:p>
            <a:pPr marL="0" indent="0">
              <a:buNone/>
            </a:pPr>
            <a:r>
              <a:rPr lang="en-IN" dirty="0"/>
              <a:t>Let’s check the code</a:t>
            </a:r>
          </a:p>
        </p:txBody>
      </p:sp>
    </p:spTree>
    <p:extLst>
      <p:ext uri="{BB962C8B-B14F-4D97-AF65-F5344CB8AC3E}">
        <p14:creationId xmlns:p14="http://schemas.microsoft.com/office/powerpoint/2010/main" val="7703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Files</a:t>
            </a:r>
          </a:p>
        </p:txBody>
      </p:sp>
      <p:sp>
        <p:nvSpPr>
          <p:cNvPr id="3" name="Content Placeholder 2"/>
          <p:cNvSpPr>
            <a:spLocks noGrp="1"/>
          </p:cNvSpPr>
          <p:nvPr>
            <p:ph idx="1"/>
          </p:nvPr>
        </p:nvSpPr>
        <p:spPr/>
        <p:txBody>
          <a:bodyPr>
            <a:normAutofit/>
          </a:bodyPr>
          <a:lstStyle/>
          <a:p>
            <a:r>
              <a:rPr lang="en-US" dirty="0"/>
              <a:t>Traditional definition: A computer file is a resource for storing information, which is available to a computer program and is usually based on some kind of durable storage</a:t>
            </a:r>
          </a:p>
          <a:p>
            <a:r>
              <a:rPr lang="en-US" dirty="0"/>
              <a:t>In Python, these files can be accessed using the file object discussed in the next few slides</a:t>
            </a:r>
          </a:p>
          <a:p>
            <a:r>
              <a:rPr lang="en-US" dirty="0"/>
              <a:t>File objects can be used to access not only normal disk files, but also any other type of "file" that uses that abstraction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733800"/>
            <a:ext cx="1922318" cy="13716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153400" y="3733800"/>
            <a:ext cx="248384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222518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lnSpcReduction="10000"/>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
        <p:nvSpPr>
          <p:cNvPr id="6" name="Rectangle: Rounded Corners 5">
            <a:extLst>
              <a:ext uri="{FF2B5EF4-FFF2-40B4-BE49-F238E27FC236}">
                <a16:creationId xmlns:a16="http://schemas.microsoft.com/office/drawing/2014/main" id="{E5EBADAB-191C-4EA8-B077-0FB8DD9E3521}"/>
              </a:ext>
            </a:extLst>
          </p:cNvPr>
          <p:cNvSpPr/>
          <p:nvPr/>
        </p:nvSpPr>
        <p:spPr>
          <a:xfrm>
            <a:off x="7848600" y="813732"/>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sp>
        <p:nvSpPr>
          <p:cNvPr id="7" name="Rectangle: Rounded Corners 6">
            <a:extLst>
              <a:ext uri="{FF2B5EF4-FFF2-40B4-BE49-F238E27FC236}">
                <a16:creationId xmlns:a16="http://schemas.microsoft.com/office/drawing/2014/main" id="{EB752CE5-8274-41E3-AA16-E7DBAE372A95}"/>
              </a:ext>
            </a:extLst>
          </p:cNvPr>
          <p:cNvSpPr/>
          <p:nvPr/>
        </p:nvSpPr>
        <p:spPr>
          <a:xfrm>
            <a:off x="9018165" y="132433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a:xfrm>
            <a:off x="1103312" y="2052918"/>
            <a:ext cx="10364438" cy="4195481"/>
          </a:xfrm>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  123.123.123.123</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 1234.1234.1234.1234.1234.1234</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Opening a File</a:t>
            </a:r>
          </a:p>
        </p:txBody>
      </p:sp>
      <p:sp>
        <p:nvSpPr>
          <p:cNvPr id="3" name="Content Placeholder 2"/>
          <p:cNvSpPr>
            <a:spLocks noGrp="1"/>
          </p:cNvSpPr>
          <p:nvPr>
            <p:ph idx="1"/>
          </p:nvPr>
        </p:nvSpPr>
        <p:spPr/>
        <p:txBody>
          <a:bodyPr>
            <a:normAutofit fontScale="77500" lnSpcReduction="20000"/>
          </a:bodyPr>
          <a:lstStyle/>
          <a:p>
            <a:r>
              <a:rPr lang="en-US" dirty="0"/>
              <a:t>To open a file use the open() or file() functions</a:t>
            </a:r>
          </a:p>
          <a:p>
            <a:r>
              <a:rPr lang="en-US" dirty="0"/>
              <a:t>Syntax: </a:t>
            </a:r>
          </a:p>
          <a:p>
            <a:pPr>
              <a:buNone/>
            </a:pPr>
            <a:r>
              <a:rPr lang="en-US" b="1" dirty="0"/>
              <a:t>	</a:t>
            </a:r>
            <a:r>
              <a:rPr lang="en-US" b="1" dirty="0" err="1"/>
              <a:t>file_object</a:t>
            </a:r>
            <a:r>
              <a:rPr lang="en-US" b="1" dirty="0"/>
              <a:t> = open(</a:t>
            </a:r>
            <a:r>
              <a:rPr lang="en-US" b="1" dirty="0" err="1"/>
              <a:t>file_name</a:t>
            </a:r>
            <a:r>
              <a:rPr lang="en-US" b="1" dirty="0"/>
              <a:t> [, </a:t>
            </a:r>
            <a:r>
              <a:rPr lang="en-US" b="1" dirty="0" err="1"/>
              <a:t>access_mode</a:t>
            </a:r>
            <a:r>
              <a:rPr lang="en-US" b="1" dirty="0"/>
              <a:t>][, buffering])</a:t>
            </a:r>
          </a:p>
          <a:p>
            <a:pPr lvl="1"/>
            <a:r>
              <a:rPr lang="en-US" sz="2600" b="1" dirty="0" err="1"/>
              <a:t>file_name</a:t>
            </a:r>
            <a:r>
              <a:rPr lang="en-US" sz="2600" b="1" dirty="0"/>
              <a:t>:</a:t>
            </a:r>
            <a:r>
              <a:rPr lang="en-US" sz="2600" dirty="0"/>
              <a:t> The </a:t>
            </a:r>
            <a:r>
              <a:rPr lang="en-US" sz="2600" dirty="0" err="1"/>
              <a:t>file_name</a:t>
            </a:r>
            <a:r>
              <a:rPr lang="en-US" sz="2600" dirty="0"/>
              <a:t> argument is a string value that contains the name of the file that you want to access.</a:t>
            </a:r>
          </a:p>
          <a:p>
            <a:pPr lvl="1"/>
            <a:r>
              <a:rPr lang="en-US" sz="2600" b="1" dirty="0" err="1"/>
              <a:t>access_mode</a:t>
            </a:r>
            <a:r>
              <a:rPr lang="en-US" sz="2600" b="1" dirty="0"/>
              <a:t>:</a:t>
            </a:r>
            <a:r>
              <a:rPr lang="en-US" sz="2600" dirty="0"/>
              <a:t> The </a:t>
            </a:r>
            <a:r>
              <a:rPr lang="en-US" sz="2600" dirty="0" err="1"/>
              <a:t>access_mode</a:t>
            </a:r>
            <a:r>
              <a:rPr lang="en-US" sz="2600" dirty="0"/>
              <a:t> determines the mode in which the file has to be opened, i.e., read, write, append, etc. </a:t>
            </a:r>
          </a:p>
          <a:p>
            <a:pPr lvl="1"/>
            <a:r>
              <a:rPr lang="en-US" sz="2600" b="1" dirty="0"/>
              <a:t>buffering:</a:t>
            </a:r>
            <a:r>
              <a:rPr lang="en-US" sz="2600"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
        <p:nvSpPr>
          <p:cNvPr id="4" name="Rectangle: Rounded Corners 3">
            <a:extLst>
              <a:ext uri="{FF2B5EF4-FFF2-40B4-BE49-F238E27FC236}">
                <a16:creationId xmlns:a16="http://schemas.microsoft.com/office/drawing/2014/main" id="{4E35EF81-A9D8-4FB8-955F-5F85327BA484}"/>
              </a:ext>
            </a:extLst>
          </p:cNvPr>
          <p:cNvSpPr/>
          <p:nvPr/>
        </p:nvSpPr>
        <p:spPr>
          <a:xfrm>
            <a:off x="6096000"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Server</a:t>
            </a:r>
            <a:endParaRPr lang="en-IN" dirty="0"/>
          </a:p>
        </p:txBody>
      </p:sp>
      <p:sp>
        <p:nvSpPr>
          <p:cNvPr id="5" name="Rectangle: Rounded Corners 4">
            <a:extLst>
              <a:ext uri="{FF2B5EF4-FFF2-40B4-BE49-F238E27FC236}">
                <a16:creationId xmlns:a16="http://schemas.microsoft.com/office/drawing/2014/main" id="{143F7617-0A87-4ACC-B993-211F8A0F4984}"/>
              </a:ext>
            </a:extLst>
          </p:cNvPr>
          <p:cNvSpPr/>
          <p:nvPr/>
        </p:nvSpPr>
        <p:spPr>
          <a:xfrm>
            <a:off x="7265565"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
        <p:nvSpPr>
          <p:cNvPr id="6" name="Rectangle: Rounded Corners 5">
            <a:extLst>
              <a:ext uri="{FF2B5EF4-FFF2-40B4-BE49-F238E27FC236}">
                <a16:creationId xmlns:a16="http://schemas.microsoft.com/office/drawing/2014/main" id="{3FCFFB63-D25C-4FDF-8D82-8CE08988AD23}"/>
              </a:ext>
            </a:extLst>
          </p:cNvPr>
          <p:cNvSpPr/>
          <p:nvPr/>
        </p:nvSpPr>
        <p:spPr>
          <a:xfrm>
            <a:off x="10049853"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Client</a:t>
            </a:r>
            <a:endParaRPr lang="en-IN" dirty="0"/>
          </a:p>
        </p:txBody>
      </p:sp>
      <p:sp>
        <p:nvSpPr>
          <p:cNvPr id="7" name="Rectangle: Rounded Corners 6">
            <a:extLst>
              <a:ext uri="{FF2B5EF4-FFF2-40B4-BE49-F238E27FC236}">
                <a16:creationId xmlns:a16="http://schemas.microsoft.com/office/drawing/2014/main" id="{49E3F33C-C3D5-4BA6-9450-A0976392EC67}"/>
              </a:ext>
            </a:extLst>
          </p:cNvPr>
          <p:cNvSpPr/>
          <p:nvPr/>
        </p:nvSpPr>
        <p:spPr>
          <a:xfrm>
            <a:off x="9076888"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cxnSp>
        <p:nvCxnSpPr>
          <p:cNvPr id="9" name="Straight Arrow Connector 8">
            <a:extLst>
              <a:ext uri="{FF2B5EF4-FFF2-40B4-BE49-F238E27FC236}">
                <a16:creationId xmlns:a16="http://schemas.microsoft.com/office/drawing/2014/main" id="{C7CDD7E7-993D-4A38-BBB5-65D8FD8F746B}"/>
              </a:ext>
            </a:extLst>
          </p:cNvPr>
          <p:cNvCxnSpPr>
            <a:stCxn id="5" idx="3"/>
            <a:endCxn id="7" idx="1"/>
          </p:cNvCxnSpPr>
          <p:nvPr/>
        </p:nvCxnSpPr>
        <p:spPr>
          <a:xfrm>
            <a:off x="8549081" y="4985722"/>
            <a:ext cx="527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61098D0-4EB2-4030-ADDE-2BCD5580886A}"/>
              </a:ext>
            </a:extLst>
          </p:cNvPr>
          <p:cNvGrpSpPr/>
          <p:nvPr/>
        </p:nvGrpSpPr>
        <p:grpSpPr>
          <a:xfrm>
            <a:off x="7021934" y="2796198"/>
            <a:ext cx="3582099" cy="1166068"/>
            <a:chOff x="209725" y="1233182"/>
            <a:chExt cx="11081857" cy="4500608"/>
          </a:xfrm>
        </p:grpSpPr>
        <p:sp>
          <p:nvSpPr>
            <p:cNvPr id="11" name="Rectangle: Rounded Corners 10">
              <a:extLst>
                <a:ext uri="{FF2B5EF4-FFF2-40B4-BE49-F238E27FC236}">
                  <a16:creationId xmlns:a16="http://schemas.microsoft.com/office/drawing/2014/main" id="{2424AB3C-CE2C-4E3B-B67E-0371AAEA831D}"/>
                </a:ext>
              </a:extLst>
            </p:cNvPr>
            <p:cNvSpPr/>
            <p:nvPr/>
          </p:nvSpPr>
          <p:spPr>
            <a:xfrm>
              <a:off x="209725" y="1233182"/>
              <a:ext cx="11081857" cy="424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00"/>
            </a:p>
          </p:txBody>
        </p:sp>
        <p:sp>
          <p:nvSpPr>
            <p:cNvPr id="12" name="Rectangle: Rounded Corners 11">
              <a:extLst>
                <a:ext uri="{FF2B5EF4-FFF2-40B4-BE49-F238E27FC236}">
                  <a16:creationId xmlns:a16="http://schemas.microsoft.com/office/drawing/2014/main" id="{BF0B1A76-34E7-4EF2-9671-1476F40F7845}"/>
                </a:ext>
              </a:extLst>
            </p:cNvPr>
            <p:cNvSpPr/>
            <p:nvPr/>
          </p:nvSpPr>
          <p:spPr>
            <a:xfrm>
              <a:off x="553673" y="1560353"/>
              <a:ext cx="10461072" cy="3479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300"/>
            </a:p>
          </p:txBody>
        </p:sp>
        <p:sp>
          <p:nvSpPr>
            <p:cNvPr id="13" name="Rectangle: Rounded Corners 12">
              <a:extLst>
                <a:ext uri="{FF2B5EF4-FFF2-40B4-BE49-F238E27FC236}">
                  <a16:creationId xmlns:a16="http://schemas.microsoft.com/office/drawing/2014/main" id="{5984BE78-B619-45D5-9A4E-AC773FFD7664}"/>
                </a:ext>
              </a:extLst>
            </p:cNvPr>
            <p:cNvSpPr/>
            <p:nvPr/>
          </p:nvSpPr>
          <p:spPr>
            <a:xfrm>
              <a:off x="989901" y="1895803"/>
              <a:ext cx="9613783" cy="2734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300"/>
            </a:p>
          </p:txBody>
        </p:sp>
        <p:sp>
          <p:nvSpPr>
            <p:cNvPr id="14" name="Rectangle: Rounded Corners 13">
              <a:extLst>
                <a:ext uri="{FF2B5EF4-FFF2-40B4-BE49-F238E27FC236}">
                  <a16:creationId xmlns:a16="http://schemas.microsoft.com/office/drawing/2014/main" id="{15EC0A4B-B0F3-40D8-8C7B-B62CD9B40D30}"/>
                </a:ext>
              </a:extLst>
            </p:cNvPr>
            <p:cNvSpPr/>
            <p:nvPr/>
          </p:nvSpPr>
          <p:spPr>
            <a:xfrm>
              <a:off x="1442906" y="2298583"/>
              <a:ext cx="8682606" cy="18959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300"/>
            </a:p>
          </p:txBody>
        </p:sp>
        <p:sp>
          <p:nvSpPr>
            <p:cNvPr id="15" name="Rectangle: Rounded Corners 14">
              <a:extLst>
                <a:ext uri="{FF2B5EF4-FFF2-40B4-BE49-F238E27FC236}">
                  <a16:creationId xmlns:a16="http://schemas.microsoft.com/office/drawing/2014/main" id="{55C6AFF3-9E46-4B38-9581-7BAE6F8E6DEF}"/>
                </a:ext>
              </a:extLst>
            </p:cNvPr>
            <p:cNvSpPr/>
            <p:nvPr/>
          </p:nvSpPr>
          <p:spPr>
            <a:xfrm>
              <a:off x="1921079" y="2734811"/>
              <a:ext cx="7650760" cy="98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t>Data (HTML, CSS, JS)(JSON)</a:t>
              </a:r>
              <a:endParaRPr lang="en-IN" sz="300" dirty="0"/>
            </a:p>
          </p:txBody>
        </p:sp>
        <p:sp>
          <p:nvSpPr>
            <p:cNvPr id="16" name="TextBox 15">
              <a:extLst>
                <a:ext uri="{FF2B5EF4-FFF2-40B4-BE49-F238E27FC236}">
                  <a16:creationId xmlns:a16="http://schemas.microsoft.com/office/drawing/2014/main" id="{FC1C9CF6-1D78-43CD-A175-4A2DCABFAC47}"/>
                </a:ext>
              </a:extLst>
            </p:cNvPr>
            <p:cNvSpPr txBox="1"/>
            <p:nvPr/>
          </p:nvSpPr>
          <p:spPr>
            <a:xfrm>
              <a:off x="5402511" y="3770744"/>
              <a:ext cx="1208016" cy="620810"/>
            </a:xfrm>
            <a:prstGeom prst="rect">
              <a:avLst/>
            </a:prstGeom>
            <a:noFill/>
          </p:spPr>
          <p:txBody>
            <a:bodyPr wrap="square" rtlCol="0">
              <a:spAutoFit/>
            </a:bodyPr>
            <a:lstStyle/>
            <a:p>
              <a:r>
                <a:rPr lang="en-US" sz="300" dirty="0"/>
                <a:t>HTTP</a:t>
              </a:r>
              <a:endParaRPr lang="en-IN" sz="300" dirty="0"/>
            </a:p>
          </p:txBody>
        </p:sp>
        <p:sp>
          <p:nvSpPr>
            <p:cNvPr id="17" name="TextBox 16">
              <a:extLst>
                <a:ext uri="{FF2B5EF4-FFF2-40B4-BE49-F238E27FC236}">
                  <a16:creationId xmlns:a16="http://schemas.microsoft.com/office/drawing/2014/main" id="{AC9448D4-CA7C-4370-8BDD-FE7D76749572}"/>
                </a:ext>
              </a:extLst>
            </p:cNvPr>
            <p:cNvSpPr txBox="1"/>
            <p:nvPr/>
          </p:nvSpPr>
          <p:spPr>
            <a:xfrm>
              <a:off x="5402511" y="4208478"/>
              <a:ext cx="1208016" cy="620810"/>
            </a:xfrm>
            <a:prstGeom prst="rect">
              <a:avLst/>
            </a:prstGeom>
            <a:noFill/>
          </p:spPr>
          <p:txBody>
            <a:bodyPr wrap="square" rtlCol="0">
              <a:spAutoFit/>
            </a:bodyPr>
            <a:lstStyle/>
            <a:p>
              <a:r>
                <a:rPr lang="en-US" sz="300" dirty="0"/>
                <a:t>TCP</a:t>
              </a:r>
              <a:endParaRPr lang="en-IN" sz="300" dirty="0"/>
            </a:p>
          </p:txBody>
        </p:sp>
        <p:sp>
          <p:nvSpPr>
            <p:cNvPr id="18" name="TextBox 17">
              <a:extLst>
                <a:ext uri="{FF2B5EF4-FFF2-40B4-BE49-F238E27FC236}">
                  <a16:creationId xmlns:a16="http://schemas.microsoft.com/office/drawing/2014/main" id="{99752C24-34CF-45BC-91BA-C1E55D7C099B}"/>
                </a:ext>
              </a:extLst>
            </p:cNvPr>
            <p:cNvSpPr txBox="1"/>
            <p:nvPr/>
          </p:nvSpPr>
          <p:spPr>
            <a:xfrm>
              <a:off x="5498984" y="4670086"/>
              <a:ext cx="1015069" cy="620810"/>
            </a:xfrm>
            <a:prstGeom prst="rect">
              <a:avLst/>
            </a:prstGeom>
            <a:noFill/>
          </p:spPr>
          <p:txBody>
            <a:bodyPr wrap="square" rtlCol="0">
              <a:spAutoFit/>
            </a:bodyPr>
            <a:lstStyle/>
            <a:p>
              <a:r>
                <a:rPr lang="en-US" sz="300" dirty="0"/>
                <a:t>IP</a:t>
              </a:r>
              <a:endParaRPr lang="en-IN" sz="300" dirty="0"/>
            </a:p>
          </p:txBody>
        </p:sp>
        <p:sp>
          <p:nvSpPr>
            <p:cNvPr id="19" name="TextBox 18">
              <a:extLst>
                <a:ext uri="{FF2B5EF4-FFF2-40B4-BE49-F238E27FC236}">
                  <a16:creationId xmlns:a16="http://schemas.microsoft.com/office/drawing/2014/main" id="{FD5F8B79-9D42-496F-8DE4-69D966EB076D}"/>
                </a:ext>
              </a:extLst>
            </p:cNvPr>
            <p:cNvSpPr txBox="1"/>
            <p:nvPr/>
          </p:nvSpPr>
          <p:spPr>
            <a:xfrm>
              <a:off x="5113092" y="5112980"/>
              <a:ext cx="1497436" cy="620810"/>
            </a:xfrm>
            <a:prstGeom prst="rect">
              <a:avLst/>
            </a:prstGeom>
            <a:noFill/>
          </p:spPr>
          <p:txBody>
            <a:bodyPr wrap="square" rtlCol="0">
              <a:spAutoFit/>
            </a:bodyPr>
            <a:lstStyle/>
            <a:p>
              <a:r>
                <a:rPr lang="en-US" sz="300" dirty="0"/>
                <a:t>Ethernet</a:t>
              </a:r>
              <a:endParaRPr lang="en-IN" sz="300" dirty="0"/>
            </a:p>
          </p:txBody>
        </p:sp>
      </p:grpSp>
      <p:cxnSp>
        <p:nvCxnSpPr>
          <p:cNvPr id="21" name="Straight Arrow Connector 20">
            <a:extLst>
              <a:ext uri="{FF2B5EF4-FFF2-40B4-BE49-F238E27FC236}">
                <a16:creationId xmlns:a16="http://schemas.microsoft.com/office/drawing/2014/main" id="{DAAF335A-BC5A-4202-A086-0E6F5C9FF569}"/>
              </a:ext>
            </a:extLst>
          </p:cNvPr>
          <p:cNvCxnSpPr>
            <a:cxnSpLocks/>
          </p:cNvCxnSpPr>
          <p:nvPr/>
        </p:nvCxnSpPr>
        <p:spPr>
          <a:xfrm>
            <a:off x="8811628" y="4054836"/>
            <a:ext cx="0" cy="8889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Rectangle: Rounded Corners 23">
            <a:extLst>
              <a:ext uri="{FF2B5EF4-FFF2-40B4-BE49-F238E27FC236}">
                <a16:creationId xmlns:a16="http://schemas.microsoft.com/office/drawing/2014/main" id="{91E48355-7C79-457B-93F1-8B63D8FB1B9D}"/>
              </a:ext>
            </a:extLst>
          </p:cNvPr>
          <p:cNvSpPr/>
          <p:nvPr/>
        </p:nvSpPr>
        <p:spPr>
          <a:xfrm>
            <a:off x="9098161" y="549632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BA82B42-6461-4C08-A247-D4A2AF87DAE9}"/>
              </a:ext>
            </a:extLst>
          </p:cNvPr>
          <p:cNvSpPr/>
          <p:nvPr/>
        </p:nvSpPr>
        <p:spPr>
          <a:xfrm>
            <a:off x="981636" y="1867845"/>
            <a:ext cx="10294772" cy="371583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2000"/>
          </a:p>
        </p:txBody>
      </p:sp>
      <p:sp>
        <p:nvSpPr>
          <p:cNvPr id="8" name="Rectangle: Rounded Corners 7">
            <a:extLst>
              <a:ext uri="{FF2B5EF4-FFF2-40B4-BE49-F238E27FC236}">
                <a16:creationId xmlns:a16="http://schemas.microsoft.com/office/drawing/2014/main" id="{23640BB6-CF6F-4A95-B43F-6FFEC542DDAF}"/>
              </a:ext>
            </a:extLst>
          </p:cNvPr>
          <p:cNvSpPr/>
          <p:nvPr/>
        </p:nvSpPr>
        <p:spPr>
          <a:xfrm>
            <a:off x="1410929" y="2226124"/>
            <a:ext cx="9460952" cy="29210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2000"/>
          </a:p>
        </p:txBody>
      </p:sp>
      <p:sp>
        <p:nvSpPr>
          <p:cNvPr id="5" name="Rectangle: Rounded Corners 4">
            <a:extLst>
              <a:ext uri="{FF2B5EF4-FFF2-40B4-BE49-F238E27FC236}">
                <a16:creationId xmlns:a16="http://schemas.microsoft.com/office/drawing/2014/main" id="{CD833423-1850-4D92-90E2-31D543E16146}"/>
              </a:ext>
            </a:extLst>
          </p:cNvPr>
          <p:cNvSpPr/>
          <p:nvPr/>
        </p:nvSpPr>
        <p:spPr>
          <a:xfrm>
            <a:off x="1856733" y="2656314"/>
            <a:ext cx="8544578" cy="20249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a:p>
        </p:txBody>
      </p:sp>
      <p:sp>
        <p:nvSpPr>
          <p:cNvPr id="6" name="Rectangle: Rounded Corners 5">
            <a:extLst>
              <a:ext uri="{FF2B5EF4-FFF2-40B4-BE49-F238E27FC236}">
                <a16:creationId xmlns:a16="http://schemas.microsoft.com/office/drawing/2014/main" id="{D0C2AC22-68EC-44F8-8256-9F7ED7553FCB}"/>
              </a:ext>
            </a:extLst>
          </p:cNvPr>
          <p:cNvSpPr/>
          <p:nvPr/>
        </p:nvSpPr>
        <p:spPr>
          <a:xfrm>
            <a:off x="2327304" y="3122229"/>
            <a:ext cx="7529135" cy="104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(HTML, CSS, JS)(JSON)</a:t>
            </a:r>
            <a:endParaRPr lang="en-IN" sz="2000" dirty="0"/>
          </a:p>
        </p:txBody>
      </p:sp>
      <p:sp>
        <p:nvSpPr>
          <p:cNvPr id="7" name="TextBox 6">
            <a:extLst>
              <a:ext uri="{FF2B5EF4-FFF2-40B4-BE49-F238E27FC236}">
                <a16:creationId xmlns:a16="http://schemas.microsoft.com/office/drawing/2014/main" id="{35B23D72-E7DD-49F1-A58C-C63F96028A5F}"/>
              </a:ext>
            </a:extLst>
          </p:cNvPr>
          <p:cNvSpPr txBox="1"/>
          <p:nvPr/>
        </p:nvSpPr>
        <p:spPr>
          <a:xfrm>
            <a:off x="5753392" y="4228661"/>
            <a:ext cx="1188812" cy="400110"/>
          </a:xfrm>
          <a:prstGeom prst="rect">
            <a:avLst/>
          </a:prstGeom>
          <a:noFill/>
        </p:spPr>
        <p:txBody>
          <a:bodyPr wrap="square" rtlCol="0">
            <a:spAutoFit/>
          </a:bodyPr>
          <a:lstStyle/>
          <a:p>
            <a:r>
              <a:rPr lang="en-US" sz="2000" dirty="0"/>
              <a:t>HTTP</a:t>
            </a:r>
            <a:endParaRPr lang="en-IN" sz="2000" dirty="0"/>
          </a:p>
        </p:txBody>
      </p:sp>
      <p:sp>
        <p:nvSpPr>
          <p:cNvPr id="9" name="TextBox 8">
            <a:extLst>
              <a:ext uri="{FF2B5EF4-FFF2-40B4-BE49-F238E27FC236}">
                <a16:creationId xmlns:a16="http://schemas.microsoft.com/office/drawing/2014/main" id="{0355BCFE-8D62-4402-9462-37E15A6B0FB2}"/>
              </a:ext>
            </a:extLst>
          </p:cNvPr>
          <p:cNvSpPr txBox="1"/>
          <p:nvPr/>
        </p:nvSpPr>
        <p:spPr>
          <a:xfrm>
            <a:off x="5753392" y="4696184"/>
            <a:ext cx="1188812" cy="400110"/>
          </a:xfrm>
          <a:prstGeom prst="rect">
            <a:avLst/>
          </a:prstGeom>
          <a:noFill/>
        </p:spPr>
        <p:txBody>
          <a:bodyPr wrap="square" rtlCol="0">
            <a:spAutoFit/>
          </a:bodyPr>
          <a:lstStyle/>
          <a:p>
            <a:r>
              <a:rPr lang="en-US" sz="2000" dirty="0"/>
              <a:t>TCP</a:t>
            </a:r>
            <a:endParaRPr lang="en-IN" sz="2000" dirty="0"/>
          </a:p>
        </p:txBody>
      </p:sp>
      <p:sp>
        <p:nvSpPr>
          <p:cNvPr id="11" name="TextBox 10">
            <a:extLst>
              <a:ext uri="{FF2B5EF4-FFF2-40B4-BE49-F238E27FC236}">
                <a16:creationId xmlns:a16="http://schemas.microsoft.com/office/drawing/2014/main" id="{257D77A4-481B-4058-A046-BFD4ABB97AA3}"/>
              </a:ext>
            </a:extLst>
          </p:cNvPr>
          <p:cNvSpPr txBox="1"/>
          <p:nvPr/>
        </p:nvSpPr>
        <p:spPr>
          <a:xfrm>
            <a:off x="5848331" y="5189206"/>
            <a:ext cx="998932" cy="400110"/>
          </a:xfrm>
          <a:prstGeom prst="rect">
            <a:avLst/>
          </a:prstGeom>
          <a:noFill/>
        </p:spPr>
        <p:txBody>
          <a:bodyPr wrap="square" rtlCol="0">
            <a:spAutoFit/>
          </a:bodyPr>
          <a:lstStyle/>
          <a:p>
            <a:r>
              <a:rPr lang="en-US" sz="2000" dirty="0"/>
              <a:t>IP</a:t>
            </a:r>
            <a:endParaRPr lang="en-IN" sz="2000" dirty="0"/>
          </a:p>
        </p:txBody>
      </p:sp>
      <p:sp>
        <p:nvSpPr>
          <p:cNvPr id="13" name="TextBox 12">
            <a:extLst>
              <a:ext uri="{FF2B5EF4-FFF2-40B4-BE49-F238E27FC236}">
                <a16:creationId xmlns:a16="http://schemas.microsoft.com/office/drawing/2014/main" id="{1B44B875-2321-4E07-BF09-EC2E5638833C}"/>
              </a:ext>
            </a:extLst>
          </p:cNvPr>
          <p:cNvSpPr txBox="1"/>
          <p:nvPr/>
        </p:nvSpPr>
        <p:spPr>
          <a:xfrm>
            <a:off x="5468574" y="5662241"/>
            <a:ext cx="1473631" cy="400110"/>
          </a:xfrm>
          <a:prstGeom prst="rect">
            <a:avLst/>
          </a:prstGeom>
          <a:noFill/>
        </p:spPr>
        <p:txBody>
          <a:bodyPr wrap="square" rtlCol="0">
            <a:spAutoFit/>
          </a:bodyPr>
          <a:lstStyle/>
          <a:p>
            <a:r>
              <a:rPr lang="en-US" sz="2000" dirty="0"/>
              <a:t>Ethernet</a:t>
            </a:r>
            <a:endParaRPr lang="en-IN" sz="2000" dirty="0"/>
          </a:p>
        </p:txBody>
      </p:sp>
    </p:spTree>
    <p:extLst>
      <p:ext uri="{BB962C8B-B14F-4D97-AF65-F5344CB8AC3E}">
        <p14:creationId xmlns:p14="http://schemas.microsoft.com/office/powerpoint/2010/main" val="410443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fontScale="92500" lnSpcReduction="20000"/>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4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((“127.0.0.1",9000))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stCxn id="4" idx="1"/>
          </p:cNvCxnSpPr>
          <p:nvPr/>
        </p:nvCxnSpPr>
        <p:spPr>
          <a:xfrm rot="10800000" flipV="1">
            <a:off x="4572000" y="5791200"/>
            <a:ext cx="25146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2514600"/>
            <a:ext cx="3849848"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3942826" y="2819400"/>
            <a:ext cx="3448574" cy="13312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5038858" y="6014150"/>
            <a:ext cx="6080843"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a:t>
            </a:r>
            <a:r>
              <a:rPr lang="en-US" sz="1200" dirty="0"/>
              <a:t>is</a:t>
            </a:r>
            <a:r>
              <a:rPr lang="en-US" dirty="0"/>
              <a:t> used for data</a:t>
            </a:r>
          </a:p>
        </p:txBody>
      </p:sp>
      <p:sp>
        <p:nvSpPr>
          <p:cNvPr id="8" name="Rounded Rectangle 7"/>
          <p:cNvSpPr/>
          <p:nvPr/>
        </p:nvSpPr>
        <p:spPr>
          <a:xfrm>
            <a:off x="4725085" y="4984172"/>
            <a:ext cx="7280945"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862356" y="6014150"/>
            <a:ext cx="3028426" cy="3557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flipV="1">
            <a:off x="2340528" y="5288973"/>
            <a:ext cx="2384557" cy="3735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C013-477B-47E7-B632-302FA9D1960F}"/>
              </a:ext>
            </a:extLst>
          </p:cNvPr>
          <p:cNvSpPr>
            <a:spLocks noGrp="1"/>
          </p:cNvSpPr>
          <p:nvPr>
            <p:ph type="title"/>
          </p:nvPr>
        </p:nvSpPr>
        <p:spPr/>
        <p:txBody>
          <a:bodyPr/>
          <a:lstStyle/>
          <a:p>
            <a:r>
              <a:rPr lang="en-US" dirty="0"/>
              <a:t>NON-OO APPROACH</a:t>
            </a:r>
            <a:endParaRPr lang="en-IN" dirty="0"/>
          </a:p>
        </p:txBody>
      </p:sp>
      <p:sp>
        <p:nvSpPr>
          <p:cNvPr id="3" name="Rectangle: Rounded Corners 2">
            <a:extLst>
              <a:ext uri="{FF2B5EF4-FFF2-40B4-BE49-F238E27FC236}">
                <a16:creationId xmlns:a16="http://schemas.microsoft.com/office/drawing/2014/main" id="{5FBA9974-19C6-4035-86A8-F62324011411}"/>
              </a:ext>
            </a:extLst>
          </p:cNvPr>
          <p:cNvSpPr/>
          <p:nvPr/>
        </p:nvSpPr>
        <p:spPr>
          <a:xfrm>
            <a:off x="7021585" y="241602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48D030F9-0DFD-452F-8854-64CCAA71D0D1}"/>
              </a:ext>
            </a:extLst>
          </p:cNvPr>
          <p:cNvSpPr/>
          <p:nvPr/>
        </p:nvSpPr>
        <p:spPr>
          <a:xfrm>
            <a:off x="3942826" y="241602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7" name="Straight Arrow Connector 6">
            <a:extLst>
              <a:ext uri="{FF2B5EF4-FFF2-40B4-BE49-F238E27FC236}">
                <a16:creationId xmlns:a16="http://schemas.microsoft.com/office/drawing/2014/main" id="{7ABAAAE9-F089-486F-91BC-E6632C7C818A}"/>
              </a:ext>
            </a:extLst>
          </p:cNvPr>
          <p:cNvCxnSpPr>
            <a:stCxn id="5" idx="3"/>
            <a:endCxn id="3" idx="1"/>
          </p:cNvCxnSpPr>
          <p:nvPr/>
        </p:nvCxnSpPr>
        <p:spPr>
          <a:xfrm>
            <a:off x="5612235" y="275578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Rounded Corners 12">
            <a:extLst>
              <a:ext uri="{FF2B5EF4-FFF2-40B4-BE49-F238E27FC236}">
                <a16:creationId xmlns:a16="http://schemas.microsoft.com/office/drawing/2014/main" id="{90DC5C7C-76F9-49E3-AF63-4B8EDD93E281}"/>
              </a:ext>
            </a:extLst>
          </p:cNvPr>
          <p:cNvSpPr/>
          <p:nvPr/>
        </p:nvSpPr>
        <p:spPr>
          <a:xfrm>
            <a:off x="7021585" y="388829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14" name="Rectangle: Rounded Corners 13">
            <a:extLst>
              <a:ext uri="{FF2B5EF4-FFF2-40B4-BE49-F238E27FC236}">
                <a16:creationId xmlns:a16="http://schemas.microsoft.com/office/drawing/2014/main" id="{B73FC6C7-BCF6-46A7-9C16-F513CECD1086}"/>
              </a:ext>
            </a:extLst>
          </p:cNvPr>
          <p:cNvSpPr/>
          <p:nvPr/>
        </p:nvSpPr>
        <p:spPr>
          <a:xfrm>
            <a:off x="3942826" y="388829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15" name="Straight Arrow Connector 14">
            <a:extLst>
              <a:ext uri="{FF2B5EF4-FFF2-40B4-BE49-F238E27FC236}">
                <a16:creationId xmlns:a16="http://schemas.microsoft.com/office/drawing/2014/main" id="{F6E6F6F9-94F4-45BB-9D72-95AD0DA38578}"/>
              </a:ext>
            </a:extLst>
          </p:cNvPr>
          <p:cNvCxnSpPr>
            <a:stCxn id="14" idx="3"/>
          </p:cNvCxnSpPr>
          <p:nvPr/>
        </p:nvCxnSpPr>
        <p:spPr>
          <a:xfrm>
            <a:off x="5612235" y="422805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Arrow: Down 15">
            <a:extLst>
              <a:ext uri="{FF2B5EF4-FFF2-40B4-BE49-F238E27FC236}">
                <a16:creationId xmlns:a16="http://schemas.microsoft.com/office/drawing/2014/main" id="{3943F150-B156-41A1-8852-C9D5098CA892}"/>
              </a:ext>
            </a:extLst>
          </p:cNvPr>
          <p:cNvSpPr/>
          <p:nvPr/>
        </p:nvSpPr>
        <p:spPr>
          <a:xfrm>
            <a:off x="5897461" y="3238150"/>
            <a:ext cx="461394" cy="4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1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2F4C-E1FF-4C52-BDC2-C6AD335E2465}"/>
              </a:ext>
            </a:extLst>
          </p:cNvPr>
          <p:cNvSpPr>
            <a:spLocks noGrp="1"/>
          </p:cNvSpPr>
          <p:nvPr>
            <p:ph type="title"/>
          </p:nvPr>
        </p:nvSpPr>
        <p:spPr/>
        <p:txBody>
          <a:bodyPr/>
          <a:lstStyle/>
          <a:p>
            <a:r>
              <a:rPr lang="en-US" dirty="0"/>
              <a:t>OO APPROACH</a:t>
            </a:r>
            <a:endParaRPr lang="en-IN" dirty="0"/>
          </a:p>
        </p:txBody>
      </p:sp>
      <p:sp>
        <p:nvSpPr>
          <p:cNvPr id="3" name="Rectangle: Rounded Corners 2">
            <a:extLst>
              <a:ext uri="{FF2B5EF4-FFF2-40B4-BE49-F238E27FC236}">
                <a16:creationId xmlns:a16="http://schemas.microsoft.com/office/drawing/2014/main" id="{EF3917EA-15D8-451B-89FA-08AA92EFBC45}"/>
              </a:ext>
            </a:extLst>
          </p:cNvPr>
          <p:cNvSpPr/>
          <p:nvPr/>
        </p:nvSpPr>
        <p:spPr>
          <a:xfrm>
            <a:off x="646111" y="2910979"/>
            <a:ext cx="1669409" cy="2332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class</a:t>
            </a:r>
            <a:endParaRPr lang="en-IN" dirty="0"/>
          </a:p>
        </p:txBody>
      </p:sp>
      <p:sp>
        <p:nvSpPr>
          <p:cNvPr id="4" name="Rectangle: Rounded Corners 3">
            <a:extLst>
              <a:ext uri="{FF2B5EF4-FFF2-40B4-BE49-F238E27FC236}">
                <a16:creationId xmlns:a16="http://schemas.microsoft.com/office/drawing/2014/main" id="{63BECD62-DCD5-443E-8B17-54E48BD7E6FA}"/>
              </a:ext>
            </a:extLst>
          </p:cNvPr>
          <p:cNvSpPr/>
          <p:nvPr/>
        </p:nvSpPr>
        <p:spPr>
          <a:xfrm>
            <a:off x="7038363" y="291097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D0668F96-D692-4EA3-8997-5697BBDAC2B7}"/>
              </a:ext>
            </a:extLst>
          </p:cNvPr>
          <p:cNvSpPr/>
          <p:nvPr/>
        </p:nvSpPr>
        <p:spPr>
          <a:xfrm>
            <a:off x="3959604" y="291097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A</a:t>
            </a:r>
            <a:endParaRPr lang="en-IN" dirty="0"/>
          </a:p>
        </p:txBody>
      </p:sp>
      <p:cxnSp>
        <p:nvCxnSpPr>
          <p:cNvPr id="6" name="Straight Arrow Connector 5">
            <a:extLst>
              <a:ext uri="{FF2B5EF4-FFF2-40B4-BE49-F238E27FC236}">
                <a16:creationId xmlns:a16="http://schemas.microsoft.com/office/drawing/2014/main" id="{AD167A06-C6F4-4EF6-A38A-63E4FC50B102}"/>
              </a:ext>
            </a:extLst>
          </p:cNvPr>
          <p:cNvCxnSpPr>
            <a:stCxn id="5" idx="3"/>
            <a:endCxn id="4" idx="1"/>
          </p:cNvCxnSpPr>
          <p:nvPr/>
        </p:nvCxnSpPr>
        <p:spPr>
          <a:xfrm>
            <a:off x="5629013" y="325073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Rectangle: Rounded Corners 6">
            <a:extLst>
              <a:ext uri="{FF2B5EF4-FFF2-40B4-BE49-F238E27FC236}">
                <a16:creationId xmlns:a16="http://schemas.microsoft.com/office/drawing/2014/main" id="{2216758A-E55D-4C34-9786-A205576A7A41}"/>
              </a:ext>
            </a:extLst>
          </p:cNvPr>
          <p:cNvSpPr/>
          <p:nvPr/>
        </p:nvSpPr>
        <p:spPr>
          <a:xfrm>
            <a:off x="7038363" y="438324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8" name="Rectangle: Rounded Corners 7">
            <a:extLst>
              <a:ext uri="{FF2B5EF4-FFF2-40B4-BE49-F238E27FC236}">
                <a16:creationId xmlns:a16="http://schemas.microsoft.com/office/drawing/2014/main" id="{E2889197-F633-4A2F-83B5-BBFFF7ADA704}"/>
              </a:ext>
            </a:extLst>
          </p:cNvPr>
          <p:cNvSpPr/>
          <p:nvPr/>
        </p:nvSpPr>
        <p:spPr>
          <a:xfrm>
            <a:off x="3959604" y="438324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B</a:t>
            </a:r>
            <a:endParaRPr lang="en-IN" dirty="0"/>
          </a:p>
        </p:txBody>
      </p:sp>
      <p:cxnSp>
        <p:nvCxnSpPr>
          <p:cNvPr id="9" name="Straight Arrow Connector 8">
            <a:extLst>
              <a:ext uri="{FF2B5EF4-FFF2-40B4-BE49-F238E27FC236}">
                <a16:creationId xmlns:a16="http://schemas.microsoft.com/office/drawing/2014/main" id="{0F229E41-A320-452F-9BB7-12AE93A57865}"/>
              </a:ext>
            </a:extLst>
          </p:cNvPr>
          <p:cNvCxnSpPr>
            <a:stCxn id="8" idx="3"/>
          </p:cNvCxnSpPr>
          <p:nvPr/>
        </p:nvCxnSpPr>
        <p:spPr>
          <a:xfrm>
            <a:off x="5629013" y="472300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B047811-C678-47BA-9828-A71C32D4CF58}"/>
              </a:ext>
            </a:extLst>
          </p:cNvPr>
          <p:cNvCxnSpPr/>
          <p:nvPr/>
        </p:nvCxnSpPr>
        <p:spPr>
          <a:xfrm>
            <a:off x="2315520" y="3313651"/>
            <a:ext cx="158536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B657A5B0-CD51-404C-8503-DCD8BD90B1A4}"/>
              </a:ext>
            </a:extLst>
          </p:cNvPr>
          <p:cNvCxnSpPr>
            <a:cxnSpLocks/>
          </p:cNvCxnSpPr>
          <p:nvPr/>
        </p:nvCxnSpPr>
        <p:spPr>
          <a:xfrm>
            <a:off x="2315520" y="4723001"/>
            <a:ext cx="16440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5427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76396A-5B3E-4E42-B5F2-ED8393B32FAD}"/>
              </a:ext>
            </a:extLst>
          </p:cNvPr>
          <p:cNvSpPr/>
          <p:nvPr/>
        </p:nvSpPr>
        <p:spPr>
          <a:xfrm>
            <a:off x="1234577" y="1294702"/>
            <a:ext cx="6391016" cy="50305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33170BD-DDA0-47A3-87D9-3FF9639B01B7}"/>
              </a:ext>
            </a:extLst>
          </p:cNvPr>
          <p:cNvSpPr/>
          <p:nvPr/>
        </p:nvSpPr>
        <p:spPr>
          <a:xfrm>
            <a:off x="1515611" y="2943498"/>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F805FA4-3B24-4E9D-8B06-D255751D8665}"/>
              </a:ext>
            </a:extLst>
          </p:cNvPr>
          <p:cNvSpPr>
            <a:spLocks noGrp="1"/>
          </p:cNvSpPr>
          <p:nvPr>
            <p:ph type="title"/>
          </p:nvPr>
        </p:nvSpPr>
        <p:spPr/>
        <p:txBody>
          <a:bodyPr/>
          <a:lstStyle/>
          <a:p>
            <a:r>
              <a:rPr lang="en-US" dirty="0"/>
              <a:t>Flask – MVC Architecture</a:t>
            </a:r>
            <a:endParaRPr lang="en-IN" dirty="0"/>
          </a:p>
        </p:txBody>
      </p:sp>
      <p:sp>
        <p:nvSpPr>
          <p:cNvPr id="3" name="Rectangle: Rounded Corners 2">
            <a:extLst>
              <a:ext uri="{FF2B5EF4-FFF2-40B4-BE49-F238E27FC236}">
                <a16:creationId xmlns:a16="http://schemas.microsoft.com/office/drawing/2014/main" id="{B2B1A330-1589-4C0D-9A01-E47D7F41757D}"/>
              </a:ext>
            </a:extLst>
          </p:cNvPr>
          <p:cNvSpPr/>
          <p:nvPr/>
        </p:nvSpPr>
        <p:spPr>
          <a:xfrm>
            <a:off x="2038525" y="355832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N" dirty="0"/>
          </a:p>
        </p:txBody>
      </p:sp>
      <p:sp>
        <p:nvSpPr>
          <p:cNvPr id="4" name="Rectangle: Rounded Corners 3">
            <a:extLst>
              <a:ext uri="{FF2B5EF4-FFF2-40B4-BE49-F238E27FC236}">
                <a16:creationId xmlns:a16="http://schemas.microsoft.com/office/drawing/2014/main" id="{23DACA7F-FB0F-49B1-9672-3AC9A71353D5}"/>
              </a:ext>
            </a:extLst>
          </p:cNvPr>
          <p:cNvSpPr/>
          <p:nvPr/>
        </p:nvSpPr>
        <p:spPr>
          <a:xfrm>
            <a:off x="4750967" y="3514987"/>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5" name="Rectangle: Rounded Corners 4">
            <a:extLst>
              <a:ext uri="{FF2B5EF4-FFF2-40B4-BE49-F238E27FC236}">
                <a16:creationId xmlns:a16="http://schemas.microsoft.com/office/drawing/2014/main" id="{900285D2-4792-4C59-A937-7088056EC299}"/>
              </a:ext>
            </a:extLst>
          </p:cNvPr>
          <p:cNvSpPr/>
          <p:nvPr/>
        </p:nvSpPr>
        <p:spPr>
          <a:xfrm>
            <a:off x="2038525" y="4311263"/>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endParaRPr lang="en-IN" dirty="0"/>
          </a:p>
        </p:txBody>
      </p:sp>
      <p:sp>
        <p:nvSpPr>
          <p:cNvPr id="7" name="Rectangle: Rounded Corners 6">
            <a:extLst>
              <a:ext uri="{FF2B5EF4-FFF2-40B4-BE49-F238E27FC236}">
                <a16:creationId xmlns:a16="http://schemas.microsoft.com/office/drawing/2014/main" id="{349C1884-E362-4810-BB83-BBE89DBB71AC}"/>
              </a:ext>
            </a:extLst>
          </p:cNvPr>
          <p:cNvSpPr/>
          <p:nvPr/>
        </p:nvSpPr>
        <p:spPr>
          <a:xfrm>
            <a:off x="9545277" y="4711138"/>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8" name="Rectangle: Rounded Corners 7">
            <a:extLst>
              <a:ext uri="{FF2B5EF4-FFF2-40B4-BE49-F238E27FC236}">
                <a16:creationId xmlns:a16="http://schemas.microsoft.com/office/drawing/2014/main" id="{ED59EB58-930C-4216-9356-BAA33EE3F3F5}"/>
              </a:ext>
            </a:extLst>
          </p:cNvPr>
          <p:cNvSpPr/>
          <p:nvPr/>
        </p:nvSpPr>
        <p:spPr>
          <a:xfrm>
            <a:off x="2038525" y="1882250"/>
            <a:ext cx="1619075" cy="554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9" name="Oval 8">
            <a:extLst>
              <a:ext uri="{FF2B5EF4-FFF2-40B4-BE49-F238E27FC236}">
                <a16:creationId xmlns:a16="http://schemas.microsoft.com/office/drawing/2014/main" id="{893F8DA2-E48B-4657-9803-17D1A09AA214}"/>
              </a:ext>
            </a:extLst>
          </p:cNvPr>
          <p:cNvSpPr/>
          <p:nvPr/>
        </p:nvSpPr>
        <p:spPr>
          <a:xfrm>
            <a:off x="3200400" y="5176978"/>
            <a:ext cx="914400"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10" name="Arrow: Up 9">
            <a:extLst>
              <a:ext uri="{FF2B5EF4-FFF2-40B4-BE49-F238E27FC236}">
                <a16:creationId xmlns:a16="http://schemas.microsoft.com/office/drawing/2014/main" id="{63E847C3-CF3C-44F9-860C-AFE95900EF7B}"/>
              </a:ext>
            </a:extLst>
          </p:cNvPr>
          <p:cNvSpPr/>
          <p:nvPr/>
        </p:nvSpPr>
        <p:spPr>
          <a:xfrm>
            <a:off x="2550253" y="2465644"/>
            <a:ext cx="448809" cy="1078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D8561FF-3192-4DDD-96F0-30FE9BF4D32B}"/>
              </a:ext>
            </a:extLst>
          </p:cNvPr>
          <p:cNvSpPr/>
          <p:nvPr/>
        </p:nvSpPr>
        <p:spPr>
          <a:xfrm>
            <a:off x="4750966" y="189694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endParaRPr lang="en-IN" dirty="0"/>
          </a:p>
        </p:txBody>
      </p:sp>
      <p:cxnSp>
        <p:nvCxnSpPr>
          <p:cNvPr id="13" name="Straight Arrow Connector 12">
            <a:extLst>
              <a:ext uri="{FF2B5EF4-FFF2-40B4-BE49-F238E27FC236}">
                <a16:creationId xmlns:a16="http://schemas.microsoft.com/office/drawing/2014/main" id="{58CEF9C4-0D67-4803-BC0C-AC4165C9B434}"/>
              </a:ext>
            </a:extLst>
          </p:cNvPr>
          <p:cNvCxnSpPr>
            <a:cxnSpLocks/>
          </p:cNvCxnSpPr>
          <p:nvPr/>
        </p:nvCxnSpPr>
        <p:spPr>
          <a:xfrm flipH="1">
            <a:off x="5552114" y="2513181"/>
            <a:ext cx="1" cy="103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34378F-78BF-49FC-A1CE-AE708C57FD74}"/>
              </a:ext>
            </a:extLst>
          </p:cNvPr>
          <p:cNvCxnSpPr/>
          <p:nvPr/>
        </p:nvCxnSpPr>
        <p:spPr>
          <a:xfrm>
            <a:off x="3657600" y="3851944"/>
            <a:ext cx="1093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746B04-2229-4DCD-98BC-51209E46A737}"/>
              </a:ext>
            </a:extLst>
          </p:cNvPr>
          <p:cNvCxnSpPr>
            <a:cxnSpLocks/>
          </p:cNvCxnSpPr>
          <p:nvPr/>
        </p:nvCxnSpPr>
        <p:spPr>
          <a:xfrm>
            <a:off x="7617203" y="4980983"/>
            <a:ext cx="1928074"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2CEE0D5B-AA7D-4DCE-BCB1-AC034C360D2E}"/>
              </a:ext>
            </a:extLst>
          </p:cNvPr>
          <p:cNvSpPr txBox="1"/>
          <p:nvPr/>
        </p:nvSpPr>
        <p:spPr>
          <a:xfrm>
            <a:off x="1560352" y="1384183"/>
            <a:ext cx="1820411" cy="369332"/>
          </a:xfrm>
          <a:prstGeom prst="rect">
            <a:avLst/>
          </a:prstGeom>
          <a:noFill/>
        </p:spPr>
        <p:txBody>
          <a:bodyPr wrap="square" rtlCol="0">
            <a:spAutoFit/>
          </a:bodyPr>
          <a:lstStyle/>
          <a:p>
            <a:r>
              <a:rPr lang="en-US" dirty="0"/>
              <a:t>Server</a:t>
            </a:r>
            <a:endParaRPr lang="en-IN" dirty="0"/>
          </a:p>
        </p:txBody>
      </p:sp>
      <p:sp>
        <p:nvSpPr>
          <p:cNvPr id="20" name="TextBox 19">
            <a:extLst>
              <a:ext uri="{FF2B5EF4-FFF2-40B4-BE49-F238E27FC236}">
                <a16:creationId xmlns:a16="http://schemas.microsoft.com/office/drawing/2014/main" id="{DF915672-B4B6-45C3-AC8C-625EA7E1C6AD}"/>
              </a:ext>
            </a:extLst>
          </p:cNvPr>
          <p:cNvSpPr txBox="1"/>
          <p:nvPr/>
        </p:nvSpPr>
        <p:spPr>
          <a:xfrm>
            <a:off x="5450912" y="5378632"/>
            <a:ext cx="1025389" cy="369332"/>
          </a:xfrm>
          <a:prstGeom prst="rect">
            <a:avLst/>
          </a:prstGeom>
          <a:noFill/>
        </p:spPr>
        <p:txBody>
          <a:bodyPr wrap="square" rtlCol="0">
            <a:spAutoFit/>
          </a:bodyPr>
          <a:lstStyle/>
          <a:p>
            <a:r>
              <a:rPr lang="en-US" dirty="0"/>
              <a:t>FLASK</a:t>
            </a:r>
            <a:endParaRPr lang="en-IN" dirty="0"/>
          </a:p>
        </p:txBody>
      </p:sp>
      <p:sp>
        <p:nvSpPr>
          <p:cNvPr id="21" name="Rectangle: Rounded Corners 20">
            <a:extLst>
              <a:ext uri="{FF2B5EF4-FFF2-40B4-BE49-F238E27FC236}">
                <a16:creationId xmlns:a16="http://schemas.microsoft.com/office/drawing/2014/main" id="{6FF6C336-5B41-40AC-9827-4478BBE23BB0}"/>
              </a:ext>
            </a:extLst>
          </p:cNvPr>
          <p:cNvSpPr/>
          <p:nvPr/>
        </p:nvSpPr>
        <p:spPr>
          <a:xfrm>
            <a:off x="6353263" y="4823670"/>
            <a:ext cx="1272330" cy="3687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Socket</a:t>
            </a:r>
            <a:endParaRPr lang="en-IN" dirty="0"/>
          </a:p>
        </p:txBody>
      </p:sp>
      <p:sp>
        <p:nvSpPr>
          <p:cNvPr id="22" name="Rectangle: Rounded Corners 21">
            <a:extLst>
              <a:ext uri="{FF2B5EF4-FFF2-40B4-BE49-F238E27FC236}">
                <a16:creationId xmlns:a16="http://schemas.microsoft.com/office/drawing/2014/main" id="{F351B43A-914C-4901-89CA-7CB732F80B87}"/>
              </a:ext>
            </a:extLst>
          </p:cNvPr>
          <p:cNvSpPr/>
          <p:nvPr/>
        </p:nvSpPr>
        <p:spPr>
          <a:xfrm>
            <a:off x="4588778" y="4337108"/>
            <a:ext cx="1686187" cy="9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a:t>Component</a:t>
            </a:r>
          </a:p>
          <a:p>
            <a:pPr algn="ctr"/>
            <a:r>
              <a:rPr lang="en-US" dirty="0"/>
              <a:t>WSGI</a:t>
            </a:r>
            <a:endParaRPr lang="en-IN" dirty="0"/>
          </a:p>
        </p:txBody>
      </p:sp>
    </p:spTree>
    <p:extLst>
      <p:ext uri="{BB962C8B-B14F-4D97-AF65-F5344CB8AC3E}">
        <p14:creationId xmlns:p14="http://schemas.microsoft.com/office/powerpoint/2010/main" val="277160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554-5019-4337-ACCE-CD4FCE704FA5}"/>
              </a:ext>
            </a:extLst>
          </p:cNvPr>
          <p:cNvSpPr>
            <a:spLocks noGrp="1"/>
          </p:cNvSpPr>
          <p:nvPr>
            <p:ph type="title"/>
          </p:nvPr>
        </p:nvSpPr>
        <p:spPr/>
        <p:txBody>
          <a:bodyPr/>
          <a:lstStyle/>
          <a:p>
            <a:r>
              <a:rPr lang="en-US" dirty="0"/>
              <a:t>Testing</a:t>
            </a:r>
            <a:endParaRPr lang="en-IN" dirty="0"/>
          </a:p>
        </p:txBody>
      </p:sp>
      <p:sp>
        <p:nvSpPr>
          <p:cNvPr id="3" name="Rectangle 2">
            <a:extLst>
              <a:ext uri="{FF2B5EF4-FFF2-40B4-BE49-F238E27FC236}">
                <a16:creationId xmlns:a16="http://schemas.microsoft.com/office/drawing/2014/main" id="{2F196CB2-1555-48B0-8195-2EF2C325A88B}"/>
              </a:ext>
            </a:extLst>
          </p:cNvPr>
          <p:cNvSpPr/>
          <p:nvPr/>
        </p:nvSpPr>
        <p:spPr>
          <a:xfrm>
            <a:off x="1683390" y="2834441"/>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5E91DCAE-F5E3-4197-8261-146748AFA954}"/>
              </a:ext>
            </a:extLst>
          </p:cNvPr>
          <p:cNvSpPr/>
          <p:nvPr/>
        </p:nvSpPr>
        <p:spPr>
          <a:xfrm>
            <a:off x="3686961" y="4145132"/>
            <a:ext cx="1279322"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5" name="Oval 4">
            <a:extLst>
              <a:ext uri="{FF2B5EF4-FFF2-40B4-BE49-F238E27FC236}">
                <a16:creationId xmlns:a16="http://schemas.microsoft.com/office/drawing/2014/main" id="{3A83ABDB-DCC1-4F38-914A-DEF7FBF63DAB}"/>
              </a:ext>
            </a:extLst>
          </p:cNvPr>
          <p:cNvSpPr/>
          <p:nvPr/>
        </p:nvSpPr>
        <p:spPr>
          <a:xfrm>
            <a:off x="9216703" y="4025677"/>
            <a:ext cx="1361813"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Tester</a:t>
            </a:r>
            <a:endParaRPr lang="en-IN" dirty="0"/>
          </a:p>
        </p:txBody>
      </p:sp>
    </p:spTree>
    <p:extLst>
      <p:ext uri="{BB962C8B-B14F-4D97-AF65-F5344CB8AC3E}">
        <p14:creationId xmlns:p14="http://schemas.microsoft.com/office/powerpoint/2010/main" val="304964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Closing a File</a:t>
            </a:r>
          </a:p>
        </p:txBody>
      </p:sp>
      <p:sp>
        <p:nvSpPr>
          <p:cNvPr id="3" name="Content Placeholder 2"/>
          <p:cNvSpPr>
            <a:spLocks noGrp="1"/>
          </p:cNvSpPr>
          <p:nvPr>
            <p:ph idx="1"/>
          </p:nvPr>
        </p:nvSpPr>
        <p:spPr/>
        <p:txBody>
          <a:bodyPr>
            <a:normAutofit/>
          </a:bodyPr>
          <a:lstStyle/>
          <a:p>
            <a:r>
              <a:rPr lang="en-US" sz="2600" dirty="0"/>
              <a:t>The </a:t>
            </a:r>
            <a:r>
              <a:rPr lang="en-US" sz="2600" b="1" dirty="0"/>
              <a:t>close() </a:t>
            </a:r>
            <a:r>
              <a:rPr lang="en-US" sz="2600" dirty="0"/>
              <a:t>method of a file object flushes any unwritten information and closes the file object, after which no more writing can be done</a:t>
            </a:r>
          </a:p>
          <a:p>
            <a:r>
              <a:rPr lang="en-US" sz="2600" dirty="0"/>
              <a:t>Python automatically closes a file when the reference object of a file is reassigned to another file </a:t>
            </a:r>
          </a:p>
          <a:p>
            <a:r>
              <a:rPr lang="en-US" sz="2600" dirty="0"/>
              <a:t>It is a good practice to use the close() method to close a file</a:t>
            </a:r>
          </a:p>
          <a:p>
            <a:r>
              <a:rPr lang="en-US" sz="2600" dirty="0"/>
              <a:t>Syntax:</a:t>
            </a:r>
          </a:p>
          <a:p>
            <a:pPr>
              <a:buNone/>
            </a:pPr>
            <a:r>
              <a:rPr lang="en-US" sz="2600" b="1" dirty="0"/>
              <a:t>	</a:t>
            </a:r>
            <a:r>
              <a:rPr lang="en-US" sz="2600" b="1" dirty="0" err="1"/>
              <a:t>file_object.close</a:t>
            </a:r>
            <a:r>
              <a:rPr lang="en-US" sz="2600" b="1"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Input</a:t>
            </a:r>
          </a:p>
        </p:txBody>
      </p:sp>
      <p:sp>
        <p:nvSpPr>
          <p:cNvPr id="3" name="Content Placeholder 2"/>
          <p:cNvSpPr>
            <a:spLocks noGrp="1"/>
          </p:cNvSpPr>
          <p:nvPr>
            <p:ph idx="1"/>
          </p:nvPr>
        </p:nvSpPr>
        <p:spPr>
          <a:xfrm>
            <a:off x="1905000" y="1371600"/>
            <a:ext cx="8229600" cy="5029200"/>
          </a:xfrm>
        </p:spPr>
        <p:txBody>
          <a:bodyPr>
            <a:noAutofit/>
          </a:bodyPr>
          <a:lstStyle/>
          <a:p>
            <a:r>
              <a:rPr lang="en-US" sz="2400" dirty="0"/>
              <a:t>The </a:t>
            </a:r>
            <a:r>
              <a:rPr lang="en-US" sz="2400" b="1" dirty="0"/>
              <a:t>read() </a:t>
            </a:r>
            <a:r>
              <a:rPr lang="en-US" sz="2400" dirty="0"/>
              <a:t>method is used to read bytes directly into a string, reading at most the number of bytes indicated</a:t>
            </a:r>
          </a:p>
          <a:p>
            <a:pPr>
              <a:buNone/>
            </a:pPr>
            <a:r>
              <a:rPr lang="en-US" sz="2400" dirty="0"/>
              <a:t>	Syntax: </a:t>
            </a:r>
            <a:r>
              <a:rPr lang="en-US" sz="2400" b="1" dirty="0" err="1"/>
              <a:t>file_object.read</a:t>
            </a:r>
            <a:r>
              <a:rPr lang="en-US" sz="2400" b="1" dirty="0"/>
              <a:t>([size])</a:t>
            </a:r>
          </a:p>
          <a:p>
            <a:r>
              <a:rPr lang="en-US" sz="2400" dirty="0"/>
              <a:t>The </a:t>
            </a:r>
            <a:r>
              <a:rPr lang="en-US" sz="2400" b="1" dirty="0" err="1"/>
              <a:t>readline</a:t>
            </a:r>
            <a:r>
              <a:rPr lang="en-US" sz="2400" b="1" dirty="0"/>
              <a:t>() </a:t>
            </a:r>
            <a:r>
              <a:rPr lang="en-US" sz="2400" dirty="0"/>
              <a:t>method reads one line of the open file (reads all bytes until a line-terminating character like NEWLINE is encountered) </a:t>
            </a:r>
          </a:p>
          <a:p>
            <a:pPr>
              <a:buNone/>
            </a:pPr>
            <a:r>
              <a:rPr lang="en-US" sz="2400" dirty="0"/>
              <a:t>	Syntax: </a:t>
            </a:r>
            <a:r>
              <a:rPr lang="en-US" sz="2400" b="1" dirty="0" err="1"/>
              <a:t>file_object.readline</a:t>
            </a:r>
            <a:r>
              <a:rPr lang="en-US" sz="2400" b="1" dirty="0"/>
              <a:t>([size])</a:t>
            </a:r>
          </a:p>
          <a:p>
            <a:r>
              <a:rPr lang="en-US" sz="2400" dirty="0"/>
              <a:t>The </a:t>
            </a:r>
            <a:r>
              <a:rPr lang="en-US" sz="2400" b="1" dirty="0" err="1"/>
              <a:t>readlines</a:t>
            </a:r>
            <a:r>
              <a:rPr lang="en-US" sz="2400" b="1" dirty="0"/>
              <a:t>() </a:t>
            </a:r>
            <a:r>
              <a:rPr lang="en-US" sz="2400" dirty="0"/>
              <a:t>reads all (remaining) lines and returns them as a list of strings</a:t>
            </a:r>
          </a:p>
          <a:p>
            <a:pPr>
              <a:buNone/>
            </a:pPr>
            <a:r>
              <a:rPr lang="en-US" sz="2400" dirty="0"/>
              <a:t>	Syntax: </a:t>
            </a:r>
            <a:r>
              <a:rPr lang="en-US" sz="2400" b="1" dirty="0" err="1"/>
              <a:t>file_object.readlines</a:t>
            </a:r>
            <a:r>
              <a:rPr lang="en-US" sz="2400" b="1" dirty="0"/>
              <a:t>([</a:t>
            </a:r>
            <a:r>
              <a:rPr lang="en-US" sz="2400" b="1" dirty="0" err="1"/>
              <a:t>sizeint</a:t>
            </a:r>
            <a:r>
              <a:rPr lang="en-US" sz="24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Output</a:t>
            </a:r>
          </a:p>
        </p:txBody>
      </p:sp>
      <p:sp>
        <p:nvSpPr>
          <p:cNvPr id="3" name="Content Placeholder 2"/>
          <p:cNvSpPr>
            <a:spLocks noGrp="1"/>
          </p:cNvSpPr>
          <p:nvPr>
            <p:ph idx="1"/>
          </p:nvPr>
        </p:nvSpPr>
        <p:spPr/>
        <p:txBody>
          <a:bodyPr>
            <a:normAutofit/>
          </a:bodyPr>
          <a:lstStyle/>
          <a:p>
            <a:r>
              <a:rPr lang="en-US" sz="2400" dirty="0"/>
              <a:t>The write() takes a string that can consist of one or more lines of text data or a block of bytes and writes the data to the file</a:t>
            </a:r>
          </a:p>
          <a:p>
            <a:pPr>
              <a:buNone/>
            </a:pPr>
            <a:r>
              <a:rPr lang="en-US" sz="2400" dirty="0"/>
              <a:t>	Syntax: </a:t>
            </a:r>
            <a:r>
              <a:rPr lang="en-US" sz="2400" b="1" dirty="0" err="1"/>
              <a:t>file_object.write</a:t>
            </a:r>
            <a:r>
              <a:rPr lang="en-US" sz="2400" b="1" dirty="0"/>
              <a:t>(</a:t>
            </a:r>
            <a:r>
              <a:rPr lang="en-US" sz="2400" b="1" dirty="0" err="1"/>
              <a:t>str</a:t>
            </a:r>
            <a:r>
              <a:rPr lang="en-US" sz="2400" b="1" dirty="0"/>
              <a:t>)</a:t>
            </a:r>
          </a:p>
          <a:p>
            <a:r>
              <a:rPr lang="en-US" sz="2400" dirty="0"/>
              <a:t>The </a:t>
            </a:r>
            <a:r>
              <a:rPr lang="en-US" sz="2400" dirty="0" err="1"/>
              <a:t>writelines</a:t>
            </a:r>
            <a:r>
              <a:rPr lang="en-US" sz="2400" dirty="0"/>
              <a:t>() takes a string that can consist of one or more lines of text data or a block of bytes and writes the data to the file</a:t>
            </a:r>
          </a:p>
          <a:p>
            <a:pPr>
              <a:buNone/>
            </a:pPr>
            <a:r>
              <a:rPr lang="en-US" sz="2400" dirty="0"/>
              <a:t>	Syntax: </a:t>
            </a:r>
            <a:r>
              <a:rPr lang="en-US" sz="2400" b="1" dirty="0" err="1"/>
              <a:t>file_object.writelines</a:t>
            </a:r>
            <a:r>
              <a:rPr lang="en-US" sz="2400" b="1" dirty="0"/>
              <a:t>(sequence)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 with CSV Files</a:t>
            </a:r>
          </a:p>
        </p:txBody>
      </p:sp>
      <p:sp>
        <p:nvSpPr>
          <p:cNvPr id="3" name="Content Placeholder 2"/>
          <p:cNvSpPr>
            <a:spLocks noGrp="1"/>
          </p:cNvSpPr>
          <p:nvPr>
            <p:ph idx="1"/>
          </p:nvPr>
        </p:nvSpPr>
        <p:spPr>
          <a:xfrm>
            <a:off x="1981200" y="1600201"/>
            <a:ext cx="8229600" cy="4267200"/>
          </a:xfrm>
        </p:spPr>
        <p:txBody>
          <a:bodyPr>
            <a:normAutofit fontScale="85000" lnSpcReduction="20000"/>
          </a:bodyPr>
          <a:lstStyle/>
          <a:p>
            <a:r>
              <a:rPr lang="en-US" sz="2400" dirty="0"/>
              <a:t>A </a:t>
            </a:r>
            <a:r>
              <a:rPr lang="en-US" sz="2400" b="1" dirty="0"/>
              <a:t>comma-separated values</a:t>
            </a:r>
            <a:r>
              <a:rPr lang="en-US" sz="2400" dirty="0"/>
              <a:t> (</a:t>
            </a:r>
            <a:r>
              <a:rPr lang="en-US" sz="2400" b="1" dirty="0"/>
              <a:t>CSV</a:t>
            </a:r>
            <a:r>
              <a:rPr lang="en-US" sz="2400" dirty="0"/>
              <a:t>) file stores tabular data (numbers and text) in plain text </a:t>
            </a:r>
          </a:p>
          <a:p>
            <a:r>
              <a:rPr lang="en-US" sz="2400" dirty="0"/>
              <a:t>Each line of the file is a data record. Each record consists of one or more fields, separated by commas</a:t>
            </a:r>
          </a:p>
          <a:p>
            <a:r>
              <a:rPr lang="en-US" sz="2400" b="1" dirty="0" err="1"/>
              <a:t>csv</a:t>
            </a:r>
            <a:r>
              <a:rPr lang="en-US" sz="2400" dirty="0"/>
              <a:t> module is used to work with </a:t>
            </a:r>
            <a:r>
              <a:rPr lang="en-US" sz="2400" dirty="0" err="1"/>
              <a:t>csv</a:t>
            </a:r>
            <a:r>
              <a:rPr lang="en-US" sz="2400" dirty="0"/>
              <a:t> files</a:t>
            </a:r>
          </a:p>
          <a:p>
            <a:r>
              <a:rPr lang="en-US" sz="2400" dirty="0"/>
              <a:t>Fundamental functions:</a:t>
            </a:r>
            <a:endParaRPr lang="en-US" sz="2000" dirty="0"/>
          </a:p>
          <a:p>
            <a:pPr lvl="1">
              <a:buNone/>
            </a:pPr>
            <a:r>
              <a:rPr lang="en-US" sz="1900" dirty="0" err="1"/>
              <a:t>csv.reader</a:t>
            </a:r>
            <a:r>
              <a:rPr lang="en-US" sz="1900" dirty="0"/>
              <a:t>()</a:t>
            </a:r>
          </a:p>
          <a:p>
            <a:pPr lvl="1">
              <a:buNone/>
            </a:pPr>
            <a:r>
              <a:rPr lang="en-US" sz="1900" dirty="0" err="1"/>
              <a:t>csv.writer</a:t>
            </a:r>
            <a:r>
              <a:rPr lang="en-US" sz="1900" dirty="0"/>
              <a:t>()</a:t>
            </a:r>
          </a:p>
          <a:p>
            <a:pPr lvl="1">
              <a:buNone/>
            </a:pPr>
            <a:r>
              <a:rPr lang="en-US" sz="1900" dirty="0" err="1"/>
              <a:t>csv.register_dialect</a:t>
            </a:r>
            <a:r>
              <a:rPr lang="en-US" sz="1900" dirty="0"/>
              <a:t>()</a:t>
            </a:r>
          </a:p>
          <a:p>
            <a:pPr lvl="1">
              <a:buNone/>
            </a:pPr>
            <a:r>
              <a:rPr lang="en-US" sz="1900" dirty="0" err="1"/>
              <a:t>csv.get_dialect</a:t>
            </a:r>
            <a:r>
              <a:rPr lang="en-US" sz="1900" dirty="0"/>
              <a:t>()</a:t>
            </a:r>
          </a:p>
          <a:p>
            <a:pPr lvl="1">
              <a:buNone/>
            </a:pPr>
            <a:r>
              <a:rPr lang="en-US" sz="1900" dirty="0" err="1"/>
              <a:t>csv.DictReader</a:t>
            </a:r>
            <a:r>
              <a:rPr lang="en-US" sz="1900" dirty="0"/>
              <a:t>()</a:t>
            </a:r>
          </a:p>
          <a:p>
            <a:pPr lvl="1">
              <a:buNone/>
            </a:pPr>
            <a:r>
              <a:rPr lang="en-US" sz="1900" dirty="0" err="1"/>
              <a:t>csv.DictWriter</a:t>
            </a:r>
            <a:r>
              <a:rPr lang="en-US" sz="1900" dirty="0"/>
              <a:t>()</a:t>
            </a:r>
          </a:p>
          <a:p>
            <a:pPr lvl="1">
              <a:buNone/>
            </a:pPr>
            <a:r>
              <a:rPr lang="en-US" sz="1900" dirty="0" err="1"/>
              <a:t>csv.Sniffer</a:t>
            </a:r>
            <a:r>
              <a:rPr lang="en-US" sz="1900" dirty="0"/>
              <a:t>()</a:t>
            </a:r>
          </a:p>
        </p:txBody>
      </p:sp>
      <p:sp>
        <p:nvSpPr>
          <p:cNvPr id="4" name="Rounded Rectangle 3"/>
          <p:cNvSpPr/>
          <p:nvPr/>
        </p:nvSpPr>
        <p:spPr>
          <a:xfrm>
            <a:off x="1981200" y="6096000"/>
            <a:ext cx="8229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https://docs.python.org/2/library/csv.html</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CSV</a:t>
            </a:r>
          </a:p>
        </p:txBody>
      </p:sp>
      <p:sp>
        <p:nvSpPr>
          <p:cNvPr id="4" name="TextBox 3"/>
          <p:cNvSpPr txBox="1"/>
          <p:nvPr/>
        </p:nvSpPr>
        <p:spPr>
          <a:xfrm>
            <a:off x="2057400" y="1600200"/>
            <a:ext cx="60198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\testdata.csv', 'r')</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reader = </a:t>
            </a:r>
            <a:r>
              <a:rPr lang="en-US" sz="1200" dirty="0" err="1">
                <a:solidFill>
                  <a:schemeClr val="tx1"/>
                </a:solidFill>
                <a:latin typeface="Courier New" pitchFamily="49" charset="0"/>
                <a:cs typeface="Courier New" pitchFamily="49" charset="0"/>
              </a:rPr>
              <a:t>csv.reader</a:t>
            </a:r>
            <a:r>
              <a:rPr lang="en-US" sz="1200" dirty="0">
                <a:solidFill>
                  <a:schemeClr val="tx1"/>
                </a:solidFill>
                <a:latin typeface="Courier New" pitchFamily="49" charset="0"/>
                <a:cs typeface="Courier New" pitchFamily="49" charset="0"/>
              </a:rPr>
              <a:t>(f)</a:t>
            </a:r>
          </a:p>
          <a:p>
            <a:r>
              <a:rPr lang="en-US" sz="1200" dirty="0">
                <a:solidFill>
                  <a:schemeClr val="tx1"/>
                </a:solidFill>
                <a:latin typeface="Courier New" pitchFamily="49" charset="0"/>
                <a:cs typeface="Courier New" pitchFamily="49" charset="0"/>
              </a:rPr>
              <a:t>for row in reader:</a:t>
            </a:r>
          </a:p>
          <a:p>
            <a:r>
              <a:rPr lang="en-US" sz="1200" dirty="0">
                <a:solidFill>
                  <a:schemeClr val="tx1"/>
                </a:solidFill>
                <a:latin typeface="Courier New" pitchFamily="49" charset="0"/>
                <a:cs typeface="Courier New" pitchFamily="49" charset="0"/>
              </a:rPr>
              <a:t>    print row</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057400" y="3733800"/>
            <a:ext cx="7467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 RESTART: E:/Python27/mindful_examples/csv/testdata_read.py =========</a:t>
            </a:r>
          </a:p>
          <a:p>
            <a:r>
              <a:rPr lang="en-US" sz="1200" dirty="0">
                <a:latin typeface="Courier New" pitchFamily="49" charset="0"/>
                <a:cs typeface="Courier New" pitchFamily="49" charset="0"/>
              </a:rPr>
              <a:t>['Title 1', 'Title 2', 'Title 3']</a:t>
            </a:r>
          </a:p>
          <a:p>
            <a:r>
              <a:rPr lang="en-US" sz="1200" dirty="0">
                <a:latin typeface="Courier New" pitchFamily="49" charset="0"/>
                <a:cs typeface="Courier New" pitchFamily="49" charset="0"/>
              </a:rPr>
              <a:t>['1', 'a', '8/18/2007']</a:t>
            </a:r>
          </a:p>
          <a:p>
            <a:r>
              <a:rPr lang="en-US" sz="1200" dirty="0">
                <a:latin typeface="Courier New" pitchFamily="49" charset="0"/>
                <a:cs typeface="Courier New" pitchFamily="49" charset="0"/>
              </a:rPr>
              <a:t>['2', 'b', '8/19/2007']</a:t>
            </a:r>
          </a:p>
          <a:p>
            <a:r>
              <a:rPr lang="en-US" sz="1200" dirty="0">
                <a:latin typeface="Courier New" pitchFamily="49" charset="0"/>
                <a:cs typeface="Courier New" pitchFamily="49" charset="0"/>
              </a:rPr>
              <a:t>['3', 'c', '8/20/2007']</a:t>
            </a:r>
          </a:p>
          <a:p>
            <a:r>
              <a:rPr lang="en-US" sz="1200" dirty="0">
                <a:latin typeface="Courier New" pitchFamily="49" charset="0"/>
                <a:cs typeface="Courier New" pitchFamily="49" charset="0"/>
              </a:rPr>
              <a:t>['4', 'd', '8/21/2007']</a:t>
            </a:r>
          </a:p>
          <a:p>
            <a:r>
              <a:rPr lang="en-US" sz="1200" dirty="0">
                <a:latin typeface="Courier New" pitchFamily="49" charset="0"/>
                <a:cs typeface="Courier New" pitchFamily="49" charset="0"/>
              </a:rPr>
              <a:t>['5', 'e', '8/22/2007']</a:t>
            </a:r>
          </a:p>
          <a:p>
            <a:r>
              <a:rPr lang="en-US" sz="1200" dirty="0">
                <a:latin typeface="Courier New" pitchFamily="49" charset="0"/>
                <a:cs typeface="Courier New" pitchFamily="49" charset="0"/>
              </a:rPr>
              <a:t>['6', 'f', '8/23/2007']</a:t>
            </a:r>
          </a:p>
          <a:p>
            <a:r>
              <a:rPr lang="en-US" sz="1200" dirty="0">
                <a:latin typeface="Courier New" pitchFamily="49" charset="0"/>
                <a:cs typeface="Courier New" pitchFamily="49" charset="0"/>
              </a:rPr>
              <a:t>['7', 'g', '8/24/2007']</a:t>
            </a:r>
          </a:p>
          <a:p>
            <a:r>
              <a:rPr lang="en-US" sz="1200" dirty="0">
                <a:latin typeface="Courier New" pitchFamily="49" charset="0"/>
                <a:cs typeface="Courier New" pitchFamily="49" charset="0"/>
              </a:rPr>
              <a:t>['8', 'h', '8/25/2007']</a:t>
            </a:r>
          </a:p>
          <a:p>
            <a:r>
              <a:rPr lang="en-US" sz="1200" dirty="0">
                <a:latin typeface="Courier New" pitchFamily="49" charset="0"/>
                <a:cs typeface="Courier New" pitchFamily="49" charset="0"/>
              </a:rPr>
              <a:t>['9',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'8/26/2007']</a:t>
            </a:r>
          </a:p>
        </p:txBody>
      </p:sp>
      <p:pic>
        <p:nvPicPr>
          <p:cNvPr id="6" name="Picture 5" descr="csv_snap.PNG"/>
          <p:cNvPicPr>
            <a:picLocks noChangeAspect="1"/>
          </p:cNvPicPr>
          <p:nvPr/>
        </p:nvPicPr>
        <p:blipFill>
          <a:blip r:embed="rId2"/>
          <a:stretch>
            <a:fillRect/>
          </a:stretch>
        </p:blipFill>
        <p:spPr>
          <a:xfrm>
            <a:off x="8229600" y="1447800"/>
            <a:ext cx="2095500" cy="2127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Writing CSV</a:t>
            </a:r>
          </a:p>
        </p:txBody>
      </p:sp>
      <p:sp>
        <p:nvSpPr>
          <p:cNvPr id="3" name="TextBox 2"/>
          <p:cNvSpPr txBox="1"/>
          <p:nvPr/>
        </p:nvSpPr>
        <p:spPr>
          <a:xfrm>
            <a:off x="1752600" y="1447800"/>
            <a:ext cx="65532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'wt')</a:t>
            </a:r>
          </a:p>
          <a:p>
            <a:r>
              <a:rPr lang="en-US" sz="1200" dirty="0">
                <a:solidFill>
                  <a:schemeClr val="tx1"/>
                </a:solidFill>
                <a:latin typeface="Courier New" pitchFamily="49" charset="0"/>
                <a:cs typeface="Courier New" pitchFamily="49" charset="0"/>
              </a:rPr>
              <a:t>writer = </a:t>
            </a:r>
            <a:r>
              <a:rPr lang="en-US" sz="1200" dirty="0" err="1">
                <a:solidFill>
                  <a:schemeClr val="tx1"/>
                </a:solidFill>
                <a:latin typeface="Courier New" pitchFamily="49" charset="0"/>
                <a:cs typeface="Courier New" pitchFamily="49" charset="0"/>
              </a:rPr>
              <a:t>csv.writer</a:t>
            </a:r>
            <a:r>
              <a:rPr lang="en-US" sz="1200" dirty="0">
                <a:solidFill>
                  <a:schemeClr val="tx1"/>
                </a:solidFill>
                <a:latin typeface="Courier New" pitchFamily="49" charset="0"/>
                <a:cs typeface="Courier New" pitchFamily="49" charset="0"/>
              </a:rPr>
              <a:t>(f, quoting=</a:t>
            </a:r>
            <a:r>
              <a:rPr lang="en-US" sz="1200" dirty="0" err="1">
                <a:solidFill>
                  <a:schemeClr val="tx1"/>
                </a:solidFill>
                <a:latin typeface="Courier New" pitchFamily="49" charset="0"/>
                <a:cs typeface="Courier New" pitchFamily="49" charset="0"/>
              </a:rPr>
              <a:t>csv.QUOTE_NONNUMERIC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('Title 1', 'Title 2', 'Title 3') )</a:t>
            </a: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range(10):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(i+1, </a:t>
            </a:r>
            <a:r>
              <a:rPr lang="en-US" sz="1200" dirty="0" err="1">
                <a:solidFill>
                  <a:schemeClr val="tx1"/>
                </a:solidFill>
                <a:latin typeface="Courier New" pitchFamily="49" charset="0"/>
                <a:cs typeface="Courier New" pitchFamily="49" charset="0"/>
              </a:rPr>
              <a:t>chr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ord</a:t>
            </a:r>
            <a:r>
              <a:rPr lang="en-US" sz="1200" dirty="0">
                <a:solidFill>
                  <a:schemeClr val="tx1"/>
                </a:solidFill>
                <a:latin typeface="Courier New" pitchFamily="49" charset="0"/>
                <a:cs typeface="Courier New" pitchFamily="49" charset="0"/>
              </a:rPr>
              <a:t>('a') +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'08/%02d/07' % (i+1)) )</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a:t>
            </a:r>
            <a:r>
              <a:rPr lang="en-US" sz="1200" dirty="0" err="1">
                <a:solidFill>
                  <a:schemeClr val="tx1"/>
                </a:solidFill>
                <a:latin typeface="Courier New" pitchFamily="49" charset="0"/>
                <a:cs typeface="Courier New" pitchFamily="49" charset="0"/>
              </a:rPr>
              <a:t>rt</a:t>
            </a:r>
            <a:r>
              <a:rPr lang="en-US" sz="1200" dirty="0">
                <a:solidFill>
                  <a:schemeClr val="tx1"/>
                </a:solidFill>
                <a:latin typeface="Courier New" pitchFamily="49" charset="0"/>
                <a:cs typeface="Courier New" pitchFamily="49" charset="0"/>
              </a:rPr>
              <a:t>').read()</a:t>
            </a:r>
          </a:p>
        </p:txBody>
      </p:sp>
      <p:sp>
        <p:nvSpPr>
          <p:cNvPr id="4" name="TextBox 3"/>
          <p:cNvSpPr txBox="1"/>
          <p:nvPr/>
        </p:nvSpPr>
        <p:spPr>
          <a:xfrm>
            <a:off x="4800600" y="3886200"/>
            <a:ext cx="3505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"Title 1","Title 2","Title 3"</a:t>
            </a:r>
          </a:p>
          <a:p>
            <a:r>
              <a:rPr lang="en-US" sz="1200" dirty="0">
                <a:latin typeface="Courier New" pitchFamily="49" charset="0"/>
                <a:cs typeface="Courier New" pitchFamily="49" charset="0"/>
              </a:rPr>
              <a:t>1,"a","08/01/07"</a:t>
            </a:r>
          </a:p>
          <a:p>
            <a:r>
              <a:rPr lang="en-US" sz="1200" dirty="0">
                <a:latin typeface="Courier New" pitchFamily="49" charset="0"/>
                <a:cs typeface="Courier New" pitchFamily="49" charset="0"/>
              </a:rPr>
              <a:t>2,"b","08/02/07"</a:t>
            </a:r>
          </a:p>
          <a:p>
            <a:r>
              <a:rPr lang="en-US" sz="1200" dirty="0">
                <a:latin typeface="Courier New" pitchFamily="49" charset="0"/>
                <a:cs typeface="Courier New" pitchFamily="49" charset="0"/>
              </a:rPr>
              <a:t>3,"c","08/03/07"</a:t>
            </a:r>
          </a:p>
          <a:p>
            <a:r>
              <a:rPr lang="en-US" sz="1200" dirty="0">
                <a:latin typeface="Courier New" pitchFamily="49" charset="0"/>
                <a:cs typeface="Courier New" pitchFamily="49" charset="0"/>
              </a:rPr>
              <a:t>4,"d","08/04/07"</a:t>
            </a:r>
          </a:p>
          <a:p>
            <a:r>
              <a:rPr lang="en-US" sz="1200" dirty="0">
                <a:latin typeface="Courier New" pitchFamily="49" charset="0"/>
                <a:cs typeface="Courier New" pitchFamily="49" charset="0"/>
              </a:rPr>
              <a:t>5,"e","08/05/07"</a:t>
            </a:r>
          </a:p>
          <a:p>
            <a:r>
              <a:rPr lang="en-US" sz="1200" dirty="0">
                <a:latin typeface="Courier New" pitchFamily="49" charset="0"/>
                <a:cs typeface="Courier New" pitchFamily="49" charset="0"/>
              </a:rPr>
              <a:t>6,"f","08/06/07"</a:t>
            </a:r>
          </a:p>
          <a:p>
            <a:r>
              <a:rPr lang="en-US" sz="1200" dirty="0">
                <a:latin typeface="Courier New" pitchFamily="49" charset="0"/>
                <a:cs typeface="Courier New" pitchFamily="49" charset="0"/>
              </a:rPr>
              <a:t>7,"g","08/07/07"</a:t>
            </a:r>
          </a:p>
          <a:p>
            <a:r>
              <a:rPr lang="en-US" sz="1200" dirty="0">
                <a:latin typeface="Courier New" pitchFamily="49" charset="0"/>
                <a:cs typeface="Courier New" pitchFamily="49" charset="0"/>
              </a:rPr>
              <a:t>8,"h","08/08/07"</a:t>
            </a:r>
          </a:p>
          <a:p>
            <a:r>
              <a:rPr lang="en-US" sz="1200" dirty="0">
                <a:latin typeface="Courier New" pitchFamily="49" charset="0"/>
                <a:cs typeface="Courier New" pitchFamily="49" charset="0"/>
              </a:rPr>
              <a:t>9,"i","08/09/07"</a:t>
            </a:r>
          </a:p>
          <a:p>
            <a:r>
              <a:rPr lang="en-US" sz="1200" dirty="0">
                <a:latin typeface="Courier New" pitchFamily="49" charset="0"/>
                <a:cs typeface="Courier New" pitchFamily="49" charset="0"/>
              </a:rPr>
              <a:t>10,"j","08/10/07"</a:t>
            </a:r>
          </a:p>
        </p:txBody>
      </p:sp>
      <p:pic>
        <p:nvPicPr>
          <p:cNvPr id="5" name="Picture 4" descr="csv_data_snap.PNG"/>
          <p:cNvPicPr>
            <a:picLocks noChangeAspect="1"/>
          </p:cNvPicPr>
          <p:nvPr/>
        </p:nvPicPr>
        <p:blipFill>
          <a:blip r:embed="rId2"/>
          <a:stretch>
            <a:fillRect/>
          </a:stretch>
        </p:blipFill>
        <p:spPr>
          <a:xfrm>
            <a:off x="8458200" y="3048001"/>
            <a:ext cx="1938338" cy="318611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1486</TotalTime>
  <Words>2875</Words>
  <Application>Microsoft Office PowerPoint</Application>
  <PresentationFormat>Widescreen</PresentationFormat>
  <Paragraphs>407</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Courier New</vt:lpstr>
      <vt:lpstr>Wingdings 3</vt:lpstr>
      <vt:lpstr>Ion</vt:lpstr>
      <vt:lpstr>Python </vt:lpstr>
      <vt:lpstr>Files</vt:lpstr>
      <vt:lpstr>Opening a File</vt:lpstr>
      <vt:lpstr>Closing a File</vt:lpstr>
      <vt:lpstr>Built-in Methods: Input</vt:lpstr>
      <vt:lpstr>Built-in Methods: Output</vt:lpstr>
      <vt:lpstr>Working with CSV Files</vt:lpstr>
      <vt:lpstr>Reading CSV</vt:lpstr>
      <vt:lpstr>Writing CSV</vt:lpstr>
      <vt:lpstr>Pickle</vt:lpstr>
      <vt:lpstr>What Can Be Pickled and Unpickled?</vt:lpstr>
      <vt:lpstr>Shelve</vt:lpstr>
      <vt:lpstr>Pickling and Shelving Functions</vt:lpstr>
      <vt:lpstr>Pickle: Example</vt:lpstr>
      <vt:lpstr>Output</vt:lpstr>
      <vt:lpstr>Shelve: Example</vt:lpstr>
      <vt:lpstr>Output</vt:lpstr>
      <vt:lpstr>The string format function</vt:lpstr>
      <vt:lpstr>Case Study</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Socket Types</vt:lpstr>
      <vt:lpstr>Using a Socket</vt:lpstr>
      <vt:lpstr>PowerPoint Presentation</vt:lpstr>
      <vt:lpstr>TCP Client</vt:lpstr>
      <vt:lpstr>Server Implementation</vt:lpstr>
      <vt:lpstr>TCP Server</vt:lpstr>
      <vt:lpstr>TCP Server</vt:lpstr>
      <vt:lpstr>NON-OO APPROACH</vt:lpstr>
      <vt:lpstr>OO APPROACH</vt:lpstr>
      <vt:lpstr>Flask – MVC Architecture</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27</cp:revision>
  <dcterms:created xsi:type="dcterms:W3CDTF">2020-02-05T06:45:51Z</dcterms:created>
  <dcterms:modified xsi:type="dcterms:W3CDTF">2020-12-11T10:19:40Z</dcterms:modified>
</cp:coreProperties>
</file>