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62" r:id="rId3"/>
    <p:sldId id="263" r:id="rId4"/>
    <p:sldId id="266" r:id="rId5"/>
    <p:sldId id="267" r:id="rId6"/>
    <p:sldId id="268" r:id="rId7"/>
    <p:sldId id="282" r:id="rId8"/>
    <p:sldId id="320" r:id="rId9"/>
    <p:sldId id="321" r:id="rId10"/>
    <p:sldId id="269" r:id="rId11"/>
    <p:sldId id="270" r:id="rId12"/>
    <p:sldId id="271" r:id="rId13"/>
    <p:sldId id="272" r:id="rId14"/>
    <p:sldId id="273" r:id="rId15"/>
    <p:sldId id="274" r:id="rId16"/>
    <p:sldId id="275" r:id="rId17"/>
    <p:sldId id="276" r:id="rId18"/>
    <p:sldId id="322" r:id="rId19"/>
    <p:sldId id="323" r:id="rId20"/>
    <p:sldId id="324" r:id="rId21"/>
    <p:sldId id="325" r:id="rId22"/>
    <p:sldId id="264" r:id="rId23"/>
    <p:sldId id="265" r:id="rId24"/>
    <p:sldId id="326" r:id="rId25"/>
    <p:sldId id="327" r:id="rId26"/>
    <p:sldId id="328" r:id="rId27"/>
    <p:sldId id="329" r:id="rId28"/>
    <p:sldId id="330" r:id="rId29"/>
    <p:sldId id="344" r:id="rId30"/>
    <p:sldId id="331" r:id="rId31"/>
    <p:sldId id="332" r:id="rId32"/>
    <p:sldId id="277" r:id="rId33"/>
    <p:sldId id="279" r:id="rId34"/>
    <p:sldId id="280" r:id="rId35"/>
    <p:sldId id="285" r:id="rId36"/>
    <p:sldId id="342" r:id="rId37"/>
    <p:sldId id="343" r:id="rId38"/>
    <p:sldId id="345" r:id="rId39"/>
    <p:sldId id="34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F7CFCBD-9DD6-4F22-8C65-4C2002453C9A}">
          <p14:sldIdLst>
            <p14:sldId id="256"/>
            <p14:sldId id="262"/>
            <p14:sldId id="263"/>
            <p14:sldId id="266"/>
            <p14:sldId id="267"/>
            <p14:sldId id="268"/>
            <p14:sldId id="282"/>
            <p14:sldId id="320"/>
            <p14:sldId id="321"/>
            <p14:sldId id="269"/>
            <p14:sldId id="270"/>
            <p14:sldId id="271"/>
            <p14:sldId id="272"/>
            <p14:sldId id="273"/>
            <p14:sldId id="274"/>
            <p14:sldId id="275"/>
            <p14:sldId id="276"/>
            <p14:sldId id="322"/>
            <p14:sldId id="323"/>
            <p14:sldId id="324"/>
            <p14:sldId id="325"/>
            <p14:sldId id="264"/>
            <p14:sldId id="265"/>
            <p14:sldId id="326"/>
            <p14:sldId id="327"/>
            <p14:sldId id="328"/>
            <p14:sldId id="329"/>
            <p14:sldId id="330"/>
            <p14:sldId id="344"/>
            <p14:sldId id="331"/>
            <p14:sldId id="332"/>
            <p14:sldId id="277"/>
            <p14:sldId id="279"/>
            <p14:sldId id="280"/>
            <p14:sldId id="285"/>
            <p14:sldId id="342"/>
            <p14:sldId id="343"/>
            <p14:sldId id="345"/>
            <p14:sldId id="346"/>
          </p14:sldIdLst>
        </p14:section>
        <p14:section name="Untitled Section" id="{D7B0F285-5FEA-472E-9AE9-2358C03C23C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0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FB8FDD-E51C-4A38-81DF-3A86CC849EC9}" type="datetimeFigureOut">
              <a:rPr lang="en-IN" smtClean="0"/>
              <a:t>13-06-2020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2DA525-0603-4F71-808F-B07FDA9862D9}" type="slidenum">
              <a:rPr lang="en-IN" smtClean="0"/>
              <a:t>‹#›</a:t>
            </a:fld>
            <a:endParaRPr lang="en-IN"/>
          </a:p>
        </p:txBody>
      </p:sp>
    </p:spTree>
    <p:extLst>
      <p:ext uri="{BB962C8B-B14F-4D97-AF65-F5344CB8AC3E}">
        <p14:creationId xmlns:p14="http://schemas.microsoft.com/office/powerpoint/2010/main" val="285020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Devices</a:t>
            </a:r>
            <a:r>
              <a:rPr lang="en-US" baseline="0" dirty="0"/>
              <a:t> are accessed as files in </a:t>
            </a:r>
            <a:r>
              <a:rPr lang="en-US" baseline="0" dirty="0" err="1"/>
              <a:t>linux</a:t>
            </a:r>
            <a:r>
              <a:rPr lang="en-US" baseline="0" dirty="0"/>
              <a:t>. (confirm it)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sz="1200" b="0" i="0" kern="1200" dirty="0">
                <a:solidFill>
                  <a:schemeClr val="tx1"/>
                </a:solidFill>
                <a:latin typeface="+mn-lt"/>
                <a:ea typeface="+mn-ea"/>
                <a:cs typeface="+mn-cs"/>
              </a:rPr>
              <a:t>Reads at most size bytes from the file (less if the read hits EOF before obtaining size bytes).</a:t>
            </a:r>
          </a:p>
          <a:p>
            <a:pPr marL="228600" indent="-228600">
              <a:buAutoNum type="arabicPeriod"/>
            </a:pPr>
            <a:r>
              <a:rPr lang="en-US" sz="1200" b="0" i="0" kern="1200" dirty="0">
                <a:solidFill>
                  <a:schemeClr val="tx1"/>
                </a:solidFill>
                <a:latin typeface="+mn-lt"/>
                <a:ea typeface="+mn-ea"/>
                <a:cs typeface="+mn-cs"/>
              </a:rPr>
              <a:t>Reads one entire line from the file. A </a:t>
            </a:r>
            <a:r>
              <a:rPr lang="en-US" sz="1200" b="1" i="0" kern="1200" dirty="0">
                <a:solidFill>
                  <a:schemeClr val="tx1"/>
                </a:solidFill>
                <a:latin typeface="+mn-lt"/>
                <a:ea typeface="+mn-ea"/>
                <a:cs typeface="+mn-cs"/>
              </a:rPr>
              <a:t>trailing newline character is kept in the string</a:t>
            </a:r>
            <a:r>
              <a:rPr lang="en-US" sz="1200" b="0" i="0" kern="1200" dirty="0">
                <a:solidFill>
                  <a:schemeClr val="tx1"/>
                </a:solidFill>
                <a:latin typeface="+mn-lt"/>
                <a:ea typeface="+mn-ea"/>
                <a:cs typeface="+mn-cs"/>
              </a:rPr>
              <a:t>. </a:t>
            </a:r>
            <a:r>
              <a:rPr lang="en-US" dirty="0"/>
              <a:t>Like read(), there is also an optional size option, which, if not provided, defaults to -1, meaning read until the line-ending characters (or EOF) are found. If present, it is possible that an incomplete line is returned if it exceeds size bytes.</a:t>
            </a:r>
            <a:endParaRPr lang="en-US" sz="1200" b="0" i="0" kern="1200" dirty="0">
              <a:solidFill>
                <a:schemeClr val="tx1"/>
              </a:solidFill>
              <a:latin typeface="+mn-lt"/>
              <a:ea typeface="+mn-ea"/>
              <a:cs typeface="+mn-cs"/>
            </a:endParaRPr>
          </a:p>
          <a:p>
            <a:pPr marL="228600" indent="-228600">
              <a:buAutoNum type="arabicPeriod"/>
            </a:pPr>
            <a:r>
              <a:rPr lang="en-US" sz="1200" b="0" i="0" kern="1200" dirty="0">
                <a:solidFill>
                  <a:schemeClr val="tx1"/>
                </a:solidFill>
                <a:latin typeface="+mn-lt"/>
                <a:ea typeface="+mn-ea"/>
                <a:cs typeface="+mn-cs"/>
              </a:rPr>
              <a:t>Reads until EOF using </a:t>
            </a:r>
            <a:r>
              <a:rPr lang="en-US" sz="1200" b="0" i="0" kern="1200" dirty="0" err="1">
                <a:solidFill>
                  <a:schemeClr val="tx1"/>
                </a:solidFill>
                <a:latin typeface="+mn-lt"/>
                <a:ea typeface="+mn-ea"/>
                <a:cs typeface="+mn-cs"/>
              </a:rPr>
              <a:t>readline</a:t>
            </a:r>
            <a:r>
              <a:rPr lang="en-US" sz="1200" b="0" i="0" kern="1200" dirty="0">
                <a:solidFill>
                  <a:schemeClr val="tx1"/>
                </a:solidFill>
                <a:latin typeface="+mn-lt"/>
                <a:ea typeface="+mn-ea"/>
                <a:cs typeface="+mn-cs"/>
              </a:rPr>
              <a:t>() and return a list containing the lines. If the optional </a:t>
            </a:r>
            <a:r>
              <a:rPr lang="en-US" sz="1200" b="0" i="0" kern="1200" dirty="0" err="1">
                <a:solidFill>
                  <a:schemeClr val="tx1"/>
                </a:solidFill>
                <a:latin typeface="+mn-lt"/>
                <a:ea typeface="+mn-ea"/>
                <a:cs typeface="+mn-cs"/>
              </a:rPr>
              <a:t>sizehint</a:t>
            </a:r>
            <a:r>
              <a:rPr lang="en-US" sz="1200" b="0" i="0" kern="1200" dirty="0">
                <a:solidFill>
                  <a:schemeClr val="tx1"/>
                </a:solidFill>
                <a:latin typeface="+mn-lt"/>
                <a:ea typeface="+mn-ea"/>
                <a:cs typeface="+mn-cs"/>
              </a:rPr>
              <a:t> argument is present, instead of reading up to EOF, whole lines </a:t>
            </a:r>
            <a:r>
              <a:rPr lang="en-US" sz="1200" b="0" i="0" kern="1200" dirty="0" err="1">
                <a:solidFill>
                  <a:schemeClr val="tx1"/>
                </a:solidFill>
                <a:latin typeface="+mn-lt"/>
                <a:ea typeface="+mn-ea"/>
                <a:cs typeface="+mn-cs"/>
              </a:rPr>
              <a:t>totalling</a:t>
            </a:r>
            <a:r>
              <a:rPr lang="en-US" sz="1200" b="0" i="0" kern="1200" dirty="0">
                <a:solidFill>
                  <a:schemeClr val="tx1"/>
                </a:solidFill>
                <a:latin typeface="+mn-lt"/>
                <a:ea typeface="+mn-ea"/>
                <a:cs typeface="+mn-cs"/>
              </a:rPr>
              <a:t> approximately </a:t>
            </a:r>
            <a:r>
              <a:rPr lang="en-US" sz="1200" b="0" i="0" kern="1200" dirty="0" err="1">
                <a:solidFill>
                  <a:schemeClr val="tx1"/>
                </a:solidFill>
                <a:latin typeface="+mn-lt"/>
                <a:ea typeface="+mn-ea"/>
                <a:cs typeface="+mn-cs"/>
              </a:rPr>
              <a:t>sizehint</a:t>
            </a:r>
            <a:r>
              <a:rPr lang="en-US" sz="1200" b="0" i="0" kern="1200" dirty="0">
                <a:solidFill>
                  <a:schemeClr val="tx1"/>
                </a:solidFill>
                <a:latin typeface="+mn-lt"/>
                <a:ea typeface="+mn-ea"/>
                <a:cs typeface="+mn-cs"/>
              </a:rPr>
              <a:t> bytes (possibly after rounding up to an internal buffer size) are read.</a:t>
            </a:r>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43C65A0-E66D-4BE2-9F2F-19719085B551}" type="slidenum">
              <a:rPr lang="en-US" smtClean="0"/>
              <a:pPr/>
              <a:t>17</a:t>
            </a:fld>
            <a:endParaRPr lang="en-US"/>
          </a:p>
        </p:txBody>
      </p:sp>
    </p:spTree>
    <p:extLst>
      <p:ext uri="{BB962C8B-B14F-4D97-AF65-F5344CB8AC3E}">
        <p14:creationId xmlns:p14="http://schemas.microsoft.com/office/powerpoint/2010/main" val="4206892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Exercise:</a:t>
            </a:r>
            <a:r>
              <a:rPr lang="en-US" baseline="0" dirty="0"/>
              <a:t> Google: Companies using python</a:t>
            </a:r>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20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9ED0F3-5FB2-46AA-B250-95636C3F68BA}" type="datetimeFigureOut">
              <a:rPr lang="en-IN" smtClean="0"/>
              <a:t>13-06-2020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2255008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9ED0F3-5FB2-46AA-B250-95636C3F68BA}" type="datetimeFigureOut">
              <a:rPr lang="en-IN" smtClean="0"/>
              <a:t>13-06-2020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149048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39ED0F3-5FB2-46AA-B250-95636C3F68BA}" type="datetimeFigureOut">
              <a:rPr lang="en-IN" smtClean="0"/>
              <a:t>13-06-2020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1878691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39ED0F3-5FB2-46AA-B250-95636C3F68BA}" type="datetimeFigureOut">
              <a:rPr lang="en-IN" smtClean="0"/>
              <a:t>13-06-2020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2DFDE-7A38-42E3-85BE-AA3E4D24208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86245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9ED0F3-5FB2-46AA-B250-95636C3F68BA}" type="datetimeFigureOut">
              <a:rPr lang="en-IN" smtClean="0"/>
              <a:t>13-06-2020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395892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39ED0F3-5FB2-46AA-B250-95636C3F68BA}" type="datetimeFigureOut">
              <a:rPr lang="en-IN" smtClean="0"/>
              <a:t>13-06-2020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1360520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39ED0F3-5FB2-46AA-B250-95636C3F68BA}" type="datetimeFigureOut">
              <a:rPr lang="en-IN" smtClean="0"/>
              <a:t>13-06-2020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3786340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9ED0F3-5FB2-46AA-B250-95636C3F68BA}" type="datetimeFigureOut">
              <a:rPr lang="en-IN" smtClean="0"/>
              <a:t>13-06-2020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2741642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9ED0F3-5FB2-46AA-B250-95636C3F68BA}" type="datetimeFigureOut">
              <a:rPr lang="en-IN" smtClean="0"/>
              <a:t>13-06-2020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77750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39ED0F3-5FB2-46AA-B250-95636C3F68BA}" type="datetimeFigureOut">
              <a:rPr lang="en-IN" smtClean="0"/>
              <a:t>13-06-2020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169601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9ED0F3-5FB2-46AA-B250-95636C3F68BA}" type="datetimeFigureOut">
              <a:rPr lang="en-IN" smtClean="0"/>
              <a:t>13-06-2020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2352416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9ED0F3-5FB2-46AA-B250-95636C3F68BA}" type="datetimeFigureOut">
              <a:rPr lang="en-IN" smtClean="0"/>
              <a:t>13-06-2020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1412891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9ED0F3-5FB2-46AA-B250-95636C3F68BA}" type="datetimeFigureOut">
              <a:rPr lang="en-IN" smtClean="0"/>
              <a:t>13-06-2020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1627313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39ED0F3-5FB2-46AA-B250-95636C3F68BA}" type="datetimeFigureOut">
              <a:rPr lang="en-IN" smtClean="0"/>
              <a:t>13-06-2020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852381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39ED0F3-5FB2-46AA-B250-95636C3F68BA}" type="datetimeFigureOut">
              <a:rPr lang="en-IN" smtClean="0"/>
              <a:t>13-06-2020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181629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39ED0F3-5FB2-46AA-B250-95636C3F68BA}" type="datetimeFigureOut">
              <a:rPr lang="en-IN" smtClean="0"/>
              <a:t>13-06-2020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2711053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9ED0F3-5FB2-46AA-B250-95636C3F68BA}" type="datetimeFigureOut">
              <a:rPr lang="en-IN" smtClean="0"/>
              <a:t>13-06-2020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1482341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39ED0F3-5FB2-46AA-B250-95636C3F68BA}" type="datetimeFigureOut">
              <a:rPr lang="en-IN" smtClean="0"/>
              <a:t>13-06-2020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752DFDE-7A38-42E3-85BE-AA3E4D242084}" type="slidenum">
              <a:rPr lang="en-IN" smtClean="0"/>
              <a:t>‹#›</a:t>
            </a:fld>
            <a:endParaRPr lang="en-IN"/>
          </a:p>
        </p:txBody>
      </p:sp>
    </p:spTree>
    <p:extLst>
      <p:ext uri="{BB962C8B-B14F-4D97-AF65-F5344CB8AC3E}">
        <p14:creationId xmlns:p14="http://schemas.microsoft.com/office/powerpoint/2010/main" val="41234935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python.org/2/library/pickle.html" TargetMode="External"/><Relationship Id="rId2" Type="http://schemas.openxmlformats.org/officeDocument/2006/relationships/hyperlink" Target="https://docs.python.org/2/library/shelve.html"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python.org/"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python.org/"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python.org/2/library/csv.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17CBB-CF64-4AC8-827F-FE1F21DB0FBE}"/>
              </a:ext>
            </a:extLst>
          </p:cNvPr>
          <p:cNvSpPr>
            <a:spLocks noGrp="1"/>
          </p:cNvSpPr>
          <p:nvPr>
            <p:ph type="ctrTitle"/>
          </p:nvPr>
        </p:nvSpPr>
        <p:spPr/>
        <p:txBody>
          <a:bodyPr/>
          <a:lstStyle/>
          <a:p>
            <a:r>
              <a:rPr lang="en-IN" dirty="0"/>
              <a:t>Python </a:t>
            </a:r>
          </a:p>
        </p:txBody>
      </p:sp>
      <p:sp>
        <p:nvSpPr>
          <p:cNvPr id="3" name="Subtitle 2">
            <a:extLst>
              <a:ext uri="{FF2B5EF4-FFF2-40B4-BE49-F238E27FC236}">
                <a16:creationId xmlns:a16="http://schemas.microsoft.com/office/drawing/2014/main" id="{D61191CC-06FB-4A9B-9E58-F19A6BE3D063}"/>
              </a:ext>
            </a:extLst>
          </p:cNvPr>
          <p:cNvSpPr>
            <a:spLocks noGrp="1"/>
          </p:cNvSpPr>
          <p:nvPr>
            <p:ph type="subTitle" idx="1"/>
          </p:nvPr>
        </p:nvSpPr>
        <p:spPr/>
        <p:txBody>
          <a:bodyPr/>
          <a:lstStyle/>
          <a:p>
            <a:r>
              <a:rPr lang="en-US" dirty="0"/>
              <a:t> </a:t>
            </a:r>
            <a:endParaRPr lang="en-IN" dirty="0"/>
          </a:p>
        </p:txBody>
      </p:sp>
    </p:spTree>
    <p:extLst>
      <p:ext uri="{BB962C8B-B14F-4D97-AF65-F5344CB8AC3E}">
        <p14:creationId xmlns:p14="http://schemas.microsoft.com/office/powerpoint/2010/main" val="2899524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Pickle</a:t>
            </a:r>
          </a:p>
        </p:txBody>
      </p:sp>
      <p:sp>
        <p:nvSpPr>
          <p:cNvPr id="3" name="Content Placeholder 2"/>
          <p:cNvSpPr>
            <a:spLocks noGrp="1"/>
          </p:cNvSpPr>
          <p:nvPr>
            <p:ph idx="1"/>
          </p:nvPr>
        </p:nvSpPr>
        <p:spPr>
          <a:xfrm>
            <a:off x="1981200" y="1447801"/>
            <a:ext cx="8229600" cy="4525963"/>
          </a:xfrm>
        </p:spPr>
        <p:txBody>
          <a:bodyPr>
            <a:normAutofit/>
          </a:bodyPr>
          <a:lstStyle/>
          <a:p>
            <a:r>
              <a:rPr lang="en-US" sz="2400" dirty="0"/>
              <a:t>Text files are convenient because you can read and manipulate them with any text editor, but they’re limited to storing a series of characters. </a:t>
            </a:r>
          </a:p>
          <a:p>
            <a:r>
              <a:rPr lang="en-US" sz="2400" dirty="0"/>
              <a:t>Sometimes you may want to store more complex information, like a list or a dictionary, for example</a:t>
            </a:r>
          </a:p>
          <a:p>
            <a:r>
              <a:rPr lang="en-US" sz="2400" dirty="0"/>
              <a:t>Pickling means to preserve—and that’s just what it means in Python</a:t>
            </a:r>
          </a:p>
          <a:p>
            <a:pPr lvl="1"/>
            <a:r>
              <a:rPr lang="en-US" dirty="0"/>
              <a:t>You can pickle a complex piece of data, like a list or dictionary, and save it in its entirety to a file</a:t>
            </a:r>
          </a:p>
          <a:p>
            <a:r>
              <a:rPr lang="en-US" sz="2400" dirty="0"/>
              <a:t>The </a:t>
            </a:r>
            <a:r>
              <a:rPr lang="en-US" sz="2400" b="1" dirty="0"/>
              <a:t>pickle</a:t>
            </a:r>
            <a:r>
              <a:rPr lang="en-US" sz="2400" dirty="0"/>
              <a:t> module allows you to pickle and store more complex data in a file.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t>What Can Be Pickled and </a:t>
            </a:r>
            <a:r>
              <a:rPr lang="en-US" sz="3600" dirty="0" err="1"/>
              <a:t>Unpickled</a:t>
            </a:r>
            <a:r>
              <a:rPr lang="en-US" sz="3600" dirty="0"/>
              <a:t>?</a:t>
            </a:r>
          </a:p>
        </p:txBody>
      </p:sp>
      <p:sp>
        <p:nvSpPr>
          <p:cNvPr id="3" name="Content Placeholder 2"/>
          <p:cNvSpPr>
            <a:spLocks noGrp="1"/>
          </p:cNvSpPr>
          <p:nvPr>
            <p:ph idx="1"/>
          </p:nvPr>
        </p:nvSpPr>
        <p:spPr/>
        <p:txBody>
          <a:bodyPr>
            <a:normAutofit/>
          </a:bodyPr>
          <a:lstStyle/>
          <a:p>
            <a:r>
              <a:rPr lang="en-US" dirty="0"/>
              <a:t>The following types can be pickled:</a:t>
            </a:r>
          </a:p>
          <a:p>
            <a:pPr lvl="1"/>
            <a:r>
              <a:rPr lang="en-US" dirty="0"/>
              <a:t>None, True, and False</a:t>
            </a:r>
          </a:p>
          <a:p>
            <a:pPr lvl="1"/>
            <a:r>
              <a:rPr lang="en-US" dirty="0"/>
              <a:t>integers, long integers, floating point numbers, complex numbers</a:t>
            </a:r>
          </a:p>
          <a:p>
            <a:pPr lvl="1"/>
            <a:r>
              <a:rPr lang="en-US" dirty="0"/>
              <a:t>normal and Unicode strings</a:t>
            </a:r>
          </a:p>
          <a:p>
            <a:pPr lvl="1"/>
            <a:r>
              <a:rPr lang="en-US" dirty="0" err="1"/>
              <a:t>tuples</a:t>
            </a:r>
            <a:r>
              <a:rPr lang="en-US" dirty="0"/>
              <a:t>, lists, sets, and dictionaries containing only </a:t>
            </a:r>
            <a:r>
              <a:rPr lang="en-US" dirty="0" err="1"/>
              <a:t>picklable</a:t>
            </a:r>
            <a:r>
              <a:rPr lang="en-US" dirty="0"/>
              <a:t> objects</a:t>
            </a:r>
          </a:p>
          <a:p>
            <a:pPr lvl="1"/>
            <a:r>
              <a:rPr lang="en-US" dirty="0"/>
              <a:t>functions defined at the top level of a module</a:t>
            </a:r>
          </a:p>
          <a:p>
            <a:pPr lvl="1"/>
            <a:r>
              <a:rPr lang="en-US" dirty="0"/>
              <a:t>built-in functions defined at the top level of a module</a:t>
            </a:r>
          </a:p>
          <a:p>
            <a:pPr lvl="1"/>
            <a:r>
              <a:rPr lang="en-US" dirty="0"/>
              <a:t>classes that are defined at the top level of a module</a:t>
            </a:r>
          </a:p>
          <a:p>
            <a:pPr lvl="1"/>
            <a:r>
              <a:rPr lang="en-US" dirty="0"/>
              <a:t>instances of such classes whose </a:t>
            </a:r>
            <a:r>
              <a:rPr lang="en-US" b="1" dirty="0"/>
              <a:t>__</a:t>
            </a:r>
            <a:r>
              <a:rPr lang="en-US" b="1" dirty="0" err="1"/>
              <a:t>dict</a:t>
            </a:r>
            <a:r>
              <a:rPr lang="en-US" b="1" dirty="0"/>
              <a:t>__</a:t>
            </a:r>
            <a:r>
              <a:rPr lang="en-US" dirty="0"/>
              <a:t> or the result of calling </a:t>
            </a:r>
            <a:r>
              <a:rPr lang="en-US" b="1" dirty="0"/>
              <a:t>__</a:t>
            </a:r>
            <a:r>
              <a:rPr lang="en-US" b="1" dirty="0" err="1"/>
              <a:t>getstate</a:t>
            </a:r>
            <a:r>
              <a:rPr lang="en-US" b="1" dirty="0"/>
              <a:t>__()</a:t>
            </a:r>
            <a:r>
              <a:rPr lang="en-US" dirty="0"/>
              <a:t> is </a:t>
            </a:r>
            <a:r>
              <a:rPr lang="en-US" dirty="0" err="1"/>
              <a:t>picklable</a:t>
            </a:r>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Shelve</a:t>
            </a:r>
          </a:p>
        </p:txBody>
      </p:sp>
      <p:sp>
        <p:nvSpPr>
          <p:cNvPr id="3" name="Content Placeholder 2"/>
          <p:cNvSpPr>
            <a:spLocks noGrp="1"/>
          </p:cNvSpPr>
          <p:nvPr>
            <p:ph idx="1"/>
          </p:nvPr>
        </p:nvSpPr>
        <p:spPr>
          <a:xfrm>
            <a:off x="1981200" y="1600201"/>
            <a:ext cx="8229600" cy="990600"/>
          </a:xfrm>
        </p:spPr>
        <p:txBody>
          <a:bodyPr>
            <a:normAutofit/>
          </a:bodyPr>
          <a:lstStyle/>
          <a:p>
            <a:r>
              <a:rPr lang="en-US" dirty="0"/>
              <a:t>The </a:t>
            </a:r>
            <a:r>
              <a:rPr lang="en-US" b="1" dirty="0"/>
              <a:t>shelve</a:t>
            </a:r>
            <a:r>
              <a:rPr lang="en-US" dirty="0"/>
              <a:t> module allows you to store and randomly access pickled objects in a file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Pickling and Shelving Functions</a:t>
            </a:r>
          </a:p>
        </p:txBody>
      </p:sp>
      <p:graphicFrame>
        <p:nvGraphicFramePr>
          <p:cNvPr id="4" name="Table 3"/>
          <p:cNvGraphicFramePr>
            <a:graphicFrameLocks noGrp="1"/>
          </p:cNvGraphicFramePr>
          <p:nvPr/>
        </p:nvGraphicFramePr>
        <p:xfrm>
          <a:off x="2057400" y="1447800"/>
          <a:ext cx="8153400" cy="333756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370840">
                <a:tc>
                  <a:txBody>
                    <a:bodyPr/>
                    <a:lstStyle/>
                    <a:p>
                      <a:r>
                        <a:rPr lang="en-US" sz="1600" dirty="0"/>
                        <a:t>Function</a:t>
                      </a:r>
                    </a:p>
                  </a:txBody>
                  <a:tcPr/>
                </a:tc>
                <a:tc>
                  <a:txBody>
                    <a:bodyPr/>
                    <a:lstStyle/>
                    <a:p>
                      <a:r>
                        <a:rPr lang="en-US" sz="1600" dirty="0"/>
                        <a:t>Purpose</a:t>
                      </a:r>
                    </a:p>
                  </a:txBody>
                  <a:tcPr/>
                </a:tc>
                <a:extLst>
                  <a:ext uri="{0D108BD9-81ED-4DB2-BD59-A6C34878D82A}">
                    <a16:rowId xmlns:a16="http://schemas.microsoft.com/office/drawing/2014/main" val="10000"/>
                  </a:ext>
                </a:extLst>
              </a:tr>
              <a:tr h="370840">
                <a:tc>
                  <a:txBody>
                    <a:bodyPr/>
                    <a:lstStyle/>
                    <a:p>
                      <a:r>
                        <a:rPr lang="en-US" sz="1600" dirty="0" err="1"/>
                        <a:t>pickle.dump</a:t>
                      </a:r>
                      <a:r>
                        <a:rPr lang="en-US" sz="1600" dirty="0"/>
                        <a:t>(</a:t>
                      </a:r>
                      <a:r>
                        <a:rPr lang="en-US" sz="1600" dirty="0" err="1"/>
                        <a:t>obj</a:t>
                      </a:r>
                      <a:r>
                        <a:rPr lang="en-US" sz="1600" dirty="0"/>
                        <a:t>,</a:t>
                      </a:r>
                      <a:r>
                        <a:rPr lang="en-US" sz="1600" baseline="0" dirty="0"/>
                        <a:t> </a:t>
                      </a:r>
                      <a:r>
                        <a:rPr lang="en-US" sz="1600" baseline="0" dirty="0" err="1"/>
                        <a:t>file_handle</a:t>
                      </a:r>
                      <a:r>
                        <a:rPr lang="en-US" sz="1600" baseline="0" dirty="0"/>
                        <a:t>)</a:t>
                      </a:r>
                      <a:endParaRPr lang="en-US" sz="1600" dirty="0"/>
                    </a:p>
                  </a:txBody>
                  <a:tcPr/>
                </a:tc>
                <a:tc>
                  <a:txBody>
                    <a:bodyPr/>
                    <a:lstStyle/>
                    <a:p>
                      <a:r>
                        <a:rPr lang="en-US" sz="1600" b="0" i="0" kern="1200" dirty="0">
                          <a:solidFill>
                            <a:schemeClr val="dk1"/>
                          </a:solidFill>
                          <a:latin typeface="+mn-lt"/>
                          <a:ea typeface="+mn-ea"/>
                          <a:cs typeface="+mn-cs"/>
                        </a:rPr>
                        <a:t>Write a pickled representation of </a:t>
                      </a:r>
                      <a:r>
                        <a:rPr lang="en-US" sz="1600" b="0" i="1" kern="1200" dirty="0" err="1">
                          <a:solidFill>
                            <a:schemeClr val="dk1"/>
                          </a:solidFill>
                          <a:latin typeface="+mn-lt"/>
                          <a:ea typeface="+mn-ea"/>
                          <a:cs typeface="+mn-cs"/>
                        </a:rPr>
                        <a:t>obj</a:t>
                      </a:r>
                      <a:r>
                        <a:rPr lang="en-US" sz="1600" b="0" i="0" kern="1200" dirty="0">
                          <a:solidFill>
                            <a:schemeClr val="dk1"/>
                          </a:solidFill>
                          <a:latin typeface="+mn-lt"/>
                          <a:ea typeface="+mn-ea"/>
                          <a:cs typeface="+mn-cs"/>
                        </a:rPr>
                        <a:t> to the open file object </a:t>
                      </a:r>
                      <a:r>
                        <a:rPr lang="en-US" sz="1600" b="0" i="1" kern="1200" dirty="0">
                          <a:solidFill>
                            <a:schemeClr val="dk1"/>
                          </a:solidFill>
                          <a:latin typeface="+mn-lt"/>
                          <a:ea typeface="+mn-ea"/>
                          <a:cs typeface="+mn-cs"/>
                        </a:rPr>
                        <a:t>file</a:t>
                      </a:r>
                      <a:endParaRPr lang="en-US" sz="1600" dirty="0"/>
                    </a:p>
                  </a:txBody>
                  <a:tcPr/>
                </a:tc>
                <a:extLst>
                  <a:ext uri="{0D108BD9-81ED-4DB2-BD59-A6C34878D82A}">
                    <a16:rowId xmlns:a16="http://schemas.microsoft.com/office/drawing/2014/main" val="10001"/>
                  </a:ext>
                </a:extLst>
              </a:tr>
              <a:tr h="370840">
                <a:tc>
                  <a:txBody>
                    <a:bodyPr/>
                    <a:lstStyle/>
                    <a:p>
                      <a:r>
                        <a:rPr lang="en-US" sz="1600" dirty="0" err="1"/>
                        <a:t>pickle.load</a:t>
                      </a:r>
                      <a:r>
                        <a:rPr lang="en-US" sz="1600" dirty="0"/>
                        <a:t>(file)</a:t>
                      </a:r>
                    </a:p>
                  </a:txBody>
                  <a:tcPr/>
                </a:tc>
                <a:tc>
                  <a:txBody>
                    <a:bodyPr/>
                    <a:lstStyle/>
                    <a:p>
                      <a:r>
                        <a:rPr lang="en-US" sz="1600" b="0" i="0" kern="1200" dirty="0">
                          <a:solidFill>
                            <a:schemeClr val="dk1"/>
                          </a:solidFill>
                          <a:latin typeface="+mn-lt"/>
                          <a:ea typeface="+mn-ea"/>
                          <a:cs typeface="+mn-cs"/>
                        </a:rPr>
                        <a:t>Read a string from the open file object </a:t>
                      </a:r>
                      <a:r>
                        <a:rPr lang="en-US" sz="1600" b="0" i="1" kern="1200" dirty="0">
                          <a:solidFill>
                            <a:schemeClr val="dk1"/>
                          </a:solidFill>
                          <a:latin typeface="+mn-lt"/>
                          <a:ea typeface="+mn-ea"/>
                          <a:cs typeface="+mn-cs"/>
                        </a:rPr>
                        <a:t>file</a:t>
                      </a:r>
                      <a:r>
                        <a:rPr lang="en-US" sz="1600" b="0" i="0" kern="1200" dirty="0">
                          <a:solidFill>
                            <a:schemeClr val="dk1"/>
                          </a:solidFill>
                          <a:latin typeface="+mn-lt"/>
                          <a:ea typeface="+mn-ea"/>
                          <a:cs typeface="+mn-cs"/>
                        </a:rPr>
                        <a:t> and interpret it as a pickle data stream, reconstructing and returning the original object hierarchy</a:t>
                      </a:r>
                      <a:endParaRPr lang="en-US" sz="1600" dirty="0"/>
                    </a:p>
                  </a:txBody>
                  <a:tcPr/>
                </a:tc>
                <a:extLst>
                  <a:ext uri="{0D108BD9-81ED-4DB2-BD59-A6C34878D82A}">
                    <a16:rowId xmlns:a16="http://schemas.microsoft.com/office/drawing/2014/main" val="10002"/>
                  </a:ext>
                </a:extLst>
              </a:tr>
              <a:tr h="370840">
                <a:tc>
                  <a:txBody>
                    <a:bodyPr/>
                    <a:lstStyle/>
                    <a:p>
                      <a:r>
                        <a:rPr lang="en-US" sz="1600" dirty="0" err="1"/>
                        <a:t>shelve.open</a:t>
                      </a:r>
                      <a:r>
                        <a:rPr lang="en-US" sz="1600" b="0" i="0" kern="1200" dirty="0">
                          <a:solidFill>
                            <a:schemeClr val="dk1"/>
                          </a:solidFill>
                          <a:latin typeface="+mn-lt"/>
                          <a:ea typeface="+mn-ea"/>
                          <a:cs typeface="+mn-cs"/>
                        </a:rPr>
                        <a:t>(</a:t>
                      </a:r>
                      <a:r>
                        <a:rPr lang="en-US" sz="1600" b="0" i="1" kern="1200" dirty="0">
                          <a:solidFill>
                            <a:schemeClr val="dk1"/>
                          </a:solidFill>
                          <a:latin typeface="+mn-lt"/>
                          <a:ea typeface="+mn-ea"/>
                          <a:cs typeface="+mn-cs"/>
                        </a:rPr>
                        <a:t>filename</a:t>
                      </a:r>
                      <a:r>
                        <a:rPr lang="en-US" sz="1600" b="0" i="0" kern="1200" dirty="0">
                          <a:solidFill>
                            <a:schemeClr val="dk1"/>
                          </a:solidFill>
                          <a:latin typeface="+mn-lt"/>
                          <a:ea typeface="+mn-ea"/>
                          <a:cs typeface="+mn-cs"/>
                        </a:rPr>
                        <a:t>, </a:t>
                      </a:r>
                      <a:r>
                        <a:rPr lang="en-US" sz="1600" b="0" i="1" kern="1200" dirty="0">
                          <a:solidFill>
                            <a:schemeClr val="dk1"/>
                          </a:solidFill>
                          <a:latin typeface="+mn-lt"/>
                          <a:ea typeface="+mn-ea"/>
                          <a:cs typeface="+mn-cs"/>
                        </a:rPr>
                        <a:t>flag='c'</a:t>
                      </a:r>
                      <a:r>
                        <a:rPr lang="en-US" sz="1600" b="0" i="0" kern="1200" dirty="0">
                          <a:solidFill>
                            <a:schemeClr val="dk1"/>
                          </a:solidFill>
                          <a:latin typeface="+mn-lt"/>
                          <a:ea typeface="+mn-ea"/>
                          <a:cs typeface="+mn-cs"/>
                        </a:rPr>
                        <a:t>, </a:t>
                      </a:r>
                      <a:r>
                        <a:rPr lang="en-US" sz="1600" b="0" i="1" kern="1200" dirty="0">
                          <a:solidFill>
                            <a:schemeClr val="dk1"/>
                          </a:solidFill>
                          <a:latin typeface="+mn-lt"/>
                          <a:ea typeface="+mn-ea"/>
                          <a:cs typeface="+mn-cs"/>
                        </a:rPr>
                        <a:t>protocol=None</a:t>
                      </a:r>
                      <a:r>
                        <a:rPr lang="en-US" sz="1600" b="0" i="0" kern="1200" dirty="0">
                          <a:solidFill>
                            <a:schemeClr val="dk1"/>
                          </a:solidFill>
                          <a:latin typeface="+mn-lt"/>
                          <a:ea typeface="+mn-ea"/>
                          <a:cs typeface="+mn-cs"/>
                        </a:rPr>
                        <a:t>, </a:t>
                      </a:r>
                      <a:r>
                        <a:rPr lang="en-US" sz="1600" b="0" i="1" kern="1200" dirty="0" err="1">
                          <a:solidFill>
                            <a:schemeClr val="dk1"/>
                          </a:solidFill>
                          <a:latin typeface="+mn-lt"/>
                          <a:ea typeface="+mn-ea"/>
                          <a:cs typeface="+mn-cs"/>
                        </a:rPr>
                        <a:t>writeback</a:t>
                      </a:r>
                      <a:r>
                        <a:rPr lang="en-US" sz="1600" b="0" i="1" kern="1200" dirty="0">
                          <a:solidFill>
                            <a:schemeClr val="dk1"/>
                          </a:solidFill>
                          <a:latin typeface="+mn-lt"/>
                          <a:ea typeface="+mn-ea"/>
                          <a:cs typeface="+mn-cs"/>
                        </a:rPr>
                        <a:t>=False</a:t>
                      </a:r>
                      <a:r>
                        <a:rPr lang="en-US" sz="1600" b="0" i="0" kern="1200" dirty="0">
                          <a:solidFill>
                            <a:schemeClr val="dk1"/>
                          </a:solidFill>
                          <a:latin typeface="+mn-lt"/>
                          <a:ea typeface="+mn-ea"/>
                          <a:cs typeface="+mn-cs"/>
                        </a:rPr>
                        <a:t>)</a:t>
                      </a:r>
                      <a:endParaRPr lang="en-US" sz="1600" dirty="0"/>
                    </a:p>
                  </a:txBody>
                  <a:tcPr/>
                </a:tc>
                <a:tc>
                  <a:txBody>
                    <a:bodyPr/>
                    <a:lstStyle/>
                    <a:p>
                      <a:r>
                        <a:rPr lang="en-US" sz="1600" b="0" i="0" kern="1200" dirty="0">
                          <a:solidFill>
                            <a:schemeClr val="dk1"/>
                          </a:solidFill>
                          <a:latin typeface="+mn-lt"/>
                          <a:ea typeface="+mn-ea"/>
                          <a:cs typeface="+mn-cs"/>
                        </a:rPr>
                        <a:t>Open a persistent dictionary. The filename specified is the base filename for the underlying database </a:t>
                      </a:r>
                      <a:endParaRPr lang="en-US" sz="1600" dirty="0"/>
                    </a:p>
                  </a:txBody>
                  <a:tcPr/>
                </a:tc>
                <a:extLst>
                  <a:ext uri="{0D108BD9-81ED-4DB2-BD59-A6C34878D82A}">
                    <a16:rowId xmlns:a16="http://schemas.microsoft.com/office/drawing/2014/main" val="10003"/>
                  </a:ext>
                </a:extLst>
              </a:tr>
              <a:tr h="370840">
                <a:tc>
                  <a:txBody>
                    <a:bodyPr/>
                    <a:lstStyle/>
                    <a:p>
                      <a:r>
                        <a:rPr lang="en-US" sz="1600" dirty="0" err="1"/>
                        <a:t>Shelf.sync</a:t>
                      </a:r>
                      <a:r>
                        <a:rPr lang="en-US" sz="1600" dirty="0"/>
                        <a:t>()</a:t>
                      </a:r>
                    </a:p>
                  </a:txBody>
                  <a:tcPr/>
                </a:tc>
                <a:tc>
                  <a:txBody>
                    <a:bodyPr/>
                    <a:lstStyle/>
                    <a:p>
                      <a:r>
                        <a:rPr lang="en-US" sz="1600" b="0" i="0" kern="1200" dirty="0">
                          <a:solidFill>
                            <a:schemeClr val="dk1"/>
                          </a:solidFill>
                          <a:latin typeface="+mn-lt"/>
                          <a:ea typeface="+mn-ea"/>
                          <a:cs typeface="+mn-cs"/>
                        </a:rPr>
                        <a:t>Write back all entries in the cache if the shelf was opened with </a:t>
                      </a:r>
                      <a:r>
                        <a:rPr lang="en-US" sz="1600" b="0" i="1" kern="1200" dirty="0" err="1">
                          <a:solidFill>
                            <a:schemeClr val="dk1"/>
                          </a:solidFill>
                          <a:latin typeface="+mn-lt"/>
                          <a:ea typeface="+mn-ea"/>
                          <a:cs typeface="+mn-cs"/>
                        </a:rPr>
                        <a:t>writeback</a:t>
                      </a:r>
                      <a:r>
                        <a:rPr lang="en-US" sz="1600" b="0" i="0" kern="1200" dirty="0">
                          <a:solidFill>
                            <a:schemeClr val="dk1"/>
                          </a:solidFill>
                          <a:latin typeface="+mn-lt"/>
                          <a:ea typeface="+mn-ea"/>
                          <a:cs typeface="+mn-cs"/>
                        </a:rPr>
                        <a:t> set to </a:t>
                      </a:r>
                      <a:r>
                        <a:rPr lang="en-US" sz="1600" b="0" i="0" u="none" strike="noStrike" kern="1200" dirty="0">
                          <a:solidFill>
                            <a:schemeClr val="dk1"/>
                          </a:solidFill>
                          <a:latin typeface="+mn-lt"/>
                          <a:ea typeface="+mn-ea"/>
                          <a:cs typeface="+mn-cs"/>
                        </a:rPr>
                        <a:t>True</a:t>
                      </a:r>
                      <a:endParaRPr lang="en-US" sz="1600" dirty="0"/>
                    </a:p>
                  </a:txBody>
                  <a:tcPr/>
                </a:tc>
                <a:extLst>
                  <a:ext uri="{0D108BD9-81ED-4DB2-BD59-A6C34878D82A}">
                    <a16:rowId xmlns:a16="http://schemas.microsoft.com/office/drawing/2014/main" val="10004"/>
                  </a:ext>
                </a:extLst>
              </a:tr>
              <a:tr h="370840">
                <a:tc>
                  <a:txBody>
                    <a:bodyPr/>
                    <a:lstStyle/>
                    <a:p>
                      <a:r>
                        <a:rPr lang="en-US" sz="1600" dirty="0" err="1"/>
                        <a:t>Shelf.close</a:t>
                      </a:r>
                      <a:r>
                        <a:rPr lang="en-US" sz="1600" dirty="0"/>
                        <a:t>()</a:t>
                      </a:r>
                    </a:p>
                  </a:txBody>
                  <a:tcPr/>
                </a:tc>
                <a:tc>
                  <a:txBody>
                    <a:bodyPr/>
                    <a:lstStyle/>
                    <a:p>
                      <a:r>
                        <a:rPr lang="en-US" sz="1600" b="0" i="0" kern="1200" dirty="0">
                          <a:solidFill>
                            <a:schemeClr val="dk1"/>
                          </a:solidFill>
                          <a:latin typeface="+mn-lt"/>
                          <a:ea typeface="+mn-ea"/>
                          <a:cs typeface="+mn-cs"/>
                        </a:rPr>
                        <a:t>Synchronize and close the persistent </a:t>
                      </a:r>
                      <a:r>
                        <a:rPr lang="en-US" sz="1600" b="0" i="1" kern="1200" dirty="0" err="1">
                          <a:solidFill>
                            <a:schemeClr val="dk1"/>
                          </a:solidFill>
                          <a:latin typeface="+mn-lt"/>
                          <a:ea typeface="+mn-ea"/>
                          <a:cs typeface="+mn-cs"/>
                        </a:rPr>
                        <a:t>dict</a:t>
                      </a:r>
                      <a:r>
                        <a:rPr lang="en-US" sz="1600" b="0" i="0" kern="1200" dirty="0">
                          <a:solidFill>
                            <a:schemeClr val="dk1"/>
                          </a:solidFill>
                          <a:latin typeface="+mn-lt"/>
                          <a:ea typeface="+mn-ea"/>
                          <a:cs typeface="+mn-cs"/>
                        </a:rPr>
                        <a:t> object.</a:t>
                      </a:r>
                      <a:endParaRPr lang="en-US" sz="1600" dirty="0"/>
                    </a:p>
                  </a:txBody>
                  <a:tcPr/>
                </a:tc>
                <a:extLst>
                  <a:ext uri="{0D108BD9-81ED-4DB2-BD59-A6C34878D82A}">
                    <a16:rowId xmlns:a16="http://schemas.microsoft.com/office/drawing/2014/main" val="10005"/>
                  </a:ext>
                </a:extLst>
              </a:tr>
            </a:tbl>
          </a:graphicData>
        </a:graphic>
      </p:graphicFrame>
      <p:sp>
        <p:nvSpPr>
          <p:cNvPr id="5" name="Rounded Rectangle 4"/>
          <p:cNvSpPr/>
          <p:nvPr/>
        </p:nvSpPr>
        <p:spPr>
          <a:xfrm>
            <a:off x="2057400" y="5334000"/>
            <a:ext cx="8153400"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600" dirty="0"/>
              <a:t>Refer:</a:t>
            </a:r>
          </a:p>
          <a:p>
            <a:r>
              <a:rPr lang="en-US" sz="1600" dirty="0">
                <a:hlinkClick r:id="rId2"/>
              </a:rPr>
              <a:t>https://docs.python.org/2/library/shelve.html</a:t>
            </a:r>
            <a:endParaRPr lang="en-US" sz="1600" dirty="0"/>
          </a:p>
          <a:p>
            <a:r>
              <a:rPr lang="en-US" sz="1600" dirty="0">
                <a:hlinkClick r:id="rId3"/>
              </a:rPr>
              <a:t>https://docs.python.org/2/library/pickle.html</a:t>
            </a:r>
            <a:r>
              <a:rPr lang="en-US" sz="1600"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Pickle: Example</a:t>
            </a:r>
          </a:p>
        </p:txBody>
      </p:sp>
      <p:sp>
        <p:nvSpPr>
          <p:cNvPr id="4" name="TextBox 3"/>
          <p:cNvSpPr txBox="1"/>
          <p:nvPr/>
        </p:nvSpPr>
        <p:spPr>
          <a:xfrm>
            <a:off x="2286000" y="1447801"/>
            <a:ext cx="7391400" cy="526297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a:solidFill>
                  <a:srgbClr val="FF0000"/>
                </a:solidFill>
                <a:latin typeface="Courier New" pitchFamily="49" charset="0"/>
                <a:cs typeface="Courier New" pitchFamily="49" charset="0"/>
              </a:rPr>
              <a:t># pickle_demo.py: Demonstrates pickling data</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import pickle</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print("Pickling lists")</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variety = ["sweet", "hot", "dill"]</a:t>
            </a:r>
          </a:p>
          <a:p>
            <a:r>
              <a:rPr lang="en-US" sz="1200" dirty="0">
                <a:latin typeface="Courier New" pitchFamily="49" charset="0"/>
                <a:cs typeface="Courier New" pitchFamily="49" charset="0"/>
              </a:rPr>
              <a:t>shape   = ["whole", "spear", "chip"]</a:t>
            </a:r>
          </a:p>
          <a:p>
            <a:r>
              <a:rPr lang="en-US" sz="1200" dirty="0">
                <a:latin typeface="Courier New" pitchFamily="49" charset="0"/>
                <a:cs typeface="Courier New" pitchFamily="49" charset="0"/>
              </a:rPr>
              <a:t>brand   = ["</a:t>
            </a:r>
            <a:r>
              <a:rPr lang="en-US" sz="1200" dirty="0" err="1">
                <a:latin typeface="Courier New" pitchFamily="49" charset="0"/>
                <a:cs typeface="Courier New" pitchFamily="49" charset="0"/>
              </a:rPr>
              <a:t>Claussen</a:t>
            </a:r>
            <a:r>
              <a:rPr lang="en-US" sz="1200" dirty="0">
                <a:latin typeface="Courier New" pitchFamily="49" charset="0"/>
                <a:cs typeface="Courier New" pitchFamily="49" charset="0"/>
              </a:rPr>
              <a:t>", "Heinz", "</a:t>
            </a:r>
            <a:r>
              <a:rPr lang="en-US" sz="1200" dirty="0" err="1">
                <a:latin typeface="Courier New" pitchFamily="49" charset="0"/>
                <a:cs typeface="Courier New" pitchFamily="49" charset="0"/>
              </a:rPr>
              <a:t>Vlassic</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f       = open("pickles1.dat", "</a:t>
            </a:r>
            <a:r>
              <a:rPr lang="en-US" sz="1200" dirty="0" err="1">
                <a:latin typeface="Courier New" pitchFamily="49" charset="0"/>
                <a:cs typeface="Courier New" pitchFamily="49" charset="0"/>
              </a:rPr>
              <a:t>wb</a:t>
            </a:r>
            <a:r>
              <a:rPr lang="en-US" sz="1200" dirty="0">
                <a:latin typeface="Courier New" pitchFamily="49" charset="0"/>
                <a:cs typeface="Courier New" pitchFamily="49" charset="0"/>
              </a:rPr>
              <a:t>")</a:t>
            </a:r>
          </a:p>
          <a:p>
            <a:endParaRPr lang="en-US" sz="1200" dirty="0">
              <a:latin typeface="Courier New" pitchFamily="49" charset="0"/>
              <a:cs typeface="Courier New" pitchFamily="49" charset="0"/>
            </a:endParaRPr>
          </a:p>
          <a:p>
            <a:r>
              <a:rPr lang="en-US" sz="1200" dirty="0" err="1">
                <a:latin typeface="Courier New" pitchFamily="49" charset="0"/>
                <a:cs typeface="Courier New" pitchFamily="49" charset="0"/>
              </a:rPr>
              <a:t>pickle.dump</a:t>
            </a:r>
            <a:r>
              <a:rPr lang="en-US" sz="1200" dirty="0">
                <a:latin typeface="Courier New" pitchFamily="49" charset="0"/>
                <a:cs typeface="Courier New" pitchFamily="49" charset="0"/>
              </a:rPr>
              <a:t>(variety, f)</a:t>
            </a:r>
          </a:p>
          <a:p>
            <a:r>
              <a:rPr lang="en-US" sz="1200" dirty="0" err="1">
                <a:latin typeface="Courier New" pitchFamily="49" charset="0"/>
                <a:cs typeface="Courier New" pitchFamily="49" charset="0"/>
              </a:rPr>
              <a:t>pickle.dump</a:t>
            </a:r>
            <a:r>
              <a:rPr lang="en-US" sz="1200" dirty="0">
                <a:latin typeface="Courier New" pitchFamily="49" charset="0"/>
                <a:cs typeface="Courier New" pitchFamily="49" charset="0"/>
              </a:rPr>
              <a:t>(shape, f)</a:t>
            </a:r>
          </a:p>
          <a:p>
            <a:r>
              <a:rPr lang="en-US" sz="1200" dirty="0" err="1">
                <a:latin typeface="Courier New" pitchFamily="49" charset="0"/>
                <a:cs typeface="Courier New" pitchFamily="49" charset="0"/>
              </a:rPr>
              <a:t>pickle.dump</a:t>
            </a:r>
            <a:r>
              <a:rPr lang="en-US" sz="1200" dirty="0">
                <a:latin typeface="Courier New" pitchFamily="49" charset="0"/>
                <a:cs typeface="Courier New" pitchFamily="49" charset="0"/>
              </a:rPr>
              <a:t>(brand, f)</a:t>
            </a:r>
          </a:p>
          <a:p>
            <a:endParaRPr lang="en-US" sz="1200" dirty="0">
              <a:latin typeface="Courier New" pitchFamily="49" charset="0"/>
              <a:cs typeface="Courier New" pitchFamily="49" charset="0"/>
            </a:endParaRPr>
          </a:p>
          <a:p>
            <a:r>
              <a:rPr lang="en-US" sz="1200" dirty="0" err="1">
                <a:latin typeface="Courier New" pitchFamily="49" charset="0"/>
                <a:cs typeface="Courier New" pitchFamily="49" charset="0"/>
              </a:rPr>
              <a:t>f.close</a:t>
            </a:r>
            <a:r>
              <a:rPr lang="en-US" sz="1200" dirty="0">
                <a:latin typeface="Courier New" pitchFamily="49" charset="0"/>
                <a:cs typeface="Courier New" pitchFamily="49" charset="0"/>
              </a:rPr>
              <a:t>()</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print("\</a:t>
            </a:r>
            <a:r>
              <a:rPr lang="en-US" sz="1200" dirty="0" err="1">
                <a:latin typeface="Courier New" pitchFamily="49" charset="0"/>
                <a:cs typeface="Courier New" pitchFamily="49" charset="0"/>
              </a:rPr>
              <a:t>nUnpickling</a:t>
            </a:r>
            <a:r>
              <a:rPr lang="en-US" sz="1200" dirty="0">
                <a:latin typeface="Courier New" pitchFamily="49" charset="0"/>
                <a:cs typeface="Courier New" pitchFamily="49" charset="0"/>
              </a:rPr>
              <a:t> lists")</a:t>
            </a:r>
          </a:p>
          <a:p>
            <a:r>
              <a:rPr lang="en-US" sz="1200" dirty="0">
                <a:latin typeface="Courier New" pitchFamily="49" charset="0"/>
                <a:cs typeface="Courier New" pitchFamily="49" charset="0"/>
              </a:rPr>
              <a:t>f = open("pickles1.dat", "</a:t>
            </a:r>
            <a:r>
              <a:rPr lang="en-US" sz="1200" dirty="0" err="1">
                <a:latin typeface="Courier New" pitchFamily="49" charset="0"/>
                <a:cs typeface="Courier New" pitchFamily="49" charset="0"/>
              </a:rPr>
              <a:t>rb</a:t>
            </a:r>
            <a:r>
              <a:rPr lang="en-US" sz="1200" dirty="0">
                <a:latin typeface="Courier New" pitchFamily="49" charset="0"/>
                <a:cs typeface="Courier New" pitchFamily="49" charset="0"/>
              </a:rPr>
              <a:t>")</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variety = </a:t>
            </a:r>
            <a:r>
              <a:rPr lang="en-US" sz="1200" dirty="0" err="1">
                <a:latin typeface="Courier New" pitchFamily="49" charset="0"/>
                <a:cs typeface="Courier New" pitchFamily="49" charset="0"/>
              </a:rPr>
              <a:t>pickle.load</a:t>
            </a:r>
            <a:r>
              <a:rPr lang="en-US" sz="1200" dirty="0">
                <a:latin typeface="Courier New" pitchFamily="49" charset="0"/>
                <a:cs typeface="Courier New" pitchFamily="49" charset="0"/>
              </a:rPr>
              <a:t>(f)</a:t>
            </a:r>
          </a:p>
          <a:p>
            <a:r>
              <a:rPr lang="en-US" sz="1200" dirty="0">
                <a:latin typeface="Courier New" pitchFamily="49" charset="0"/>
                <a:cs typeface="Courier New" pitchFamily="49" charset="0"/>
              </a:rPr>
              <a:t>shape   = </a:t>
            </a:r>
            <a:r>
              <a:rPr lang="en-US" sz="1200" dirty="0" err="1">
                <a:latin typeface="Courier New" pitchFamily="49" charset="0"/>
                <a:cs typeface="Courier New" pitchFamily="49" charset="0"/>
              </a:rPr>
              <a:t>pickle.load</a:t>
            </a:r>
            <a:r>
              <a:rPr lang="en-US" sz="1200" dirty="0">
                <a:latin typeface="Courier New" pitchFamily="49" charset="0"/>
                <a:cs typeface="Courier New" pitchFamily="49" charset="0"/>
              </a:rPr>
              <a:t>(f)</a:t>
            </a:r>
          </a:p>
          <a:p>
            <a:r>
              <a:rPr lang="en-US" sz="1200" dirty="0">
                <a:latin typeface="Courier New" pitchFamily="49" charset="0"/>
                <a:cs typeface="Courier New" pitchFamily="49" charset="0"/>
              </a:rPr>
              <a:t>brand   = </a:t>
            </a:r>
            <a:r>
              <a:rPr lang="en-US" sz="1200" dirty="0" err="1">
                <a:latin typeface="Courier New" pitchFamily="49" charset="0"/>
                <a:cs typeface="Courier New" pitchFamily="49" charset="0"/>
              </a:rPr>
              <a:t>pickle.load</a:t>
            </a:r>
            <a:r>
              <a:rPr lang="en-US" sz="1200" dirty="0">
                <a:latin typeface="Courier New" pitchFamily="49" charset="0"/>
                <a:cs typeface="Courier New" pitchFamily="49" charset="0"/>
              </a:rPr>
              <a:t>(f)</a:t>
            </a:r>
          </a:p>
          <a:p>
            <a:r>
              <a:rPr lang="en-US" sz="1200" dirty="0">
                <a:latin typeface="Courier New" pitchFamily="49" charset="0"/>
                <a:cs typeface="Courier New" pitchFamily="49" charset="0"/>
              </a:rPr>
              <a:t>print(variety)</a:t>
            </a:r>
          </a:p>
          <a:p>
            <a:r>
              <a:rPr lang="en-US" sz="1200" dirty="0">
                <a:latin typeface="Courier New" pitchFamily="49" charset="0"/>
                <a:cs typeface="Courier New" pitchFamily="49" charset="0"/>
              </a:rPr>
              <a:t>print(shape)</a:t>
            </a:r>
          </a:p>
          <a:p>
            <a:r>
              <a:rPr lang="en-US" sz="1200" dirty="0">
                <a:latin typeface="Courier New" pitchFamily="49" charset="0"/>
                <a:cs typeface="Courier New" pitchFamily="49" charset="0"/>
              </a:rPr>
              <a:t>print(brand)</a:t>
            </a:r>
          </a:p>
          <a:p>
            <a:endParaRPr lang="en-US" sz="1200" dirty="0">
              <a:latin typeface="Courier New" pitchFamily="49" charset="0"/>
              <a:cs typeface="Courier New" pitchFamily="49" charset="0"/>
            </a:endParaRPr>
          </a:p>
          <a:p>
            <a:r>
              <a:rPr lang="en-US" sz="1200" dirty="0" err="1">
                <a:latin typeface="Courier New" pitchFamily="49" charset="0"/>
                <a:cs typeface="Courier New" pitchFamily="49" charset="0"/>
              </a:rPr>
              <a:t>f.close</a:t>
            </a:r>
            <a:r>
              <a:rPr lang="en-US" sz="1200" dirty="0">
                <a:latin typeface="Courier New" pitchFamily="49" charset="0"/>
                <a:cs typeface="Courier New" pitchFamily="49"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Output</a:t>
            </a:r>
          </a:p>
        </p:txBody>
      </p:sp>
      <p:sp>
        <p:nvSpPr>
          <p:cNvPr id="3" name="TextBox 2"/>
          <p:cNvSpPr txBox="1"/>
          <p:nvPr/>
        </p:nvSpPr>
        <p:spPr>
          <a:xfrm>
            <a:off x="2209800" y="1676401"/>
            <a:ext cx="4953000" cy="138499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latin typeface="Courier New" pitchFamily="49" charset="0"/>
                <a:cs typeface="Courier New" pitchFamily="49" charset="0"/>
              </a:rPr>
              <a:t>&gt;&gt;&gt; </a:t>
            </a:r>
          </a:p>
          <a:p>
            <a:r>
              <a:rPr lang="en-US" sz="1200" dirty="0">
                <a:latin typeface="Courier New" pitchFamily="49" charset="0"/>
                <a:cs typeface="Courier New" pitchFamily="49" charset="0"/>
              </a:rPr>
              <a:t>Pickling lists</a:t>
            </a:r>
          </a:p>
          <a:p>
            <a:endParaRPr lang="en-US" sz="1200" dirty="0">
              <a:latin typeface="Courier New" pitchFamily="49" charset="0"/>
              <a:cs typeface="Courier New" pitchFamily="49" charset="0"/>
            </a:endParaRPr>
          </a:p>
          <a:p>
            <a:r>
              <a:rPr lang="en-US" sz="1200" dirty="0" err="1">
                <a:latin typeface="Courier New" pitchFamily="49" charset="0"/>
                <a:cs typeface="Courier New" pitchFamily="49" charset="0"/>
              </a:rPr>
              <a:t>Unpickling</a:t>
            </a:r>
            <a:r>
              <a:rPr lang="en-US" sz="1200" dirty="0">
                <a:latin typeface="Courier New" pitchFamily="49" charset="0"/>
                <a:cs typeface="Courier New" pitchFamily="49" charset="0"/>
              </a:rPr>
              <a:t> lists</a:t>
            </a:r>
          </a:p>
          <a:p>
            <a:r>
              <a:rPr lang="en-US" sz="1200" dirty="0">
                <a:latin typeface="Courier New" pitchFamily="49" charset="0"/>
                <a:cs typeface="Courier New" pitchFamily="49" charset="0"/>
              </a:rPr>
              <a:t>['sweet', 'hot', 'dill']</a:t>
            </a:r>
          </a:p>
          <a:p>
            <a:r>
              <a:rPr lang="en-US" sz="1200" dirty="0">
                <a:latin typeface="Courier New" pitchFamily="49" charset="0"/>
                <a:cs typeface="Courier New" pitchFamily="49" charset="0"/>
              </a:rPr>
              <a:t>['whole', 'spear', 'chip']</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Claussen</a:t>
            </a:r>
            <a:r>
              <a:rPr lang="en-US" sz="1200" dirty="0">
                <a:latin typeface="Courier New" pitchFamily="49" charset="0"/>
                <a:cs typeface="Courier New" pitchFamily="49" charset="0"/>
              </a:rPr>
              <a:t>', 'Heinz', '</a:t>
            </a:r>
            <a:r>
              <a:rPr lang="en-US" sz="1200" dirty="0" err="1">
                <a:latin typeface="Courier New" pitchFamily="49" charset="0"/>
                <a:cs typeface="Courier New" pitchFamily="49" charset="0"/>
              </a:rPr>
              <a:t>Vlassic</a:t>
            </a:r>
            <a:r>
              <a:rPr lang="en-US" sz="1200" dirty="0">
                <a:latin typeface="Courier New" pitchFamily="49" charset="0"/>
                <a:cs typeface="Courier New" pitchFamily="49" charset="0"/>
              </a:rPr>
              <a:t>']</a:t>
            </a:r>
          </a:p>
        </p:txBody>
      </p:sp>
      <p:pic>
        <p:nvPicPr>
          <p:cNvPr id="4" name="Picture 3" descr="pickle_demo.PNG"/>
          <p:cNvPicPr>
            <a:picLocks noChangeAspect="1"/>
          </p:cNvPicPr>
          <p:nvPr/>
        </p:nvPicPr>
        <p:blipFill>
          <a:blip r:embed="rId2"/>
          <a:stretch>
            <a:fillRect/>
          </a:stretch>
        </p:blipFill>
        <p:spPr>
          <a:xfrm>
            <a:off x="2209800" y="3200400"/>
            <a:ext cx="4038600" cy="3031468"/>
          </a:xfrm>
          <a:prstGeom prst="rect">
            <a:avLst/>
          </a:prstGeom>
        </p:spPr>
      </p:pic>
      <p:sp>
        <p:nvSpPr>
          <p:cNvPr id="5" name="Rounded Rectangle 4"/>
          <p:cNvSpPr/>
          <p:nvPr/>
        </p:nvSpPr>
        <p:spPr>
          <a:xfrm>
            <a:off x="6781800" y="3886200"/>
            <a:ext cx="2209800" cy="304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pickles1.dat</a:t>
            </a:r>
          </a:p>
        </p:txBody>
      </p:sp>
      <p:cxnSp>
        <p:nvCxnSpPr>
          <p:cNvPr id="7" name="Straight Arrow Connector 6"/>
          <p:cNvCxnSpPr>
            <a:stCxn id="5" idx="1"/>
          </p:cNvCxnSpPr>
          <p:nvPr/>
        </p:nvCxnSpPr>
        <p:spPr>
          <a:xfrm rot="10800000" flipV="1">
            <a:off x="5029200" y="4038600"/>
            <a:ext cx="1752600" cy="1524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Shelve: Example</a:t>
            </a:r>
          </a:p>
        </p:txBody>
      </p:sp>
      <p:sp>
        <p:nvSpPr>
          <p:cNvPr id="3" name="TextBox 2"/>
          <p:cNvSpPr txBox="1"/>
          <p:nvPr/>
        </p:nvSpPr>
        <p:spPr>
          <a:xfrm>
            <a:off x="2286000" y="1447800"/>
            <a:ext cx="7391400" cy="34163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a:solidFill>
                  <a:srgbClr val="FF0000"/>
                </a:solidFill>
                <a:latin typeface="Courier New" pitchFamily="49" charset="0"/>
                <a:cs typeface="Courier New" pitchFamily="49" charset="0"/>
              </a:rPr>
              <a:t># shelve_demo.py: Demonstrates shelving data</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import shelve</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print("\</a:t>
            </a:r>
            <a:r>
              <a:rPr lang="en-US" sz="1200" dirty="0" err="1">
                <a:latin typeface="Courier New" pitchFamily="49" charset="0"/>
                <a:cs typeface="Courier New" pitchFamily="49" charset="0"/>
              </a:rPr>
              <a:t>nShelving</a:t>
            </a:r>
            <a:r>
              <a:rPr lang="en-US" sz="1200" dirty="0">
                <a:latin typeface="Courier New" pitchFamily="49" charset="0"/>
                <a:cs typeface="Courier New" pitchFamily="49" charset="0"/>
              </a:rPr>
              <a:t> lists")</a:t>
            </a:r>
          </a:p>
          <a:p>
            <a:r>
              <a:rPr lang="en-US" sz="1200" dirty="0">
                <a:latin typeface="Courier New" pitchFamily="49" charset="0"/>
                <a:cs typeface="Courier New" pitchFamily="49" charset="0"/>
              </a:rPr>
              <a:t>s = </a:t>
            </a:r>
            <a:r>
              <a:rPr lang="en-US" sz="1200" dirty="0" err="1">
                <a:latin typeface="Courier New" pitchFamily="49" charset="0"/>
                <a:cs typeface="Courier New" pitchFamily="49" charset="0"/>
              </a:rPr>
              <a:t>shelve.open</a:t>
            </a:r>
            <a:r>
              <a:rPr lang="en-US" sz="1200" dirty="0">
                <a:latin typeface="Courier New" pitchFamily="49" charset="0"/>
                <a:cs typeface="Courier New" pitchFamily="49" charset="0"/>
              </a:rPr>
              <a:t>("pickles2.dat")</a:t>
            </a:r>
          </a:p>
          <a:p>
            <a:r>
              <a:rPr lang="en-US" sz="1200" dirty="0">
                <a:latin typeface="Courier New" pitchFamily="49" charset="0"/>
                <a:cs typeface="Courier New" pitchFamily="49" charset="0"/>
              </a:rPr>
              <a:t>s["variety"] = ["sweet", "hot", "dill"]</a:t>
            </a:r>
          </a:p>
          <a:p>
            <a:r>
              <a:rPr lang="en-US" sz="1200" dirty="0">
                <a:latin typeface="Courier New" pitchFamily="49" charset="0"/>
                <a:cs typeface="Courier New" pitchFamily="49" charset="0"/>
              </a:rPr>
              <a:t>s["shape"] = ["whole", "spear", "chip"]</a:t>
            </a:r>
          </a:p>
          <a:p>
            <a:r>
              <a:rPr lang="en-US" sz="1200" dirty="0">
                <a:latin typeface="Courier New" pitchFamily="49" charset="0"/>
                <a:cs typeface="Courier New" pitchFamily="49" charset="0"/>
              </a:rPr>
              <a:t>s["brand"] = ["</a:t>
            </a:r>
            <a:r>
              <a:rPr lang="en-US" sz="1200" dirty="0" err="1">
                <a:latin typeface="Courier New" pitchFamily="49" charset="0"/>
                <a:cs typeface="Courier New" pitchFamily="49" charset="0"/>
              </a:rPr>
              <a:t>Claussen</a:t>
            </a:r>
            <a:r>
              <a:rPr lang="en-US" sz="1200" dirty="0">
                <a:latin typeface="Courier New" pitchFamily="49" charset="0"/>
                <a:cs typeface="Courier New" pitchFamily="49" charset="0"/>
              </a:rPr>
              <a:t>", "Heinz", "</a:t>
            </a:r>
            <a:r>
              <a:rPr lang="en-US" sz="1200" dirty="0" err="1">
                <a:latin typeface="Courier New" pitchFamily="49" charset="0"/>
                <a:cs typeface="Courier New" pitchFamily="49" charset="0"/>
              </a:rPr>
              <a:t>Vlassic</a:t>
            </a:r>
            <a:r>
              <a:rPr lang="en-US" sz="1200" dirty="0">
                <a:latin typeface="Courier New" pitchFamily="49" charset="0"/>
                <a:cs typeface="Courier New" pitchFamily="49" charset="0"/>
              </a:rPr>
              <a:t>"]</a:t>
            </a:r>
          </a:p>
          <a:p>
            <a:r>
              <a:rPr lang="en-US" sz="1200" dirty="0" err="1">
                <a:latin typeface="Courier New" pitchFamily="49" charset="0"/>
                <a:cs typeface="Courier New" pitchFamily="49" charset="0"/>
              </a:rPr>
              <a:t>s.sync</a:t>
            </a:r>
            <a:r>
              <a:rPr lang="en-US" sz="1200" dirty="0">
                <a:latin typeface="Courier New" pitchFamily="49" charset="0"/>
                <a:cs typeface="Courier New" pitchFamily="49" charset="0"/>
              </a:rPr>
              <a:t>()    # make sure data is written</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print("\</a:t>
            </a:r>
            <a:r>
              <a:rPr lang="en-US" sz="1200" dirty="0" err="1">
                <a:latin typeface="Courier New" pitchFamily="49" charset="0"/>
                <a:cs typeface="Courier New" pitchFamily="49" charset="0"/>
              </a:rPr>
              <a:t>nRetrieving</a:t>
            </a:r>
            <a:r>
              <a:rPr lang="en-US" sz="1200" dirty="0">
                <a:latin typeface="Courier New" pitchFamily="49" charset="0"/>
                <a:cs typeface="Courier New" pitchFamily="49" charset="0"/>
              </a:rPr>
              <a:t> lists from a shelved file:")</a:t>
            </a:r>
          </a:p>
          <a:p>
            <a:r>
              <a:rPr lang="en-US" sz="1200" dirty="0">
                <a:latin typeface="Courier New" pitchFamily="49" charset="0"/>
                <a:cs typeface="Courier New" pitchFamily="49" charset="0"/>
              </a:rPr>
              <a:t>print("brand -", s["brand"])</a:t>
            </a:r>
          </a:p>
          <a:p>
            <a:r>
              <a:rPr lang="en-US" sz="1200" dirty="0">
                <a:latin typeface="Courier New" pitchFamily="49" charset="0"/>
                <a:cs typeface="Courier New" pitchFamily="49" charset="0"/>
              </a:rPr>
              <a:t>print("shape -", s["shape"])</a:t>
            </a:r>
          </a:p>
          <a:p>
            <a:r>
              <a:rPr lang="en-US" sz="1200" dirty="0">
                <a:latin typeface="Courier New" pitchFamily="49" charset="0"/>
                <a:cs typeface="Courier New" pitchFamily="49" charset="0"/>
              </a:rPr>
              <a:t>print("variety -", s["variety"])</a:t>
            </a:r>
          </a:p>
          <a:p>
            <a:r>
              <a:rPr lang="en-US" sz="1200" dirty="0" err="1">
                <a:latin typeface="Courier New" pitchFamily="49" charset="0"/>
                <a:cs typeface="Courier New" pitchFamily="49" charset="0"/>
              </a:rPr>
              <a:t>s.close</a:t>
            </a:r>
            <a:r>
              <a:rPr lang="en-US" sz="1200" dirty="0">
                <a:latin typeface="Courier New" pitchFamily="49" charset="0"/>
                <a:cs typeface="Courier New" pitchFamily="49" charset="0"/>
              </a:rPr>
              <a:t>()</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input("\n\</a:t>
            </a:r>
            <a:r>
              <a:rPr lang="en-US" sz="1200" dirty="0" err="1">
                <a:latin typeface="Courier New" pitchFamily="49" charset="0"/>
                <a:cs typeface="Courier New" pitchFamily="49" charset="0"/>
              </a:rPr>
              <a:t>nPress</a:t>
            </a:r>
            <a:r>
              <a:rPr lang="en-US" sz="1200" dirty="0">
                <a:latin typeface="Courier New" pitchFamily="49" charset="0"/>
                <a:cs typeface="Courier New" pitchFamily="49" charset="0"/>
              </a:rPr>
              <a:t> the enter key to exit.")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Output</a:t>
            </a:r>
          </a:p>
        </p:txBody>
      </p:sp>
      <p:sp>
        <p:nvSpPr>
          <p:cNvPr id="4" name="TextBox 3"/>
          <p:cNvSpPr txBox="1"/>
          <p:nvPr/>
        </p:nvSpPr>
        <p:spPr>
          <a:xfrm>
            <a:off x="2209800" y="1676400"/>
            <a:ext cx="4953000" cy="2123658"/>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latin typeface="Courier New" pitchFamily="49" charset="0"/>
                <a:cs typeface="Courier New" pitchFamily="49" charset="0"/>
              </a:rPr>
              <a:t>&gt;&gt;&gt; </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Shelving lists</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Retrieving lists from a shelved file:</a:t>
            </a:r>
          </a:p>
          <a:p>
            <a:r>
              <a:rPr lang="en-US" sz="1200" dirty="0">
                <a:latin typeface="Courier New" pitchFamily="49" charset="0"/>
                <a:cs typeface="Courier New" pitchFamily="49" charset="0"/>
              </a:rPr>
              <a:t>brand - ['</a:t>
            </a:r>
            <a:r>
              <a:rPr lang="en-US" sz="1200" dirty="0" err="1">
                <a:latin typeface="Courier New" pitchFamily="49" charset="0"/>
                <a:cs typeface="Courier New" pitchFamily="49" charset="0"/>
              </a:rPr>
              <a:t>Claussen</a:t>
            </a:r>
            <a:r>
              <a:rPr lang="en-US" sz="1200" dirty="0">
                <a:latin typeface="Courier New" pitchFamily="49" charset="0"/>
                <a:cs typeface="Courier New" pitchFamily="49" charset="0"/>
              </a:rPr>
              <a:t>', 'Heinz', '</a:t>
            </a:r>
            <a:r>
              <a:rPr lang="en-US" sz="1200" dirty="0" err="1">
                <a:latin typeface="Courier New" pitchFamily="49" charset="0"/>
                <a:cs typeface="Courier New" pitchFamily="49" charset="0"/>
              </a:rPr>
              <a:t>Vlassic</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shape - ['whole', 'spear', 'chip']</a:t>
            </a:r>
          </a:p>
          <a:p>
            <a:r>
              <a:rPr lang="en-US" sz="1200" dirty="0">
                <a:latin typeface="Courier New" pitchFamily="49" charset="0"/>
                <a:cs typeface="Courier New" pitchFamily="49" charset="0"/>
              </a:rPr>
              <a:t>variety - ['sweet', 'hot', 'dill']</a:t>
            </a:r>
          </a:p>
          <a:p>
            <a:endParaRPr lang="en-US" sz="1200" dirty="0">
              <a:latin typeface="Courier New" pitchFamily="49" charset="0"/>
              <a:cs typeface="Courier New" pitchFamily="49" charset="0"/>
            </a:endParaRP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Press the enter key to exit.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85CEF-5AAB-46E7-9147-13A26F1923C0}"/>
              </a:ext>
            </a:extLst>
          </p:cNvPr>
          <p:cNvSpPr>
            <a:spLocks noGrp="1"/>
          </p:cNvSpPr>
          <p:nvPr>
            <p:ph type="title"/>
          </p:nvPr>
        </p:nvSpPr>
        <p:spPr/>
        <p:txBody>
          <a:bodyPr/>
          <a:lstStyle/>
          <a:p>
            <a:r>
              <a:rPr lang="en-IN" dirty="0"/>
              <a:t>The string </a:t>
            </a:r>
            <a:r>
              <a:rPr lang="en-IN" b="1" dirty="0"/>
              <a:t>format</a:t>
            </a:r>
            <a:r>
              <a:rPr lang="en-IN" dirty="0"/>
              <a:t> function</a:t>
            </a:r>
          </a:p>
        </p:txBody>
      </p:sp>
      <p:sp>
        <p:nvSpPr>
          <p:cNvPr id="3" name="Content Placeholder 2">
            <a:extLst>
              <a:ext uri="{FF2B5EF4-FFF2-40B4-BE49-F238E27FC236}">
                <a16:creationId xmlns:a16="http://schemas.microsoft.com/office/drawing/2014/main" id="{08494F41-5E4E-412B-87A7-CBDE63AF4940}"/>
              </a:ext>
            </a:extLst>
          </p:cNvPr>
          <p:cNvSpPr>
            <a:spLocks noGrp="1"/>
          </p:cNvSpPr>
          <p:nvPr>
            <p:ph idx="1"/>
          </p:nvPr>
        </p:nvSpPr>
        <p:spPr/>
        <p:txBody>
          <a:bodyPr/>
          <a:lstStyle/>
          <a:p>
            <a:r>
              <a:rPr lang="en-US" dirty="0"/>
              <a:t>The format() method formats the specified value(s) and insert them inside the string's placeholder.</a:t>
            </a:r>
          </a:p>
          <a:p>
            <a:r>
              <a:rPr lang="en-US" dirty="0"/>
              <a:t>The placeholder is defined using curly brackets: {}. Read more about the placeholders in the Placeholder section below.</a:t>
            </a:r>
          </a:p>
          <a:p>
            <a:r>
              <a:rPr lang="en-US" dirty="0"/>
              <a:t>The format() method returns the formatted string.</a:t>
            </a:r>
          </a:p>
          <a:p>
            <a:r>
              <a:rPr lang="en-US" dirty="0"/>
              <a:t>Syntax</a:t>
            </a:r>
          </a:p>
          <a:p>
            <a:pPr marL="0" indent="0">
              <a:buNone/>
            </a:pPr>
            <a:r>
              <a:rPr lang="en-US" dirty="0"/>
              <a:t>	</a:t>
            </a:r>
            <a:r>
              <a:rPr lang="en-US" dirty="0" err="1"/>
              <a:t>string.format</a:t>
            </a:r>
            <a:r>
              <a:rPr lang="en-US" dirty="0"/>
              <a:t>(value1, value2...) </a:t>
            </a:r>
            <a:endParaRPr lang="en-IN" dirty="0"/>
          </a:p>
        </p:txBody>
      </p:sp>
    </p:spTree>
    <p:extLst>
      <p:ext uri="{BB962C8B-B14F-4D97-AF65-F5344CB8AC3E}">
        <p14:creationId xmlns:p14="http://schemas.microsoft.com/office/powerpoint/2010/main" val="2618812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33F59-0F2F-406D-BBAA-405BB7133BDF}"/>
              </a:ext>
            </a:extLst>
          </p:cNvPr>
          <p:cNvSpPr>
            <a:spLocks noGrp="1"/>
          </p:cNvSpPr>
          <p:nvPr>
            <p:ph type="title"/>
          </p:nvPr>
        </p:nvSpPr>
        <p:spPr/>
        <p:txBody>
          <a:bodyPr/>
          <a:lstStyle/>
          <a:p>
            <a:r>
              <a:rPr lang="en-IN" dirty="0"/>
              <a:t>Case Study</a:t>
            </a:r>
          </a:p>
        </p:txBody>
      </p:sp>
      <p:sp>
        <p:nvSpPr>
          <p:cNvPr id="3" name="Content Placeholder 2">
            <a:extLst>
              <a:ext uri="{FF2B5EF4-FFF2-40B4-BE49-F238E27FC236}">
                <a16:creationId xmlns:a16="http://schemas.microsoft.com/office/drawing/2014/main" id="{4E456563-900D-4EE7-B59D-E46E3F52A7DC}"/>
              </a:ext>
            </a:extLst>
          </p:cNvPr>
          <p:cNvSpPr>
            <a:spLocks noGrp="1"/>
          </p:cNvSpPr>
          <p:nvPr>
            <p:ph idx="1"/>
          </p:nvPr>
        </p:nvSpPr>
        <p:spPr/>
        <p:txBody>
          <a:bodyPr/>
          <a:lstStyle/>
          <a:p>
            <a:pPr marL="0" indent="0">
              <a:buNone/>
            </a:pPr>
            <a:r>
              <a:rPr lang="en-IN" dirty="0"/>
              <a:t>Let’s check the code</a:t>
            </a:r>
          </a:p>
        </p:txBody>
      </p:sp>
    </p:spTree>
    <p:extLst>
      <p:ext uri="{BB962C8B-B14F-4D97-AF65-F5344CB8AC3E}">
        <p14:creationId xmlns:p14="http://schemas.microsoft.com/office/powerpoint/2010/main" val="770386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Files</a:t>
            </a:r>
          </a:p>
        </p:txBody>
      </p:sp>
      <p:sp>
        <p:nvSpPr>
          <p:cNvPr id="3" name="Content Placeholder 2"/>
          <p:cNvSpPr>
            <a:spLocks noGrp="1"/>
          </p:cNvSpPr>
          <p:nvPr>
            <p:ph idx="1"/>
          </p:nvPr>
        </p:nvSpPr>
        <p:spPr/>
        <p:txBody>
          <a:bodyPr>
            <a:normAutofit/>
          </a:bodyPr>
          <a:lstStyle/>
          <a:p>
            <a:r>
              <a:rPr lang="en-US" dirty="0"/>
              <a:t>Traditional definition: A computer file is a resource for storing information, which is available to a computer program and is usually based on some kind of durable storage</a:t>
            </a:r>
          </a:p>
          <a:p>
            <a:r>
              <a:rPr lang="en-US" dirty="0"/>
              <a:t>In Python, these files can be accessed using the file object discussed in the next few slides</a:t>
            </a:r>
          </a:p>
          <a:p>
            <a:r>
              <a:rPr lang="en-US" dirty="0"/>
              <a:t>File objects can be used to access not only normal disk files, but also any other type of "file" that uses that abstraction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Introduction</a:t>
            </a:r>
          </a:p>
        </p:txBody>
      </p:sp>
      <p:sp>
        <p:nvSpPr>
          <p:cNvPr id="3" name="Content Placeholder 2"/>
          <p:cNvSpPr>
            <a:spLocks noGrp="1"/>
          </p:cNvSpPr>
          <p:nvPr>
            <p:ph idx="1"/>
          </p:nvPr>
        </p:nvSpPr>
        <p:spPr/>
        <p:txBody>
          <a:bodyPr/>
          <a:lstStyle/>
          <a:p>
            <a:r>
              <a:rPr lang="en-US" dirty="0"/>
              <a:t>Internet happens to be the one of the primary application areas of Python programming language</a:t>
            </a:r>
          </a:p>
          <a:p>
            <a:r>
              <a:rPr lang="en-US" dirty="0"/>
              <a:t>Python standard library has wide support for network protocols, data encoding/decoding and other things you need to make it work</a:t>
            </a:r>
          </a:p>
          <a:p>
            <a:r>
              <a:rPr lang="en-US" dirty="0"/>
              <a:t>Writing network programs in Python tends to be substantially easier that C/C++</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The Challenge</a:t>
            </a:r>
          </a:p>
        </p:txBody>
      </p:sp>
      <p:sp>
        <p:nvSpPr>
          <p:cNvPr id="3" name="Content Placeholder 2"/>
          <p:cNvSpPr>
            <a:spLocks noGrp="1"/>
          </p:cNvSpPr>
          <p:nvPr>
            <p:ph idx="1"/>
          </p:nvPr>
        </p:nvSpPr>
        <p:spPr>
          <a:xfrm>
            <a:off x="1981200" y="4419601"/>
            <a:ext cx="8229600" cy="1706563"/>
          </a:xfrm>
        </p:spPr>
        <p:txBody>
          <a:bodyPr>
            <a:normAutofit/>
          </a:bodyPr>
          <a:lstStyle/>
          <a:p>
            <a:r>
              <a:rPr lang="en-US" dirty="0"/>
              <a:t>Communication between computers</a:t>
            </a:r>
          </a:p>
          <a:p>
            <a:r>
              <a:rPr lang="en-US" dirty="0"/>
              <a:t>It’s just sending and receiving bits</a:t>
            </a:r>
          </a:p>
          <a:p>
            <a:r>
              <a:rPr lang="en-US" dirty="0"/>
              <a:t>But how?</a:t>
            </a:r>
          </a:p>
        </p:txBody>
      </p:sp>
      <p:pic>
        <p:nvPicPr>
          <p:cNvPr id="2050" name="Picture 2" descr="Image result for computer network"/>
          <p:cNvPicPr>
            <a:picLocks noChangeAspect="1" noChangeArrowheads="1"/>
          </p:cNvPicPr>
          <p:nvPr/>
        </p:nvPicPr>
        <p:blipFill>
          <a:blip r:embed="rId3"/>
          <a:srcRect/>
          <a:stretch>
            <a:fillRect/>
          </a:stretch>
        </p:blipFill>
        <p:spPr bwMode="auto">
          <a:xfrm>
            <a:off x="4343401" y="1600200"/>
            <a:ext cx="2524125" cy="2524126"/>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Two Main Issues</a:t>
            </a:r>
          </a:p>
        </p:txBody>
      </p:sp>
      <p:sp>
        <p:nvSpPr>
          <p:cNvPr id="3" name="Content Placeholder 2"/>
          <p:cNvSpPr>
            <a:spLocks noGrp="1"/>
          </p:cNvSpPr>
          <p:nvPr>
            <p:ph idx="1"/>
          </p:nvPr>
        </p:nvSpPr>
        <p:spPr/>
        <p:txBody>
          <a:bodyPr/>
          <a:lstStyle/>
          <a:p>
            <a:r>
              <a:rPr lang="en-US" dirty="0"/>
              <a:t>Addressing</a:t>
            </a:r>
          </a:p>
          <a:p>
            <a:pPr lvl="1"/>
            <a:r>
              <a:rPr lang="en-US" dirty="0"/>
              <a:t>Specifying a remote computer and service</a:t>
            </a:r>
          </a:p>
          <a:p>
            <a:r>
              <a:rPr lang="en-US" dirty="0"/>
              <a:t>Data Transport</a:t>
            </a:r>
          </a:p>
          <a:p>
            <a:pPr lvl="1"/>
            <a:r>
              <a:rPr lang="en-US" dirty="0"/>
              <a:t>Moving bits back and forth</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Network Addressing</a:t>
            </a:r>
          </a:p>
        </p:txBody>
      </p:sp>
      <p:sp>
        <p:nvSpPr>
          <p:cNvPr id="3" name="Content Placeholder 2"/>
          <p:cNvSpPr>
            <a:spLocks noGrp="1"/>
          </p:cNvSpPr>
          <p:nvPr>
            <p:ph idx="1"/>
          </p:nvPr>
        </p:nvSpPr>
        <p:spPr>
          <a:xfrm>
            <a:off x="1981200" y="1600201"/>
            <a:ext cx="8229600" cy="1295400"/>
          </a:xfrm>
        </p:spPr>
        <p:txBody>
          <a:bodyPr/>
          <a:lstStyle/>
          <a:p>
            <a:r>
              <a:rPr lang="en-US" dirty="0"/>
              <a:t>Machines have a host name and IP address</a:t>
            </a:r>
          </a:p>
          <a:p>
            <a:r>
              <a:rPr lang="en-US" dirty="0"/>
              <a:t>Programs/services have port numbers</a:t>
            </a:r>
          </a:p>
        </p:txBody>
      </p:sp>
      <p:sp>
        <p:nvSpPr>
          <p:cNvPr id="3074" name="AutoShape 2" descr="Image result for computer"/>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Image result for computer"/>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8" name="Picture 6" descr="Image result for desktop computer clipart"/>
          <p:cNvPicPr>
            <a:picLocks noChangeAspect="1" noChangeArrowheads="1"/>
          </p:cNvPicPr>
          <p:nvPr/>
        </p:nvPicPr>
        <p:blipFill>
          <a:blip r:embed="rId2"/>
          <a:srcRect/>
          <a:stretch>
            <a:fillRect/>
          </a:stretch>
        </p:blipFill>
        <p:spPr bwMode="auto">
          <a:xfrm>
            <a:off x="2438400" y="3124200"/>
            <a:ext cx="1922318" cy="1447800"/>
          </a:xfrm>
          <a:prstGeom prst="rect">
            <a:avLst/>
          </a:prstGeom>
          <a:noFill/>
        </p:spPr>
      </p:pic>
      <p:pic>
        <p:nvPicPr>
          <p:cNvPr id="7" name="Picture 6" descr="Image result for desktop computer clipart"/>
          <p:cNvPicPr>
            <a:picLocks noChangeAspect="1" noChangeArrowheads="1"/>
          </p:cNvPicPr>
          <p:nvPr/>
        </p:nvPicPr>
        <p:blipFill>
          <a:blip r:embed="rId2"/>
          <a:srcRect/>
          <a:stretch>
            <a:fillRect/>
          </a:stretch>
        </p:blipFill>
        <p:spPr bwMode="auto">
          <a:xfrm>
            <a:off x="7391400" y="4343400"/>
            <a:ext cx="1922318" cy="1447800"/>
          </a:xfrm>
          <a:prstGeom prst="rect">
            <a:avLst/>
          </a:prstGeom>
          <a:noFill/>
        </p:spPr>
      </p:pic>
      <p:sp>
        <p:nvSpPr>
          <p:cNvPr id="8" name="Cloud 7"/>
          <p:cNvSpPr/>
          <p:nvPr/>
        </p:nvSpPr>
        <p:spPr>
          <a:xfrm>
            <a:off x="4953000" y="3733800"/>
            <a:ext cx="1922318" cy="1371600"/>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Network</a:t>
            </a:r>
          </a:p>
        </p:txBody>
      </p:sp>
      <p:cxnSp>
        <p:nvCxnSpPr>
          <p:cNvPr id="10" name="Straight Arrow Connector 9"/>
          <p:cNvCxnSpPr/>
          <p:nvPr/>
        </p:nvCxnSpPr>
        <p:spPr>
          <a:xfrm>
            <a:off x="4495800" y="3962400"/>
            <a:ext cx="457200" cy="152400"/>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a:off x="6781800" y="4724400"/>
            <a:ext cx="457200" cy="152400"/>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12" name="TextBox 11"/>
          <p:cNvSpPr txBox="1"/>
          <p:nvPr/>
        </p:nvSpPr>
        <p:spPr>
          <a:xfrm>
            <a:off x="8153400" y="3733800"/>
            <a:ext cx="2483840" cy="523220"/>
          </a:xfrm>
          <a:prstGeom prst="rect">
            <a:avLst/>
          </a:prstGeom>
          <a:noFill/>
        </p:spPr>
        <p:txBody>
          <a:bodyPr wrap="square" rtlCol="0">
            <a:spAutoFit/>
          </a:bodyPr>
          <a:lstStyle/>
          <a:p>
            <a:r>
              <a:rPr lang="en-US" sz="1400" dirty="0">
                <a:hlinkClick r:id="rId3"/>
              </a:rPr>
              <a:t>www.python.org</a:t>
            </a:r>
            <a:endParaRPr lang="en-US" sz="1400" dirty="0"/>
          </a:p>
          <a:p>
            <a:r>
              <a:rPr lang="en-US" sz="1400" dirty="0"/>
              <a:t>82.94.237.218</a:t>
            </a:r>
          </a:p>
        </p:txBody>
      </p:sp>
      <p:sp>
        <p:nvSpPr>
          <p:cNvPr id="13" name="TextBox 12"/>
          <p:cNvSpPr txBox="1"/>
          <p:nvPr/>
        </p:nvSpPr>
        <p:spPr>
          <a:xfrm>
            <a:off x="4343400" y="2971800"/>
            <a:ext cx="1447800" cy="523220"/>
          </a:xfrm>
          <a:prstGeom prst="rect">
            <a:avLst/>
          </a:prstGeom>
          <a:noFill/>
        </p:spPr>
        <p:txBody>
          <a:bodyPr wrap="square" rtlCol="0">
            <a:spAutoFit/>
          </a:bodyPr>
          <a:lstStyle/>
          <a:p>
            <a:r>
              <a:rPr lang="en-US" sz="1400" dirty="0"/>
              <a:t>foo.bar.com</a:t>
            </a:r>
          </a:p>
          <a:p>
            <a:r>
              <a:rPr lang="en-US" sz="1400" dirty="0"/>
              <a:t>205.172.12.4</a:t>
            </a:r>
          </a:p>
        </p:txBody>
      </p:sp>
      <p:sp>
        <p:nvSpPr>
          <p:cNvPr id="15" name="TextBox 14"/>
          <p:cNvSpPr txBox="1"/>
          <p:nvPr/>
        </p:nvSpPr>
        <p:spPr>
          <a:xfrm>
            <a:off x="3962400" y="4495801"/>
            <a:ext cx="1219200" cy="307777"/>
          </a:xfrm>
          <a:prstGeom prst="rect">
            <a:avLst/>
          </a:prstGeom>
          <a:noFill/>
        </p:spPr>
        <p:txBody>
          <a:bodyPr wrap="square" rtlCol="0">
            <a:spAutoFit/>
          </a:bodyPr>
          <a:lstStyle/>
          <a:p>
            <a:r>
              <a:rPr lang="en-US" sz="1400" dirty="0"/>
              <a:t>Port 4521</a:t>
            </a:r>
          </a:p>
        </p:txBody>
      </p:sp>
      <p:sp>
        <p:nvSpPr>
          <p:cNvPr id="16" name="TextBox 15"/>
          <p:cNvSpPr txBox="1"/>
          <p:nvPr/>
        </p:nvSpPr>
        <p:spPr>
          <a:xfrm>
            <a:off x="6553200" y="5029201"/>
            <a:ext cx="914400" cy="307777"/>
          </a:xfrm>
          <a:prstGeom prst="rect">
            <a:avLst/>
          </a:prstGeom>
          <a:noFill/>
        </p:spPr>
        <p:txBody>
          <a:bodyPr wrap="square" rtlCol="0">
            <a:spAutoFit/>
          </a:bodyPr>
          <a:lstStyle/>
          <a:p>
            <a:r>
              <a:rPr lang="en-US" sz="1400" dirty="0"/>
              <a:t>Port 80</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Standard Ports</a:t>
            </a:r>
          </a:p>
        </p:txBody>
      </p:sp>
      <p:sp>
        <p:nvSpPr>
          <p:cNvPr id="3" name="Content Placeholder 2"/>
          <p:cNvSpPr>
            <a:spLocks noGrp="1"/>
          </p:cNvSpPr>
          <p:nvPr>
            <p:ph idx="1"/>
          </p:nvPr>
        </p:nvSpPr>
        <p:spPr/>
        <p:txBody>
          <a:bodyPr>
            <a:normAutofit/>
          </a:bodyPr>
          <a:lstStyle/>
          <a:p>
            <a:r>
              <a:rPr lang="en-US" dirty="0"/>
              <a:t>Ports for common services are pre-assigned</a:t>
            </a:r>
          </a:p>
          <a:p>
            <a:pPr marL="800100" lvl="4" indent="-342900">
              <a:buNone/>
            </a:pPr>
            <a:r>
              <a:rPr lang="en-US" sz="1600" b="1" dirty="0">
                <a:solidFill>
                  <a:schemeClr val="tx1">
                    <a:lumMod val="75000"/>
                    <a:lumOff val="25000"/>
                  </a:schemeClr>
                </a:solidFill>
                <a:latin typeface="Courier New" pitchFamily="49" charset="0"/>
                <a:cs typeface="Courier New" pitchFamily="49" charset="0"/>
              </a:rPr>
              <a:t>21 		FTP</a:t>
            </a:r>
          </a:p>
          <a:p>
            <a:pPr marL="800100" lvl="4" indent="-342900">
              <a:buNone/>
            </a:pPr>
            <a:r>
              <a:rPr lang="en-US" sz="1600" b="1" dirty="0">
                <a:solidFill>
                  <a:schemeClr val="tx1">
                    <a:lumMod val="75000"/>
                    <a:lumOff val="25000"/>
                  </a:schemeClr>
                </a:solidFill>
                <a:latin typeface="Courier New" pitchFamily="49" charset="0"/>
                <a:cs typeface="Courier New" pitchFamily="49" charset="0"/>
              </a:rPr>
              <a:t>22 		SSH</a:t>
            </a:r>
          </a:p>
          <a:p>
            <a:pPr marL="800100" lvl="4" indent="-342900">
              <a:buNone/>
            </a:pPr>
            <a:r>
              <a:rPr lang="en-US" sz="1600" b="1" dirty="0">
                <a:solidFill>
                  <a:schemeClr val="tx1">
                    <a:lumMod val="75000"/>
                    <a:lumOff val="25000"/>
                  </a:schemeClr>
                </a:solidFill>
                <a:latin typeface="Courier New" pitchFamily="49" charset="0"/>
                <a:cs typeface="Courier New" pitchFamily="49" charset="0"/>
              </a:rPr>
              <a:t>23 		Telnet</a:t>
            </a:r>
          </a:p>
          <a:p>
            <a:pPr marL="800100" lvl="4" indent="-342900">
              <a:buNone/>
            </a:pPr>
            <a:r>
              <a:rPr lang="en-US" sz="1600" b="1" dirty="0">
                <a:solidFill>
                  <a:schemeClr val="tx1">
                    <a:lumMod val="75000"/>
                    <a:lumOff val="25000"/>
                  </a:schemeClr>
                </a:solidFill>
                <a:latin typeface="Courier New" pitchFamily="49" charset="0"/>
                <a:cs typeface="Courier New" pitchFamily="49" charset="0"/>
              </a:rPr>
              <a:t>25 		SMTP (Mail)</a:t>
            </a:r>
          </a:p>
          <a:p>
            <a:pPr marL="800100" lvl="4" indent="-342900">
              <a:buNone/>
            </a:pPr>
            <a:r>
              <a:rPr lang="en-US" sz="1600" b="1" dirty="0">
                <a:solidFill>
                  <a:schemeClr val="tx1">
                    <a:lumMod val="75000"/>
                    <a:lumOff val="25000"/>
                  </a:schemeClr>
                </a:solidFill>
                <a:latin typeface="Courier New" pitchFamily="49" charset="0"/>
                <a:cs typeface="Courier New" pitchFamily="49" charset="0"/>
              </a:rPr>
              <a:t>80 		HTTP (Web)</a:t>
            </a:r>
          </a:p>
          <a:p>
            <a:pPr marL="800100" lvl="4" indent="-342900">
              <a:buNone/>
            </a:pPr>
            <a:r>
              <a:rPr lang="en-US" sz="1600" b="1" dirty="0">
                <a:solidFill>
                  <a:schemeClr val="tx1">
                    <a:lumMod val="75000"/>
                    <a:lumOff val="25000"/>
                  </a:schemeClr>
                </a:solidFill>
                <a:latin typeface="Courier New" pitchFamily="49" charset="0"/>
                <a:cs typeface="Courier New" pitchFamily="49" charset="0"/>
              </a:rPr>
              <a:t>110 	POP3 (Mail)</a:t>
            </a:r>
          </a:p>
          <a:p>
            <a:pPr marL="800100" lvl="4" indent="-342900">
              <a:buNone/>
            </a:pPr>
            <a:r>
              <a:rPr lang="en-US" sz="1600" b="1" dirty="0">
                <a:solidFill>
                  <a:schemeClr val="tx1">
                    <a:lumMod val="75000"/>
                    <a:lumOff val="25000"/>
                  </a:schemeClr>
                </a:solidFill>
                <a:latin typeface="Courier New" pitchFamily="49" charset="0"/>
                <a:cs typeface="Courier New" pitchFamily="49" charset="0"/>
              </a:rPr>
              <a:t>119 	NNTP (News)</a:t>
            </a:r>
          </a:p>
          <a:p>
            <a:pPr marL="800100" lvl="4" indent="-342900">
              <a:buNone/>
            </a:pPr>
            <a:r>
              <a:rPr lang="en-US" sz="1600" b="1" dirty="0">
                <a:solidFill>
                  <a:schemeClr val="tx1">
                    <a:lumMod val="75000"/>
                    <a:lumOff val="25000"/>
                  </a:schemeClr>
                </a:solidFill>
                <a:latin typeface="Courier New" pitchFamily="49" charset="0"/>
                <a:cs typeface="Courier New" pitchFamily="49" charset="0"/>
              </a:rPr>
              <a:t>443 	HTTPS (web)</a:t>
            </a:r>
          </a:p>
          <a:p>
            <a:r>
              <a:rPr lang="en-US" dirty="0"/>
              <a:t>Other port numbers may just be randomly assigned to programs by the operating system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Client/Server Concept</a:t>
            </a:r>
          </a:p>
        </p:txBody>
      </p:sp>
      <p:sp>
        <p:nvSpPr>
          <p:cNvPr id="3" name="Content Placeholder 2"/>
          <p:cNvSpPr>
            <a:spLocks noGrp="1"/>
          </p:cNvSpPr>
          <p:nvPr>
            <p:ph idx="1"/>
          </p:nvPr>
        </p:nvSpPr>
        <p:spPr>
          <a:xfrm>
            <a:off x="1981200" y="1600201"/>
            <a:ext cx="8229600" cy="1981200"/>
          </a:xfrm>
        </p:spPr>
        <p:txBody>
          <a:bodyPr>
            <a:normAutofit/>
          </a:bodyPr>
          <a:lstStyle/>
          <a:p>
            <a:r>
              <a:rPr lang="en-US" dirty="0"/>
              <a:t>Each endpoint is a running program</a:t>
            </a:r>
          </a:p>
          <a:p>
            <a:r>
              <a:rPr lang="en-US" dirty="0"/>
              <a:t>Servers wait for incoming connections and </a:t>
            </a:r>
            <a:r>
              <a:rPr lang="fr-FR" dirty="0" err="1"/>
              <a:t>provide</a:t>
            </a:r>
            <a:r>
              <a:rPr lang="fr-FR" dirty="0"/>
              <a:t> a service (e.g., web, mail, etc.)</a:t>
            </a:r>
          </a:p>
          <a:p>
            <a:r>
              <a:rPr lang="en-US" dirty="0"/>
              <a:t>Clients make connections to servers</a:t>
            </a:r>
          </a:p>
        </p:txBody>
      </p:sp>
      <p:pic>
        <p:nvPicPr>
          <p:cNvPr id="4" name="Picture 6" descr="Image result for desktop computer clipart"/>
          <p:cNvPicPr>
            <a:picLocks noChangeAspect="1" noChangeArrowheads="1"/>
          </p:cNvPicPr>
          <p:nvPr/>
        </p:nvPicPr>
        <p:blipFill>
          <a:blip r:embed="rId2"/>
          <a:srcRect/>
          <a:stretch>
            <a:fillRect/>
          </a:stretch>
        </p:blipFill>
        <p:spPr bwMode="auto">
          <a:xfrm>
            <a:off x="2209800" y="4267200"/>
            <a:ext cx="1922318" cy="1447800"/>
          </a:xfrm>
          <a:prstGeom prst="rect">
            <a:avLst/>
          </a:prstGeom>
          <a:noFill/>
        </p:spPr>
      </p:pic>
      <p:pic>
        <p:nvPicPr>
          <p:cNvPr id="5" name="Picture 4" descr="Image result for desktop computer clipart"/>
          <p:cNvPicPr>
            <a:picLocks noChangeAspect="1" noChangeArrowheads="1"/>
          </p:cNvPicPr>
          <p:nvPr/>
        </p:nvPicPr>
        <p:blipFill>
          <a:blip r:embed="rId2"/>
          <a:srcRect/>
          <a:stretch>
            <a:fillRect/>
          </a:stretch>
        </p:blipFill>
        <p:spPr bwMode="auto">
          <a:xfrm>
            <a:off x="6934200" y="4267200"/>
            <a:ext cx="1922318" cy="1447800"/>
          </a:xfrm>
          <a:prstGeom prst="rect">
            <a:avLst/>
          </a:prstGeom>
          <a:noFill/>
        </p:spPr>
      </p:pic>
      <p:sp>
        <p:nvSpPr>
          <p:cNvPr id="6" name="TextBox 5"/>
          <p:cNvSpPr txBox="1"/>
          <p:nvPr/>
        </p:nvSpPr>
        <p:spPr>
          <a:xfrm>
            <a:off x="3352800" y="3886201"/>
            <a:ext cx="1371600" cy="307777"/>
          </a:xfrm>
          <a:prstGeom prst="rect">
            <a:avLst/>
          </a:prstGeom>
          <a:noFill/>
        </p:spPr>
        <p:txBody>
          <a:bodyPr wrap="square" rtlCol="0">
            <a:spAutoFit/>
          </a:bodyPr>
          <a:lstStyle/>
          <a:p>
            <a:r>
              <a:rPr lang="en-US" sz="1400" dirty="0"/>
              <a:t>Client</a:t>
            </a:r>
          </a:p>
        </p:txBody>
      </p:sp>
      <p:sp>
        <p:nvSpPr>
          <p:cNvPr id="7" name="TextBox 6"/>
          <p:cNvSpPr txBox="1"/>
          <p:nvPr/>
        </p:nvSpPr>
        <p:spPr>
          <a:xfrm>
            <a:off x="7315200" y="3886201"/>
            <a:ext cx="1371600" cy="307777"/>
          </a:xfrm>
          <a:prstGeom prst="rect">
            <a:avLst/>
          </a:prstGeom>
          <a:noFill/>
        </p:spPr>
        <p:txBody>
          <a:bodyPr wrap="square" rtlCol="0">
            <a:spAutoFit/>
          </a:bodyPr>
          <a:lstStyle/>
          <a:p>
            <a:r>
              <a:rPr lang="en-US" sz="1400" dirty="0"/>
              <a:t>Server</a:t>
            </a:r>
          </a:p>
        </p:txBody>
      </p:sp>
      <p:sp>
        <p:nvSpPr>
          <p:cNvPr id="8" name="TextBox 7"/>
          <p:cNvSpPr txBox="1"/>
          <p:nvPr/>
        </p:nvSpPr>
        <p:spPr>
          <a:xfrm>
            <a:off x="8915400" y="4419600"/>
            <a:ext cx="2225180" cy="523220"/>
          </a:xfrm>
          <a:prstGeom prst="rect">
            <a:avLst/>
          </a:prstGeom>
          <a:noFill/>
        </p:spPr>
        <p:txBody>
          <a:bodyPr wrap="square" rtlCol="0">
            <a:spAutoFit/>
          </a:bodyPr>
          <a:lstStyle/>
          <a:p>
            <a:r>
              <a:rPr lang="en-US" sz="1400" dirty="0">
                <a:hlinkClick r:id="rId3"/>
              </a:rPr>
              <a:t>www.python.org</a:t>
            </a:r>
            <a:endParaRPr lang="en-US" sz="1400" dirty="0"/>
          </a:p>
          <a:p>
            <a:r>
              <a:rPr lang="en-US" sz="1400" dirty="0"/>
              <a:t>82.94.237.218</a:t>
            </a:r>
          </a:p>
        </p:txBody>
      </p:sp>
      <p:sp>
        <p:nvSpPr>
          <p:cNvPr id="9" name="TextBox 8"/>
          <p:cNvSpPr txBox="1"/>
          <p:nvPr/>
        </p:nvSpPr>
        <p:spPr>
          <a:xfrm>
            <a:off x="2590800" y="5791201"/>
            <a:ext cx="1066800" cy="30777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1400" dirty="0"/>
              <a:t>Browser</a:t>
            </a:r>
          </a:p>
        </p:txBody>
      </p:sp>
      <p:sp>
        <p:nvSpPr>
          <p:cNvPr id="10" name="TextBox 9"/>
          <p:cNvSpPr txBox="1"/>
          <p:nvPr/>
        </p:nvSpPr>
        <p:spPr>
          <a:xfrm>
            <a:off x="7239000" y="5791201"/>
            <a:ext cx="1066800" cy="30777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1400" dirty="0"/>
              <a:t>Web</a:t>
            </a:r>
          </a:p>
        </p:txBody>
      </p:sp>
      <p:sp>
        <p:nvSpPr>
          <p:cNvPr id="11" name="TextBox 10"/>
          <p:cNvSpPr txBox="1"/>
          <p:nvPr/>
        </p:nvSpPr>
        <p:spPr>
          <a:xfrm>
            <a:off x="8534400" y="5791201"/>
            <a:ext cx="1066800" cy="307777"/>
          </a:xfrm>
          <a:prstGeom prst="rect">
            <a:avLst/>
          </a:prstGeom>
          <a:noFill/>
        </p:spPr>
        <p:txBody>
          <a:bodyPr wrap="square" rtlCol="0">
            <a:spAutoFit/>
          </a:bodyPr>
          <a:lstStyle/>
          <a:p>
            <a:r>
              <a:rPr lang="en-US" sz="1400" dirty="0"/>
              <a:t>Port 80</a:t>
            </a:r>
          </a:p>
        </p:txBody>
      </p:sp>
      <p:cxnSp>
        <p:nvCxnSpPr>
          <p:cNvPr id="13" name="Straight Arrow Connector 12"/>
          <p:cNvCxnSpPr/>
          <p:nvPr/>
        </p:nvCxnSpPr>
        <p:spPr>
          <a:xfrm>
            <a:off x="3962400" y="5943600"/>
            <a:ext cx="3124200" cy="1588"/>
          </a:xfrm>
          <a:prstGeom prst="straightConnector1">
            <a:avLst/>
          </a:prstGeom>
          <a:ln>
            <a:headEnd type="arrow"/>
            <a:tailEnd type="arrow"/>
          </a:ln>
        </p:spPr>
        <p:style>
          <a:lnRef idx="3">
            <a:schemeClr val="accent4"/>
          </a:lnRef>
          <a:fillRef idx="0">
            <a:schemeClr val="accent4"/>
          </a:fillRef>
          <a:effectRef idx="2">
            <a:schemeClr val="accent4"/>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Request/Response Cycle</a:t>
            </a:r>
          </a:p>
        </p:txBody>
      </p:sp>
      <p:sp>
        <p:nvSpPr>
          <p:cNvPr id="3" name="Content Placeholder 2"/>
          <p:cNvSpPr>
            <a:spLocks noGrp="1"/>
          </p:cNvSpPr>
          <p:nvPr>
            <p:ph idx="1"/>
          </p:nvPr>
        </p:nvSpPr>
        <p:spPr/>
        <p:txBody>
          <a:bodyPr>
            <a:normAutofit lnSpcReduction="10000"/>
          </a:bodyPr>
          <a:lstStyle/>
          <a:p>
            <a:r>
              <a:rPr lang="en-US" dirty="0"/>
              <a:t>Most network programs use a request/response model based on messages</a:t>
            </a:r>
          </a:p>
          <a:p>
            <a:r>
              <a:rPr lang="fr-FR" dirty="0"/>
              <a:t>Client </a:t>
            </a:r>
            <a:r>
              <a:rPr lang="fr-FR" dirty="0" err="1"/>
              <a:t>sends</a:t>
            </a:r>
            <a:r>
              <a:rPr lang="fr-FR" dirty="0"/>
              <a:t> a </a:t>
            </a:r>
            <a:r>
              <a:rPr lang="fr-FR" dirty="0" err="1"/>
              <a:t>request</a:t>
            </a:r>
            <a:r>
              <a:rPr lang="fr-FR" dirty="0"/>
              <a:t> message (e.g., HTTP)</a:t>
            </a:r>
            <a:endParaRPr lang="en-US" dirty="0"/>
          </a:p>
          <a:p>
            <a:pPr>
              <a:buNone/>
            </a:pPr>
            <a:r>
              <a:rPr lang="en-US" dirty="0"/>
              <a:t>		</a:t>
            </a:r>
            <a:r>
              <a:rPr lang="en-US" sz="1600" b="1" dirty="0">
                <a:solidFill>
                  <a:schemeClr val="tx1">
                    <a:lumMod val="75000"/>
                    <a:lumOff val="25000"/>
                  </a:schemeClr>
                </a:solidFill>
                <a:latin typeface="Courier New" pitchFamily="49" charset="0"/>
                <a:cs typeface="Courier New" pitchFamily="49" charset="0"/>
              </a:rPr>
              <a:t>GET /index.html HTTP/1.0</a:t>
            </a:r>
          </a:p>
          <a:p>
            <a:r>
              <a:rPr lang="en-US" dirty="0"/>
              <a:t>Server sends back a response message</a:t>
            </a:r>
          </a:p>
          <a:p>
            <a:pPr lvl="1">
              <a:buNone/>
            </a:pPr>
            <a:r>
              <a:rPr lang="en-US" sz="1600" b="1" dirty="0">
                <a:solidFill>
                  <a:schemeClr val="tx1">
                    <a:lumMod val="75000"/>
                    <a:lumOff val="25000"/>
                  </a:schemeClr>
                </a:solidFill>
              </a:rPr>
              <a:t>	</a:t>
            </a:r>
            <a:r>
              <a:rPr lang="en-US" sz="1600" b="1" dirty="0">
                <a:solidFill>
                  <a:schemeClr val="tx1">
                    <a:lumMod val="75000"/>
                    <a:lumOff val="25000"/>
                  </a:schemeClr>
                </a:solidFill>
                <a:latin typeface="Courier New" pitchFamily="49" charset="0"/>
                <a:cs typeface="Courier New" pitchFamily="49" charset="0"/>
              </a:rPr>
              <a:t>HTTP/1.0 200 OK</a:t>
            </a:r>
          </a:p>
          <a:p>
            <a:pPr lvl="1">
              <a:buNone/>
            </a:pPr>
            <a:r>
              <a:rPr lang="en-US" sz="1600" b="1" dirty="0">
                <a:solidFill>
                  <a:schemeClr val="tx1">
                    <a:lumMod val="75000"/>
                    <a:lumOff val="25000"/>
                  </a:schemeClr>
                </a:solidFill>
                <a:latin typeface="Courier New" pitchFamily="49" charset="0"/>
                <a:cs typeface="Courier New" pitchFamily="49" charset="0"/>
              </a:rPr>
              <a:t>	Content-type: text/html</a:t>
            </a:r>
          </a:p>
          <a:p>
            <a:pPr lvl="1">
              <a:buNone/>
            </a:pPr>
            <a:r>
              <a:rPr lang="en-US" sz="1600" b="1" dirty="0">
                <a:solidFill>
                  <a:schemeClr val="tx1">
                    <a:lumMod val="75000"/>
                    <a:lumOff val="25000"/>
                  </a:schemeClr>
                </a:solidFill>
                <a:latin typeface="Courier New" pitchFamily="49" charset="0"/>
                <a:cs typeface="Courier New" pitchFamily="49" charset="0"/>
              </a:rPr>
              <a:t>	Content-length: 48823</a:t>
            </a:r>
          </a:p>
          <a:p>
            <a:pPr lvl="1">
              <a:buNone/>
            </a:pPr>
            <a:r>
              <a:rPr lang="en-US" sz="1600" b="1" dirty="0">
                <a:solidFill>
                  <a:schemeClr val="tx1">
                    <a:lumMod val="75000"/>
                    <a:lumOff val="25000"/>
                  </a:schemeClr>
                </a:solidFill>
                <a:latin typeface="Courier New" pitchFamily="49" charset="0"/>
                <a:cs typeface="Courier New" pitchFamily="49" charset="0"/>
              </a:rPr>
              <a:t>	&lt;HTML&gt;</a:t>
            </a:r>
          </a:p>
          <a:p>
            <a:pPr lvl="1">
              <a:buNone/>
            </a:pPr>
            <a:r>
              <a:rPr lang="en-US" sz="1600" b="1" dirty="0">
                <a:solidFill>
                  <a:schemeClr val="tx1">
                    <a:lumMod val="75000"/>
                    <a:lumOff val="25000"/>
                  </a:schemeClr>
                </a:solidFill>
                <a:latin typeface="Courier New" pitchFamily="49" charset="0"/>
                <a:cs typeface="Courier New" pitchFamily="49" charset="0"/>
              </a:rPr>
              <a:t>	...</a:t>
            </a:r>
          </a:p>
          <a:p>
            <a:r>
              <a:rPr lang="en-US" dirty="0"/>
              <a:t>The exact format depends on the application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Sockets</a:t>
            </a:r>
          </a:p>
        </p:txBody>
      </p:sp>
      <p:sp>
        <p:nvSpPr>
          <p:cNvPr id="3" name="Content Placeholder 2"/>
          <p:cNvSpPr>
            <a:spLocks noGrp="1"/>
          </p:cNvSpPr>
          <p:nvPr>
            <p:ph idx="1"/>
          </p:nvPr>
        </p:nvSpPr>
        <p:spPr/>
        <p:txBody>
          <a:bodyPr>
            <a:normAutofit/>
          </a:bodyPr>
          <a:lstStyle/>
          <a:p>
            <a:r>
              <a:rPr lang="en-US" dirty="0"/>
              <a:t>Programming abstraction for network code</a:t>
            </a:r>
          </a:p>
          <a:p>
            <a:r>
              <a:rPr lang="en-US" dirty="0"/>
              <a:t>Socket: A communication endpoint</a:t>
            </a:r>
          </a:p>
          <a:p>
            <a:endParaRPr lang="en-US" dirty="0"/>
          </a:p>
          <a:p>
            <a:endParaRPr lang="en-US" dirty="0"/>
          </a:p>
          <a:p>
            <a:endParaRPr lang="en-US" dirty="0"/>
          </a:p>
          <a:p>
            <a:pPr>
              <a:buNone/>
            </a:pPr>
            <a:endParaRPr lang="en-US" dirty="0"/>
          </a:p>
          <a:p>
            <a:r>
              <a:rPr lang="en-US" dirty="0"/>
              <a:t>Supported by socket library module</a:t>
            </a:r>
          </a:p>
          <a:p>
            <a:r>
              <a:rPr lang="en-US" dirty="0"/>
              <a:t>Allows connections to be made and data to be transmitted in either direction</a:t>
            </a:r>
          </a:p>
        </p:txBody>
      </p:sp>
      <p:pic>
        <p:nvPicPr>
          <p:cNvPr id="4" name="Picture 6" descr="Image result for desktop computer clipart"/>
          <p:cNvPicPr>
            <a:picLocks noChangeAspect="1" noChangeArrowheads="1"/>
          </p:cNvPicPr>
          <p:nvPr/>
        </p:nvPicPr>
        <p:blipFill>
          <a:blip r:embed="rId2"/>
          <a:srcRect/>
          <a:stretch>
            <a:fillRect/>
          </a:stretch>
        </p:blipFill>
        <p:spPr bwMode="auto">
          <a:xfrm>
            <a:off x="2133600" y="3048000"/>
            <a:ext cx="1922318" cy="1447800"/>
          </a:xfrm>
          <a:prstGeom prst="rect">
            <a:avLst/>
          </a:prstGeom>
          <a:noFill/>
        </p:spPr>
      </p:pic>
      <p:pic>
        <p:nvPicPr>
          <p:cNvPr id="5" name="Picture 4" descr="Image result for desktop computer clipart"/>
          <p:cNvPicPr>
            <a:picLocks noChangeAspect="1" noChangeArrowheads="1"/>
          </p:cNvPicPr>
          <p:nvPr/>
        </p:nvPicPr>
        <p:blipFill>
          <a:blip r:embed="rId2"/>
          <a:srcRect/>
          <a:stretch>
            <a:fillRect/>
          </a:stretch>
        </p:blipFill>
        <p:spPr bwMode="auto">
          <a:xfrm>
            <a:off x="7924800" y="2971800"/>
            <a:ext cx="1922318" cy="1447800"/>
          </a:xfrm>
          <a:prstGeom prst="rect">
            <a:avLst/>
          </a:prstGeom>
          <a:noFill/>
        </p:spPr>
      </p:pic>
      <p:sp>
        <p:nvSpPr>
          <p:cNvPr id="9" name="TextBox 8"/>
          <p:cNvSpPr txBox="1"/>
          <p:nvPr/>
        </p:nvSpPr>
        <p:spPr>
          <a:xfrm>
            <a:off x="4191000" y="3657601"/>
            <a:ext cx="1066800" cy="30777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1400" dirty="0"/>
              <a:t>Socket</a:t>
            </a:r>
          </a:p>
        </p:txBody>
      </p:sp>
      <p:sp>
        <p:nvSpPr>
          <p:cNvPr id="10" name="TextBox 9"/>
          <p:cNvSpPr txBox="1"/>
          <p:nvPr/>
        </p:nvSpPr>
        <p:spPr>
          <a:xfrm>
            <a:off x="6781800" y="3657601"/>
            <a:ext cx="1066800" cy="30777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1400" dirty="0"/>
              <a:t>Socket</a:t>
            </a:r>
          </a:p>
        </p:txBody>
      </p:sp>
      <p:cxnSp>
        <p:nvCxnSpPr>
          <p:cNvPr id="14" name="Straight Arrow Connector 13"/>
          <p:cNvCxnSpPr/>
          <p:nvPr/>
        </p:nvCxnSpPr>
        <p:spPr>
          <a:xfrm>
            <a:off x="5486400" y="3810000"/>
            <a:ext cx="1143000" cy="1588"/>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
        <p:nvSpPr>
          <p:cNvPr id="15" name="TextBox 14"/>
          <p:cNvSpPr txBox="1"/>
          <p:nvPr/>
        </p:nvSpPr>
        <p:spPr>
          <a:xfrm>
            <a:off x="5486400" y="4038601"/>
            <a:ext cx="1143000" cy="307777"/>
          </a:xfrm>
          <a:prstGeom prst="rect">
            <a:avLst/>
          </a:prstGeom>
          <a:noFill/>
        </p:spPr>
        <p:txBody>
          <a:bodyPr wrap="square" rtlCol="0">
            <a:spAutoFit/>
          </a:bodyPr>
          <a:lstStyle/>
          <a:p>
            <a:pPr algn="ctr"/>
            <a:r>
              <a:rPr lang="en-US" sz="1400" dirty="0"/>
              <a:t>Network</a:t>
            </a:r>
          </a:p>
        </p:txBody>
      </p:sp>
      <p:sp>
        <p:nvSpPr>
          <p:cNvPr id="6" name="Rectangle: Rounded Corners 5">
            <a:extLst>
              <a:ext uri="{FF2B5EF4-FFF2-40B4-BE49-F238E27FC236}">
                <a16:creationId xmlns:a16="http://schemas.microsoft.com/office/drawing/2014/main" id="{E5EBADAB-191C-4EA8-B077-0FB8DD9E3521}"/>
              </a:ext>
            </a:extLst>
          </p:cNvPr>
          <p:cNvSpPr/>
          <p:nvPr/>
        </p:nvSpPr>
        <p:spPr>
          <a:xfrm>
            <a:off x="7848600" y="813732"/>
            <a:ext cx="1438013" cy="1958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Script</a:t>
            </a:r>
            <a:endParaRPr lang="en-IN" dirty="0"/>
          </a:p>
        </p:txBody>
      </p:sp>
      <p:sp>
        <p:nvSpPr>
          <p:cNvPr id="7" name="Rectangle: Rounded Corners 6">
            <a:extLst>
              <a:ext uri="{FF2B5EF4-FFF2-40B4-BE49-F238E27FC236}">
                <a16:creationId xmlns:a16="http://schemas.microsoft.com/office/drawing/2014/main" id="{EB752CE5-8274-41E3-AA16-E7DBAE372A95}"/>
              </a:ext>
            </a:extLst>
          </p:cNvPr>
          <p:cNvSpPr/>
          <p:nvPr/>
        </p:nvSpPr>
        <p:spPr>
          <a:xfrm>
            <a:off x="9018165" y="1324330"/>
            <a:ext cx="1283516" cy="37024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socket</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Socket Basics</a:t>
            </a:r>
          </a:p>
        </p:txBody>
      </p:sp>
      <p:sp>
        <p:nvSpPr>
          <p:cNvPr id="3" name="Content Placeholder 2"/>
          <p:cNvSpPr>
            <a:spLocks noGrp="1"/>
          </p:cNvSpPr>
          <p:nvPr>
            <p:ph idx="1"/>
          </p:nvPr>
        </p:nvSpPr>
        <p:spPr>
          <a:xfrm>
            <a:off x="1103312" y="2052918"/>
            <a:ext cx="10364438" cy="4195481"/>
          </a:xfrm>
        </p:spPr>
        <p:txBody>
          <a:bodyPr>
            <a:normAutofit/>
          </a:bodyPr>
          <a:lstStyle/>
          <a:p>
            <a:r>
              <a:rPr lang="en-US" dirty="0"/>
              <a:t>To create a socket</a:t>
            </a:r>
          </a:p>
          <a:p>
            <a:pPr>
              <a:buNone/>
            </a:pPr>
            <a:r>
              <a:rPr lang="en-US" sz="1700" b="1" dirty="0">
                <a:solidFill>
                  <a:schemeClr val="tx1">
                    <a:lumMod val="75000"/>
                    <a:lumOff val="25000"/>
                  </a:schemeClr>
                </a:solidFill>
                <a:latin typeface="Courier New" pitchFamily="49" charset="0"/>
                <a:cs typeface="Courier New" pitchFamily="49" charset="0"/>
              </a:rPr>
              <a:t>		</a:t>
            </a:r>
            <a:r>
              <a:rPr lang="en-US" sz="1700" b="1" dirty="0" err="1">
                <a:solidFill>
                  <a:schemeClr val="tx1">
                    <a:lumMod val="75000"/>
                    <a:lumOff val="25000"/>
                  </a:schemeClr>
                </a:solidFill>
                <a:latin typeface="Courier New" pitchFamily="49" charset="0"/>
                <a:cs typeface="Courier New" pitchFamily="49" charset="0"/>
              </a:rPr>
              <a:t>socket.AF_INET</a:t>
            </a:r>
            <a:r>
              <a:rPr lang="en-US" sz="1700" b="1" dirty="0">
                <a:solidFill>
                  <a:schemeClr val="tx1">
                    <a:lumMod val="75000"/>
                    <a:lumOff val="25000"/>
                  </a:schemeClr>
                </a:solidFill>
                <a:latin typeface="Courier New" pitchFamily="49" charset="0"/>
                <a:cs typeface="Courier New" pitchFamily="49" charset="0"/>
              </a:rPr>
              <a:t> Internet protocol (IPv4)  123.123.123.123</a:t>
            </a:r>
          </a:p>
          <a:p>
            <a:pPr>
              <a:buNone/>
            </a:pPr>
            <a:r>
              <a:rPr lang="en-US" sz="1700" b="1" dirty="0">
                <a:solidFill>
                  <a:schemeClr val="tx1">
                    <a:lumMod val="75000"/>
                    <a:lumOff val="25000"/>
                  </a:schemeClr>
                </a:solidFill>
                <a:latin typeface="Courier New" pitchFamily="49" charset="0"/>
                <a:cs typeface="Courier New" pitchFamily="49" charset="0"/>
              </a:rPr>
              <a:t>		socket.AF_INET6 Internet protocol (IPv6) 1234.1234.1234.1234.1234.1234</a:t>
            </a:r>
          </a:p>
          <a:p>
            <a:r>
              <a:rPr lang="en-US" dirty="0"/>
              <a:t>Socket types</a:t>
            </a:r>
          </a:p>
          <a:p>
            <a:pPr>
              <a:buNone/>
            </a:pPr>
            <a:r>
              <a:rPr lang="en-US" sz="1700" b="1" dirty="0">
                <a:solidFill>
                  <a:schemeClr val="tx1">
                    <a:lumMod val="75000"/>
                    <a:lumOff val="25000"/>
                  </a:schemeClr>
                </a:solidFill>
                <a:latin typeface="Courier New" pitchFamily="49" charset="0"/>
                <a:cs typeface="Courier New" pitchFamily="49" charset="0"/>
              </a:rPr>
              <a:t>		</a:t>
            </a:r>
            <a:r>
              <a:rPr lang="en-US" sz="1700" b="1" dirty="0" err="1">
                <a:solidFill>
                  <a:schemeClr val="tx1">
                    <a:lumMod val="75000"/>
                    <a:lumOff val="25000"/>
                  </a:schemeClr>
                </a:solidFill>
                <a:latin typeface="Courier New" pitchFamily="49" charset="0"/>
                <a:cs typeface="Courier New" pitchFamily="49" charset="0"/>
              </a:rPr>
              <a:t>socket.SOCK_STREAM</a:t>
            </a:r>
            <a:r>
              <a:rPr lang="en-US" sz="1700" b="1" dirty="0">
                <a:solidFill>
                  <a:schemeClr val="tx1">
                    <a:lumMod val="75000"/>
                    <a:lumOff val="25000"/>
                  </a:schemeClr>
                </a:solidFill>
                <a:latin typeface="Courier New" pitchFamily="49" charset="0"/>
                <a:cs typeface="Courier New" pitchFamily="49" charset="0"/>
              </a:rPr>
              <a:t> Connection based stream (TCP)</a:t>
            </a:r>
          </a:p>
          <a:p>
            <a:pPr>
              <a:buNone/>
            </a:pPr>
            <a:r>
              <a:rPr lang="en-US" sz="1700" b="1" dirty="0">
                <a:solidFill>
                  <a:schemeClr val="tx1">
                    <a:lumMod val="75000"/>
                    <a:lumOff val="25000"/>
                  </a:schemeClr>
                </a:solidFill>
                <a:latin typeface="Courier New" pitchFamily="49" charset="0"/>
                <a:cs typeface="Courier New" pitchFamily="49" charset="0"/>
              </a:rPr>
              <a:t>		</a:t>
            </a:r>
            <a:r>
              <a:rPr lang="en-US" sz="1700" b="1" dirty="0" err="1">
                <a:solidFill>
                  <a:schemeClr val="tx1">
                    <a:lumMod val="75000"/>
                    <a:lumOff val="25000"/>
                  </a:schemeClr>
                </a:solidFill>
                <a:latin typeface="Courier New" pitchFamily="49" charset="0"/>
                <a:cs typeface="Courier New" pitchFamily="49" charset="0"/>
              </a:rPr>
              <a:t>socket.SOCK_DGRAM</a:t>
            </a:r>
            <a:r>
              <a:rPr lang="en-US" sz="1700" b="1" dirty="0">
                <a:solidFill>
                  <a:schemeClr val="tx1">
                    <a:lumMod val="75000"/>
                    <a:lumOff val="25000"/>
                  </a:schemeClr>
                </a:solidFill>
                <a:latin typeface="Courier New" pitchFamily="49" charset="0"/>
                <a:cs typeface="Courier New" pitchFamily="49" charset="0"/>
              </a:rPr>
              <a:t>  </a:t>
            </a:r>
            <a:r>
              <a:rPr lang="en-US" sz="1700" b="1" dirty="0" err="1">
                <a:solidFill>
                  <a:schemeClr val="tx1">
                    <a:lumMod val="75000"/>
                    <a:lumOff val="25000"/>
                  </a:schemeClr>
                </a:solidFill>
                <a:latin typeface="Courier New" pitchFamily="49" charset="0"/>
                <a:cs typeface="Courier New" pitchFamily="49" charset="0"/>
              </a:rPr>
              <a:t>Datagrams</a:t>
            </a:r>
            <a:r>
              <a:rPr lang="en-US" sz="1700" b="1" dirty="0">
                <a:solidFill>
                  <a:schemeClr val="tx1">
                    <a:lumMod val="75000"/>
                    <a:lumOff val="25000"/>
                  </a:schemeClr>
                </a:solidFill>
                <a:latin typeface="Courier New" pitchFamily="49" charset="0"/>
                <a:cs typeface="Courier New" pitchFamily="49" charset="0"/>
              </a:rPr>
              <a:t> (UDP)</a:t>
            </a:r>
          </a:p>
          <a:p>
            <a:r>
              <a:rPr lang="en-US" dirty="0"/>
              <a:t>Example</a:t>
            </a:r>
          </a:p>
          <a:p>
            <a:pPr>
              <a:buNone/>
            </a:pPr>
            <a:r>
              <a:rPr lang="en-US" sz="1700" b="1" dirty="0">
                <a:solidFill>
                  <a:schemeClr val="tx1">
                    <a:lumMod val="75000"/>
                    <a:lumOff val="25000"/>
                  </a:schemeClr>
                </a:solidFill>
                <a:latin typeface="Courier New" pitchFamily="49" charset="0"/>
                <a:cs typeface="Courier New" pitchFamily="49" charset="0"/>
              </a:rPr>
              <a:t>		from socket import *</a:t>
            </a:r>
          </a:p>
          <a:p>
            <a:pPr>
              <a:buNone/>
            </a:pPr>
            <a:r>
              <a:rPr lang="en-US" sz="1700" b="1" dirty="0">
                <a:solidFill>
                  <a:schemeClr val="tx1">
                    <a:lumMod val="75000"/>
                    <a:lumOff val="25000"/>
                  </a:schemeClr>
                </a:solidFill>
                <a:latin typeface="Courier New" pitchFamily="49" charset="0"/>
                <a:cs typeface="Courier New" pitchFamily="49" charset="0"/>
              </a:rPr>
              <a:t>		s = socket(AF_INET, SOCK_STREAM)</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A0E8604C-B94A-4690-8837-71107CBF7181}"/>
              </a:ext>
            </a:extLst>
          </p:cNvPr>
          <p:cNvSpPr/>
          <p:nvPr/>
        </p:nvSpPr>
        <p:spPr>
          <a:xfrm>
            <a:off x="643156" y="1518409"/>
            <a:ext cx="10905688" cy="453829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sz="2000"/>
          </a:p>
        </p:txBody>
      </p:sp>
      <p:sp>
        <p:nvSpPr>
          <p:cNvPr id="10" name="Rectangle: Rounded Corners 9">
            <a:extLst>
              <a:ext uri="{FF2B5EF4-FFF2-40B4-BE49-F238E27FC236}">
                <a16:creationId xmlns:a16="http://schemas.microsoft.com/office/drawing/2014/main" id="{ABA82B42-6461-4C08-A247-D4A2AF87DAE9}"/>
              </a:ext>
            </a:extLst>
          </p:cNvPr>
          <p:cNvSpPr/>
          <p:nvPr/>
        </p:nvSpPr>
        <p:spPr>
          <a:xfrm>
            <a:off x="981636" y="1867845"/>
            <a:ext cx="10294772" cy="371583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sz="2000"/>
          </a:p>
        </p:txBody>
      </p:sp>
      <p:sp>
        <p:nvSpPr>
          <p:cNvPr id="8" name="Rectangle: Rounded Corners 7">
            <a:extLst>
              <a:ext uri="{FF2B5EF4-FFF2-40B4-BE49-F238E27FC236}">
                <a16:creationId xmlns:a16="http://schemas.microsoft.com/office/drawing/2014/main" id="{23640BB6-CF6F-4A95-B43F-6FFEC542DDAF}"/>
              </a:ext>
            </a:extLst>
          </p:cNvPr>
          <p:cNvSpPr/>
          <p:nvPr/>
        </p:nvSpPr>
        <p:spPr>
          <a:xfrm>
            <a:off x="1410929" y="2226124"/>
            <a:ext cx="9460952" cy="292104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2000"/>
          </a:p>
        </p:txBody>
      </p:sp>
      <p:sp>
        <p:nvSpPr>
          <p:cNvPr id="5" name="Rectangle: Rounded Corners 4">
            <a:extLst>
              <a:ext uri="{FF2B5EF4-FFF2-40B4-BE49-F238E27FC236}">
                <a16:creationId xmlns:a16="http://schemas.microsoft.com/office/drawing/2014/main" id="{CD833423-1850-4D92-90E2-31D543E16146}"/>
              </a:ext>
            </a:extLst>
          </p:cNvPr>
          <p:cNvSpPr/>
          <p:nvPr/>
        </p:nvSpPr>
        <p:spPr>
          <a:xfrm>
            <a:off x="1856733" y="2656314"/>
            <a:ext cx="8544578" cy="202493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2000"/>
          </a:p>
        </p:txBody>
      </p:sp>
      <p:sp>
        <p:nvSpPr>
          <p:cNvPr id="6" name="Rectangle: Rounded Corners 5">
            <a:extLst>
              <a:ext uri="{FF2B5EF4-FFF2-40B4-BE49-F238E27FC236}">
                <a16:creationId xmlns:a16="http://schemas.microsoft.com/office/drawing/2014/main" id="{D0C2AC22-68EC-44F8-8256-9F7ED7553FCB}"/>
              </a:ext>
            </a:extLst>
          </p:cNvPr>
          <p:cNvSpPr/>
          <p:nvPr/>
        </p:nvSpPr>
        <p:spPr>
          <a:xfrm>
            <a:off x="2327304" y="3122229"/>
            <a:ext cx="7529135" cy="10483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Data (HTML, CSS, JS)(JSON)</a:t>
            </a:r>
            <a:endParaRPr lang="en-IN" sz="2000" dirty="0"/>
          </a:p>
        </p:txBody>
      </p:sp>
      <p:sp>
        <p:nvSpPr>
          <p:cNvPr id="7" name="TextBox 6">
            <a:extLst>
              <a:ext uri="{FF2B5EF4-FFF2-40B4-BE49-F238E27FC236}">
                <a16:creationId xmlns:a16="http://schemas.microsoft.com/office/drawing/2014/main" id="{35B23D72-E7DD-49F1-A58C-C63F96028A5F}"/>
              </a:ext>
            </a:extLst>
          </p:cNvPr>
          <p:cNvSpPr txBox="1"/>
          <p:nvPr/>
        </p:nvSpPr>
        <p:spPr>
          <a:xfrm>
            <a:off x="5753392" y="4228661"/>
            <a:ext cx="1188812" cy="400110"/>
          </a:xfrm>
          <a:prstGeom prst="rect">
            <a:avLst/>
          </a:prstGeom>
          <a:noFill/>
        </p:spPr>
        <p:txBody>
          <a:bodyPr wrap="square" rtlCol="0">
            <a:spAutoFit/>
          </a:bodyPr>
          <a:lstStyle/>
          <a:p>
            <a:r>
              <a:rPr lang="en-US" sz="2000" dirty="0"/>
              <a:t>HTTP</a:t>
            </a:r>
            <a:endParaRPr lang="en-IN" sz="2000" dirty="0"/>
          </a:p>
        </p:txBody>
      </p:sp>
      <p:sp>
        <p:nvSpPr>
          <p:cNvPr id="9" name="TextBox 8">
            <a:extLst>
              <a:ext uri="{FF2B5EF4-FFF2-40B4-BE49-F238E27FC236}">
                <a16:creationId xmlns:a16="http://schemas.microsoft.com/office/drawing/2014/main" id="{0355BCFE-8D62-4402-9462-37E15A6B0FB2}"/>
              </a:ext>
            </a:extLst>
          </p:cNvPr>
          <p:cNvSpPr txBox="1"/>
          <p:nvPr/>
        </p:nvSpPr>
        <p:spPr>
          <a:xfrm>
            <a:off x="5753392" y="4696184"/>
            <a:ext cx="1188812" cy="400110"/>
          </a:xfrm>
          <a:prstGeom prst="rect">
            <a:avLst/>
          </a:prstGeom>
          <a:noFill/>
        </p:spPr>
        <p:txBody>
          <a:bodyPr wrap="square" rtlCol="0">
            <a:spAutoFit/>
          </a:bodyPr>
          <a:lstStyle/>
          <a:p>
            <a:r>
              <a:rPr lang="en-US" sz="2000" dirty="0"/>
              <a:t>TCP</a:t>
            </a:r>
            <a:endParaRPr lang="en-IN" sz="2000" dirty="0"/>
          </a:p>
        </p:txBody>
      </p:sp>
      <p:sp>
        <p:nvSpPr>
          <p:cNvPr id="11" name="TextBox 10">
            <a:extLst>
              <a:ext uri="{FF2B5EF4-FFF2-40B4-BE49-F238E27FC236}">
                <a16:creationId xmlns:a16="http://schemas.microsoft.com/office/drawing/2014/main" id="{257D77A4-481B-4058-A046-BFD4ABB97AA3}"/>
              </a:ext>
            </a:extLst>
          </p:cNvPr>
          <p:cNvSpPr txBox="1"/>
          <p:nvPr/>
        </p:nvSpPr>
        <p:spPr>
          <a:xfrm>
            <a:off x="5848331" y="5189206"/>
            <a:ext cx="998932" cy="400110"/>
          </a:xfrm>
          <a:prstGeom prst="rect">
            <a:avLst/>
          </a:prstGeom>
          <a:noFill/>
        </p:spPr>
        <p:txBody>
          <a:bodyPr wrap="square" rtlCol="0">
            <a:spAutoFit/>
          </a:bodyPr>
          <a:lstStyle/>
          <a:p>
            <a:r>
              <a:rPr lang="en-US" sz="2000" dirty="0"/>
              <a:t>IP</a:t>
            </a:r>
            <a:endParaRPr lang="en-IN" sz="2000" dirty="0"/>
          </a:p>
        </p:txBody>
      </p:sp>
      <p:sp>
        <p:nvSpPr>
          <p:cNvPr id="13" name="TextBox 12">
            <a:extLst>
              <a:ext uri="{FF2B5EF4-FFF2-40B4-BE49-F238E27FC236}">
                <a16:creationId xmlns:a16="http://schemas.microsoft.com/office/drawing/2014/main" id="{1B44B875-2321-4E07-BF09-EC2E5638833C}"/>
              </a:ext>
            </a:extLst>
          </p:cNvPr>
          <p:cNvSpPr txBox="1"/>
          <p:nvPr/>
        </p:nvSpPr>
        <p:spPr>
          <a:xfrm>
            <a:off x="5468574" y="5662241"/>
            <a:ext cx="1473631" cy="400110"/>
          </a:xfrm>
          <a:prstGeom prst="rect">
            <a:avLst/>
          </a:prstGeom>
          <a:noFill/>
        </p:spPr>
        <p:txBody>
          <a:bodyPr wrap="square" rtlCol="0">
            <a:spAutoFit/>
          </a:bodyPr>
          <a:lstStyle/>
          <a:p>
            <a:r>
              <a:rPr lang="en-US" sz="2000" dirty="0"/>
              <a:t>Ethernet</a:t>
            </a:r>
            <a:endParaRPr lang="en-IN" sz="2000" dirty="0"/>
          </a:p>
        </p:txBody>
      </p:sp>
    </p:spTree>
    <p:extLst>
      <p:ext uri="{BB962C8B-B14F-4D97-AF65-F5344CB8AC3E}">
        <p14:creationId xmlns:p14="http://schemas.microsoft.com/office/powerpoint/2010/main" val="4104435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Opening a File</a:t>
            </a:r>
          </a:p>
        </p:txBody>
      </p:sp>
      <p:sp>
        <p:nvSpPr>
          <p:cNvPr id="3" name="Content Placeholder 2"/>
          <p:cNvSpPr>
            <a:spLocks noGrp="1"/>
          </p:cNvSpPr>
          <p:nvPr>
            <p:ph idx="1"/>
          </p:nvPr>
        </p:nvSpPr>
        <p:spPr/>
        <p:txBody>
          <a:bodyPr>
            <a:normAutofit fontScale="77500" lnSpcReduction="20000"/>
          </a:bodyPr>
          <a:lstStyle/>
          <a:p>
            <a:r>
              <a:rPr lang="en-US" dirty="0"/>
              <a:t>To open a file use the open() or file() functions</a:t>
            </a:r>
          </a:p>
          <a:p>
            <a:r>
              <a:rPr lang="en-US" dirty="0"/>
              <a:t>Syntax: </a:t>
            </a:r>
          </a:p>
          <a:p>
            <a:pPr>
              <a:buNone/>
            </a:pPr>
            <a:r>
              <a:rPr lang="en-US" b="1" dirty="0"/>
              <a:t>	</a:t>
            </a:r>
            <a:r>
              <a:rPr lang="en-US" b="1" dirty="0" err="1"/>
              <a:t>file_object</a:t>
            </a:r>
            <a:r>
              <a:rPr lang="en-US" b="1" dirty="0"/>
              <a:t> = open(</a:t>
            </a:r>
            <a:r>
              <a:rPr lang="en-US" b="1" dirty="0" err="1"/>
              <a:t>file_name</a:t>
            </a:r>
            <a:r>
              <a:rPr lang="en-US" b="1" dirty="0"/>
              <a:t> [, </a:t>
            </a:r>
            <a:r>
              <a:rPr lang="en-US" b="1" dirty="0" err="1"/>
              <a:t>access_mode</a:t>
            </a:r>
            <a:r>
              <a:rPr lang="en-US" b="1" dirty="0"/>
              <a:t>][, buffering])</a:t>
            </a:r>
          </a:p>
          <a:p>
            <a:pPr lvl="1"/>
            <a:r>
              <a:rPr lang="en-US" sz="2600" b="1" dirty="0" err="1"/>
              <a:t>file_name</a:t>
            </a:r>
            <a:r>
              <a:rPr lang="en-US" sz="2600" b="1" dirty="0"/>
              <a:t>:</a:t>
            </a:r>
            <a:r>
              <a:rPr lang="en-US" sz="2600" dirty="0"/>
              <a:t> The </a:t>
            </a:r>
            <a:r>
              <a:rPr lang="en-US" sz="2600" dirty="0" err="1"/>
              <a:t>file_name</a:t>
            </a:r>
            <a:r>
              <a:rPr lang="en-US" sz="2600" dirty="0"/>
              <a:t> argument is a string value that contains the name of the file that you want to access.</a:t>
            </a:r>
          </a:p>
          <a:p>
            <a:pPr lvl="1"/>
            <a:r>
              <a:rPr lang="en-US" sz="2600" b="1" dirty="0" err="1"/>
              <a:t>access_mode</a:t>
            </a:r>
            <a:r>
              <a:rPr lang="en-US" sz="2600" b="1" dirty="0"/>
              <a:t>:</a:t>
            </a:r>
            <a:r>
              <a:rPr lang="en-US" sz="2600" dirty="0"/>
              <a:t> The </a:t>
            </a:r>
            <a:r>
              <a:rPr lang="en-US" sz="2600" dirty="0" err="1"/>
              <a:t>access_mode</a:t>
            </a:r>
            <a:r>
              <a:rPr lang="en-US" sz="2600" dirty="0"/>
              <a:t> determines the mode in which the file has to be opened, i.e., read, write, append, etc. </a:t>
            </a:r>
          </a:p>
          <a:p>
            <a:pPr lvl="1"/>
            <a:r>
              <a:rPr lang="en-US" sz="2600" b="1" dirty="0"/>
              <a:t>buffering:</a:t>
            </a:r>
            <a:r>
              <a:rPr lang="en-US" sz="2600" dirty="0"/>
              <a:t> If the buffering value is set to 0, no buffering takes place. If the buffering value is 1, line buffering is performed while accessing a file. If you specify the buffering value as an integer greater than 1, then buffering action is performed with the indicated buffer size. If negative, the buffer size is the system default (default behavior).</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Socket Types</a:t>
            </a:r>
          </a:p>
        </p:txBody>
      </p:sp>
      <p:sp>
        <p:nvSpPr>
          <p:cNvPr id="3" name="Content Placeholder 2"/>
          <p:cNvSpPr>
            <a:spLocks noGrp="1"/>
          </p:cNvSpPr>
          <p:nvPr>
            <p:ph idx="1"/>
          </p:nvPr>
        </p:nvSpPr>
        <p:spPr/>
        <p:txBody>
          <a:bodyPr>
            <a:normAutofit/>
          </a:bodyPr>
          <a:lstStyle/>
          <a:p>
            <a:r>
              <a:rPr lang="en-US" dirty="0"/>
              <a:t>Almost all code will use one of the following:</a:t>
            </a:r>
          </a:p>
          <a:p>
            <a:pPr>
              <a:buNone/>
            </a:pPr>
            <a:r>
              <a:rPr lang="en-US" sz="1600" b="1" dirty="0">
                <a:solidFill>
                  <a:schemeClr val="tx1">
                    <a:lumMod val="75000"/>
                    <a:lumOff val="25000"/>
                  </a:schemeClr>
                </a:solidFill>
                <a:latin typeface="Courier New" pitchFamily="49" charset="0"/>
                <a:cs typeface="Courier New" pitchFamily="49" charset="0"/>
              </a:rPr>
              <a:t>		</a:t>
            </a:r>
            <a:r>
              <a:rPr lang="en-US" sz="1800" b="1" dirty="0">
                <a:solidFill>
                  <a:schemeClr val="tx1">
                    <a:lumMod val="75000"/>
                    <a:lumOff val="25000"/>
                  </a:schemeClr>
                </a:solidFill>
                <a:latin typeface="Courier New" pitchFamily="49" charset="0"/>
                <a:cs typeface="Courier New" pitchFamily="49" charset="0"/>
              </a:rPr>
              <a:t>from socket import *</a:t>
            </a:r>
          </a:p>
          <a:p>
            <a:pPr>
              <a:buNone/>
            </a:pPr>
            <a:r>
              <a:rPr lang="en-US" sz="1800" b="1" dirty="0">
                <a:solidFill>
                  <a:schemeClr val="tx1">
                    <a:lumMod val="75000"/>
                    <a:lumOff val="25000"/>
                  </a:schemeClr>
                </a:solidFill>
                <a:latin typeface="Courier New" pitchFamily="49" charset="0"/>
                <a:cs typeface="Courier New" pitchFamily="49" charset="0"/>
              </a:rPr>
              <a:t>		s = socket(AF_INET, SOCK_STREAM)</a:t>
            </a:r>
          </a:p>
          <a:p>
            <a:pPr>
              <a:buNone/>
            </a:pPr>
            <a:r>
              <a:rPr lang="en-US" sz="1800" b="1" dirty="0">
                <a:solidFill>
                  <a:schemeClr val="tx1">
                    <a:lumMod val="75000"/>
                    <a:lumOff val="25000"/>
                  </a:schemeClr>
                </a:solidFill>
                <a:latin typeface="Courier New" pitchFamily="49" charset="0"/>
                <a:cs typeface="Courier New" pitchFamily="49" charset="0"/>
              </a:rPr>
              <a:t>		s = socket(AF_INET, SOCK_DGRAM)</a:t>
            </a:r>
          </a:p>
          <a:p>
            <a:r>
              <a:rPr lang="en-US" dirty="0"/>
              <a:t>Most common case: TCP Connection</a:t>
            </a:r>
          </a:p>
          <a:p>
            <a:pPr>
              <a:buNone/>
            </a:pPr>
            <a:r>
              <a:rPr lang="en-US" sz="1600" b="1" dirty="0">
                <a:solidFill>
                  <a:schemeClr val="tx1">
                    <a:lumMod val="75000"/>
                    <a:lumOff val="25000"/>
                  </a:schemeClr>
                </a:solidFill>
                <a:latin typeface="Courier New" pitchFamily="49" charset="0"/>
                <a:cs typeface="Courier New" pitchFamily="49" charset="0"/>
              </a:rPr>
              <a:t>		</a:t>
            </a:r>
            <a:r>
              <a:rPr lang="en-US" sz="1800" b="1" dirty="0">
                <a:solidFill>
                  <a:schemeClr val="tx1">
                    <a:lumMod val="75000"/>
                    <a:lumOff val="25000"/>
                  </a:schemeClr>
                </a:solidFill>
                <a:latin typeface="Courier New" pitchFamily="49" charset="0"/>
                <a:cs typeface="Courier New" pitchFamily="49" charset="0"/>
              </a:rPr>
              <a:t>s = socket(AF_INET, SOCK_STREAM)</a:t>
            </a:r>
            <a:endParaRPr lang="en-US" sz="1600" b="1" dirty="0">
              <a:solidFill>
                <a:schemeClr val="tx1">
                  <a:lumMod val="75000"/>
                  <a:lumOff val="25000"/>
                </a:schemeClr>
              </a:solidFill>
              <a:latin typeface="Courier New" pitchFamily="49" charset="0"/>
              <a:cs typeface="Courier New"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Using a Socket</a:t>
            </a:r>
          </a:p>
        </p:txBody>
      </p:sp>
      <p:sp>
        <p:nvSpPr>
          <p:cNvPr id="3" name="Content Placeholder 2"/>
          <p:cNvSpPr>
            <a:spLocks noGrp="1"/>
          </p:cNvSpPr>
          <p:nvPr>
            <p:ph idx="1"/>
          </p:nvPr>
        </p:nvSpPr>
        <p:spPr/>
        <p:txBody>
          <a:bodyPr>
            <a:normAutofit/>
          </a:bodyPr>
          <a:lstStyle/>
          <a:p>
            <a:r>
              <a:rPr lang="en-US" dirty="0"/>
              <a:t>Creating a socket is only the first step</a:t>
            </a:r>
          </a:p>
          <a:p>
            <a:pPr>
              <a:buNone/>
            </a:pPr>
            <a:r>
              <a:rPr lang="en-US" sz="1600" b="1" dirty="0">
                <a:solidFill>
                  <a:schemeClr val="tx1">
                    <a:lumMod val="75000"/>
                    <a:lumOff val="25000"/>
                  </a:schemeClr>
                </a:solidFill>
                <a:latin typeface="Courier New" pitchFamily="49" charset="0"/>
                <a:cs typeface="Courier New" pitchFamily="49" charset="0"/>
              </a:rPr>
              <a:t>	</a:t>
            </a:r>
            <a:r>
              <a:rPr lang="en-US" sz="1800" b="1" dirty="0">
                <a:solidFill>
                  <a:schemeClr val="tx1">
                    <a:lumMod val="75000"/>
                    <a:lumOff val="25000"/>
                  </a:schemeClr>
                </a:solidFill>
                <a:latin typeface="Courier New" pitchFamily="49" charset="0"/>
                <a:cs typeface="Courier New" pitchFamily="49" charset="0"/>
              </a:rPr>
              <a:t>	s = socket(AF_INET, SOCK_STREAM)</a:t>
            </a:r>
            <a:endParaRPr lang="en-US" sz="1600" b="1" dirty="0">
              <a:solidFill>
                <a:schemeClr val="tx1">
                  <a:lumMod val="75000"/>
                  <a:lumOff val="25000"/>
                </a:schemeClr>
              </a:solidFill>
              <a:latin typeface="Courier New" pitchFamily="49" charset="0"/>
              <a:cs typeface="Courier New" pitchFamily="49" charset="0"/>
            </a:endParaRPr>
          </a:p>
          <a:p>
            <a:r>
              <a:rPr lang="en-US" dirty="0"/>
              <a:t>Further use depends on application</a:t>
            </a:r>
          </a:p>
          <a:p>
            <a:r>
              <a:rPr lang="en-US" dirty="0"/>
              <a:t>Server</a:t>
            </a:r>
          </a:p>
          <a:p>
            <a:pPr lvl="1"/>
            <a:r>
              <a:rPr lang="en-US" dirty="0"/>
              <a:t>Listen for incoming connections</a:t>
            </a:r>
          </a:p>
          <a:p>
            <a:r>
              <a:rPr lang="en-US" dirty="0"/>
              <a:t>Client</a:t>
            </a:r>
          </a:p>
          <a:p>
            <a:pPr lvl="1"/>
            <a:r>
              <a:rPr lang="en-US" dirty="0"/>
              <a:t>Make an outgoing connection</a:t>
            </a:r>
          </a:p>
        </p:txBody>
      </p:sp>
      <p:sp>
        <p:nvSpPr>
          <p:cNvPr id="4" name="Rectangle: Rounded Corners 3">
            <a:extLst>
              <a:ext uri="{FF2B5EF4-FFF2-40B4-BE49-F238E27FC236}">
                <a16:creationId xmlns:a16="http://schemas.microsoft.com/office/drawing/2014/main" id="{4E35EF81-A9D8-4FB8-955F-5F85327BA484}"/>
              </a:ext>
            </a:extLst>
          </p:cNvPr>
          <p:cNvSpPr/>
          <p:nvPr/>
        </p:nvSpPr>
        <p:spPr>
          <a:xfrm>
            <a:off x="6096000" y="4290001"/>
            <a:ext cx="1438013" cy="1958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Script</a:t>
            </a:r>
          </a:p>
          <a:p>
            <a:pPr algn="ctr"/>
            <a:r>
              <a:rPr lang="en-US" dirty="0"/>
              <a:t>Server</a:t>
            </a:r>
            <a:endParaRPr lang="en-IN" dirty="0"/>
          </a:p>
        </p:txBody>
      </p:sp>
      <p:sp>
        <p:nvSpPr>
          <p:cNvPr id="5" name="Rectangle: Rounded Corners 4">
            <a:extLst>
              <a:ext uri="{FF2B5EF4-FFF2-40B4-BE49-F238E27FC236}">
                <a16:creationId xmlns:a16="http://schemas.microsoft.com/office/drawing/2014/main" id="{143F7617-0A87-4ACC-B993-211F8A0F4984}"/>
              </a:ext>
            </a:extLst>
          </p:cNvPr>
          <p:cNvSpPr/>
          <p:nvPr/>
        </p:nvSpPr>
        <p:spPr>
          <a:xfrm>
            <a:off x="7265565" y="4800599"/>
            <a:ext cx="1283516" cy="37024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socket</a:t>
            </a:r>
            <a:endParaRPr lang="en-IN" dirty="0"/>
          </a:p>
        </p:txBody>
      </p:sp>
      <p:sp>
        <p:nvSpPr>
          <p:cNvPr id="6" name="Rectangle: Rounded Corners 5">
            <a:extLst>
              <a:ext uri="{FF2B5EF4-FFF2-40B4-BE49-F238E27FC236}">
                <a16:creationId xmlns:a16="http://schemas.microsoft.com/office/drawing/2014/main" id="{3FCFFB63-D25C-4FDF-8D82-8CE08988AD23}"/>
              </a:ext>
            </a:extLst>
          </p:cNvPr>
          <p:cNvSpPr/>
          <p:nvPr/>
        </p:nvSpPr>
        <p:spPr>
          <a:xfrm>
            <a:off x="10049853" y="4290001"/>
            <a:ext cx="1438013" cy="1958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Script</a:t>
            </a:r>
          </a:p>
          <a:p>
            <a:pPr algn="ctr"/>
            <a:r>
              <a:rPr lang="en-US" dirty="0"/>
              <a:t>Client</a:t>
            </a:r>
            <a:endParaRPr lang="en-IN" dirty="0"/>
          </a:p>
        </p:txBody>
      </p:sp>
      <p:sp>
        <p:nvSpPr>
          <p:cNvPr id="7" name="Rectangle: Rounded Corners 6">
            <a:extLst>
              <a:ext uri="{FF2B5EF4-FFF2-40B4-BE49-F238E27FC236}">
                <a16:creationId xmlns:a16="http://schemas.microsoft.com/office/drawing/2014/main" id="{49E3F33C-C3D5-4BA6-9450-A0976392EC67}"/>
              </a:ext>
            </a:extLst>
          </p:cNvPr>
          <p:cNvSpPr/>
          <p:nvPr/>
        </p:nvSpPr>
        <p:spPr>
          <a:xfrm>
            <a:off x="9076888" y="4800599"/>
            <a:ext cx="1283516" cy="37024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socket</a:t>
            </a:r>
            <a:endParaRPr lang="en-IN" dirty="0"/>
          </a:p>
        </p:txBody>
      </p:sp>
      <p:cxnSp>
        <p:nvCxnSpPr>
          <p:cNvPr id="9" name="Straight Arrow Connector 8">
            <a:extLst>
              <a:ext uri="{FF2B5EF4-FFF2-40B4-BE49-F238E27FC236}">
                <a16:creationId xmlns:a16="http://schemas.microsoft.com/office/drawing/2014/main" id="{C7CDD7E7-993D-4A38-BBB5-65D8FD8F746B}"/>
              </a:ext>
            </a:extLst>
          </p:cNvPr>
          <p:cNvCxnSpPr>
            <a:stCxn id="5" idx="3"/>
            <a:endCxn id="7" idx="1"/>
          </p:cNvCxnSpPr>
          <p:nvPr/>
        </p:nvCxnSpPr>
        <p:spPr>
          <a:xfrm>
            <a:off x="8549081" y="4985722"/>
            <a:ext cx="52780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E61098D0-4EB2-4030-ADDE-2BCD5580886A}"/>
              </a:ext>
            </a:extLst>
          </p:cNvPr>
          <p:cNvGrpSpPr/>
          <p:nvPr/>
        </p:nvGrpSpPr>
        <p:grpSpPr>
          <a:xfrm>
            <a:off x="7021934" y="2796198"/>
            <a:ext cx="3582099" cy="1166068"/>
            <a:chOff x="209725" y="1233182"/>
            <a:chExt cx="11081857" cy="4500608"/>
          </a:xfrm>
        </p:grpSpPr>
        <p:sp>
          <p:nvSpPr>
            <p:cNvPr id="11" name="Rectangle: Rounded Corners 10">
              <a:extLst>
                <a:ext uri="{FF2B5EF4-FFF2-40B4-BE49-F238E27FC236}">
                  <a16:creationId xmlns:a16="http://schemas.microsoft.com/office/drawing/2014/main" id="{2424AB3C-CE2C-4E3B-B67E-0371AAEA831D}"/>
                </a:ext>
              </a:extLst>
            </p:cNvPr>
            <p:cNvSpPr/>
            <p:nvPr/>
          </p:nvSpPr>
          <p:spPr>
            <a:xfrm>
              <a:off x="209725" y="1233182"/>
              <a:ext cx="11081857" cy="424913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sz="300"/>
            </a:p>
          </p:txBody>
        </p:sp>
        <p:sp>
          <p:nvSpPr>
            <p:cNvPr id="12" name="Rectangle: Rounded Corners 11">
              <a:extLst>
                <a:ext uri="{FF2B5EF4-FFF2-40B4-BE49-F238E27FC236}">
                  <a16:creationId xmlns:a16="http://schemas.microsoft.com/office/drawing/2014/main" id="{BF0B1A76-34E7-4EF2-9671-1476F40F7845}"/>
                </a:ext>
              </a:extLst>
            </p:cNvPr>
            <p:cNvSpPr/>
            <p:nvPr/>
          </p:nvSpPr>
          <p:spPr>
            <a:xfrm>
              <a:off x="553673" y="1560353"/>
              <a:ext cx="10461072" cy="3479068"/>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sz="300"/>
            </a:p>
          </p:txBody>
        </p:sp>
        <p:sp>
          <p:nvSpPr>
            <p:cNvPr id="13" name="Rectangle: Rounded Corners 12">
              <a:extLst>
                <a:ext uri="{FF2B5EF4-FFF2-40B4-BE49-F238E27FC236}">
                  <a16:creationId xmlns:a16="http://schemas.microsoft.com/office/drawing/2014/main" id="{5984BE78-B619-45D5-9A4E-AC773FFD7664}"/>
                </a:ext>
              </a:extLst>
            </p:cNvPr>
            <p:cNvSpPr/>
            <p:nvPr/>
          </p:nvSpPr>
          <p:spPr>
            <a:xfrm>
              <a:off x="989901" y="1895803"/>
              <a:ext cx="9613783" cy="27349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300"/>
            </a:p>
          </p:txBody>
        </p:sp>
        <p:sp>
          <p:nvSpPr>
            <p:cNvPr id="14" name="Rectangle: Rounded Corners 13">
              <a:extLst>
                <a:ext uri="{FF2B5EF4-FFF2-40B4-BE49-F238E27FC236}">
                  <a16:creationId xmlns:a16="http://schemas.microsoft.com/office/drawing/2014/main" id="{15EC0A4B-B0F3-40D8-8C7B-B62CD9B40D30}"/>
                </a:ext>
              </a:extLst>
            </p:cNvPr>
            <p:cNvSpPr/>
            <p:nvPr/>
          </p:nvSpPr>
          <p:spPr>
            <a:xfrm>
              <a:off x="1442906" y="2298583"/>
              <a:ext cx="8682606" cy="189591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300"/>
            </a:p>
          </p:txBody>
        </p:sp>
        <p:sp>
          <p:nvSpPr>
            <p:cNvPr id="15" name="Rectangle: Rounded Corners 14">
              <a:extLst>
                <a:ext uri="{FF2B5EF4-FFF2-40B4-BE49-F238E27FC236}">
                  <a16:creationId xmlns:a16="http://schemas.microsoft.com/office/drawing/2014/main" id="{55C6AFF3-9E46-4B38-9581-7BAE6F8E6DEF}"/>
                </a:ext>
              </a:extLst>
            </p:cNvPr>
            <p:cNvSpPr/>
            <p:nvPr/>
          </p:nvSpPr>
          <p:spPr>
            <a:xfrm>
              <a:off x="1921079" y="2734811"/>
              <a:ext cx="7650760" cy="9815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t>Data (HTML, CSS, JS)(JSON)</a:t>
              </a:r>
              <a:endParaRPr lang="en-IN" sz="300" dirty="0"/>
            </a:p>
          </p:txBody>
        </p:sp>
        <p:sp>
          <p:nvSpPr>
            <p:cNvPr id="16" name="TextBox 15">
              <a:extLst>
                <a:ext uri="{FF2B5EF4-FFF2-40B4-BE49-F238E27FC236}">
                  <a16:creationId xmlns:a16="http://schemas.microsoft.com/office/drawing/2014/main" id="{FC1C9CF6-1D78-43CD-A175-4A2DCABFAC47}"/>
                </a:ext>
              </a:extLst>
            </p:cNvPr>
            <p:cNvSpPr txBox="1"/>
            <p:nvPr/>
          </p:nvSpPr>
          <p:spPr>
            <a:xfrm>
              <a:off x="5402511" y="3770744"/>
              <a:ext cx="1208016" cy="620810"/>
            </a:xfrm>
            <a:prstGeom prst="rect">
              <a:avLst/>
            </a:prstGeom>
            <a:noFill/>
          </p:spPr>
          <p:txBody>
            <a:bodyPr wrap="square" rtlCol="0">
              <a:spAutoFit/>
            </a:bodyPr>
            <a:lstStyle/>
            <a:p>
              <a:r>
                <a:rPr lang="en-US" sz="300" dirty="0"/>
                <a:t>HTTP</a:t>
              </a:r>
              <a:endParaRPr lang="en-IN" sz="300" dirty="0"/>
            </a:p>
          </p:txBody>
        </p:sp>
        <p:sp>
          <p:nvSpPr>
            <p:cNvPr id="17" name="TextBox 16">
              <a:extLst>
                <a:ext uri="{FF2B5EF4-FFF2-40B4-BE49-F238E27FC236}">
                  <a16:creationId xmlns:a16="http://schemas.microsoft.com/office/drawing/2014/main" id="{AC9448D4-CA7C-4370-8BDD-FE7D76749572}"/>
                </a:ext>
              </a:extLst>
            </p:cNvPr>
            <p:cNvSpPr txBox="1"/>
            <p:nvPr/>
          </p:nvSpPr>
          <p:spPr>
            <a:xfrm>
              <a:off x="5402511" y="4208478"/>
              <a:ext cx="1208016" cy="620810"/>
            </a:xfrm>
            <a:prstGeom prst="rect">
              <a:avLst/>
            </a:prstGeom>
            <a:noFill/>
          </p:spPr>
          <p:txBody>
            <a:bodyPr wrap="square" rtlCol="0">
              <a:spAutoFit/>
            </a:bodyPr>
            <a:lstStyle/>
            <a:p>
              <a:r>
                <a:rPr lang="en-US" sz="300" dirty="0"/>
                <a:t>TCP</a:t>
              </a:r>
              <a:endParaRPr lang="en-IN" sz="300" dirty="0"/>
            </a:p>
          </p:txBody>
        </p:sp>
        <p:sp>
          <p:nvSpPr>
            <p:cNvPr id="18" name="TextBox 17">
              <a:extLst>
                <a:ext uri="{FF2B5EF4-FFF2-40B4-BE49-F238E27FC236}">
                  <a16:creationId xmlns:a16="http://schemas.microsoft.com/office/drawing/2014/main" id="{99752C24-34CF-45BC-91BA-C1E55D7C099B}"/>
                </a:ext>
              </a:extLst>
            </p:cNvPr>
            <p:cNvSpPr txBox="1"/>
            <p:nvPr/>
          </p:nvSpPr>
          <p:spPr>
            <a:xfrm>
              <a:off x="5498984" y="4670086"/>
              <a:ext cx="1015069" cy="620810"/>
            </a:xfrm>
            <a:prstGeom prst="rect">
              <a:avLst/>
            </a:prstGeom>
            <a:noFill/>
          </p:spPr>
          <p:txBody>
            <a:bodyPr wrap="square" rtlCol="0">
              <a:spAutoFit/>
            </a:bodyPr>
            <a:lstStyle/>
            <a:p>
              <a:r>
                <a:rPr lang="en-US" sz="300" dirty="0"/>
                <a:t>IP</a:t>
              </a:r>
              <a:endParaRPr lang="en-IN" sz="300" dirty="0"/>
            </a:p>
          </p:txBody>
        </p:sp>
        <p:sp>
          <p:nvSpPr>
            <p:cNvPr id="19" name="TextBox 18">
              <a:extLst>
                <a:ext uri="{FF2B5EF4-FFF2-40B4-BE49-F238E27FC236}">
                  <a16:creationId xmlns:a16="http://schemas.microsoft.com/office/drawing/2014/main" id="{FD5F8B79-9D42-496F-8DE4-69D966EB076D}"/>
                </a:ext>
              </a:extLst>
            </p:cNvPr>
            <p:cNvSpPr txBox="1"/>
            <p:nvPr/>
          </p:nvSpPr>
          <p:spPr>
            <a:xfrm>
              <a:off x="5113092" y="5112980"/>
              <a:ext cx="1497436" cy="620810"/>
            </a:xfrm>
            <a:prstGeom prst="rect">
              <a:avLst/>
            </a:prstGeom>
            <a:noFill/>
          </p:spPr>
          <p:txBody>
            <a:bodyPr wrap="square" rtlCol="0">
              <a:spAutoFit/>
            </a:bodyPr>
            <a:lstStyle/>
            <a:p>
              <a:r>
                <a:rPr lang="en-US" sz="300" dirty="0"/>
                <a:t>Ethernet</a:t>
              </a:r>
              <a:endParaRPr lang="en-IN" sz="300" dirty="0"/>
            </a:p>
          </p:txBody>
        </p:sp>
      </p:grpSp>
      <p:cxnSp>
        <p:nvCxnSpPr>
          <p:cNvPr id="21" name="Straight Arrow Connector 20">
            <a:extLst>
              <a:ext uri="{FF2B5EF4-FFF2-40B4-BE49-F238E27FC236}">
                <a16:creationId xmlns:a16="http://schemas.microsoft.com/office/drawing/2014/main" id="{DAAF335A-BC5A-4202-A086-0E6F5C9FF569}"/>
              </a:ext>
            </a:extLst>
          </p:cNvPr>
          <p:cNvCxnSpPr>
            <a:cxnSpLocks/>
          </p:cNvCxnSpPr>
          <p:nvPr/>
        </p:nvCxnSpPr>
        <p:spPr>
          <a:xfrm>
            <a:off x="8811628" y="4054836"/>
            <a:ext cx="0" cy="88894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4" name="Rectangle: Rounded Corners 23">
            <a:extLst>
              <a:ext uri="{FF2B5EF4-FFF2-40B4-BE49-F238E27FC236}">
                <a16:creationId xmlns:a16="http://schemas.microsoft.com/office/drawing/2014/main" id="{91E48355-7C79-457B-93F1-8B63D8FB1B9D}"/>
              </a:ext>
            </a:extLst>
          </p:cNvPr>
          <p:cNvSpPr/>
          <p:nvPr/>
        </p:nvSpPr>
        <p:spPr>
          <a:xfrm>
            <a:off x="9098161" y="5496320"/>
            <a:ext cx="1283516" cy="37024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socket</a:t>
            </a: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TCP Client</a:t>
            </a:r>
          </a:p>
        </p:txBody>
      </p:sp>
      <p:sp>
        <p:nvSpPr>
          <p:cNvPr id="3" name="Content Placeholder 2"/>
          <p:cNvSpPr>
            <a:spLocks noGrp="1"/>
          </p:cNvSpPr>
          <p:nvPr>
            <p:ph idx="1"/>
          </p:nvPr>
        </p:nvSpPr>
        <p:spPr/>
        <p:txBody>
          <a:bodyPr>
            <a:normAutofit fontScale="92500" lnSpcReduction="20000"/>
          </a:bodyPr>
          <a:lstStyle/>
          <a:p>
            <a:r>
              <a:rPr lang="en-US" sz="2400" dirty="0"/>
              <a:t>How to make an outgoing connection</a:t>
            </a:r>
          </a:p>
          <a:p>
            <a:pPr>
              <a:buNone/>
            </a:pPr>
            <a:r>
              <a:rPr lang="en-US" sz="1800" b="1" dirty="0">
                <a:solidFill>
                  <a:schemeClr val="tx1">
                    <a:lumMod val="75000"/>
                    <a:lumOff val="25000"/>
                  </a:schemeClr>
                </a:solidFill>
                <a:latin typeface="Courier New" pitchFamily="49" charset="0"/>
                <a:cs typeface="Courier New" pitchFamily="49" charset="0"/>
              </a:rPr>
              <a:t>		</a:t>
            </a:r>
            <a:r>
              <a:rPr lang="en-US" sz="1600" b="1" dirty="0">
                <a:solidFill>
                  <a:schemeClr val="tx1">
                    <a:lumMod val="75000"/>
                    <a:lumOff val="25000"/>
                  </a:schemeClr>
                </a:solidFill>
                <a:latin typeface="Courier New" pitchFamily="49" charset="0"/>
                <a:cs typeface="Courier New" pitchFamily="49" charset="0"/>
              </a:rPr>
              <a:t>from socket import *</a:t>
            </a:r>
          </a:p>
          <a:p>
            <a:pPr>
              <a:buNone/>
            </a:pPr>
            <a:r>
              <a:rPr lang="en-US" sz="1600" b="1" dirty="0">
                <a:solidFill>
                  <a:schemeClr val="tx1">
                    <a:lumMod val="75000"/>
                    <a:lumOff val="25000"/>
                  </a:schemeClr>
                </a:solidFill>
                <a:latin typeface="Courier New" pitchFamily="49" charset="0"/>
                <a:cs typeface="Courier New" pitchFamily="49" charset="0"/>
              </a:rPr>
              <a:t>		s = socket(AF_INET,SOCK_STREAM)</a:t>
            </a:r>
          </a:p>
          <a:p>
            <a:pPr>
              <a:buNone/>
            </a:pPr>
            <a:r>
              <a:rPr lang="en-US" sz="1600" b="1" dirty="0">
                <a:solidFill>
                  <a:schemeClr val="tx1">
                    <a:lumMod val="75000"/>
                    <a:lumOff val="25000"/>
                  </a:schemeClr>
                </a:solidFill>
                <a:latin typeface="Courier New" pitchFamily="49" charset="0"/>
                <a:cs typeface="Courier New" pitchFamily="49" charset="0"/>
              </a:rPr>
              <a:t>		</a:t>
            </a:r>
            <a:r>
              <a:rPr lang="en-US" sz="1600" b="1" dirty="0" err="1">
                <a:solidFill>
                  <a:schemeClr val="tx1">
                    <a:lumMod val="75000"/>
                    <a:lumOff val="25000"/>
                  </a:schemeClr>
                </a:solidFill>
                <a:latin typeface="Courier New" pitchFamily="49" charset="0"/>
                <a:cs typeface="Courier New" pitchFamily="49" charset="0"/>
              </a:rPr>
              <a:t>s.connect</a:t>
            </a:r>
            <a:r>
              <a:rPr lang="en-US" sz="1600" b="1" dirty="0">
                <a:solidFill>
                  <a:schemeClr val="tx1">
                    <a:lumMod val="75000"/>
                    <a:lumOff val="25000"/>
                  </a:schemeClr>
                </a:solidFill>
                <a:latin typeface="Courier New" pitchFamily="49" charset="0"/>
                <a:cs typeface="Courier New" pitchFamily="49" charset="0"/>
              </a:rPr>
              <a:t>(("www.python.org",80))       # Connect</a:t>
            </a:r>
          </a:p>
          <a:p>
            <a:pPr>
              <a:buNone/>
            </a:pPr>
            <a:r>
              <a:rPr lang="en-US" sz="1600" b="1" dirty="0">
                <a:solidFill>
                  <a:schemeClr val="tx1">
                    <a:lumMod val="75000"/>
                    <a:lumOff val="25000"/>
                  </a:schemeClr>
                </a:solidFill>
                <a:latin typeface="Courier New" pitchFamily="49" charset="0"/>
                <a:cs typeface="Courier New" pitchFamily="49" charset="0"/>
              </a:rPr>
              <a:t>		</a:t>
            </a:r>
            <a:r>
              <a:rPr lang="en-US" sz="1600" b="1" dirty="0" err="1">
                <a:solidFill>
                  <a:schemeClr val="tx1">
                    <a:lumMod val="75000"/>
                    <a:lumOff val="25000"/>
                  </a:schemeClr>
                </a:solidFill>
                <a:latin typeface="Courier New" pitchFamily="49" charset="0"/>
                <a:cs typeface="Courier New" pitchFamily="49" charset="0"/>
              </a:rPr>
              <a:t>s.send</a:t>
            </a:r>
            <a:r>
              <a:rPr lang="en-US" sz="1600" b="1" dirty="0">
                <a:solidFill>
                  <a:schemeClr val="tx1">
                    <a:lumMod val="75000"/>
                    <a:lumOff val="25000"/>
                  </a:schemeClr>
                </a:solidFill>
                <a:latin typeface="Courier New" pitchFamily="49" charset="0"/>
                <a:cs typeface="Courier New" pitchFamily="49" charset="0"/>
              </a:rPr>
              <a:t>("GET /index.html HTTP/1.0\n\n") # Send request</a:t>
            </a:r>
          </a:p>
          <a:p>
            <a:pPr>
              <a:buNone/>
            </a:pPr>
            <a:r>
              <a:rPr lang="en-US" sz="1600" b="1" dirty="0">
                <a:solidFill>
                  <a:schemeClr val="tx1">
                    <a:lumMod val="75000"/>
                    <a:lumOff val="25000"/>
                  </a:schemeClr>
                </a:solidFill>
                <a:latin typeface="Courier New" pitchFamily="49" charset="0"/>
                <a:cs typeface="Courier New" pitchFamily="49" charset="0"/>
              </a:rPr>
              <a:t>		data = </a:t>
            </a:r>
            <a:r>
              <a:rPr lang="en-US" sz="1600" b="1" dirty="0" err="1">
                <a:solidFill>
                  <a:schemeClr val="tx1">
                    <a:lumMod val="75000"/>
                    <a:lumOff val="25000"/>
                  </a:schemeClr>
                </a:solidFill>
                <a:latin typeface="Courier New" pitchFamily="49" charset="0"/>
                <a:cs typeface="Courier New" pitchFamily="49" charset="0"/>
              </a:rPr>
              <a:t>s.recv</a:t>
            </a:r>
            <a:r>
              <a:rPr lang="en-US" sz="1600" b="1" dirty="0">
                <a:solidFill>
                  <a:schemeClr val="tx1">
                    <a:lumMod val="75000"/>
                    <a:lumOff val="25000"/>
                  </a:schemeClr>
                </a:solidFill>
                <a:latin typeface="Courier New" pitchFamily="49" charset="0"/>
                <a:cs typeface="Courier New" pitchFamily="49" charset="0"/>
              </a:rPr>
              <a:t>(10000)                   # Get response</a:t>
            </a:r>
          </a:p>
          <a:p>
            <a:pPr>
              <a:buNone/>
            </a:pPr>
            <a:r>
              <a:rPr lang="en-US" sz="1600" b="1" dirty="0">
                <a:solidFill>
                  <a:schemeClr val="tx1">
                    <a:lumMod val="75000"/>
                    <a:lumOff val="25000"/>
                  </a:schemeClr>
                </a:solidFill>
                <a:latin typeface="Courier New" pitchFamily="49" charset="0"/>
                <a:cs typeface="Courier New" pitchFamily="49" charset="0"/>
              </a:rPr>
              <a:t>		</a:t>
            </a:r>
            <a:r>
              <a:rPr lang="en-US" sz="1600" b="1" dirty="0" err="1">
                <a:solidFill>
                  <a:schemeClr val="tx1">
                    <a:lumMod val="75000"/>
                    <a:lumOff val="25000"/>
                  </a:schemeClr>
                </a:solidFill>
                <a:latin typeface="Courier New" pitchFamily="49" charset="0"/>
                <a:cs typeface="Courier New" pitchFamily="49" charset="0"/>
              </a:rPr>
              <a:t>s.close</a:t>
            </a:r>
            <a:r>
              <a:rPr lang="en-US" sz="1600" b="1" dirty="0">
                <a:solidFill>
                  <a:schemeClr val="tx1">
                    <a:lumMod val="75000"/>
                    <a:lumOff val="25000"/>
                  </a:schemeClr>
                </a:solidFill>
                <a:latin typeface="Courier New" pitchFamily="49" charset="0"/>
                <a:cs typeface="Courier New" pitchFamily="49" charset="0"/>
              </a:rPr>
              <a:t>()</a:t>
            </a:r>
          </a:p>
          <a:p>
            <a:r>
              <a:rPr lang="en-US" sz="2400" dirty="0" err="1"/>
              <a:t>s.connect</a:t>
            </a:r>
            <a:r>
              <a:rPr lang="en-US" sz="2400" dirty="0"/>
              <a:t>(</a:t>
            </a:r>
            <a:r>
              <a:rPr lang="en-US" sz="2400" dirty="0" err="1"/>
              <a:t>addr</a:t>
            </a:r>
            <a:r>
              <a:rPr lang="en-US" sz="2400" dirty="0"/>
              <a:t>) makes a connection</a:t>
            </a:r>
          </a:p>
          <a:p>
            <a:pPr>
              <a:buNone/>
            </a:pPr>
            <a:r>
              <a:rPr lang="en-US" sz="1800" b="1" dirty="0">
                <a:solidFill>
                  <a:schemeClr val="tx1">
                    <a:lumMod val="75000"/>
                    <a:lumOff val="25000"/>
                  </a:schemeClr>
                </a:solidFill>
                <a:latin typeface="Courier New" pitchFamily="49" charset="0"/>
                <a:cs typeface="Courier New" pitchFamily="49" charset="0"/>
              </a:rPr>
              <a:t>		</a:t>
            </a:r>
            <a:r>
              <a:rPr lang="en-US" sz="1600" b="1" dirty="0" err="1">
                <a:solidFill>
                  <a:schemeClr val="tx1">
                    <a:lumMod val="75000"/>
                    <a:lumOff val="25000"/>
                  </a:schemeClr>
                </a:solidFill>
                <a:latin typeface="Courier New" pitchFamily="49" charset="0"/>
                <a:cs typeface="Courier New" pitchFamily="49" charset="0"/>
              </a:rPr>
              <a:t>s.connect</a:t>
            </a:r>
            <a:r>
              <a:rPr lang="en-US" sz="1600" b="1" dirty="0">
                <a:solidFill>
                  <a:schemeClr val="tx1">
                    <a:lumMod val="75000"/>
                    <a:lumOff val="25000"/>
                  </a:schemeClr>
                </a:solidFill>
                <a:latin typeface="Courier New" pitchFamily="49" charset="0"/>
                <a:cs typeface="Courier New" pitchFamily="49" charset="0"/>
              </a:rPr>
              <a:t>(("www.python.org",80))</a:t>
            </a:r>
          </a:p>
          <a:p>
            <a:r>
              <a:rPr lang="en-US" sz="2400" dirty="0"/>
              <a:t>Once connected, use send(), </a:t>
            </a:r>
            <a:r>
              <a:rPr lang="en-US" sz="2400" dirty="0" err="1"/>
              <a:t>recv</a:t>
            </a:r>
            <a:r>
              <a:rPr lang="en-US" sz="2400" dirty="0"/>
              <a:t>() to transmit and receive data</a:t>
            </a:r>
          </a:p>
          <a:p>
            <a:r>
              <a:rPr lang="en-US" sz="2400" dirty="0"/>
              <a:t>close() shuts down the connection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Server Implementation</a:t>
            </a:r>
          </a:p>
        </p:txBody>
      </p:sp>
      <p:sp>
        <p:nvSpPr>
          <p:cNvPr id="3" name="Content Placeholder 2"/>
          <p:cNvSpPr>
            <a:spLocks noGrp="1"/>
          </p:cNvSpPr>
          <p:nvPr>
            <p:ph idx="1"/>
          </p:nvPr>
        </p:nvSpPr>
        <p:spPr/>
        <p:txBody>
          <a:bodyPr/>
          <a:lstStyle/>
          <a:p>
            <a:r>
              <a:rPr lang="en-US" dirty="0"/>
              <a:t>Network servers are a bit more tricky</a:t>
            </a:r>
          </a:p>
          <a:p>
            <a:r>
              <a:rPr lang="en-US" dirty="0"/>
              <a:t>Must listen for incoming connections on an well-known port number</a:t>
            </a:r>
          </a:p>
          <a:p>
            <a:r>
              <a:rPr lang="en-US" dirty="0"/>
              <a:t>Typically run forever in a server-loop</a:t>
            </a:r>
          </a:p>
          <a:p>
            <a:r>
              <a:rPr lang="en-US" dirty="0"/>
              <a:t>May have to service multiple clients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TCP Server</a:t>
            </a:r>
          </a:p>
        </p:txBody>
      </p:sp>
      <p:sp>
        <p:nvSpPr>
          <p:cNvPr id="3" name="Content Placeholder 2"/>
          <p:cNvSpPr>
            <a:spLocks noGrp="1"/>
          </p:cNvSpPr>
          <p:nvPr>
            <p:ph idx="1"/>
          </p:nvPr>
        </p:nvSpPr>
        <p:spPr>
          <a:xfrm>
            <a:off x="1981200" y="1524000"/>
            <a:ext cx="8229600" cy="4953000"/>
          </a:xfrm>
        </p:spPr>
        <p:txBody>
          <a:bodyPr>
            <a:normAutofit fontScale="40000" lnSpcReduction="20000"/>
          </a:bodyPr>
          <a:lstStyle/>
          <a:p>
            <a:r>
              <a:rPr lang="en-US" sz="4500" dirty="0"/>
              <a:t>A simple server</a:t>
            </a:r>
          </a:p>
          <a:p>
            <a:pPr lvl="1">
              <a:buNone/>
            </a:pPr>
            <a:r>
              <a:rPr lang="en-US" sz="2900" b="1" dirty="0">
                <a:solidFill>
                  <a:schemeClr val="tx1">
                    <a:lumMod val="75000"/>
                    <a:lumOff val="25000"/>
                  </a:schemeClr>
                </a:solidFill>
                <a:latin typeface="Courier New" pitchFamily="49" charset="0"/>
                <a:cs typeface="Courier New" pitchFamily="49" charset="0"/>
              </a:rPr>
              <a:t>from socket import *</a:t>
            </a:r>
          </a:p>
          <a:p>
            <a:pPr lvl="1">
              <a:buNone/>
            </a:pPr>
            <a:r>
              <a:rPr lang="en-US" sz="2900" b="1" dirty="0">
                <a:solidFill>
                  <a:schemeClr val="tx1">
                    <a:lumMod val="75000"/>
                    <a:lumOff val="25000"/>
                  </a:schemeClr>
                </a:solidFill>
                <a:latin typeface="Courier New" pitchFamily="49" charset="0"/>
                <a:cs typeface="Courier New" pitchFamily="49" charset="0"/>
              </a:rPr>
              <a:t>s = socket(AF_INET,SOCK_STREAM)</a:t>
            </a:r>
          </a:p>
          <a:p>
            <a:pPr lvl="1">
              <a:buNone/>
            </a:pPr>
            <a:r>
              <a:rPr lang="en-US" sz="2900" b="1" dirty="0" err="1">
                <a:solidFill>
                  <a:schemeClr val="tx1">
                    <a:lumMod val="75000"/>
                    <a:lumOff val="25000"/>
                  </a:schemeClr>
                </a:solidFill>
                <a:latin typeface="Courier New" pitchFamily="49" charset="0"/>
                <a:cs typeface="Courier New" pitchFamily="49" charset="0"/>
              </a:rPr>
              <a:t>s.bind</a:t>
            </a:r>
            <a:r>
              <a:rPr lang="en-US" sz="2900" b="1" dirty="0">
                <a:solidFill>
                  <a:schemeClr val="tx1">
                    <a:lumMod val="75000"/>
                    <a:lumOff val="25000"/>
                  </a:schemeClr>
                </a:solidFill>
                <a:latin typeface="Courier New" pitchFamily="49" charset="0"/>
                <a:cs typeface="Courier New" pitchFamily="49" charset="0"/>
              </a:rPr>
              <a:t>(("",9000))</a:t>
            </a:r>
          </a:p>
          <a:p>
            <a:pPr lvl="1">
              <a:buNone/>
            </a:pPr>
            <a:r>
              <a:rPr lang="en-US" sz="2900" b="1" dirty="0" err="1">
                <a:solidFill>
                  <a:schemeClr val="tx1">
                    <a:lumMod val="75000"/>
                    <a:lumOff val="25000"/>
                  </a:schemeClr>
                </a:solidFill>
                <a:latin typeface="Courier New" pitchFamily="49" charset="0"/>
                <a:cs typeface="Courier New" pitchFamily="49" charset="0"/>
              </a:rPr>
              <a:t>s.listen</a:t>
            </a:r>
            <a:r>
              <a:rPr lang="en-US" sz="2900" b="1" dirty="0">
                <a:solidFill>
                  <a:schemeClr val="tx1">
                    <a:lumMod val="75000"/>
                    <a:lumOff val="25000"/>
                  </a:schemeClr>
                </a:solidFill>
                <a:latin typeface="Courier New" pitchFamily="49" charset="0"/>
                <a:cs typeface="Courier New" pitchFamily="49" charset="0"/>
              </a:rPr>
              <a:t>(5)</a:t>
            </a:r>
          </a:p>
          <a:p>
            <a:pPr lvl="1">
              <a:buNone/>
            </a:pPr>
            <a:r>
              <a:rPr lang="en-US" sz="2900" b="1" dirty="0">
                <a:solidFill>
                  <a:schemeClr val="tx1">
                    <a:lumMod val="75000"/>
                    <a:lumOff val="25000"/>
                  </a:schemeClr>
                </a:solidFill>
                <a:latin typeface="Courier New" pitchFamily="49" charset="0"/>
                <a:cs typeface="Courier New" pitchFamily="49" charset="0"/>
              </a:rPr>
              <a:t>while True:</a:t>
            </a:r>
          </a:p>
          <a:p>
            <a:pPr lvl="1">
              <a:buNone/>
            </a:pPr>
            <a:r>
              <a:rPr lang="en-US" sz="2900" b="1" dirty="0">
                <a:solidFill>
                  <a:schemeClr val="tx1">
                    <a:lumMod val="75000"/>
                    <a:lumOff val="25000"/>
                  </a:schemeClr>
                </a:solidFill>
                <a:latin typeface="Courier New" pitchFamily="49" charset="0"/>
                <a:cs typeface="Courier New" pitchFamily="49" charset="0"/>
              </a:rPr>
              <a:t>	</a:t>
            </a:r>
            <a:r>
              <a:rPr lang="en-US" sz="2900" b="1" dirty="0" err="1">
                <a:solidFill>
                  <a:schemeClr val="tx1">
                    <a:lumMod val="75000"/>
                    <a:lumOff val="25000"/>
                  </a:schemeClr>
                </a:solidFill>
                <a:latin typeface="Courier New" pitchFamily="49" charset="0"/>
                <a:cs typeface="Courier New" pitchFamily="49" charset="0"/>
              </a:rPr>
              <a:t>c,a</a:t>
            </a:r>
            <a:r>
              <a:rPr lang="en-US" sz="2900" b="1" dirty="0">
                <a:solidFill>
                  <a:schemeClr val="tx1">
                    <a:lumMod val="75000"/>
                    <a:lumOff val="25000"/>
                  </a:schemeClr>
                </a:solidFill>
                <a:latin typeface="Courier New" pitchFamily="49" charset="0"/>
                <a:cs typeface="Courier New" pitchFamily="49" charset="0"/>
              </a:rPr>
              <a:t> = </a:t>
            </a:r>
            <a:r>
              <a:rPr lang="en-US" sz="2900" b="1" dirty="0" err="1">
                <a:solidFill>
                  <a:schemeClr val="tx1">
                    <a:lumMod val="75000"/>
                    <a:lumOff val="25000"/>
                  </a:schemeClr>
                </a:solidFill>
                <a:latin typeface="Courier New" pitchFamily="49" charset="0"/>
                <a:cs typeface="Courier New" pitchFamily="49" charset="0"/>
              </a:rPr>
              <a:t>s.accept</a:t>
            </a:r>
            <a:r>
              <a:rPr lang="en-US" sz="2900" b="1" dirty="0">
                <a:solidFill>
                  <a:schemeClr val="tx1">
                    <a:lumMod val="75000"/>
                    <a:lumOff val="25000"/>
                  </a:schemeClr>
                </a:solidFill>
                <a:latin typeface="Courier New" pitchFamily="49" charset="0"/>
                <a:cs typeface="Courier New" pitchFamily="49" charset="0"/>
              </a:rPr>
              <a:t>()</a:t>
            </a:r>
          </a:p>
          <a:p>
            <a:pPr lvl="1">
              <a:buNone/>
            </a:pPr>
            <a:r>
              <a:rPr lang="en-US" sz="2900" b="1" dirty="0">
                <a:solidFill>
                  <a:schemeClr val="tx1">
                    <a:lumMod val="75000"/>
                    <a:lumOff val="25000"/>
                  </a:schemeClr>
                </a:solidFill>
                <a:latin typeface="Courier New" pitchFamily="49" charset="0"/>
                <a:cs typeface="Courier New" pitchFamily="49" charset="0"/>
              </a:rPr>
              <a:t>	print "Received connection from", a</a:t>
            </a:r>
          </a:p>
          <a:p>
            <a:pPr lvl="1">
              <a:buNone/>
            </a:pPr>
            <a:r>
              <a:rPr lang="en-US" sz="2900" b="1" dirty="0">
                <a:solidFill>
                  <a:schemeClr val="tx1">
                    <a:lumMod val="75000"/>
                    <a:lumOff val="25000"/>
                  </a:schemeClr>
                </a:solidFill>
                <a:latin typeface="Courier New" pitchFamily="49" charset="0"/>
                <a:cs typeface="Courier New" pitchFamily="49" charset="0"/>
              </a:rPr>
              <a:t>	</a:t>
            </a:r>
            <a:r>
              <a:rPr lang="en-US" sz="2900" b="1" dirty="0" err="1">
                <a:solidFill>
                  <a:schemeClr val="tx1">
                    <a:lumMod val="75000"/>
                    <a:lumOff val="25000"/>
                  </a:schemeClr>
                </a:solidFill>
                <a:latin typeface="Courier New" pitchFamily="49" charset="0"/>
                <a:cs typeface="Courier New" pitchFamily="49" charset="0"/>
              </a:rPr>
              <a:t>c.send</a:t>
            </a:r>
            <a:r>
              <a:rPr lang="en-US" sz="2900" b="1" dirty="0">
                <a:solidFill>
                  <a:schemeClr val="tx1">
                    <a:lumMod val="75000"/>
                    <a:lumOff val="25000"/>
                  </a:schemeClr>
                </a:solidFill>
                <a:latin typeface="Courier New" pitchFamily="49" charset="0"/>
                <a:cs typeface="Courier New" pitchFamily="49" charset="0"/>
              </a:rPr>
              <a:t>("Hello %s\n" % a[0])</a:t>
            </a:r>
          </a:p>
          <a:p>
            <a:pPr lvl="1">
              <a:buNone/>
            </a:pPr>
            <a:r>
              <a:rPr lang="en-US" sz="2900" b="1" dirty="0">
                <a:solidFill>
                  <a:schemeClr val="tx1">
                    <a:lumMod val="75000"/>
                    <a:lumOff val="25000"/>
                  </a:schemeClr>
                </a:solidFill>
                <a:latin typeface="Courier New" pitchFamily="49" charset="0"/>
                <a:cs typeface="Courier New" pitchFamily="49" charset="0"/>
              </a:rPr>
              <a:t>	</a:t>
            </a:r>
            <a:r>
              <a:rPr lang="en-US" sz="2900" b="1" dirty="0" err="1">
                <a:solidFill>
                  <a:schemeClr val="tx1">
                    <a:lumMod val="75000"/>
                    <a:lumOff val="25000"/>
                  </a:schemeClr>
                </a:solidFill>
                <a:latin typeface="Courier New" pitchFamily="49" charset="0"/>
                <a:cs typeface="Courier New" pitchFamily="49" charset="0"/>
              </a:rPr>
              <a:t>c.close</a:t>
            </a:r>
            <a:r>
              <a:rPr lang="en-US" sz="2900" b="1" dirty="0">
                <a:solidFill>
                  <a:schemeClr val="tx1">
                    <a:lumMod val="75000"/>
                    <a:lumOff val="25000"/>
                  </a:schemeClr>
                </a:solidFill>
                <a:latin typeface="Courier New" pitchFamily="49" charset="0"/>
                <a:cs typeface="Courier New" pitchFamily="49" charset="0"/>
              </a:rPr>
              <a:t>()</a:t>
            </a:r>
          </a:p>
          <a:p>
            <a:pPr lvl="1">
              <a:buNone/>
            </a:pPr>
            <a:endParaRPr lang="en-US" sz="2900" b="1" dirty="0">
              <a:solidFill>
                <a:schemeClr val="tx1">
                  <a:lumMod val="75000"/>
                  <a:lumOff val="25000"/>
                </a:schemeClr>
              </a:solidFill>
              <a:latin typeface="Courier New" pitchFamily="49" charset="0"/>
              <a:cs typeface="Courier New" pitchFamily="49" charset="0"/>
            </a:endParaRPr>
          </a:p>
          <a:p>
            <a:r>
              <a:rPr lang="en-US" sz="4500" dirty="0"/>
              <a:t>Send a message back to a client</a:t>
            </a:r>
          </a:p>
          <a:p>
            <a:pPr lvl="1">
              <a:buNone/>
            </a:pPr>
            <a:r>
              <a:rPr lang="en-US" sz="2500" b="1" dirty="0">
                <a:solidFill>
                  <a:schemeClr val="tx1">
                    <a:lumMod val="75000"/>
                    <a:lumOff val="25000"/>
                  </a:schemeClr>
                </a:solidFill>
                <a:latin typeface="Courier New" pitchFamily="49" charset="0"/>
                <a:cs typeface="Courier New" pitchFamily="49" charset="0"/>
              </a:rPr>
              <a:t>% telnet </a:t>
            </a:r>
            <a:r>
              <a:rPr lang="en-US" sz="2500" b="1" dirty="0" err="1">
                <a:solidFill>
                  <a:schemeClr val="tx1">
                    <a:lumMod val="75000"/>
                    <a:lumOff val="25000"/>
                  </a:schemeClr>
                </a:solidFill>
                <a:latin typeface="Courier New" pitchFamily="49" charset="0"/>
                <a:cs typeface="Courier New" pitchFamily="49" charset="0"/>
              </a:rPr>
              <a:t>localhost</a:t>
            </a:r>
            <a:r>
              <a:rPr lang="en-US" sz="2500" b="1" dirty="0">
                <a:solidFill>
                  <a:schemeClr val="tx1">
                    <a:lumMod val="75000"/>
                    <a:lumOff val="25000"/>
                  </a:schemeClr>
                </a:solidFill>
                <a:latin typeface="Courier New" pitchFamily="49" charset="0"/>
                <a:cs typeface="Courier New" pitchFamily="49" charset="0"/>
              </a:rPr>
              <a:t> 9000</a:t>
            </a:r>
          </a:p>
          <a:p>
            <a:pPr lvl="1">
              <a:buNone/>
            </a:pPr>
            <a:r>
              <a:rPr lang="en-US" sz="2500" b="1" dirty="0">
                <a:solidFill>
                  <a:schemeClr val="tx1">
                    <a:lumMod val="75000"/>
                    <a:lumOff val="25000"/>
                  </a:schemeClr>
                </a:solidFill>
                <a:latin typeface="Courier New" pitchFamily="49" charset="0"/>
                <a:cs typeface="Courier New" pitchFamily="49" charset="0"/>
              </a:rPr>
              <a:t>Connected to </a:t>
            </a:r>
            <a:r>
              <a:rPr lang="en-US" sz="2500" b="1" dirty="0" err="1">
                <a:solidFill>
                  <a:schemeClr val="tx1">
                    <a:lumMod val="75000"/>
                    <a:lumOff val="25000"/>
                  </a:schemeClr>
                </a:solidFill>
                <a:latin typeface="Courier New" pitchFamily="49" charset="0"/>
                <a:cs typeface="Courier New" pitchFamily="49" charset="0"/>
              </a:rPr>
              <a:t>localhost</a:t>
            </a:r>
            <a:r>
              <a:rPr lang="en-US" sz="2500" b="1" dirty="0">
                <a:solidFill>
                  <a:schemeClr val="tx1">
                    <a:lumMod val="75000"/>
                    <a:lumOff val="25000"/>
                  </a:schemeClr>
                </a:solidFill>
                <a:latin typeface="Courier New" pitchFamily="49" charset="0"/>
                <a:cs typeface="Courier New" pitchFamily="49" charset="0"/>
              </a:rPr>
              <a:t>.</a:t>
            </a:r>
          </a:p>
          <a:p>
            <a:pPr lvl="1">
              <a:buNone/>
            </a:pPr>
            <a:r>
              <a:rPr lang="en-US" sz="2500" b="1" dirty="0">
                <a:solidFill>
                  <a:schemeClr val="tx1">
                    <a:lumMod val="75000"/>
                    <a:lumOff val="25000"/>
                  </a:schemeClr>
                </a:solidFill>
                <a:latin typeface="Courier New" pitchFamily="49" charset="0"/>
                <a:cs typeface="Courier New" pitchFamily="49" charset="0"/>
              </a:rPr>
              <a:t>Escape character is '^]'.</a:t>
            </a:r>
          </a:p>
          <a:p>
            <a:pPr lvl="1">
              <a:buNone/>
            </a:pPr>
            <a:r>
              <a:rPr lang="en-US" sz="2500" b="1" dirty="0">
                <a:solidFill>
                  <a:schemeClr val="tx1">
                    <a:lumMod val="75000"/>
                    <a:lumOff val="25000"/>
                  </a:schemeClr>
                </a:solidFill>
                <a:latin typeface="Courier New" pitchFamily="49" charset="0"/>
                <a:cs typeface="Courier New" pitchFamily="49" charset="0"/>
              </a:rPr>
              <a:t>Hello 127.0.0.1</a:t>
            </a:r>
          </a:p>
          <a:p>
            <a:pPr lvl="1">
              <a:buNone/>
            </a:pPr>
            <a:r>
              <a:rPr lang="en-US" sz="2500" b="1" dirty="0">
                <a:solidFill>
                  <a:schemeClr val="tx1">
                    <a:lumMod val="75000"/>
                    <a:lumOff val="25000"/>
                  </a:schemeClr>
                </a:solidFill>
                <a:latin typeface="Courier New" pitchFamily="49" charset="0"/>
                <a:cs typeface="Courier New" pitchFamily="49" charset="0"/>
              </a:rPr>
              <a:t>Connection closed by foreign host.</a:t>
            </a:r>
          </a:p>
          <a:p>
            <a:pPr>
              <a:buNone/>
            </a:pPr>
            <a:endParaRPr lang="en-US" dirty="0"/>
          </a:p>
        </p:txBody>
      </p:sp>
      <p:sp>
        <p:nvSpPr>
          <p:cNvPr id="4" name="Rounded Rectangle 3"/>
          <p:cNvSpPr/>
          <p:nvPr/>
        </p:nvSpPr>
        <p:spPr>
          <a:xfrm>
            <a:off x="7086600" y="5638800"/>
            <a:ext cx="2209800" cy="3048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Server Message</a:t>
            </a:r>
          </a:p>
        </p:txBody>
      </p:sp>
      <p:cxnSp>
        <p:nvCxnSpPr>
          <p:cNvPr id="6" name="Straight Arrow Connector 5"/>
          <p:cNvCxnSpPr>
            <a:stCxn id="4" idx="1"/>
          </p:cNvCxnSpPr>
          <p:nvPr/>
        </p:nvCxnSpPr>
        <p:spPr>
          <a:xfrm rot="10800000" flipV="1">
            <a:off x="4572000" y="5791200"/>
            <a:ext cx="2514600" cy="228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TCP Server</a:t>
            </a:r>
          </a:p>
        </p:txBody>
      </p:sp>
      <p:sp>
        <p:nvSpPr>
          <p:cNvPr id="3" name="Content Placeholder 2"/>
          <p:cNvSpPr>
            <a:spLocks noGrp="1"/>
          </p:cNvSpPr>
          <p:nvPr>
            <p:ph idx="1"/>
          </p:nvPr>
        </p:nvSpPr>
        <p:spPr/>
        <p:txBody>
          <a:bodyPr>
            <a:normAutofit/>
          </a:bodyPr>
          <a:lstStyle/>
          <a:p>
            <a:r>
              <a:rPr lang="en-US" dirty="0"/>
              <a:t>Client socket and address</a:t>
            </a:r>
          </a:p>
          <a:p>
            <a:pPr lvl="1">
              <a:lnSpc>
                <a:spcPct val="75000"/>
              </a:lnSpc>
              <a:buNone/>
            </a:pPr>
            <a:r>
              <a:rPr lang="en-US" sz="1600" b="1" dirty="0">
                <a:solidFill>
                  <a:schemeClr val="tx1">
                    <a:lumMod val="75000"/>
                    <a:lumOff val="25000"/>
                  </a:schemeClr>
                </a:solidFill>
                <a:latin typeface="Courier New" pitchFamily="49" charset="0"/>
                <a:cs typeface="Courier New" pitchFamily="49" charset="0"/>
              </a:rPr>
              <a:t>from socket import *</a:t>
            </a:r>
          </a:p>
          <a:p>
            <a:pPr lvl="1">
              <a:lnSpc>
                <a:spcPct val="75000"/>
              </a:lnSpc>
              <a:buNone/>
            </a:pPr>
            <a:r>
              <a:rPr lang="en-US" sz="1600" b="1" dirty="0">
                <a:solidFill>
                  <a:schemeClr val="tx1">
                    <a:lumMod val="75000"/>
                    <a:lumOff val="25000"/>
                  </a:schemeClr>
                </a:solidFill>
                <a:latin typeface="Courier New" pitchFamily="49" charset="0"/>
                <a:cs typeface="Courier New" pitchFamily="49" charset="0"/>
              </a:rPr>
              <a:t>s = socket(AF_INET,SOCK_STREAM)</a:t>
            </a:r>
          </a:p>
          <a:p>
            <a:pPr lvl="1">
              <a:lnSpc>
                <a:spcPct val="75000"/>
              </a:lnSpc>
              <a:buNone/>
            </a:pPr>
            <a:r>
              <a:rPr lang="en-US" sz="1600" b="1" dirty="0" err="1">
                <a:solidFill>
                  <a:schemeClr val="tx1">
                    <a:lumMod val="75000"/>
                    <a:lumOff val="25000"/>
                  </a:schemeClr>
                </a:solidFill>
                <a:latin typeface="Courier New" pitchFamily="49" charset="0"/>
                <a:cs typeface="Courier New" pitchFamily="49" charset="0"/>
              </a:rPr>
              <a:t>s.bind</a:t>
            </a:r>
            <a:r>
              <a:rPr lang="en-US" sz="1600" b="1" dirty="0">
                <a:solidFill>
                  <a:schemeClr val="tx1">
                    <a:lumMod val="75000"/>
                    <a:lumOff val="25000"/>
                  </a:schemeClr>
                </a:solidFill>
                <a:latin typeface="Courier New" pitchFamily="49" charset="0"/>
                <a:cs typeface="Courier New" pitchFamily="49" charset="0"/>
              </a:rPr>
              <a:t>(("",9000))</a:t>
            </a:r>
          </a:p>
          <a:p>
            <a:pPr lvl="1">
              <a:lnSpc>
                <a:spcPct val="75000"/>
              </a:lnSpc>
              <a:buNone/>
            </a:pPr>
            <a:r>
              <a:rPr lang="en-US" sz="1600" b="1" dirty="0" err="1">
                <a:solidFill>
                  <a:schemeClr val="tx1">
                    <a:lumMod val="75000"/>
                    <a:lumOff val="25000"/>
                  </a:schemeClr>
                </a:solidFill>
                <a:latin typeface="Courier New" pitchFamily="49" charset="0"/>
                <a:cs typeface="Courier New" pitchFamily="49" charset="0"/>
              </a:rPr>
              <a:t>s.listen</a:t>
            </a:r>
            <a:r>
              <a:rPr lang="en-US" sz="1600" b="1" dirty="0">
                <a:solidFill>
                  <a:schemeClr val="tx1">
                    <a:lumMod val="75000"/>
                    <a:lumOff val="25000"/>
                  </a:schemeClr>
                </a:solidFill>
                <a:latin typeface="Courier New" pitchFamily="49" charset="0"/>
                <a:cs typeface="Courier New" pitchFamily="49" charset="0"/>
              </a:rPr>
              <a:t>(5)</a:t>
            </a:r>
          </a:p>
          <a:p>
            <a:pPr lvl="1">
              <a:lnSpc>
                <a:spcPct val="75000"/>
              </a:lnSpc>
              <a:buNone/>
            </a:pPr>
            <a:r>
              <a:rPr lang="en-US" sz="1600" b="1" dirty="0">
                <a:solidFill>
                  <a:schemeClr val="tx1">
                    <a:lumMod val="75000"/>
                    <a:lumOff val="25000"/>
                  </a:schemeClr>
                </a:solidFill>
                <a:latin typeface="Courier New" pitchFamily="49" charset="0"/>
                <a:cs typeface="Courier New" pitchFamily="49" charset="0"/>
              </a:rPr>
              <a:t>while True:</a:t>
            </a:r>
          </a:p>
          <a:p>
            <a:pPr lvl="1">
              <a:lnSpc>
                <a:spcPct val="75000"/>
              </a:lnSpc>
              <a:buNone/>
            </a:pPr>
            <a:r>
              <a:rPr lang="en-US" sz="1600" b="1" dirty="0">
                <a:solidFill>
                  <a:schemeClr val="tx1">
                    <a:lumMod val="75000"/>
                    <a:lumOff val="25000"/>
                  </a:schemeClr>
                </a:solidFill>
                <a:latin typeface="Courier New" pitchFamily="49" charset="0"/>
                <a:cs typeface="Courier New" pitchFamily="49" charset="0"/>
              </a:rPr>
              <a:t>	</a:t>
            </a:r>
            <a:r>
              <a:rPr lang="en-US" sz="1600" b="1" dirty="0" err="1">
                <a:solidFill>
                  <a:schemeClr val="tx1">
                    <a:lumMod val="75000"/>
                    <a:lumOff val="25000"/>
                  </a:schemeClr>
                </a:solidFill>
                <a:latin typeface="Courier New" pitchFamily="49" charset="0"/>
                <a:cs typeface="Courier New" pitchFamily="49" charset="0"/>
              </a:rPr>
              <a:t>c,a</a:t>
            </a:r>
            <a:r>
              <a:rPr lang="en-US" sz="1600" b="1" dirty="0">
                <a:solidFill>
                  <a:schemeClr val="tx1">
                    <a:lumMod val="75000"/>
                    <a:lumOff val="25000"/>
                  </a:schemeClr>
                </a:solidFill>
                <a:latin typeface="Courier New" pitchFamily="49" charset="0"/>
                <a:cs typeface="Courier New" pitchFamily="49" charset="0"/>
              </a:rPr>
              <a:t> = </a:t>
            </a:r>
            <a:r>
              <a:rPr lang="en-US" sz="1600" b="1" dirty="0" err="1">
                <a:solidFill>
                  <a:schemeClr val="tx1">
                    <a:lumMod val="75000"/>
                    <a:lumOff val="25000"/>
                  </a:schemeClr>
                </a:solidFill>
                <a:latin typeface="Courier New" pitchFamily="49" charset="0"/>
                <a:cs typeface="Courier New" pitchFamily="49" charset="0"/>
              </a:rPr>
              <a:t>s.accept</a:t>
            </a:r>
            <a:r>
              <a:rPr lang="en-US" sz="1600" b="1" dirty="0">
                <a:solidFill>
                  <a:schemeClr val="tx1">
                    <a:lumMod val="75000"/>
                    <a:lumOff val="25000"/>
                  </a:schemeClr>
                </a:solidFill>
                <a:latin typeface="Courier New" pitchFamily="49" charset="0"/>
                <a:cs typeface="Courier New" pitchFamily="49" charset="0"/>
              </a:rPr>
              <a:t>()</a:t>
            </a:r>
          </a:p>
          <a:p>
            <a:pPr lvl="1">
              <a:lnSpc>
                <a:spcPct val="75000"/>
              </a:lnSpc>
              <a:buNone/>
            </a:pPr>
            <a:r>
              <a:rPr lang="en-US" sz="1600" b="1" dirty="0">
                <a:solidFill>
                  <a:schemeClr val="tx1">
                    <a:lumMod val="75000"/>
                    <a:lumOff val="25000"/>
                  </a:schemeClr>
                </a:solidFill>
                <a:latin typeface="Courier New" pitchFamily="49" charset="0"/>
                <a:cs typeface="Courier New" pitchFamily="49" charset="0"/>
              </a:rPr>
              <a:t>	print "Received connection from", a</a:t>
            </a:r>
          </a:p>
          <a:p>
            <a:pPr lvl="1">
              <a:lnSpc>
                <a:spcPct val="75000"/>
              </a:lnSpc>
              <a:buNone/>
            </a:pPr>
            <a:r>
              <a:rPr lang="en-US" sz="1600" b="1" dirty="0">
                <a:solidFill>
                  <a:schemeClr val="tx1">
                    <a:lumMod val="75000"/>
                    <a:lumOff val="25000"/>
                  </a:schemeClr>
                </a:solidFill>
                <a:latin typeface="Courier New" pitchFamily="49" charset="0"/>
                <a:cs typeface="Courier New" pitchFamily="49" charset="0"/>
              </a:rPr>
              <a:t>	</a:t>
            </a:r>
            <a:r>
              <a:rPr lang="en-US" sz="1600" b="1" dirty="0" err="1">
                <a:solidFill>
                  <a:schemeClr val="tx1">
                    <a:lumMod val="75000"/>
                    <a:lumOff val="25000"/>
                  </a:schemeClr>
                </a:solidFill>
                <a:latin typeface="Courier New" pitchFamily="49" charset="0"/>
                <a:cs typeface="Courier New" pitchFamily="49" charset="0"/>
              </a:rPr>
              <a:t>c.send</a:t>
            </a:r>
            <a:r>
              <a:rPr lang="en-US" sz="1600" b="1" dirty="0">
                <a:solidFill>
                  <a:schemeClr val="tx1">
                    <a:lumMod val="75000"/>
                    <a:lumOff val="25000"/>
                  </a:schemeClr>
                </a:solidFill>
                <a:latin typeface="Courier New" pitchFamily="49" charset="0"/>
                <a:cs typeface="Courier New" pitchFamily="49" charset="0"/>
              </a:rPr>
              <a:t>("Hello %s\n" % a[0])</a:t>
            </a:r>
          </a:p>
          <a:p>
            <a:pPr lvl="1">
              <a:lnSpc>
                <a:spcPct val="75000"/>
              </a:lnSpc>
              <a:buNone/>
            </a:pPr>
            <a:r>
              <a:rPr lang="en-US" sz="1600" b="1" dirty="0">
                <a:solidFill>
                  <a:schemeClr val="tx1">
                    <a:lumMod val="75000"/>
                    <a:lumOff val="25000"/>
                  </a:schemeClr>
                </a:solidFill>
                <a:latin typeface="Courier New" pitchFamily="49" charset="0"/>
                <a:cs typeface="Courier New" pitchFamily="49" charset="0"/>
              </a:rPr>
              <a:t>	</a:t>
            </a:r>
            <a:r>
              <a:rPr lang="en-US" sz="1600" b="1" dirty="0" err="1">
                <a:solidFill>
                  <a:schemeClr val="tx1">
                    <a:lumMod val="75000"/>
                    <a:lumOff val="25000"/>
                  </a:schemeClr>
                </a:solidFill>
                <a:latin typeface="Courier New" pitchFamily="49" charset="0"/>
                <a:cs typeface="Courier New" pitchFamily="49" charset="0"/>
              </a:rPr>
              <a:t>c.close</a:t>
            </a:r>
            <a:r>
              <a:rPr lang="en-US" sz="1600" b="1" dirty="0">
                <a:solidFill>
                  <a:schemeClr val="tx1">
                    <a:lumMod val="75000"/>
                    <a:lumOff val="25000"/>
                  </a:schemeClr>
                </a:solidFill>
                <a:latin typeface="Courier New" pitchFamily="49" charset="0"/>
                <a:cs typeface="Courier New" pitchFamily="49" charset="0"/>
              </a:rPr>
              <a:t>()</a:t>
            </a:r>
          </a:p>
          <a:p>
            <a:pPr lvl="1">
              <a:lnSpc>
                <a:spcPct val="75000"/>
              </a:lnSpc>
              <a:buNone/>
            </a:pPr>
            <a:endParaRPr lang="en-US" sz="1600" b="1" dirty="0">
              <a:solidFill>
                <a:schemeClr val="tx1">
                  <a:lumMod val="75000"/>
                  <a:lumOff val="25000"/>
                </a:schemeClr>
              </a:solidFill>
              <a:latin typeface="Courier New" pitchFamily="49" charset="0"/>
              <a:cs typeface="Courier New" pitchFamily="49" charset="0"/>
            </a:endParaRPr>
          </a:p>
          <a:p>
            <a:pPr lvl="1">
              <a:lnSpc>
                <a:spcPct val="75000"/>
              </a:lnSpc>
              <a:buNone/>
            </a:pPr>
            <a:r>
              <a:rPr lang="en-US" sz="3200" dirty="0" err="1"/>
              <a:t>c,a</a:t>
            </a:r>
            <a:r>
              <a:rPr lang="en-US" sz="3200" dirty="0"/>
              <a:t> = </a:t>
            </a:r>
            <a:r>
              <a:rPr lang="en-US" sz="3200" dirty="0" err="1"/>
              <a:t>s.accept</a:t>
            </a:r>
            <a:r>
              <a:rPr lang="en-US" sz="3200" dirty="0"/>
              <a:t>()</a:t>
            </a:r>
          </a:p>
        </p:txBody>
      </p:sp>
      <p:sp>
        <p:nvSpPr>
          <p:cNvPr id="4" name="Rounded Rectangle 3"/>
          <p:cNvSpPr/>
          <p:nvPr/>
        </p:nvSpPr>
        <p:spPr>
          <a:xfrm>
            <a:off x="7391400" y="2514600"/>
            <a:ext cx="3849848" cy="609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dirty="0"/>
              <a:t>Accept returns a pair:</a:t>
            </a:r>
          </a:p>
          <a:p>
            <a:r>
              <a:rPr lang="en-US" dirty="0"/>
              <a:t>(</a:t>
            </a:r>
            <a:r>
              <a:rPr lang="en-US" dirty="0" err="1"/>
              <a:t>client_socket</a:t>
            </a:r>
            <a:r>
              <a:rPr lang="en-US" dirty="0"/>
              <a:t>, </a:t>
            </a:r>
            <a:r>
              <a:rPr lang="en-US" dirty="0" err="1"/>
              <a:t>addr</a:t>
            </a:r>
            <a:r>
              <a:rPr lang="en-US" dirty="0"/>
              <a:t>)</a:t>
            </a:r>
          </a:p>
        </p:txBody>
      </p:sp>
      <p:cxnSp>
        <p:nvCxnSpPr>
          <p:cNvPr id="5" name="Straight Arrow Connector 4"/>
          <p:cNvCxnSpPr>
            <a:cxnSpLocks/>
            <a:stCxn id="4" idx="1"/>
          </p:cNvCxnSpPr>
          <p:nvPr/>
        </p:nvCxnSpPr>
        <p:spPr>
          <a:xfrm flipH="1">
            <a:off x="3942826" y="2819400"/>
            <a:ext cx="3448574" cy="133125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7" name="Rounded Rectangle 6"/>
          <p:cNvSpPr/>
          <p:nvPr/>
        </p:nvSpPr>
        <p:spPr>
          <a:xfrm>
            <a:off x="5038858" y="6014150"/>
            <a:ext cx="6080843" cy="609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dirty="0"/>
              <a:t>&lt;</a:t>
            </a:r>
            <a:r>
              <a:rPr lang="en-US" dirty="0" err="1"/>
              <a:t>socket._socketobject</a:t>
            </a:r>
            <a:r>
              <a:rPr lang="en-US" dirty="0"/>
              <a:t> object at 0x3be30&gt;</a:t>
            </a:r>
          </a:p>
          <a:p>
            <a:r>
              <a:rPr lang="en-US" dirty="0"/>
              <a:t>This is a new socket that </a:t>
            </a:r>
            <a:r>
              <a:rPr lang="en-US" sz="1200" dirty="0"/>
              <a:t>is</a:t>
            </a:r>
            <a:r>
              <a:rPr lang="en-US" dirty="0"/>
              <a:t> used for data</a:t>
            </a:r>
          </a:p>
        </p:txBody>
      </p:sp>
      <p:sp>
        <p:nvSpPr>
          <p:cNvPr id="8" name="Rounded Rectangle 7"/>
          <p:cNvSpPr/>
          <p:nvPr/>
        </p:nvSpPr>
        <p:spPr>
          <a:xfrm>
            <a:off x="4725085" y="4984172"/>
            <a:ext cx="7280945" cy="609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dirty="0"/>
              <a:t>("104.23.11.4",27743) </a:t>
            </a:r>
          </a:p>
          <a:p>
            <a:r>
              <a:rPr lang="en-US" dirty="0"/>
              <a:t>This is a network /port address of the client that is connected</a:t>
            </a:r>
          </a:p>
        </p:txBody>
      </p:sp>
      <p:cxnSp>
        <p:nvCxnSpPr>
          <p:cNvPr id="10" name="Straight Arrow Connector 9"/>
          <p:cNvCxnSpPr>
            <a:cxnSpLocks/>
          </p:cNvCxnSpPr>
          <p:nvPr/>
        </p:nvCxnSpPr>
        <p:spPr>
          <a:xfrm>
            <a:off x="1862356" y="6014150"/>
            <a:ext cx="3028426" cy="35573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cxnSpLocks/>
          </p:cNvCxnSpPr>
          <p:nvPr/>
        </p:nvCxnSpPr>
        <p:spPr>
          <a:xfrm flipV="1">
            <a:off x="2340528" y="5288973"/>
            <a:ext cx="2384557" cy="37359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BC013-477B-47E7-B632-302FA9D1960F}"/>
              </a:ext>
            </a:extLst>
          </p:cNvPr>
          <p:cNvSpPr>
            <a:spLocks noGrp="1"/>
          </p:cNvSpPr>
          <p:nvPr>
            <p:ph type="title"/>
          </p:nvPr>
        </p:nvSpPr>
        <p:spPr/>
        <p:txBody>
          <a:bodyPr/>
          <a:lstStyle/>
          <a:p>
            <a:r>
              <a:rPr lang="en-US" dirty="0"/>
              <a:t>NON-OO APPROACH</a:t>
            </a:r>
            <a:endParaRPr lang="en-IN" dirty="0"/>
          </a:p>
        </p:txBody>
      </p:sp>
      <p:sp>
        <p:nvSpPr>
          <p:cNvPr id="3" name="Rectangle: Rounded Corners 2">
            <a:extLst>
              <a:ext uri="{FF2B5EF4-FFF2-40B4-BE49-F238E27FC236}">
                <a16:creationId xmlns:a16="http://schemas.microsoft.com/office/drawing/2014/main" id="{5FBA9974-19C6-4035-86A8-F62324011411}"/>
              </a:ext>
            </a:extLst>
          </p:cNvPr>
          <p:cNvSpPr/>
          <p:nvPr/>
        </p:nvSpPr>
        <p:spPr>
          <a:xfrm>
            <a:off x="7021585" y="2416029"/>
            <a:ext cx="1963024" cy="679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 A</a:t>
            </a:r>
            <a:endParaRPr lang="en-IN" dirty="0"/>
          </a:p>
        </p:txBody>
      </p:sp>
      <p:sp>
        <p:nvSpPr>
          <p:cNvPr id="5" name="Rectangle: Rounded Corners 4">
            <a:extLst>
              <a:ext uri="{FF2B5EF4-FFF2-40B4-BE49-F238E27FC236}">
                <a16:creationId xmlns:a16="http://schemas.microsoft.com/office/drawing/2014/main" id="{48D030F9-0DFD-452F-8854-64CCAA71D0D1}"/>
              </a:ext>
            </a:extLst>
          </p:cNvPr>
          <p:cNvSpPr/>
          <p:nvPr/>
        </p:nvSpPr>
        <p:spPr>
          <a:xfrm>
            <a:off x="3942826" y="2416029"/>
            <a:ext cx="1669409" cy="679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Script</a:t>
            </a:r>
            <a:endParaRPr lang="en-IN" dirty="0"/>
          </a:p>
        </p:txBody>
      </p:sp>
      <p:cxnSp>
        <p:nvCxnSpPr>
          <p:cNvPr id="7" name="Straight Arrow Connector 6">
            <a:extLst>
              <a:ext uri="{FF2B5EF4-FFF2-40B4-BE49-F238E27FC236}">
                <a16:creationId xmlns:a16="http://schemas.microsoft.com/office/drawing/2014/main" id="{7ABAAAE9-F089-486F-91BC-E6632C7C818A}"/>
              </a:ext>
            </a:extLst>
          </p:cNvPr>
          <p:cNvCxnSpPr>
            <a:stCxn id="5" idx="3"/>
            <a:endCxn id="3" idx="1"/>
          </p:cNvCxnSpPr>
          <p:nvPr/>
        </p:nvCxnSpPr>
        <p:spPr>
          <a:xfrm>
            <a:off x="5612235" y="2755784"/>
            <a:ext cx="140935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3" name="Rectangle: Rounded Corners 12">
            <a:extLst>
              <a:ext uri="{FF2B5EF4-FFF2-40B4-BE49-F238E27FC236}">
                <a16:creationId xmlns:a16="http://schemas.microsoft.com/office/drawing/2014/main" id="{90DC5C7C-76F9-49E3-AF63-4B8EDD93E281}"/>
              </a:ext>
            </a:extLst>
          </p:cNvPr>
          <p:cNvSpPr/>
          <p:nvPr/>
        </p:nvSpPr>
        <p:spPr>
          <a:xfrm>
            <a:off x="7021585" y="3888296"/>
            <a:ext cx="1963024" cy="679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 B</a:t>
            </a:r>
            <a:endParaRPr lang="en-IN" dirty="0"/>
          </a:p>
        </p:txBody>
      </p:sp>
      <p:sp>
        <p:nvSpPr>
          <p:cNvPr id="14" name="Rectangle: Rounded Corners 13">
            <a:extLst>
              <a:ext uri="{FF2B5EF4-FFF2-40B4-BE49-F238E27FC236}">
                <a16:creationId xmlns:a16="http://schemas.microsoft.com/office/drawing/2014/main" id="{B73FC6C7-BCF6-46A7-9C16-F513CECD1086}"/>
              </a:ext>
            </a:extLst>
          </p:cNvPr>
          <p:cNvSpPr/>
          <p:nvPr/>
        </p:nvSpPr>
        <p:spPr>
          <a:xfrm>
            <a:off x="3942826" y="3888296"/>
            <a:ext cx="1669409" cy="679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Script</a:t>
            </a:r>
            <a:endParaRPr lang="en-IN" dirty="0"/>
          </a:p>
        </p:txBody>
      </p:sp>
      <p:cxnSp>
        <p:nvCxnSpPr>
          <p:cNvPr id="15" name="Straight Arrow Connector 14">
            <a:extLst>
              <a:ext uri="{FF2B5EF4-FFF2-40B4-BE49-F238E27FC236}">
                <a16:creationId xmlns:a16="http://schemas.microsoft.com/office/drawing/2014/main" id="{F6E6F6F9-94F4-45BB-9D72-95AD0DA38578}"/>
              </a:ext>
            </a:extLst>
          </p:cNvPr>
          <p:cNvCxnSpPr>
            <a:stCxn id="14" idx="3"/>
          </p:cNvCxnSpPr>
          <p:nvPr/>
        </p:nvCxnSpPr>
        <p:spPr>
          <a:xfrm>
            <a:off x="5612235" y="4228051"/>
            <a:ext cx="140935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6" name="Arrow: Down 15">
            <a:extLst>
              <a:ext uri="{FF2B5EF4-FFF2-40B4-BE49-F238E27FC236}">
                <a16:creationId xmlns:a16="http://schemas.microsoft.com/office/drawing/2014/main" id="{3943F150-B156-41A1-8852-C9D5098CA892}"/>
              </a:ext>
            </a:extLst>
          </p:cNvPr>
          <p:cNvSpPr/>
          <p:nvPr/>
        </p:nvSpPr>
        <p:spPr>
          <a:xfrm>
            <a:off x="5897461" y="3238150"/>
            <a:ext cx="461394" cy="4201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471143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D2F4C-E1FF-4C52-BDC2-C6AD335E2465}"/>
              </a:ext>
            </a:extLst>
          </p:cNvPr>
          <p:cNvSpPr>
            <a:spLocks noGrp="1"/>
          </p:cNvSpPr>
          <p:nvPr>
            <p:ph type="title"/>
          </p:nvPr>
        </p:nvSpPr>
        <p:spPr/>
        <p:txBody>
          <a:bodyPr/>
          <a:lstStyle/>
          <a:p>
            <a:r>
              <a:rPr lang="en-US" dirty="0"/>
              <a:t>OO APPROACH</a:t>
            </a:r>
            <a:endParaRPr lang="en-IN" dirty="0"/>
          </a:p>
        </p:txBody>
      </p:sp>
      <p:sp>
        <p:nvSpPr>
          <p:cNvPr id="3" name="Rectangle: Rounded Corners 2">
            <a:extLst>
              <a:ext uri="{FF2B5EF4-FFF2-40B4-BE49-F238E27FC236}">
                <a16:creationId xmlns:a16="http://schemas.microsoft.com/office/drawing/2014/main" id="{EF3917EA-15D8-451B-89FA-08AA92EFBC45}"/>
              </a:ext>
            </a:extLst>
          </p:cNvPr>
          <p:cNvSpPr/>
          <p:nvPr/>
        </p:nvSpPr>
        <p:spPr>
          <a:xfrm>
            <a:off x="646111" y="2910979"/>
            <a:ext cx="1669409" cy="23321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Automation class</a:t>
            </a:r>
            <a:endParaRPr lang="en-IN" dirty="0"/>
          </a:p>
        </p:txBody>
      </p:sp>
      <p:sp>
        <p:nvSpPr>
          <p:cNvPr id="4" name="Rectangle: Rounded Corners 3">
            <a:extLst>
              <a:ext uri="{FF2B5EF4-FFF2-40B4-BE49-F238E27FC236}">
                <a16:creationId xmlns:a16="http://schemas.microsoft.com/office/drawing/2014/main" id="{63BECD62-DCD5-443E-8B17-54E48BD7E6FA}"/>
              </a:ext>
            </a:extLst>
          </p:cNvPr>
          <p:cNvSpPr/>
          <p:nvPr/>
        </p:nvSpPr>
        <p:spPr>
          <a:xfrm>
            <a:off x="7038363" y="2910979"/>
            <a:ext cx="1963024" cy="679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 A</a:t>
            </a:r>
            <a:endParaRPr lang="en-IN" dirty="0"/>
          </a:p>
        </p:txBody>
      </p:sp>
      <p:sp>
        <p:nvSpPr>
          <p:cNvPr id="5" name="Rectangle: Rounded Corners 4">
            <a:extLst>
              <a:ext uri="{FF2B5EF4-FFF2-40B4-BE49-F238E27FC236}">
                <a16:creationId xmlns:a16="http://schemas.microsoft.com/office/drawing/2014/main" id="{D0668F96-D692-4EA3-8997-5697BBDAC2B7}"/>
              </a:ext>
            </a:extLst>
          </p:cNvPr>
          <p:cNvSpPr/>
          <p:nvPr/>
        </p:nvSpPr>
        <p:spPr>
          <a:xfrm>
            <a:off x="3959604" y="2910979"/>
            <a:ext cx="1669409" cy="679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Script OBJ A</a:t>
            </a:r>
            <a:endParaRPr lang="en-IN" dirty="0"/>
          </a:p>
        </p:txBody>
      </p:sp>
      <p:cxnSp>
        <p:nvCxnSpPr>
          <p:cNvPr id="6" name="Straight Arrow Connector 5">
            <a:extLst>
              <a:ext uri="{FF2B5EF4-FFF2-40B4-BE49-F238E27FC236}">
                <a16:creationId xmlns:a16="http://schemas.microsoft.com/office/drawing/2014/main" id="{AD167A06-C6F4-4EF6-A38A-63E4FC50B102}"/>
              </a:ext>
            </a:extLst>
          </p:cNvPr>
          <p:cNvCxnSpPr>
            <a:stCxn id="5" idx="3"/>
            <a:endCxn id="4" idx="1"/>
          </p:cNvCxnSpPr>
          <p:nvPr/>
        </p:nvCxnSpPr>
        <p:spPr>
          <a:xfrm>
            <a:off x="5629013" y="3250734"/>
            <a:ext cx="140935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7" name="Rectangle: Rounded Corners 6">
            <a:extLst>
              <a:ext uri="{FF2B5EF4-FFF2-40B4-BE49-F238E27FC236}">
                <a16:creationId xmlns:a16="http://schemas.microsoft.com/office/drawing/2014/main" id="{2216758A-E55D-4C34-9786-A205576A7A41}"/>
              </a:ext>
            </a:extLst>
          </p:cNvPr>
          <p:cNvSpPr/>
          <p:nvPr/>
        </p:nvSpPr>
        <p:spPr>
          <a:xfrm>
            <a:off x="7038363" y="4383246"/>
            <a:ext cx="1963024" cy="679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 B</a:t>
            </a:r>
            <a:endParaRPr lang="en-IN" dirty="0"/>
          </a:p>
        </p:txBody>
      </p:sp>
      <p:sp>
        <p:nvSpPr>
          <p:cNvPr id="8" name="Rectangle: Rounded Corners 7">
            <a:extLst>
              <a:ext uri="{FF2B5EF4-FFF2-40B4-BE49-F238E27FC236}">
                <a16:creationId xmlns:a16="http://schemas.microsoft.com/office/drawing/2014/main" id="{E2889197-F633-4A2F-83B5-BBFFF7ADA704}"/>
              </a:ext>
            </a:extLst>
          </p:cNvPr>
          <p:cNvSpPr/>
          <p:nvPr/>
        </p:nvSpPr>
        <p:spPr>
          <a:xfrm>
            <a:off x="3959604" y="4383246"/>
            <a:ext cx="1669409" cy="679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Script OBJ B</a:t>
            </a:r>
            <a:endParaRPr lang="en-IN" dirty="0"/>
          </a:p>
        </p:txBody>
      </p:sp>
      <p:cxnSp>
        <p:nvCxnSpPr>
          <p:cNvPr id="9" name="Straight Arrow Connector 8">
            <a:extLst>
              <a:ext uri="{FF2B5EF4-FFF2-40B4-BE49-F238E27FC236}">
                <a16:creationId xmlns:a16="http://schemas.microsoft.com/office/drawing/2014/main" id="{0F229E41-A320-452F-9BB7-12AE93A57865}"/>
              </a:ext>
            </a:extLst>
          </p:cNvPr>
          <p:cNvCxnSpPr>
            <a:stCxn id="8" idx="3"/>
          </p:cNvCxnSpPr>
          <p:nvPr/>
        </p:nvCxnSpPr>
        <p:spPr>
          <a:xfrm>
            <a:off x="5629013" y="4723001"/>
            <a:ext cx="140935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2" name="Straight Arrow Connector 11">
            <a:extLst>
              <a:ext uri="{FF2B5EF4-FFF2-40B4-BE49-F238E27FC236}">
                <a16:creationId xmlns:a16="http://schemas.microsoft.com/office/drawing/2014/main" id="{9B047811-C678-47BA-9828-A71C32D4CF58}"/>
              </a:ext>
            </a:extLst>
          </p:cNvPr>
          <p:cNvCxnSpPr/>
          <p:nvPr/>
        </p:nvCxnSpPr>
        <p:spPr>
          <a:xfrm>
            <a:off x="2315520" y="3313651"/>
            <a:ext cx="1585361"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3" name="Straight Arrow Connector 12">
            <a:extLst>
              <a:ext uri="{FF2B5EF4-FFF2-40B4-BE49-F238E27FC236}">
                <a16:creationId xmlns:a16="http://schemas.microsoft.com/office/drawing/2014/main" id="{B657A5B0-CD51-404C-8503-DCD8BD90B1A4}"/>
              </a:ext>
            </a:extLst>
          </p:cNvPr>
          <p:cNvCxnSpPr>
            <a:cxnSpLocks/>
          </p:cNvCxnSpPr>
          <p:nvPr/>
        </p:nvCxnSpPr>
        <p:spPr>
          <a:xfrm>
            <a:off x="2315520" y="4723001"/>
            <a:ext cx="1644084"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542762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A76396A-5B3E-4E42-B5F2-ED8393B32FAD}"/>
              </a:ext>
            </a:extLst>
          </p:cNvPr>
          <p:cNvSpPr/>
          <p:nvPr/>
        </p:nvSpPr>
        <p:spPr>
          <a:xfrm>
            <a:off x="1234577" y="1294702"/>
            <a:ext cx="6391016" cy="503059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133170BD-DDA0-47A3-87D9-3FF9639B01B7}"/>
              </a:ext>
            </a:extLst>
          </p:cNvPr>
          <p:cNvSpPr/>
          <p:nvPr/>
        </p:nvSpPr>
        <p:spPr>
          <a:xfrm>
            <a:off x="1515611" y="2943498"/>
            <a:ext cx="5377343" cy="29697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1F805FA4-3B24-4E9D-8B06-D255751D8665}"/>
              </a:ext>
            </a:extLst>
          </p:cNvPr>
          <p:cNvSpPr>
            <a:spLocks noGrp="1"/>
          </p:cNvSpPr>
          <p:nvPr>
            <p:ph type="title"/>
          </p:nvPr>
        </p:nvSpPr>
        <p:spPr/>
        <p:txBody>
          <a:bodyPr/>
          <a:lstStyle/>
          <a:p>
            <a:r>
              <a:rPr lang="en-US" dirty="0"/>
              <a:t>Flask – MVC Architecture</a:t>
            </a:r>
            <a:endParaRPr lang="en-IN" dirty="0"/>
          </a:p>
        </p:txBody>
      </p:sp>
      <p:sp>
        <p:nvSpPr>
          <p:cNvPr id="3" name="Rectangle: Rounded Corners 2">
            <a:extLst>
              <a:ext uri="{FF2B5EF4-FFF2-40B4-BE49-F238E27FC236}">
                <a16:creationId xmlns:a16="http://schemas.microsoft.com/office/drawing/2014/main" id="{B2B1A330-1589-4C0D-9A01-E47D7F41757D}"/>
              </a:ext>
            </a:extLst>
          </p:cNvPr>
          <p:cNvSpPr/>
          <p:nvPr/>
        </p:nvSpPr>
        <p:spPr>
          <a:xfrm>
            <a:off x="2038525" y="3558329"/>
            <a:ext cx="1602297" cy="587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endParaRPr lang="en-IN" dirty="0"/>
          </a:p>
        </p:txBody>
      </p:sp>
      <p:sp>
        <p:nvSpPr>
          <p:cNvPr id="4" name="Rectangle: Rounded Corners 3">
            <a:extLst>
              <a:ext uri="{FF2B5EF4-FFF2-40B4-BE49-F238E27FC236}">
                <a16:creationId xmlns:a16="http://schemas.microsoft.com/office/drawing/2014/main" id="{23DACA7F-FB0F-49B1-9672-3AC9A71353D5}"/>
              </a:ext>
            </a:extLst>
          </p:cNvPr>
          <p:cNvSpPr/>
          <p:nvPr/>
        </p:nvSpPr>
        <p:spPr>
          <a:xfrm>
            <a:off x="4750967" y="3514987"/>
            <a:ext cx="1602297" cy="587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endParaRPr lang="en-IN" dirty="0"/>
          </a:p>
        </p:txBody>
      </p:sp>
      <p:sp>
        <p:nvSpPr>
          <p:cNvPr id="5" name="Rectangle: Rounded Corners 4">
            <a:extLst>
              <a:ext uri="{FF2B5EF4-FFF2-40B4-BE49-F238E27FC236}">
                <a16:creationId xmlns:a16="http://schemas.microsoft.com/office/drawing/2014/main" id="{900285D2-4792-4C59-A937-7088056EC299}"/>
              </a:ext>
            </a:extLst>
          </p:cNvPr>
          <p:cNvSpPr/>
          <p:nvPr/>
        </p:nvSpPr>
        <p:spPr>
          <a:xfrm>
            <a:off x="2038525" y="4311263"/>
            <a:ext cx="1602297" cy="587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endParaRPr lang="en-IN" dirty="0"/>
          </a:p>
        </p:txBody>
      </p:sp>
      <p:sp>
        <p:nvSpPr>
          <p:cNvPr id="7" name="Rectangle: Rounded Corners 6">
            <a:extLst>
              <a:ext uri="{FF2B5EF4-FFF2-40B4-BE49-F238E27FC236}">
                <a16:creationId xmlns:a16="http://schemas.microsoft.com/office/drawing/2014/main" id="{349C1884-E362-4810-BB83-BBE89DBB71AC}"/>
              </a:ext>
            </a:extLst>
          </p:cNvPr>
          <p:cNvSpPr/>
          <p:nvPr/>
        </p:nvSpPr>
        <p:spPr>
          <a:xfrm>
            <a:off x="9545277" y="4711138"/>
            <a:ext cx="1602297" cy="587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endParaRPr lang="en-IN" dirty="0"/>
          </a:p>
        </p:txBody>
      </p:sp>
      <p:sp>
        <p:nvSpPr>
          <p:cNvPr id="8" name="Rectangle: Rounded Corners 7">
            <a:extLst>
              <a:ext uri="{FF2B5EF4-FFF2-40B4-BE49-F238E27FC236}">
                <a16:creationId xmlns:a16="http://schemas.microsoft.com/office/drawing/2014/main" id="{ED59EB58-930C-4216-9356-BAA33EE3F3F5}"/>
              </a:ext>
            </a:extLst>
          </p:cNvPr>
          <p:cNvSpPr/>
          <p:nvPr/>
        </p:nvSpPr>
        <p:spPr>
          <a:xfrm>
            <a:off x="2038525" y="1882250"/>
            <a:ext cx="1619075" cy="5543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endParaRPr lang="en-IN" dirty="0"/>
          </a:p>
        </p:txBody>
      </p:sp>
      <p:sp>
        <p:nvSpPr>
          <p:cNvPr id="9" name="Oval 8">
            <a:extLst>
              <a:ext uri="{FF2B5EF4-FFF2-40B4-BE49-F238E27FC236}">
                <a16:creationId xmlns:a16="http://schemas.microsoft.com/office/drawing/2014/main" id="{893F8DA2-E48B-4657-9803-17D1A09AA214}"/>
              </a:ext>
            </a:extLst>
          </p:cNvPr>
          <p:cNvSpPr/>
          <p:nvPr/>
        </p:nvSpPr>
        <p:spPr>
          <a:xfrm>
            <a:off x="3200400" y="5176978"/>
            <a:ext cx="914400" cy="5872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Dev</a:t>
            </a:r>
            <a:endParaRPr lang="en-IN" dirty="0"/>
          </a:p>
        </p:txBody>
      </p:sp>
      <p:sp>
        <p:nvSpPr>
          <p:cNvPr id="10" name="Arrow: Up 9">
            <a:extLst>
              <a:ext uri="{FF2B5EF4-FFF2-40B4-BE49-F238E27FC236}">
                <a16:creationId xmlns:a16="http://schemas.microsoft.com/office/drawing/2014/main" id="{63E847C3-CF3C-44F9-860C-AFE95900EF7B}"/>
              </a:ext>
            </a:extLst>
          </p:cNvPr>
          <p:cNvSpPr/>
          <p:nvPr/>
        </p:nvSpPr>
        <p:spPr>
          <a:xfrm>
            <a:off x="2550253" y="2465644"/>
            <a:ext cx="448809" cy="10783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7D8561FF-3192-4DDD-96F0-30FE9BF4D32B}"/>
              </a:ext>
            </a:extLst>
          </p:cNvPr>
          <p:cNvSpPr/>
          <p:nvPr/>
        </p:nvSpPr>
        <p:spPr>
          <a:xfrm>
            <a:off x="4750966" y="1896949"/>
            <a:ext cx="1602297" cy="587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Templates</a:t>
            </a:r>
            <a:endParaRPr lang="en-IN" dirty="0"/>
          </a:p>
        </p:txBody>
      </p:sp>
      <p:cxnSp>
        <p:nvCxnSpPr>
          <p:cNvPr id="13" name="Straight Arrow Connector 12">
            <a:extLst>
              <a:ext uri="{FF2B5EF4-FFF2-40B4-BE49-F238E27FC236}">
                <a16:creationId xmlns:a16="http://schemas.microsoft.com/office/drawing/2014/main" id="{58CEF9C4-0D67-4803-BC0C-AC4165C9B434}"/>
              </a:ext>
            </a:extLst>
          </p:cNvPr>
          <p:cNvCxnSpPr>
            <a:cxnSpLocks/>
          </p:cNvCxnSpPr>
          <p:nvPr/>
        </p:nvCxnSpPr>
        <p:spPr>
          <a:xfrm flipH="1">
            <a:off x="5552114" y="2513181"/>
            <a:ext cx="1" cy="1030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634378F-78BF-49FC-A1CE-AE708C57FD74}"/>
              </a:ext>
            </a:extLst>
          </p:cNvPr>
          <p:cNvCxnSpPr/>
          <p:nvPr/>
        </p:nvCxnSpPr>
        <p:spPr>
          <a:xfrm>
            <a:off x="3657600" y="3851944"/>
            <a:ext cx="10933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9746B04-2229-4DCD-98BC-51209E46A737}"/>
              </a:ext>
            </a:extLst>
          </p:cNvPr>
          <p:cNvCxnSpPr>
            <a:cxnSpLocks/>
          </p:cNvCxnSpPr>
          <p:nvPr/>
        </p:nvCxnSpPr>
        <p:spPr>
          <a:xfrm>
            <a:off x="7617203" y="4980983"/>
            <a:ext cx="1928074" cy="0"/>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sp>
        <p:nvSpPr>
          <p:cNvPr id="19" name="TextBox 18">
            <a:extLst>
              <a:ext uri="{FF2B5EF4-FFF2-40B4-BE49-F238E27FC236}">
                <a16:creationId xmlns:a16="http://schemas.microsoft.com/office/drawing/2014/main" id="{2CEE0D5B-AA7D-4DCE-BCB1-AC034C360D2E}"/>
              </a:ext>
            </a:extLst>
          </p:cNvPr>
          <p:cNvSpPr txBox="1"/>
          <p:nvPr/>
        </p:nvSpPr>
        <p:spPr>
          <a:xfrm>
            <a:off x="1560352" y="1384183"/>
            <a:ext cx="1820411" cy="369332"/>
          </a:xfrm>
          <a:prstGeom prst="rect">
            <a:avLst/>
          </a:prstGeom>
          <a:noFill/>
        </p:spPr>
        <p:txBody>
          <a:bodyPr wrap="square" rtlCol="0">
            <a:spAutoFit/>
          </a:bodyPr>
          <a:lstStyle/>
          <a:p>
            <a:r>
              <a:rPr lang="en-US" dirty="0"/>
              <a:t>Server</a:t>
            </a:r>
            <a:endParaRPr lang="en-IN" dirty="0"/>
          </a:p>
        </p:txBody>
      </p:sp>
      <p:sp>
        <p:nvSpPr>
          <p:cNvPr id="20" name="TextBox 19">
            <a:extLst>
              <a:ext uri="{FF2B5EF4-FFF2-40B4-BE49-F238E27FC236}">
                <a16:creationId xmlns:a16="http://schemas.microsoft.com/office/drawing/2014/main" id="{DF915672-B4B6-45C3-AC8C-625EA7E1C6AD}"/>
              </a:ext>
            </a:extLst>
          </p:cNvPr>
          <p:cNvSpPr txBox="1"/>
          <p:nvPr/>
        </p:nvSpPr>
        <p:spPr>
          <a:xfrm>
            <a:off x="5450912" y="5378632"/>
            <a:ext cx="1025389" cy="369332"/>
          </a:xfrm>
          <a:prstGeom prst="rect">
            <a:avLst/>
          </a:prstGeom>
          <a:noFill/>
        </p:spPr>
        <p:txBody>
          <a:bodyPr wrap="square" rtlCol="0">
            <a:spAutoFit/>
          </a:bodyPr>
          <a:lstStyle/>
          <a:p>
            <a:r>
              <a:rPr lang="en-US" dirty="0"/>
              <a:t>FLASK</a:t>
            </a:r>
            <a:endParaRPr lang="en-IN" dirty="0"/>
          </a:p>
        </p:txBody>
      </p:sp>
      <p:sp>
        <p:nvSpPr>
          <p:cNvPr id="21" name="Rectangle: Rounded Corners 20">
            <a:extLst>
              <a:ext uri="{FF2B5EF4-FFF2-40B4-BE49-F238E27FC236}">
                <a16:creationId xmlns:a16="http://schemas.microsoft.com/office/drawing/2014/main" id="{6FF6C336-5B41-40AC-9827-4478BBE23BB0}"/>
              </a:ext>
            </a:extLst>
          </p:cNvPr>
          <p:cNvSpPr/>
          <p:nvPr/>
        </p:nvSpPr>
        <p:spPr>
          <a:xfrm>
            <a:off x="6353263" y="4823670"/>
            <a:ext cx="1272330" cy="36879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Socket</a:t>
            </a:r>
            <a:endParaRPr lang="en-IN" dirty="0"/>
          </a:p>
        </p:txBody>
      </p:sp>
      <p:sp>
        <p:nvSpPr>
          <p:cNvPr id="22" name="Rectangle: Rounded Corners 21">
            <a:extLst>
              <a:ext uri="{FF2B5EF4-FFF2-40B4-BE49-F238E27FC236}">
                <a16:creationId xmlns:a16="http://schemas.microsoft.com/office/drawing/2014/main" id="{F351B43A-914C-4901-89CA-7CB732F80B87}"/>
              </a:ext>
            </a:extLst>
          </p:cNvPr>
          <p:cNvSpPr/>
          <p:nvPr/>
        </p:nvSpPr>
        <p:spPr>
          <a:xfrm>
            <a:off x="4588778" y="4337108"/>
            <a:ext cx="1686187" cy="9612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a:p>
            <a:pPr algn="ctr"/>
            <a:r>
              <a:rPr lang="en-US" dirty="0"/>
              <a:t>Component</a:t>
            </a:r>
          </a:p>
          <a:p>
            <a:pPr algn="ctr"/>
            <a:r>
              <a:rPr lang="en-US" dirty="0"/>
              <a:t>WSGI</a:t>
            </a:r>
            <a:endParaRPr lang="en-IN" dirty="0"/>
          </a:p>
        </p:txBody>
      </p:sp>
    </p:spTree>
    <p:extLst>
      <p:ext uri="{BB962C8B-B14F-4D97-AF65-F5344CB8AC3E}">
        <p14:creationId xmlns:p14="http://schemas.microsoft.com/office/powerpoint/2010/main" val="27716048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E2554-5019-4337-ACCE-CD4FCE704FA5}"/>
              </a:ext>
            </a:extLst>
          </p:cNvPr>
          <p:cNvSpPr>
            <a:spLocks noGrp="1"/>
          </p:cNvSpPr>
          <p:nvPr>
            <p:ph type="title"/>
          </p:nvPr>
        </p:nvSpPr>
        <p:spPr/>
        <p:txBody>
          <a:bodyPr/>
          <a:lstStyle/>
          <a:p>
            <a:r>
              <a:rPr lang="en-US" dirty="0"/>
              <a:t>Testing</a:t>
            </a:r>
            <a:endParaRPr lang="en-IN" dirty="0"/>
          </a:p>
        </p:txBody>
      </p:sp>
      <p:sp>
        <p:nvSpPr>
          <p:cNvPr id="3" name="Rectangle 2">
            <a:extLst>
              <a:ext uri="{FF2B5EF4-FFF2-40B4-BE49-F238E27FC236}">
                <a16:creationId xmlns:a16="http://schemas.microsoft.com/office/drawing/2014/main" id="{2F196CB2-1555-48B0-8195-2EF2C325A88B}"/>
              </a:ext>
            </a:extLst>
          </p:cNvPr>
          <p:cNvSpPr/>
          <p:nvPr/>
        </p:nvSpPr>
        <p:spPr>
          <a:xfrm>
            <a:off x="1683390" y="2834441"/>
            <a:ext cx="5377343" cy="29697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4" name="Oval 3">
            <a:extLst>
              <a:ext uri="{FF2B5EF4-FFF2-40B4-BE49-F238E27FC236}">
                <a16:creationId xmlns:a16="http://schemas.microsoft.com/office/drawing/2014/main" id="{5E91DCAE-F5E3-4197-8261-146748AFA954}"/>
              </a:ext>
            </a:extLst>
          </p:cNvPr>
          <p:cNvSpPr/>
          <p:nvPr/>
        </p:nvSpPr>
        <p:spPr>
          <a:xfrm>
            <a:off x="3686961" y="4145132"/>
            <a:ext cx="1279322" cy="5872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Dev</a:t>
            </a:r>
            <a:endParaRPr lang="en-IN" dirty="0"/>
          </a:p>
        </p:txBody>
      </p:sp>
      <p:sp>
        <p:nvSpPr>
          <p:cNvPr id="5" name="Oval 4">
            <a:extLst>
              <a:ext uri="{FF2B5EF4-FFF2-40B4-BE49-F238E27FC236}">
                <a16:creationId xmlns:a16="http://schemas.microsoft.com/office/drawing/2014/main" id="{3A83ABDB-DCC1-4F38-914A-DEF7FBF63DAB}"/>
              </a:ext>
            </a:extLst>
          </p:cNvPr>
          <p:cNvSpPr/>
          <p:nvPr/>
        </p:nvSpPr>
        <p:spPr>
          <a:xfrm>
            <a:off x="9216703" y="4025677"/>
            <a:ext cx="1361813" cy="5872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Tester</a:t>
            </a:r>
            <a:endParaRPr lang="en-IN" dirty="0"/>
          </a:p>
        </p:txBody>
      </p:sp>
    </p:spTree>
    <p:extLst>
      <p:ext uri="{BB962C8B-B14F-4D97-AF65-F5344CB8AC3E}">
        <p14:creationId xmlns:p14="http://schemas.microsoft.com/office/powerpoint/2010/main" val="3049647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Closing a File</a:t>
            </a:r>
          </a:p>
        </p:txBody>
      </p:sp>
      <p:sp>
        <p:nvSpPr>
          <p:cNvPr id="3" name="Content Placeholder 2"/>
          <p:cNvSpPr>
            <a:spLocks noGrp="1"/>
          </p:cNvSpPr>
          <p:nvPr>
            <p:ph idx="1"/>
          </p:nvPr>
        </p:nvSpPr>
        <p:spPr/>
        <p:txBody>
          <a:bodyPr>
            <a:normAutofit/>
          </a:bodyPr>
          <a:lstStyle/>
          <a:p>
            <a:r>
              <a:rPr lang="en-US" sz="2600" dirty="0"/>
              <a:t>The </a:t>
            </a:r>
            <a:r>
              <a:rPr lang="en-US" sz="2600" b="1" dirty="0"/>
              <a:t>close() </a:t>
            </a:r>
            <a:r>
              <a:rPr lang="en-US" sz="2600" dirty="0"/>
              <a:t>method of a file object flushes any unwritten information and closes the file object, after which no more writing can be done</a:t>
            </a:r>
          </a:p>
          <a:p>
            <a:r>
              <a:rPr lang="en-US" sz="2600" dirty="0"/>
              <a:t>Python automatically closes a file when the reference object of a file is reassigned to another file </a:t>
            </a:r>
          </a:p>
          <a:p>
            <a:r>
              <a:rPr lang="en-US" sz="2600" dirty="0"/>
              <a:t>It is a good practice to use the close() method to close a file</a:t>
            </a:r>
          </a:p>
          <a:p>
            <a:r>
              <a:rPr lang="en-US" sz="2600" dirty="0"/>
              <a:t>Syntax:</a:t>
            </a:r>
          </a:p>
          <a:p>
            <a:pPr>
              <a:buNone/>
            </a:pPr>
            <a:r>
              <a:rPr lang="en-US" sz="2600" b="1" dirty="0"/>
              <a:t>	</a:t>
            </a:r>
            <a:r>
              <a:rPr lang="en-US" sz="2600" b="1" dirty="0" err="1"/>
              <a:t>file_object.close</a:t>
            </a:r>
            <a:r>
              <a:rPr lang="en-US" sz="2600" b="1" dirty="0"/>
              <a: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Built-in Methods: Input</a:t>
            </a:r>
          </a:p>
        </p:txBody>
      </p:sp>
      <p:sp>
        <p:nvSpPr>
          <p:cNvPr id="3" name="Content Placeholder 2"/>
          <p:cNvSpPr>
            <a:spLocks noGrp="1"/>
          </p:cNvSpPr>
          <p:nvPr>
            <p:ph idx="1"/>
          </p:nvPr>
        </p:nvSpPr>
        <p:spPr>
          <a:xfrm>
            <a:off x="1905000" y="1371600"/>
            <a:ext cx="8229600" cy="5029200"/>
          </a:xfrm>
        </p:spPr>
        <p:txBody>
          <a:bodyPr>
            <a:noAutofit/>
          </a:bodyPr>
          <a:lstStyle/>
          <a:p>
            <a:r>
              <a:rPr lang="en-US" sz="2400" dirty="0"/>
              <a:t>The </a:t>
            </a:r>
            <a:r>
              <a:rPr lang="en-US" sz="2400" b="1" dirty="0"/>
              <a:t>read() </a:t>
            </a:r>
            <a:r>
              <a:rPr lang="en-US" sz="2400" dirty="0"/>
              <a:t>method is used to read bytes directly into a string, reading at most the number of bytes indicated</a:t>
            </a:r>
          </a:p>
          <a:p>
            <a:pPr>
              <a:buNone/>
            </a:pPr>
            <a:r>
              <a:rPr lang="en-US" sz="2400" dirty="0"/>
              <a:t>	Syntax: </a:t>
            </a:r>
            <a:r>
              <a:rPr lang="en-US" sz="2400" b="1" dirty="0" err="1"/>
              <a:t>file_object.read</a:t>
            </a:r>
            <a:r>
              <a:rPr lang="en-US" sz="2400" b="1" dirty="0"/>
              <a:t>([size])</a:t>
            </a:r>
          </a:p>
          <a:p>
            <a:r>
              <a:rPr lang="en-US" sz="2400" dirty="0"/>
              <a:t>The </a:t>
            </a:r>
            <a:r>
              <a:rPr lang="en-US" sz="2400" b="1" dirty="0" err="1"/>
              <a:t>readline</a:t>
            </a:r>
            <a:r>
              <a:rPr lang="en-US" sz="2400" b="1" dirty="0"/>
              <a:t>() </a:t>
            </a:r>
            <a:r>
              <a:rPr lang="en-US" sz="2400" dirty="0"/>
              <a:t>method reads one line of the open file (reads all bytes until a line-terminating character like NEWLINE is encountered) </a:t>
            </a:r>
          </a:p>
          <a:p>
            <a:pPr>
              <a:buNone/>
            </a:pPr>
            <a:r>
              <a:rPr lang="en-US" sz="2400" dirty="0"/>
              <a:t>	Syntax: </a:t>
            </a:r>
            <a:r>
              <a:rPr lang="en-US" sz="2400" b="1" dirty="0" err="1"/>
              <a:t>file_object.readline</a:t>
            </a:r>
            <a:r>
              <a:rPr lang="en-US" sz="2400" b="1" dirty="0"/>
              <a:t>([size])</a:t>
            </a:r>
          </a:p>
          <a:p>
            <a:r>
              <a:rPr lang="en-US" sz="2400" dirty="0"/>
              <a:t>The </a:t>
            </a:r>
            <a:r>
              <a:rPr lang="en-US" sz="2400" b="1" dirty="0" err="1"/>
              <a:t>readlines</a:t>
            </a:r>
            <a:r>
              <a:rPr lang="en-US" sz="2400" b="1" dirty="0"/>
              <a:t>() </a:t>
            </a:r>
            <a:r>
              <a:rPr lang="en-US" sz="2400" dirty="0"/>
              <a:t>reads all (remaining) lines and returns them as a list of strings</a:t>
            </a:r>
          </a:p>
          <a:p>
            <a:pPr>
              <a:buNone/>
            </a:pPr>
            <a:r>
              <a:rPr lang="en-US" sz="2400" dirty="0"/>
              <a:t>	Syntax: </a:t>
            </a:r>
            <a:r>
              <a:rPr lang="en-US" sz="2400" b="1" dirty="0" err="1"/>
              <a:t>file_object.readlines</a:t>
            </a:r>
            <a:r>
              <a:rPr lang="en-US" sz="2400" b="1" dirty="0"/>
              <a:t>([</a:t>
            </a:r>
            <a:r>
              <a:rPr lang="en-US" sz="2400" b="1" dirty="0" err="1"/>
              <a:t>sizeint</a:t>
            </a:r>
            <a:r>
              <a:rPr lang="en-US" sz="2400" b="1"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Built-in Methods: Output</a:t>
            </a:r>
          </a:p>
        </p:txBody>
      </p:sp>
      <p:sp>
        <p:nvSpPr>
          <p:cNvPr id="3" name="Content Placeholder 2"/>
          <p:cNvSpPr>
            <a:spLocks noGrp="1"/>
          </p:cNvSpPr>
          <p:nvPr>
            <p:ph idx="1"/>
          </p:nvPr>
        </p:nvSpPr>
        <p:spPr/>
        <p:txBody>
          <a:bodyPr>
            <a:normAutofit/>
          </a:bodyPr>
          <a:lstStyle/>
          <a:p>
            <a:r>
              <a:rPr lang="en-US" sz="2400" dirty="0"/>
              <a:t>The write() takes a string that can consist of one or more lines of text data or a block of bytes and writes the data to the file</a:t>
            </a:r>
          </a:p>
          <a:p>
            <a:pPr>
              <a:buNone/>
            </a:pPr>
            <a:r>
              <a:rPr lang="en-US" sz="2400" dirty="0"/>
              <a:t>	Syntax: </a:t>
            </a:r>
            <a:r>
              <a:rPr lang="en-US" sz="2400" b="1" dirty="0" err="1"/>
              <a:t>file_object.write</a:t>
            </a:r>
            <a:r>
              <a:rPr lang="en-US" sz="2400" b="1" dirty="0"/>
              <a:t>(</a:t>
            </a:r>
            <a:r>
              <a:rPr lang="en-US" sz="2400" b="1" dirty="0" err="1"/>
              <a:t>str</a:t>
            </a:r>
            <a:r>
              <a:rPr lang="en-US" sz="2400" b="1" dirty="0"/>
              <a:t>)</a:t>
            </a:r>
          </a:p>
          <a:p>
            <a:r>
              <a:rPr lang="en-US" sz="2400" dirty="0"/>
              <a:t>The </a:t>
            </a:r>
            <a:r>
              <a:rPr lang="en-US" sz="2400" dirty="0" err="1"/>
              <a:t>writelines</a:t>
            </a:r>
            <a:r>
              <a:rPr lang="en-US" sz="2400" dirty="0"/>
              <a:t>() takes a string that can consist of one or more lines of text data or a block of bytes and writes the data to the file</a:t>
            </a:r>
          </a:p>
          <a:p>
            <a:pPr>
              <a:buNone/>
            </a:pPr>
            <a:r>
              <a:rPr lang="en-US" sz="2400" dirty="0"/>
              <a:t>	Syntax: </a:t>
            </a:r>
            <a:r>
              <a:rPr lang="en-US" sz="2400" b="1" dirty="0" err="1"/>
              <a:t>file_object.writelines</a:t>
            </a:r>
            <a:r>
              <a:rPr lang="en-US" sz="2400" b="1" dirty="0"/>
              <a:t>(sequence)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Working with CSV Files</a:t>
            </a:r>
          </a:p>
        </p:txBody>
      </p:sp>
      <p:sp>
        <p:nvSpPr>
          <p:cNvPr id="3" name="Content Placeholder 2"/>
          <p:cNvSpPr>
            <a:spLocks noGrp="1"/>
          </p:cNvSpPr>
          <p:nvPr>
            <p:ph idx="1"/>
          </p:nvPr>
        </p:nvSpPr>
        <p:spPr>
          <a:xfrm>
            <a:off x="1981200" y="1600201"/>
            <a:ext cx="8229600" cy="4267200"/>
          </a:xfrm>
        </p:spPr>
        <p:txBody>
          <a:bodyPr>
            <a:normAutofit fontScale="85000" lnSpcReduction="20000"/>
          </a:bodyPr>
          <a:lstStyle/>
          <a:p>
            <a:r>
              <a:rPr lang="en-US" sz="2400" dirty="0"/>
              <a:t>A </a:t>
            </a:r>
            <a:r>
              <a:rPr lang="en-US" sz="2400" b="1" dirty="0"/>
              <a:t>comma-separated values</a:t>
            </a:r>
            <a:r>
              <a:rPr lang="en-US" sz="2400" dirty="0"/>
              <a:t> (</a:t>
            </a:r>
            <a:r>
              <a:rPr lang="en-US" sz="2400" b="1" dirty="0"/>
              <a:t>CSV</a:t>
            </a:r>
            <a:r>
              <a:rPr lang="en-US" sz="2400" dirty="0"/>
              <a:t>) file stores tabular data (numbers and text) in plain text </a:t>
            </a:r>
          </a:p>
          <a:p>
            <a:r>
              <a:rPr lang="en-US" sz="2400" dirty="0"/>
              <a:t>Each line of the file is a data record. Each record consists of one or more fields, separated by commas</a:t>
            </a:r>
          </a:p>
          <a:p>
            <a:r>
              <a:rPr lang="en-US" sz="2400" b="1" dirty="0" err="1"/>
              <a:t>csv</a:t>
            </a:r>
            <a:r>
              <a:rPr lang="en-US" sz="2400" dirty="0"/>
              <a:t> module is used to work with </a:t>
            </a:r>
            <a:r>
              <a:rPr lang="en-US" sz="2400" dirty="0" err="1"/>
              <a:t>csv</a:t>
            </a:r>
            <a:r>
              <a:rPr lang="en-US" sz="2400" dirty="0"/>
              <a:t> files</a:t>
            </a:r>
          </a:p>
          <a:p>
            <a:r>
              <a:rPr lang="en-US" sz="2400" dirty="0"/>
              <a:t>Fundamental functions:</a:t>
            </a:r>
            <a:endParaRPr lang="en-US" sz="2000" dirty="0"/>
          </a:p>
          <a:p>
            <a:pPr lvl="1">
              <a:buNone/>
            </a:pPr>
            <a:r>
              <a:rPr lang="en-US" sz="1900" dirty="0" err="1"/>
              <a:t>csv.reader</a:t>
            </a:r>
            <a:r>
              <a:rPr lang="en-US" sz="1900" dirty="0"/>
              <a:t>()</a:t>
            </a:r>
          </a:p>
          <a:p>
            <a:pPr lvl="1">
              <a:buNone/>
            </a:pPr>
            <a:r>
              <a:rPr lang="en-US" sz="1900" dirty="0" err="1"/>
              <a:t>csv.writer</a:t>
            </a:r>
            <a:r>
              <a:rPr lang="en-US" sz="1900" dirty="0"/>
              <a:t>()</a:t>
            </a:r>
          </a:p>
          <a:p>
            <a:pPr lvl="1">
              <a:buNone/>
            </a:pPr>
            <a:r>
              <a:rPr lang="en-US" sz="1900" dirty="0" err="1"/>
              <a:t>csv.register_dialect</a:t>
            </a:r>
            <a:r>
              <a:rPr lang="en-US" sz="1900" dirty="0"/>
              <a:t>()</a:t>
            </a:r>
          </a:p>
          <a:p>
            <a:pPr lvl="1">
              <a:buNone/>
            </a:pPr>
            <a:r>
              <a:rPr lang="en-US" sz="1900" dirty="0" err="1"/>
              <a:t>csv.get_dialect</a:t>
            </a:r>
            <a:r>
              <a:rPr lang="en-US" sz="1900" dirty="0"/>
              <a:t>()</a:t>
            </a:r>
          </a:p>
          <a:p>
            <a:pPr lvl="1">
              <a:buNone/>
            </a:pPr>
            <a:r>
              <a:rPr lang="en-US" sz="1900" dirty="0" err="1"/>
              <a:t>csv.DictReader</a:t>
            </a:r>
            <a:r>
              <a:rPr lang="en-US" sz="1900" dirty="0"/>
              <a:t>()</a:t>
            </a:r>
          </a:p>
          <a:p>
            <a:pPr lvl="1">
              <a:buNone/>
            </a:pPr>
            <a:r>
              <a:rPr lang="en-US" sz="1900" dirty="0" err="1"/>
              <a:t>csv.DictWriter</a:t>
            </a:r>
            <a:r>
              <a:rPr lang="en-US" sz="1900" dirty="0"/>
              <a:t>()</a:t>
            </a:r>
          </a:p>
          <a:p>
            <a:pPr lvl="1">
              <a:buNone/>
            </a:pPr>
            <a:r>
              <a:rPr lang="en-US" sz="1900" dirty="0" err="1"/>
              <a:t>csv.Sniffer</a:t>
            </a:r>
            <a:r>
              <a:rPr lang="en-US" sz="1900" dirty="0"/>
              <a:t>()</a:t>
            </a:r>
          </a:p>
        </p:txBody>
      </p:sp>
      <p:sp>
        <p:nvSpPr>
          <p:cNvPr id="4" name="Rounded Rectangle 3"/>
          <p:cNvSpPr/>
          <p:nvPr/>
        </p:nvSpPr>
        <p:spPr>
          <a:xfrm>
            <a:off x="1981200" y="6096000"/>
            <a:ext cx="8229600"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Refer: </a:t>
            </a:r>
            <a:r>
              <a:rPr lang="en-US" dirty="0">
                <a:hlinkClick r:id="rId2"/>
              </a:rPr>
              <a:t>https://docs.python.org/2/library/csv.html</a:t>
            </a:r>
            <a:r>
              <a:rPr lang="en-US"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Reading CSV</a:t>
            </a:r>
          </a:p>
        </p:txBody>
      </p:sp>
      <p:sp>
        <p:nvSpPr>
          <p:cNvPr id="4" name="TextBox 3"/>
          <p:cNvSpPr txBox="1"/>
          <p:nvPr/>
        </p:nvSpPr>
        <p:spPr>
          <a:xfrm>
            <a:off x="2057400" y="1600200"/>
            <a:ext cx="6019800" cy="193899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import </a:t>
            </a:r>
            <a:r>
              <a:rPr lang="en-US" sz="1200" dirty="0" err="1">
                <a:solidFill>
                  <a:schemeClr val="tx1"/>
                </a:solidFill>
                <a:latin typeface="Courier New" pitchFamily="49" charset="0"/>
                <a:cs typeface="Courier New" pitchFamily="49" charset="0"/>
              </a:rPr>
              <a:t>csv</a:t>
            </a:r>
            <a:endParaRPr lang="en-US" sz="1200" dirty="0">
              <a:solidFill>
                <a:schemeClr val="tx1"/>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import sys</a:t>
            </a:r>
          </a:p>
          <a:p>
            <a:endParaRPr lang="en-US" sz="1200" dirty="0">
              <a:solidFill>
                <a:schemeClr val="tx1"/>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f = open(</a:t>
            </a:r>
            <a:r>
              <a:rPr lang="en-US" sz="1200" dirty="0" err="1">
                <a:solidFill>
                  <a:schemeClr val="tx1"/>
                </a:solidFill>
                <a:latin typeface="Courier New" pitchFamily="49" charset="0"/>
                <a:cs typeface="Courier New" pitchFamily="49" charset="0"/>
              </a:rPr>
              <a:t>r'E</a:t>
            </a:r>
            <a:r>
              <a:rPr lang="en-US" sz="1200" dirty="0">
                <a:solidFill>
                  <a:schemeClr val="tx1"/>
                </a:solidFill>
                <a:latin typeface="Courier New" pitchFamily="49" charset="0"/>
                <a:cs typeface="Courier New" pitchFamily="49" charset="0"/>
              </a:rPr>
              <a:t>:\Python27\</a:t>
            </a:r>
            <a:r>
              <a:rPr lang="en-US" sz="1200" dirty="0" err="1">
                <a:solidFill>
                  <a:schemeClr val="tx1"/>
                </a:solidFill>
                <a:latin typeface="Courier New" pitchFamily="49" charset="0"/>
                <a:cs typeface="Courier New" pitchFamily="49" charset="0"/>
              </a:rPr>
              <a:t>mindful_examples</a:t>
            </a:r>
            <a:r>
              <a:rPr lang="en-US" sz="1200" dirty="0">
                <a:solidFill>
                  <a:schemeClr val="tx1"/>
                </a:solidFill>
                <a:latin typeface="Courier New" pitchFamily="49" charset="0"/>
                <a:cs typeface="Courier New" pitchFamily="49" charset="0"/>
              </a:rPr>
              <a:t>\</a:t>
            </a:r>
            <a:r>
              <a:rPr lang="en-US" sz="1200" dirty="0" err="1">
                <a:solidFill>
                  <a:schemeClr val="tx1"/>
                </a:solidFill>
                <a:latin typeface="Courier New" pitchFamily="49" charset="0"/>
                <a:cs typeface="Courier New" pitchFamily="49" charset="0"/>
              </a:rPr>
              <a:t>csv</a:t>
            </a:r>
            <a:r>
              <a:rPr lang="en-US" sz="1200" dirty="0">
                <a:solidFill>
                  <a:schemeClr val="tx1"/>
                </a:solidFill>
                <a:latin typeface="Courier New" pitchFamily="49" charset="0"/>
                <a:cs typeface="Courier New" pitchFamily="49" charset="0"/>
              </a:rPr>
              <a:t>\testdata.csv', 'r')</a:t>
            </a:r>
          </a:p>
          <a:p>
            <a:endParaRPr lang="en-US" sz="1200" dirty="0">
              <a:solidFill>
                <a:schemeClr val="tx1"/>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reader = </a:t>
            </a:r>
            <a:r>
              <a:rPr lang="en-US" sz="1200" dirty="0" err="1">
                <a:solidFill>
                  <a:schemeClr val="tx1"/>
                </a:solidFill>
                <a:latin typeface="Courier New" pitchFamily="49" charset="0"/>
                <a:cs typeface="Courier New" pitchFamily="49" charset="0"/>
              </a:rPr>
              <a:t>csv.reader</a:t>
            </a:r>
            <a:r>
              <a:rPr lang="en-US" sz="1200" dirty="0">
                <a:solidFill>
                  <a:schemeClr val="tx1"/>
                </a:solidFill>
                <a:latin typeface="Courier New" pitchFamily="49" charset="0"/>
                <a:cs typeface="Courier New" pitchFamily="49" charset="0"/>
              </a:rPr>
              <a:t>(f)</a:t>
            </a:r>
          </a:p>
          <a:p>
            <a:r>
              <a:rPr lang="en-US" sz="1200" dirty="0">
                <a:solidFill>
                  <a:schemeClr val="tx1"/>
                </a:solidFill>
                <a:latin typeface="Courier New" pitchFamily="49" charset="0"/>
                <a:cs typeface="Courier New" pitchFamily="49" charset="0"/>
              </a:rPr>
              <a:t>for row in reader:</a:t>
            </a:r>
          </a:p>
          <a:p>
            <a:r>
              <a:rPr lang="en-US" sz="1200" dirty="0">
                <a:solidFill>
                  <a:schemeClr val="tx1"/>
                </a:solidFill>
                <a:latin typeface="Courier New" pitchFamily="49" charset="0"/>
                <a:cs typeface="Courier New" pitchFamily="49" charset="0"/>
              </a:rPr>
              <a:t>    print row</a:t>
            </a:r>
          </a:p>
          <a:p>
            <a:endParaRPr lang="en-US" sz="1200" dirty="0">
              <a:solidFill>
                <a:schemeClr val="tx1"/>
              </a:solidFill>
              <a:latin typeface="Courier New" pitchFamily="49" charset="0"/>
              <a:cs typeface="Courier New" pitchFamily="49" charset="0"/>
            </a:endParaRPr>
          </a:p>
          <a:p>
            <a:r>
              <a:rPr lang="en-US" sz="1200" dirty="0" err="1">
                <a:solidFill>
                  <a:schemeClr val="tx1"/>
                </a:solidFill>
                <a:latin typeface="Courier New" pitchFamily="49" charset="0"/>
                <a:cs typeface="Courier New" pitchFamily="49" charset="0"/>
              </a:rPr>
              <a:t>f.close</a:t>
            </a:r>
            <a:r>
              <a:rPr lang="en-US" sz="1200" dirty="0">
                <a:solidFill>
                  <a:schemeClr val="tx1"/>
                </a:solidFill>
                <a:latin typeface="Courier New" pitchFamily="49" charset="0"/>
                <a:cs typeface="Courier New" pitchFamily="49" charset="0"/>
              </a:rPr>
              <a:t>()</a:t>
            </a:r>
          </a:p>
        </p:txBody>
      </p:sp>
      <p:sp>
        <p:nvSpPr>
          <p:cNvPr id="5" name="TextBox 4"/>
          <p:cNvSpPr txBox="1"/>
          <p:nvPr/>
        </p:nvSpPr>
        <p:spPr>
          <a:xfrm>
            <a:off x="2057400" y="3733800"/>
            <a:ext cx="7467600" cy="2123658"/>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latin typeface="Courier New" pitchFamily="49" charset="0"/>
                <a:cs typeface="Courier New" pitchFamily="49" charset="0"/>
              </a:rPr>
              <a:t>========= RESTART: E:/Python27/mindful_examples/csv/testdata_read.py =========</a:t>
            </a:r>
          </a:p>
          <a:p>
            <a:r>
              <a:rPr lang="en-US" sz="1200" dirty="0">
                <a:latin typeface="Courier New" pitchFamily="49" charset="0"/>
                <a:cs typeface="Courier New" pitchFamily="49" charset="0"/>
              </a:rPr>
              <a:t>['Title 1', 'Title 2', 'Title 3']</a:t>
            </a:r>
          </a:p>
          <a:p>
            <a:r>
              <a:rPr lang="en-US" sz="1200" dirty="0">
                <a:latin typeface="Courier New" pitchFamily="49" charset="0"/>
                <a:cs typeface="Courier New" pitchFamily="49" charset="0"/>
              </a:rPr>
              <a:t>['1', 'a', '8/18/2007']</a:t>
            </a:r>
          </a:p>
          <a:p>
            <a:r>
              <a:rPr lang="en-US" sz="1200" dirty="0">
                <a:latin typeface="Courier New" pitchFamily="49" charset="0"/>
                <a:cs typeface="Courier New" pitchFamily="49" charset="0"/>
              </a:rPr>
              <a:t>['2', 'b', '8/19/2007']</a:t>
            </a:r>
          </a:p>
          <a:p>
            <a:r>
              <a:rPr lang="en-US" sz="1200" dirty="0">
                <a:latin typeface="Courier New" pitchFamily="49" charset="0"/>
                <a:cs typeface="Courier New" pitchFamily="49" charset="0"/>
              </a:rPr>
              <a:t>['3', 'c', '8/20/2007']</a:t>
            </a:r>
          </a:p>
          <a:p>
            <a:r>
              <a:rPr lang="en-US" sz="1200" dirty="0">
                <a:latin typeface="Courier New" pitchFamily="49" charset="0"/>
                <a:cs typeface="Courier New" pitchFamily="49" charset="0"/>
              </a:rPr>
              <a:t>['4', 'd', '8/21/2007']</a:t>
            </a:r>
          </a:p>
          <a:p>
            <a:r>
              <a:rPr lang="en-US" sz="1200" dirty="0">
                <a:latin typeface="Courier New" pitchFamily="49" charset="0"/>
                <a:cs typeface="Courier New" pitchFamily="49" charset="0"/>
              </a:rPr>
              <a:t>['5', 'e', '8/22/2007']</a:t>
            </a:r>
          </a:p>
          <a:p>
            <a:r>
              <a:rPr lang="en-US" sz="1200" dirty="0">
                <a:latin typeface="Courier New" pitchFamily="49" charset="0"/>
                <a:cs typeface="Courier New" pitchFamily="49" charset="0"/>
              </a:rPr>
              <a:t>['6', 'f', '8/23/2007']</a:t>
            </a:r>
          </a:p>
          <a:p>
            <a:r>
              <a:rPr lang="en-US" sz="1200" dirty="0">
                <a:latin typeface="Courier New" pitchFamily="49" charset="0"/>
                <a:cs typeface="Courier New" pitchFamily="49" charset="0"/>
              </a:rPr>
              <a:t>['7', 'g', '8/24/2007']</a:t>
            </a:r>
          </a:p>
          <a:p>
            <a:r>
              <a:rPr lang="en-US" sz="1200" dirty="0">
                <a:latin typeface="Courier New" pitchFamily="49" charset="0"/>
                <a:cs typeface="Courier New" pitchFamily="49" charset="0"/>
              </a:rPr>
              <a:t>['8', 'h', '8/25/2007']</a:t>
            </a:r>
          </a:p>
          <a:p>
            <a:r>
              <a:rPr lang="en-US" sz="1200" dirty="0">
                <a:latin typeface="Courier New" pitchFamily="49" charset="0"/>
                <a:cs typeface="Courier New" pitchFamily="49" charset="0"/>
              </a:rPr>
              <a:t>['9', '</a:t>
            </a:r>
            <a:r>
              <a:rPr lang="en-US" sz="1200" dirty="0" err="1">
                <a:latin typeface="Courier New" pitchFamily="49" charset="0"/>
                <a:cs typeface="Courier New" pitchFamily="49" charset="0"/>
              </a:rPr>
              <a:t>i</a:t>
            </a:r>
            <a:r>
              <a:rPr lang="en-US" sz="1200" dirty="0">
                <a:latin typeface="Courier New" pitchFamily="49" charset="0"/>
                <a:cs typeface="Courier New" pitchFamily="49" charset="0"/>
              </a:rPr>
              <a:t>', '8/26/2007']</a:t>
            </a:r>
          </a:p>
        </p:txBody>
      </p:sp>
      <p:pic>
        <p:nvPicPr>
          <p:cNvPr id="6" name="Picture 5" descr="csv_snap.PNG"/>
          <p:cNvPicPr>
            <a:picLocks noChangeAspect="1"/>
          </p:cNvPicPr>
          <p:nvPr/>
        </p:nvPicPr>
        <p:blipFill>
          <a:blip r:embed="rId2"/>
          <a:stretch>
            <a:fillRect/>
          </a:stretch>
        </p:blipFill>
        <p:spPr>
          <a:xfrm>
            <a:off x="8229600" y="1447800"/>
            <a:ext cx="2095500" cy="21274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Writing CSV</a:t>
            </a:r>
          </a:p>
        </p:txBody>
      </p:sp>
      <p:sp>
        <p:nvSpPr>
          <p:cNvPr id="3" name="TextBox 2"/>
          <p:cNvSpPr txBox="1"/>
          <p:nvPr/>
        </p:nvSpPr>
        <p:spPr>
          <a:xfrm>
            <a:off x="1752600" y="1447800"/>
            <a:ext cx="6553200"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import </a:t>
            </a:r>
            <a:r>
              <a:rPr lang="en-US" sz="1200" dirty="0" err="1">
                <a:solidFill>
                  <a:schemeClr val="tx1"/>
                </a:solidFill>
                <a:latin typeface="Courier New" pitchFamily="49" charset="0"/>
                <a:cs typeface="Courier New" pitchFamily="49" charset="0"/>
              </a:rPr>
              <a:t>csv</a:t>
            </a:r>
            <a:endParaRPr lang="en-US" sz="1200" dirty="0">
              <a:solidFill>
                <a:schemeClr val="tx1"/>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import sys</a:t>
            </a:r>
          </a:p>
          <a:p>
            <a:endParaRPr lang="en-US" sz="1200" dirty="0">
              <a:solidFill>
                <a:schemeClr val="tx1"/>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f = open(</a:t>
            </a:r>
            <a:r>
              <a:rPr lang="en-US" sz="1200" dirty="0" err="1">
                <a:solidFill>
                  <a:schemeClr val="tx1"/>
                </a:solidFill>
                <a:latin typeface="Courier New" pitchFamily="49" charset="0"/>
                <a:cs typeface="Courier New" pitchFamily="49" charset="0"/>
              </a:rPr>
              <a:t>r'E</a:t>
            </a:r>
            <a:r>
              <a:rPr lang="en-US" sz="1200" dirty="0">
                <a:solidFill>
                  <a:schemeClr val="tx1"/>
                </a:solidFill>
                <a:latin typeface="Courier New" pitchFamily="49" charset="0"/>
                <a:cs typeface="Courier New" pitchFamily="49" charset="0"/>
              </a:rPr>
              <a:t>:\Python27\</a:t>
            </a:r>
            <a:r>
              <a:rPr lang="en-US" sz="1200" dirty="0" err="1">
                <a:solidFill>
                  <a:schemeClr val="tx1"/>
                </a:solidFill>
                <a:latin typeface="Courier New" pitchFamily="49" charset="0"/>
                <a:cs typeface="Courier New" pitchFamily="49" charset="0"/>
              </a:rPr>
              <a:t>mindful_examples</a:t>
            </a:r>
            <a:r>
              <a:rPr lang="en-US" sz="1200" dirty="0">
                <a:solidFill>
                  <a:schemeClr val="tx1"/>
                </a:solidFill>
                <a:latin typeface="Courier New" pitchFamily="49" charset="0"/>
                <a:cs typeface="Courier New" pitchFamily="49" charset="0"/>
              </a:rPr>
              <a:t>\</a:t>
            </a:r>
            <a:r>
              <a:rPr lang="en-US" sz="1200" dirty="0" err="1">
                <a:solidFill>
                  <a:schemeClr val="tx1"/>
                </a:solidFill>
                <a:latin typeface="Courier New" pitchFamily="49" charset="0"/>
                <a:cs typeface="Courier New" pitchFamily="49" charset="0"/>
              </a:rPr>
              <a:t>csv</a:t>
            </a:r>
            <a:r>
              <a:rPr lang="en-US" sz="1200" dirty="0">
                <a:solidFill>
                  <a:schemeClr val="tx1"/>
                </a:solidFill>
                <a:latin typeface="Courier New" pitchFamily="49" charset="0"/>
                <a:cs typeface="Courier New" pitchFamily="49" charset="0"/>
              </a:rPr>
              <a:t>\data.csv', 'wt')</a:t>
            </a:r>
          </a:p>
          <a:p>
            <a:r>
              <a:rPr lang="en-US" sz="1200" dirty="0">
                <a:solidFill>
                  <a:schemeClr val="tx1"/>
                </a:solidFill>
                <a:latin typeface="Courier New" pitchFamily="49" charset="0"/>
                <a:cs typeface="Courier New" pitchFamily="49" charset="0"/>
              </a:rPr>
              <a:t>writer = </a:t>
            </a:r>
            <a:r>
              <a:rPr lang="en-US" sz="1200" dirty="0" err="1">
                <a:solidFill>
                  <a:schemeClr val="tx1"/>
                </a:solidFill>
                <a:latin typeface="Courier New" pitchFamily="49" charset="0"/>
                <a:cs typeface="Courier New" pitchFamily="49" charset="0"/>
              </a:rPr>
              <a:t>csv.writer</a:t>
            </a:r>
            <a:r>
              <a:rPr lang="en-US" sz="1200" dirty="0">
                <a:solidFill>
                  <a:schemeClr val="tx1"/>
                </a:solidFill>
                <a:latin typeface="Courier New" pitchFamily="49" charset="0"/>
                <a:cs typeface="Courier New" pitchFamily="49" charset="0"/>
              </a:rPr>
              <a:t>(f, quoting=</a:t>
            </a:r>
            <a:r>
              <a:rPr lang="en-US" sz="1200" dirty="0" err="1">
                <a:solidFill>
                  <a:schemeClr val="tx1"/>
                </a:solidFill>
                <a:latin typeface="Courier New" pitchFamily="49" charset="0"/>
                <a:cs typeface="Courier New" pitchFamily="49" charset="0"/>
              </a:rPr>
              <a:t>csv.QUOTE_NONNUMERIC</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writer.writerow</a:t>
            </a:r>
            <a:r>
              <a:rPr lang="en-US" sz="1200" dirty="0">
                <a:solidFill>
                  <a:schemeClr val="tx1"/>
                </a:solidFill>
                <a:latin typeface="Courier New" pitchFamily="49" charset="0"/>
                <a:cs typeface="Courier New" pitchFamily="49" charset="0"/>
              </a:rPr>
              <a:t>( ('Title 1', 'Title 2', 'Title 3') )</a:t>
            </a:r>
          </a:p>
          <a:p>
            <a:r>
              <a:rPr lang="en-US" sz="1200" dirty="0">
                <a:solidFill>
                  <a:schemeClr val="tx1"/>
                </a:solidFill>
                <a:latin typeface="Courier New" pitchFamily="49" charset="0"/>
                <a:cs typeface="Courier New" pitchFamily="49" charset="0"/>
              </a:rPr>
              <a:t>for </a:t>
            </a:r>
            <a:r>
              <a:rPr lang="en-US" sz="1200" dirty="0" err="1">
                <a:solidFill>
                  <a:schemeClr val="tx1"/>
                </a:solidFill>
                <a:latin typeface="Courier New" pitchFamily="49" charset="0"/>
                <a:cs typeface="Courier New" pitchFamily="49" charset="0"/>
              </a:rPr>
              <a:t>i</a:t>
            </a:r>
            <a:r>
              <a:rPr lang="en-US" sz="1200" dirty="0">
                <a:solidFill>
                  <a:schemeClr val="tx1"/>
                </a:solidFill>
                <a:latin typeface="Courier New" pitchFamily="49" charset="0"/>
                <a:cs typeface="Courier New" pitchFamily="49" charset="0"/>
              </a:rPr>
              <a:t> in range(10):</a:t>
            </a:r>
          </a:p>
          <a:p>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writer.writerow</a:t>
            </a:r>
            <a:r>
              <a:rPr lang="en-US" sz="1200" dirty="0">
                <a:solidFill>
                  <a:schemeClr val="tx1"/>
                </a:solidFill>
                <a:latin typeface="Courier New" pitchFamily="49" charset="0"/>
                <a:cs typeface="Courier New" pitchFamily="49" charset="0"/>
              </a:rPr>
              <a:t>( (i+1, </a:t>
            </a:r>
            <a:r>
              <a:rPr lang="en-US" sz="1200" dirty="0" err="1">
                <a:solidFill>
                  <a:schemeClr val="tx1"/>
                </a:solidFill>
                <a:latin typeface="Courier New" pitchFamily="49" charset="0"/>
                <a:cs typeface="Courier New" pitchFamily="49" charset="0"/>
              </a:rPr>
              <a:t>chr</a:t>
            </a:r>
            <a:r>
              <a:rPr lang="en-US" sz="1200" dirty="0">
                <a:solidFill>
                  <a:schemeClr val="tx1"/>
                </a:solidFill>
                <a:latin typeface="Courier New" pitchFamily="49" charset="0"/>
                <a:cs typeface="Courier New" pitchFamily="49" charset="0"/>
              </a:rPr>
              <a:t>(</a:t>
            </a:r>
            <a:r>
              <a:rPr lang="en-US" sz="1200" dirty="0" err="1">
                <a:solidFill>
                  <a:schemeClr val="tx1"/>
                </a:solidFill>
                <a:latin typeface="Courier New" pitchFamily="49" charset="0"/>
                <a:cs typeface="Courier New" pitchFamily="49" charset="0"/>
              </a:rPr>
              <a:t>ord</a:t>
            </a:r>
            <a:r>
              <a:rPr lang="en-US" sz="1200" dirty="0">
                <a:solidFill>
                  <a:schemeClr val="tx1"/>
                </a:solidFill>
                <a:latin typeface="Courier New" pitchFamily="49" charset="0"/>
                <a:cs typeface="Courier New" pitchFamily="49" charset="0"/>
              </a:rPr>
              <a:t>('a') + </a:t>
            </a:r>
            <a:r>
              <a:rPr lang="en-US" sz="1200" dirty="0" err="1">
                <a:solidFill>
                  <a:schemeClr val="tx1"/>
                </a:solidFill>
                <a:latin typeface="Courier New" pitchFamily="49" charset="0"/>
                <a:cs typeface="Courier New" pitchFamily="49" charset="0"/>
              </a:rPr>
              <a:t>i</a:t>
            </a:r>
            <a:r>
              <a:rPr lang="en-US" sz="1200" dirty="0">
                <a:solidFill>
                  <a:schemeClr val="tx1"/>
                </a:solidFill>
                <a:latin typeface="Courier New" pitchFamily="49" charset="0"/>
                <a:cs typeface="Courier New" pitchFamily="49" charset="0"/>
              </a:rPr>
              <a:t>), '08/%02d/07' % (i+1)) )</a:t>
            </a:r>
          </a:p>
          <a:p>
            <a:endParaRPr lang="en-US" sz="1200" dirty="0">
              <a:solidFill>
                <a:schemeClr val="tx1"/>
              </a:solidFill>
              <a:latin typeface="Courier New" pitchFamily="49" charset="0"/>
              <a:cs typeface="Courier New" pitchFamily="49" charset="0"/>
            </a:endParaRPr>
          </a:p>
          <a:p>
            <a:r>
              <a:rPr lang="en-US" sz="1200" dirty="0" err="1">
                <a:solidFill>
                  <a:schemeClr val="tx1"/>
                </a:solidFill>
                <a:latin typeface="Courier New" pitchFamily="49" charset="0"/>
                <a:cs typeface="Courier New" pitchFamily="49" charset="0"/>
              </a:rPr>
              <a:t>f.close</a:t>
            </a:r>
            <a:r>
              <a:rPr lang="en-US" sz="1200" dirty="0">
                <a:solidFill>
                  <a:schemeClr val="tx1"/>
                </a:solidFill>
                <a:latin typeface="Courier New" pitchFamily="49" charset="0"/>
                <a:cs typeface="Courier New" pitchFamily="49" charset="0"/>
              </a:rPr>
              <a:t>()</a:t>
            </a:r>
          </a:p>
          <a:p>
            <a:endParaRPr lang="en-US" sz="1200" dirty="0">
              <a:solidFill>
                <a:schemeClr val="tx1"/>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print open(</a:t>
            </a:r>
            <a:r>
              <a:rPr lang="en-US" sz="1200" dirty="0" err="1">
                <a:solidFill>
                  <a:schemeClr val="tx1"/>
                </a:solidFill>
                <a:latin typeface="Courier New" pitchFamily="49" charset="0"/>
                <a:cs typeface="Courier New" pitchFamily="49" charset="0"/>
              </a:rPr>
              <a:t>r'E</a:t>
            </a:r>
            <a:r>
              <a:rPr lang="en-US" sz="1200" dirty="0">
                <a:solidFill>
                  <a:schemeClr val="tx1"/>
                </a:solidFill>
                <a:latin typeface="Courier New" pitchFamily="49" charset="0"/>
                <a:cs typeface="Courier New" pitchFamily="49" charset="0"/>
              </a:rPr>
              <a:t>:\Python27\</a:t>
            </a:r>
            <a:r>
              <a:rPr lang="en-US" sz="1200" dirty="0" err="1">
                <a:solidFill>
                  <a:schemeClr val="tx1"/>
                </a:solidFill>
                <a:latin typeface="Courier New" pitchFamily="49" charset="0"/>
                <a:cs typeface="Courier New" pitchFamily="49" charset="0"/>
              </a:rPr>
              <a:t>mindful_examples</a:t>
            </a:r>
            <a:r>
              <a:rPr lang="en-US" sz="1200" dirty="0">
                <a:solidFill>
                  <a:schemeClr val="tx1"/>
                </a:solidFill>
                <a:latin typeface="Courier New" pitchFamily="49" charset="0"/>
                <a:cs typeface="Courier New" pitchFamily="49" charset="0"/>
              </a:rPr>
              <a:t>\</a:t>
            </a:r>
            <a:r>
              <a:rPr lang="en-US" sz="1200" dirty="0" err="1">
                <a:solidFill>
                  <a:schemeClr val="tx1"/>
                </a:solidFill>
                <a:latin typeface="Courier New" pitchFamily="49" charset="0"/>
                <a:cs typeface="Courier New" pitchFamily="49" charset="0"/>
              </a:rPr>
              <a:t>csv</a:t>
            </a:r>
            <a:r>
              <a:rPr lang="en-US" sz="1200" dirty="0">
                <a:solidFill>
                  <a:schemeClr val="tx1"/>
                </a:solidFill>
                <a:latin typeface="Courier New" pitchFamily="49" charset="0"/>
                <a:cs typeface="Courier New" pitchFamily="49" charset="0"/>
              </a:rPr>
              <a:t>\data.csv', '</a:t>
            </a:r>
            <a:r>
              <a:rPr lang="en-US" sz="1200" dirty="0" err="1">
                <a:solidFill>
                  <a:schemeClr val="tx1"/>
                </a:solidFill>
                <a:latin typeface="Courier New" pitchFamily="49" charset="0"/>
                <a:cs typeface="Courier New" pitchFamily="49" charset="0"/>
              </a:rPr>
              <a:t>rt</a:t>
            </a:r>
            <a:r>
              <a:rPr lang="en-US" sz="1200" dirty="0">
                <a:solidFill>
                  <a:schemeClr val="tx1"/>
                </a:solidFill>
                <a:latin typeface="Courier New" pitchFamily="49" charset="0"/>
                <a:cs typeface="Courier New" pitchFamily="49" charset="0"/>
              </a:rPr>
              <a:t>').read()</a:t>
            </a:r>
          </a:p>
        </p:txBody>
      </p:sp>
      <p:sp>
        <p:nvSpPr>
          <p:cNvPr id="4" name="TextBox 3"/>
          <p:cNvSpPr txBox="1"/>
          <p:nvPr/>
        </p:nvSpPr>
        <p:spPr>
          <a:xfrm>
            <a:off x="4800600" y="3886200"/>
            <a:ext cx="3505200" cy="230832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latin typeface="Courier New" pitchFamily="49" charset="0"/>
                <a:cs typeface="Courier New" pitchFamily="49" charset="0"/>
              </a:rPr>
              <a:t>&gt;&gt;&gt; </a:t>
            </a:r>
          </a:p>
          <a:p>
            <a:r>
              <a:rPr lang="en-US" sz="1200" dirty="0">
                <a:latin typeface="Courier New" pitchFamily="49" charset="0"/>
                <a:cs typeface="Courier New" pitchFamily="49" charset="0"/>
              </a:rPr>
              <a:t>"Title 1","Title 2","Title 3"</a:t>
            </a:r>
          </a:p>
          <a:p>
            <a:r>
              <a:rPr lang="en-US" sz="1200" dirty="0">
                <a:latin typeface="Courier New" pitchFamily="49" charset="0"/>
                <a:cs typeface="Courier New" pitchFamily="49" charset="0"/>
              </a:rPr>
              <a:t>1,"a","08/01/07"</a:t>
            </a:r>
          </a:p>
          <a:p>
            <a:r>
              <a:rPr lang="en-US" sz="1200" dirty="0">
                <a:latin typeface="Courier New" pitchFamily="49" charset="0"/>
                <a:cs typeface="Courier New" pitchFamily="49" charset="0"/>
              </a:rPr>
              <a:t>2,"b","08/02/07"</a:t>
            </a:r>
          </a:p>
          <a:p>
            <a:r>
              <a:rPr lang="en-US" sz="1200" dirty="0">
                <a:latin typeface="Courier New" pitchFamily="49" charset="0"/>
                <a:cs typeface="Courier New" pitchFamily="49" charset="0"/>
              </a:rPr>
              <a:t>3,"c","08/03/07"</a:t>
            </a:r>
          </a:p>
          <a:p>
            <a:r>
              <a:rPr lang="en-US" sz="1200" dirty="0">
                <a:latin typeface="Courier New" pitchFamily="49" charset="0"/>
                <a:cs typeface="Courier New" pitchFamily="49" charset="0"/>
              </a:rPr>
              <a:t>4,"d","08/04/07"</a:t>
            </a:r>
          </a:p>
          <a:p>
            <a:r>
              <a:rPr lang="en-US" sz="1200" dirty="0">
                <a:latin typeface="Courier New" pitchFamily="49" charset="0"/>
                <a:cs typeface="Courier New" pitchFamily="49" charset="0"/>
              </a:rPr>
              <a:t>5,"e","08/05/07"</a:t>
            </a:r>
          </a:p>
          <a:p>
            <a:r>
              <a:rPr lang="en-US" sz="1200" dirty="0">
                <a:latin typeface="Courier New" pitchFamily="49" charset="0"/>
                <a:cs typeface="Courier New" pitchFamily="49" charset="0"/>
              </a:rPr>
              <a:t>6,"f","08/06/07"</a:t>
            </a:r>
          </a:p>
          <a:p>
            <a:r>
              <a:rPr lang="en-US" sz="1200" dirty="0">
                <a:latin typeface="Courier New" pitchFamily="49" charset="0"/>
                <a:cs typeface="Courier New" pitchFamily="49" charset="0"/>
              </a:rPr>
              <a:t>7,"g","08/07/07"</a:t>
            </a:r>
          </a:p>
          <a:p>
            <a:r>
              <a:rPr lang="en-US" sz="1200" dirty="0">
                <a:latin typeface="Courier New" pitchFamily="49" charset="0"/>
                <a:cs typeface="Courier New" pitchFamily="49" charset="0"/>
              </a:rPr>
              <a:t>8,"h","08/08/07"</a:t>
            </a:r>
          </a:p>
          <a:p>
            <a:r>
              <a:rPr lang="en-US" sz="1200" dirty="0">
                <a:latin typeface="Courier New" pitchFamily="49" charset="0"/>
                <a:cs typeface="Courier New" pitchFamily="49" charset="0"/>
              </a:rPr>
              <a:t>9,"i","08/09/07"</a:t>
            </a:r>
          </a:p>
          <a:p>
            <a:r>
              <a:rPr lang="en-US" sz="1200" dirty="0">
                <a:latin typeface="Courier New" pitchFamily="49" charset="0"/>
                <a:cs typeface="Courier New" pitchFamily="49" charset="0"/>
              </a:rPr>
              <a:t>10,"j","08/10/07"</a:t>
            </a:r>
          </a:p>
        </p:txBody>
      </p:sp>
      <p:pic>
        <p:nvPicPr>
          <p:cNvPr id="5" name="Picture 4" descr="csv_data_snap.PNG"/>
          <p:cNvPicPr>
            <a:picLocks noChangeAspect="1"/>
          </p:cNvPicPr>
          <p:nvPr/>
        </p:nvPicPr>
        <p:blipFill>
          <a:blip r:embed="rId2"/>
          <a:stretch>
            <a:fillRect/>
          </a:stretch>
        </p:blipFill>
        <p:spPr>
          <a:xfrm>
            <a:off x="8458200" y="3048001"/>
            <a:ext cx="1938338" cy="3186113"/>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1439</TotalTime>
  <Words>2873</Words>
  <Application>Microsoft Office PowerPoint</Application>
  <PresentationFormat>Widescreen</PresentationFormat>
  <Paragraphs>407</Paragraphs>
  <Slides>39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Century Gothic</vt:lpstr>
      <vt:lpstr>Courier New</vt:lpstr>
      <vt:lpstr>Wingdings 3</vt:lpstr>
      <vt:lpstr>Ion</vt:lpstr>
      <vt:lpstr>Python </vt:lpstr>
      <vt:lpstr>Files</vt:lpstr>
      <vt:lpstr>Opening a File</vt:lpstr>
      <vt:lpstr>Closing a File</vt:lpstr>
      <vt:lpstr>Built-in Methods: Input</vt:lpstr>
      <vt:lpstr>Built-in Methods: Output</vt:lpstr>
      <vt:lpstr>Working with CSV Files</vt:lpstr>
      <vt:lpstr>Reading CSV</vt:lpstr>
      <vt:lpstr>Writing CSV</vt:lpstr>
      <vt:lpstr>Pickle</vt:lpstr>
      <vt:lpstr>What Can Be Pickled and Unpickled?</vt:lpstr>
      <vt:lpstr>Shelve</vt:lpstr>
      <vt:lpstr>Pickling and Shelving Functions</vt:lpstr>
      <vt:lpstr>Pickle: Example</vt:lpstr>
      <vt:lpstr>Output</vt:lpstr>
      <vt:lpstr>Shelve: Example</vt:lpstr>
      <vt:lpstr>Output</vt:lpstr>
      <vt:lpstr>The string format function</vt:lpstr>
      <vt:lpstr>Case Study</vt:lpstr>
      <vt:lpstr>Introduction</vt:lpstr>
      <vt:lpstr>The Challenge</vt:lpstr>
      <vt:lpstr>Two Main Issues</vt:lpstr>
      <vt:lpstr>Network Addressing</vt:lpstr>
      <vt:lpstr>Standard Ports</vt:lpstr>
      <vt:lpstr>Client/Server Concept</vt:lpstr>
      <vt:lpstr>Request/Response Cycle</vt:lpstr>
      <vt:lpstr>Sockets</vt:lpstr>
      <vt:lpstr>Socket Basics</vt:lpstr>
      <vt:lpstr>PowerPoint Presentation</vt:lpstr>
      <vt:lpstr>Socket Types</vt:lpstr>
      <vt:lpstr>Using a Socket</vt:lpstr>
      <vt:lpstr>TCP Client</vt:lpstr>
      <vt:lpstr>Server Implementation</vt:lpstr>
      <vt:lpstr>TCP Server</vt:lpstr>
      <vt:lpstr>TCP Server</vt:lpstr>
      <vt:lpstr>NON-OO APPROACH</vt:lpstr>
      <vt:lpstr>OO APPROACH</vt:lpstr>
      <vt:lpstr>Flask – MVC Architecture</vt:lpstr>
      <vt:lpstr>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Purushotham Sannakariyappa</dc:creator>
  <cp:lastModifiedBy>Purushotham Sannakariyappa</cp:lastModifiedBy>
  <cp:revision>25</cp:revision>
  <dcterms:created xsi:type="dcterms:W3CDTF">2020-02-05T06:45:51Z</dcterms:created>
  <dcterms:modified xsi:type="dcterms:W3CDTF">2020-06-13T16:13:05Z</dcterms:modified>
</cp:coreProperties>
</file>