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80" r:id="rId22"/>
    <p:sldId id="281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EF27E-93D2-C11B-F4CE-387D872C1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47F8D-8837-4B8C-4E59-8BEA1697E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BB60D-C27D-C413-596A-70A54649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7D99-BCE8-442A-8E26-866470AAEC11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B5535-C117-606C-D817-07B38BB7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44928-1660-B09E-5F10-2969A4791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F685-A31D-4D84-9230-EDEBE101EC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978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A0313-10C2-8F0D-934C-72B4A566B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FDE889-7F41-1B3C-5509-9CEFBE260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747F7-CEBD-7150-E250-DAD07DDD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7D99-BCE8-442A-8E26-866470AAEC11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F0D8C-424F-26DC-52AA-9D212DD77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06F7F-3CA1-44AF-0DF7-CCD2E2B4C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F685-A31D-4D84-9230-EDEBE101EC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947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3C8C43-6BEB-B3C8-2422-2C0D673279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1803B-4BA6-BD12-E833-4DDB8A335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23E32-F162-C0A0-427B-6B49273FD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7D99-BCE8-442A-8E26-866470AAEC11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5E153-47A5-121E-632C-BA91228FD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674D3-D8CD-FBA2-52D9-BFE346584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F685-A31D-4D84-9230-EDEBE101EC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553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3BB67-A6CC-0F6D-E03C-964ABC3B4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674A9-73C6-55C6-8C79-595A61FC0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AF2A5-253F-665C-E592-6AFDBC66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7D99-BCE8-442A-8E26-866470AAEC11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E08C9-2035-33BB-CB02-7CBB1889F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2DE94-49BC-A4B8-683B-8F5A74A3A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F685-A31D-4D84-9230-EDEBE101EC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608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7C5E1-1C59-03F0-1DA5-3EDE0A47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F68F4-7AE6-809C-F3FA-B23CEB09E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F5F6A-A74A-C662-4D1A-1DA5F190E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7D99-BCE8-442A-8E26-866470AAEC11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54BC0-942A-FD0F-B8EC-9C9D53AC7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29145-BBD7-4FED-5782-443CF54EE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F685-A31D-4D84-9230-EDEBE101EC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444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E6A99-6D73-09B5-A462-14A905114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AF4B1-F17E-2AD2-B213-45B2E3C070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D11F7-B767-16B4-889F-17A34DBB4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00CD7-A4BC-4ECB-42BA-62808407B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7D99-BCE8-442A-8E26-866470AAEC11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A424E-D65B-912E-6738-F23220A5C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490E6-BF39-7FA3-EDC7-DE6C1ED77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F685-A31D-4D84-9230-EDEBE101EC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005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28EB4-222B-2670-6C94-BF6CAEC18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EA993-377E-4BDC-03F7-E64BA50C0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967642-7909-C81D-E670-CDCE96C4D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C72A1-6108-A322-D2AB-BC1CD43407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0D3E72-8370-D865-F48F-A02FEE6F13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FCE56F-603E-890F-EA7E-319217760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7D99-BCE8-442A-8E26-866470AAEC11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282365-49D4-73EC-719F-D896ED4A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250159-E1FA-51B4-868E-570D54D47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F685-A31D-4D84-9230-EDEBE101EC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44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0B349-75E7-429D-657C-F67B0A87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860A7-B053-A1B8-17D7-8AD289B31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7D99-BCE8-442A-8E26-866470AAEC11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C48102-D168-FB2B-3DCC-AC8278084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70C4F-D929-3D93-7D25-5A347AAE6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F685-A31D-4D84-9230-EDEBE101EC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406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34613E-0D67-5016-5463-0A53F322A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7D99-BCE8-442A-8E26-866470AAEC11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44CC2D-9C01-747D-7B16-438030AD0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2933ED-C33B-593D-7CD9-18DD565B6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F685-A31D-4D84-9230-EDEBE101EC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800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59B18-4B25-49BA-15A8-65AE6B060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8BEF7-7464-8BC7-2D69-7CB0FDD4B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84F88-3A45-8EB1-2D3C-B0637D8BA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E053E-80D6-F349-BAD6-6A39BECC5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7D99-BCE8-442A-8E26-866470AAEC11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A4E1A-DE68-6EF9-C9CA-21C77360E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59644-5E0C-F625-B0E6-ED7C1891D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F685-A31D-4D84-9230-EDEBE101EC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312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7939E-525E-183D-F67A-C6BD372AC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C4F9B5-83DB-9919-A865-9FF63D613A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669800-EB5D-48F3-AE8E-8A5AA88C9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04154-C8F2-42E9-0324-6995EF096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7D99-BCE8-442A-8E26-866470AAEC11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A979B-72EC-8F60-9D22-F34974604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37D4F-B7CB-7BBF-7BB3-8D5B30DE9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F685-A31D-4D84-9230-EDEBE101EC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802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CF5533-CEA0-978C-D255-73BC5611C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41526-C748-E4DD-ABA2-554B9878F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8CEBC-4895-E04F-820D-AA612715E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77D99-BCE8-442A-8E26-866470AAEC11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9FE38-5EF7-45B8-4E1F-CD4D0C16F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7D509-887C-3CCC-4DB3-F1CBFA4C8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1F685-A31D-4D84-9230-EDEBE101EC2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22F472-8D86-4876-08A4-F320421F87D4}"/>
              </a:ext>
            </a:extLst>
          </p:cNvPr>
          <p:cNvSpPr txBox="1"/>
          <p:nvPr userDrawn="1"/>
        </p:nvSpPr>
        <p:spPr>
          <a:xfrm>
            <a:off x="773084" y="136525"/>
            <a:ext cx="370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BankGothic" panose="02000800000000000000" pitchFamily="2" charset="0"/>
              </a:rPr>
              <a:t>Mindful Learning</a:t>
            </a:r>
          </a:p>
        </p:txBody>
      </p:sp>
    </p:spTree>
    <p:extLst>
      <p:ext uri="{BB962C8B-B14F-4D97-AF65-F5344CB8AC3E}">
        <p14:creationId xmlns:p14="http://schemas.microsoft.com/office/powerpoint/2010/main" val="3836933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it-scm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38" y="2328939"/>
            <a:ext cx="5198076" cy="22843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239" y="1572628"/>
            <a:ext cx="3912328" cy="353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02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818F2-4C62-970B-DBC2-1DDF8DA9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Staging and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D9319-0CE1-AB0E-D9CC-A5C92617D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908"/>
            <a:ext cx="10515600" cy="4882393"/>
          </a:xfrm>
        </p:spPr>
        <p:txBody>
          <a:bodyPr>
            <a:normAutofit/>
          </a:bodyPr>
          <a:lstStyle/>
          <a:p>
            <a:r>
              <a:rPr lang="en-US" dirty="0"/>
              <a:t>Adding commits keep track of our progress and changes as we work. Git considers each commit change point or "save point". It is a point in the project you can go back to if you find a bug, or want to make a change.</a:t>
            </a:r>
          </a:p>
          <a:p>
            <a:r>
              <a:rPr lang="en-US" dirty="0"/>
              <a:t>When we commit, we should always include a message.</a:t>
            </a:r>
          </a:p>
          <a:p>
            <a:r>
              <a:rPr lang="en-US" dirty="0"/>
              <a:t>By adding clear messages to each commit, it is easy for yourself (and others) to see what has changed and when</a:t>
            </a:r>
          </a:p>
          <a:p>
            <a:pPr lvl="1"/>
            <a:r>
              <a:rPr lang="en-US" b="1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git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commit -m </a:t>
            </a:r>
            <a:r>
              <a:rPr lang="en-US" b="1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"First release of Hello World!“</a:t>
            </a:r>
          </a:p>
          <a:p>
            <a:r>
              <a:rPr lang="en-US" dirty="0"/>
              <a:t>To automatically notice any modified (but not new) files, add them to the index, and commit, all in one step.</a:t>
            </a:r>
          </a:p>
          <a:p>
            <a:pPr lvl="1"/>
            <a:r>
              <a:rPr lang="en-IN" b="1" dirty="0">
                <a:solidFill>
                  <a:srgbClr val="2F9C0A"/>
                </a:solidFill>
                <a:latin typeface="Consolas" panose="020B0609020204030204" pitchFamily="49" charset="0"/>
              </a:rPr>
              <a:t>git 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commit -a</a:t>
            </a:r>
          </a:p>
        </p:txBody>
      </p:sp>
    </p:spTree>
    <p:extLst>
      <p:ext uri="{BB962C8B-B14F-4D97-AF65-F5344CB8AC3E}">
        <p14:creationId xmlns:p14="http://schemas.microsoft.com/office/powerpoint/2010/main" val="3319074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766A6-8C00-B102-C1AF-6B98D9F43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Log and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0AD56-C63B-9EE6-140B-9BD083A31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You can get the log of commits</a:t>
            </a:r>
          </a:p>
          <a:p>
            <a:pPr lvl="1"/>
            <a:r>
              <a:rPr lang="en-IN" b="1" dirty="0">
                <a:solidFill>
                  <a:srgbClr val="2F9C0A"/>
                </a:solidFill>
                <a:latin typeface="Consolas" panose="020B0609020204030204" pitchFamily="49" charset="0"/>
              </a:rPr>
              <a:t>git</a:t>
            </a:r>
            <a:r>
              <a:rPr lang="en-IN" dirty="0"/>
              <a:t> 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log</a:t>
            </a:r>
          </a:p>
          <a:p>
            <a:pPr lvl="1"/>
            <a:r>
              <a:rPr lang="en-IN" b="1" dirty="0">
                <a:solidFill>
                  <a:srgbClr val="2F9C0A"/>
                </a:solidFill>
                <a:latin typeface="Consolas" panose="020B0609020204030204" pitchFamily="49" charset="0"/>
              </a:rPr>
              <a:t>git</a:t>
            </a:r>
            <a:r>
              <a:rPr lang="en-IN" dirty="0"/>
              <a:t> 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log --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oneline</a:t>
            </a:r>
            <a:endParaRPr lang="en-IN" dirty="0"/>
          </a:p>
          <a:p>
            <a:r>
              <a:rPr lang="en-US" dirty="0"/>
              <a:t>If you are having trouble remembering commands or options for commands, you can use Git help.</a:t>
            </a:r>
          </a:p>
          <a:p>
            <a:r>
              <a:rPr lang="en-US" dirty="0"/>
              <a:t>There are a couple of different ways you can use the help command in command line:</a:t>
            </a:r>
          </a:p>
          <a:p>
            <a:pPr lvl="1"/>
            <a:r>
              <a:rPr lang="en-US" b="1" dirty="0">
                <a:solidFill>
                  <a:srgbClr val="2F9C0A"/>
                </a:solidFill>
                <a:latin typeface="Consolas" panose="020B0609020204030204" pitchFamily="49" charset="0"/>
              </a:rPr>
              <a:t>git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&lt;command&gt; -help </a:t>
            </a:r>
            <a:r>
              <a:rPr lang="en-US" dirty="0"/>
              <a:t>-  See all the available options for the specific command</a:t>
            </a:r>
          </a:p>
          <a:p>
            <a:pPr lvl="1"/>
            <a:r>
              <a:rPr lang="en-US" b="1" dirty="0">
                <a:solidFill>
                  <a:srgbClr val="2F9C0A"/>
                </a:solidFill>
                <a:latin typeface="Consolas" panose="020B0609020204030204" pitchFamily="49" charset="0"/>
              </a:rPr>
              <a:t>git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help --all </a:t>
            </a:r>
            <a:r>
              <a:rPr lang="en-US" dirty="0"/>
              <a:t>-  See all possible commands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1582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594CF-013D-FE94-92E7-53CFDA647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F0F44-F46E-0BFD-FB97-E68F54B4C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revert the latest commit using git revert HEAD (revert the latest change,  and then commit), adding the option --no-edit to skip the commit message editor (getting the default revert message)</a:t>
            </a:r>
          </a:p>
          <a:p>
            <a:pPr lvl="1"/>
            <a:r>
              <a:rPr lang="en-IN" b="1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git</a:t>
            </a:r>
            <a:r>
              <a:rPr lang="en-IN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revert HEAD --no-edit</a:t>
            </a:r>
          </a:p>
          <a:p>
            <a:pPr lvl="1"/>
            <a:r>
              <a:rPr lang="en-IN" b="1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git</a:t>
            </a:r>
            <a:r>
              <a:rPr lang="en-IN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log –</a:t>
            </a:r>
            <a:r>
              <a:rPr lang="en-IN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oneline</a:t>
            </a:r>
            <a:endParaRPr lang="en-IN" b="1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/>
              <a:t>To revert to earlier commits, use </a:t>
            </a:r>
            <a:r>
              <a:rPr lang="en-US" sz="2400" b="1" dirty="0">
                <a:solidFill>
                  <a:srgbClr val="2F9C0A"/>
                </a:solidFill>
                <a:latin typeface="Consolas" panose="020B0609020204030204" pitchFamily="49" charset="0"/>
              </a:rPr>
              <a:t>git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revert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HEAD~x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(x being a number. 1 going back one more, 2 going back two more, etc.)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7406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51E4A-7A4A-9B49-0635-9118C451A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EDC89-9F27-1B72-6C89-442931532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reset is the command we use when we want to move the repository back to a previous commit, discarding any changes made after that commit.</a:t>
            </a:r>
          </a:p>
          <a:p>
            <a:r>
              <a:rPr lang="en-US" dirty="0"/>
              <a:t>Step 1: Find the previous commit:</a:t>
            </a:r>
          </a:p>
          <a:p>
            <a:pPr lvl="1"/>
            <a:r>
              <a:rPr lang="en-IN" b="1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git</a:t>
            </a:r>
            <a:r>
              <a:rPr lang="en-IN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log --</a:t>
            </a:r>
            <a:r>
              <a:rPr lang="en-IN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oneline</a:t>
            </a:r>
            <a:endParaRPr lang="en-IN" b="1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IN" dirty="0"/>
              <a:t>Find the log ID</a:t>
            </a:r>
          </a:p>
          <a:p>
            <a:r>
              <a:rPr lang="en-IN" dirty="0"/>
              <a:t>Step 2: Reset</a:t>
            </a:r>
          </a:p>
          <a:p>
            <a:pPr lvl="1"/>
            <a:r>
              <a:rPr lang="en-IN" b="1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git</a:t>
            </a:r>
            <a:r>
              <a:rPr lang="en-IN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reset 9a9add8</a:t>
            </a:r>
          </a:p>
          <a:p>
            <a:pPr lvl="1"/>
            <a:r>
              <a:rPr lang="en-IN" b="1" dirty="0">
                <a:solidFill>
                  <a:srgbClr val="2F9C0A"/>
                </a:solidFill>
                <a:latin typeface="Consolas" panose="020B0609020204030204" pitchFamily="49" charset="0"/>
              </a:rPr>
              <a:t>git</a:t>
            </a:r>
            <a:r>
              <a:rPr lang="en-IN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restore helloworld.py</a:t>
            </a:r>
          </a:p>
          <a:p>
            <a:pPr lvl="1"/>
            <a:r>
              <a:rPr lang="en-IN" dirty="0"/>
              <a:t>See the log once again</a:t>
            </a:r>
          </a:p>
        </p:txBody>
      </p:sp>
    </p:spTree>
    <p:extLst>
      <p:ext uri="{BB962C8B-B14F-4D97-AF65-F5344CB8AC3E}">
        <p14:creationId xmlns:p14="http://schemas.microsoft.com/office/powerpoint/2010/main" val="3361323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067CF-DBFB-87B3-8AA5-82AC883C7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A64C8-205E-4961-0A16-3DA2E420C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Git, a branch is a new/separate version of the main repository.</a:t>
            </a:r>
          </a:p>
          <a:p>
            <a:r>
              <a:rPr lang="en-US" dirty="0"/>
              <a:t>Let's say you have a large project, and you need to update the design on it.</a:t>
            </a:r>
          </a:p>
          <a:p>
            <a:r>
              <a:rPr lang="en-US" dirty="0"/>
              <a:t>With Git:</a:t>
            </a:r>
          </a:p>
          <a:p>
            <a:pPr lvl="1"/>
            <a:r>
              <a:rPr lang="en-US" dirty="0"/>
              <a:t>With a new branch called new-design, edit the code directly without impacting the main branch</a:t>
            </a:r>
          </a:p>
          <a:p>
            <a:pPr lvl="1"/>
            <a:r>
              <a:rPr lang="en-US" dirty="0"/>
              <a:t>EMERGENCY! There is an unrelated error somewhere else in the project that needs to be fixed ASAP!</a:t>
            </a:r>
          </a:p>
          <a:p>
            <a:pPr lvl="2"/>
            <a:r>
              <a:rPr lang="en-US" dirty="0"/>
              <a:t>Create a new branch from the main project called small-error-fix</a:t>
            </a:r>
          </a:p>
          <a:p>
            <a:pPr lvl="2"/>
            <a:r>
              <a:rPr lang="en-US" dirty="0"/>
              <a:t>Fix the unrelated error and merge the small-error-fix branch with the main branch</a:t>
            </a:r>
          </a:p>
          <a:p>
            <a:pPr lvl="2"/>
            <a:r>
              <a:rPr lang="en-US" dirty="0"/>
              <a:t>You go back to the new-design branch, and finish the work there</a:t>
            </a:r>
          </a:p>
          <a:p>
            <a:pPr lvl="2"/>
            <a:r>
              <a:rPr lang="en-US" dirty="0"/>
              <a:t>Merge the new-design branch with main (getting alerted to the small error fix that you were missing)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7927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1718B-BBAD-49A1-5F59-7CE220386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Branching with Git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069E4-8C21-1A3C-8BAD-370C3480C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Branches allow you to work on different parts of a project without impacting the main branch.</a:t>
            </a:r>
          </a:p>
          <a:p>
            <a:r>
              <a:rPr lang="en-US" dirty="0"/>
              <a:t>When the work is complete, a branch can be merged with the main project.</a:t>
            </a:r>
          </a:p>
          <a:p>
            <a:r>
              <a:rPr lang="en-US" dirty="0"/>
              <a:t>You can even switch between branches and work on different projects without them interfering with each other.</a:t>
            </a:r>
          </a:p>
          <a:p>
            <a:r>
              <a:rPr lang="en-US" dirty="0"/>
              <a:t>Branching in Git is very lightweight and fast!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5298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EAFBA-D157-5F70-F6E7-C53B7807D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0BC31-55A7-767A-603E-B4A9BEA1E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Creating a new branch</a:t>
            </a:r>
          </a:p>
          <a:p>
            <a:pPr lvl="1"/>
            <a:r>
              <a:rPr lang="en-IN" b="1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git</a:t>
            </a:r>
            <a:r>
              <a:rPr lang="en-IN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branch hello-world-2</a:t>
            </a:r>
          </a:p>
          <a:p>
            <a:r>
              <a:rPr lang="en-IN" dirty="0"/>
              <a:t>Confirm you have created a new branch</a:t>
            </a:r>
          </a:p>
          <a:p>
            <a:pPr lvl="1"/>
            <a:r>
              <a:rPr lang="en-IN" b="1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git</a:t>
            </a:r>
            <a:r>
              <a:rPr lang="en-IN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branch</a:t>
            </a:r>
          </a:p>
          <a:p>
            <a:r>
              <a:rPr lang="en-US" b="1" dirty="0"/>
              <a:t>checkout</a:t>
            </a:r>
            <a:r>
              <a:rPr lang="en-US" dirty="0"/>
              <a:t> is the command used to check out a branch. Moving us from the current branch, to the one specified at the end of the command</a:t>
            </a:r>
          </a:p>
          <a:p>
            <a:pPr lvl="1"/>
            <a:r>
              <a:rPr lang="en-IN" b="1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git</a:t>
            </a:r>
            <a:r>
              <a:rPr lang="en-IN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checkout hello-world-2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95653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65EEF-A2A5-B1E6-89F6-9AE296227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Emergency Fixes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0D8E0-1716-7A43-D4E3-FC53DB016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imagine that we are not yet done with hello-world-1, but we need to fix an error on master. You don't want to mess with master directly, and you do not want to mess with hello-world-2, since it is not done yet.</a:t>
            </a:r>
          </a:p>
          <a:p>
            <a:r>
              <a:rPr lang="en-US" dirty="0"/>
              <a:t>So we create a new branch from master to deal with the emergency:</a:t>
            </a:r>
          </a:p>
          <a:p>
            <a:pPr lvl="1"/>
            <a:r>
              <a:rPr lang="en-IN" b="1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git</a:t>
            </a:r>
            <a:r>
              <a:rPr lang="en-IN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checkout -b emergency-fix</a:t>
            </a:r>
          </a:p>
          <a:p>
            <a:pPr lvl="1"/>
            <a:r>
              <a:rPr lang="en-US" b="1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git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index.html </a:t>
            </a:r>
          </a:p>
          <a:p>
            <a:pPr lvl="1"/>
            <a:r>
              <a:rPr lang="en-US" b="1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git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commit -m </a:t>
            </a:r>
            <a:r>
              <a:rPr lang="en-US" b="1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"updated index.html with emergency fix"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24691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E843-86E5-DC08-EA8F-9A072A27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Branch 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F936F-A1E6-375B-1BB6-AA7413DF2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have the emergency fix ready, and so let's merge the master and emergency-fix branches.</a:t>
            </a:r>
          </a:p>
          <a:p>
            <a:pPr lvl="1"/>
            <a:r>
              <a:rPr lang="en-IN" b="1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git</a:t>
            </a:r>
            <a:r>
              <a:rPr lang="en-IN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checkout master</a:t>
            </a:r>
          </a:p>
          <a:p>
            <a:pPr lvl="1"/>
            <a:r>
              <a:rPr lang="en-IN" b="1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git</a:t>
            </a:r>
            <a:r>
              <a:rPr lang="en-IN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merge emergency-fix</a:t>
            </a:r>
          </a:p>
          <a:p>
            <a:r>
              <a:rPr lang="en-US" dirty="0"/>
              <a:t>Since the emergency-fix branch came directly from master, and no other changes had been made to master while we were working, Git sees this as a continuation of master. So it can "Fast-forward", just pointing both master and emergency-fix to the same commit.</a:t>
            </a:r>
          </a:p>
          <a:p>
            <a:r>
              <a:rPr lang="en-US" dirty="0"/>
              <a:t>As master and emergency-fix are essentially the same now, we can delete emergency-fix, as it is no longer needed:</a:t>
            </a:r>
          </a:p>
          <a:p>
            <a:pPr lvl="1"/>
            <a:r>
              <a:rPr lang="en-IN" b="1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git</a:t>
            </a:r>
            <a:r>
              <a:rPr lang="en-IN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branch -d emergency-fix</a:t>
            </a:r>
            <a:endParaRPr lang="en-US" b="1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1064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F85C4-AD7E-F139-7871-88F42C48B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Github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E3660-CCCE-23DB-63F1-9A95DF69A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GitHub and sign up for an account</a:t>
            </a:r>
          </a:p>
          <a:p>
            <a:r>
              <a:rPr lang="en-US" dirty="0"/>
              <a:t>Sign in, and create a new repository</a:t>
            </a:r>
          </a:p>
          <a:p>
            <a:r>
              <a:rPr lang="en-US" dirty="0"/>
              <a:t>Push Local Repository to GitHub</a:t>
            </a:r>
          </a:p>
          <a:p>
            <a:pPr lvl="1"/>
            <a:r>
              <a:rPr lang="en-US" b="1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git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remote </a:t>
            </a:r>
            <a:r>
              <a:rPr lang="en-US" b="1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origin https://github.com/test/hello-world.git</a:t>
            </a:r>
          </a:p>
          <a:p>
            <a:pPr lvl="1"/>
            <a:r>
              <a:rPr lang="en-US" b="1" dirty="0">
                <a:solidFill>
                  <a:srgbClr val="2F9C0A"/>
                </a:solidFill>
                <a:latin typeface="Consolas" panose="020B0609020204030204" pitchFamily="49" charset="0"/>
              </a:rPr>
              <a:t>git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push -u origin master</a:t>
            </a:r>
          </a:p>
          <a:p>
            <a:endParaRPr lang="en-IN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8397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F02468-28AE-60D2-59F6-892A7765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70A9D7-46EF-1CAD-DA1F-DC6A2A18D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is a popular version control system. It was created by Linus Torvalds in 2005, and has been maintained by Junio Hamano since then.</a:t>
            </a:r>
          </a:p>
          <a:p>
            <a:r>
              <a:rPr lang="en-US" dirty="0"/>
              <a:t>It is used for:</a:t>
            </a:r>
          </a:p>
          <a:p>
            <a:pPr lvl="1"/>
            <a:r>
              <a:rPr lang="en-US" dirty="0"/>
              <a:t>Tracking code changes</a:t>
            </a:r>
          </a:p>
          <a:p>
            <a:pPr lvl="1"/>
            <a:r>
              <a:rPr lang="en-US" dirty="0"/>
              <a:t>Tracking who made changes</a:t>
            </a:r>
          </a:p>
          <a:p>
            <a:pPr lvl="1"/>
            <a:r>
              <a:rPr lang="en-US" dirty="0"/>
              <a:t>Coding collaboration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8990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AF486-5DEC-0C1A-84B9-390C8A855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Github</a:t>
            </a:r>
            <a:r>
              <a:rPr lang="en-IN" dirty="0"/>
              <a:t>: Pull and Push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D7345-F1AE-8D1C-08B1-3E319CDF4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pull all changes from a remote repository into the branch you are working on</a:t>
            </a:r>
          </a:p>
          <a:p>
            <a:pPr lvl="1"/>
            <a:r>
              <a:rPr lang="en-IN" b="1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git</a:t>
            </a:r>
            <a:r>
              <a:rPr lang="en-IN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pull origin</a:t>
            </a:r>
          </a:p>
          <a:p>
            <a:r>
              <a:rPr lang="en-IN" dirty="0"/>
              <a:t>We can make changes in the local repository and push it back to </a:t>
            </a:r>
            <a:r>
              <a:rPr lang="en-IN" dirty="0" err="1"/>
              <a:t>github</a:t>
            </a:r>
            <a:endParaRPr lang="en-IN" dirty="0"/>
          </a:p>
          <a:p>
            <a:pPr lvl="1"/>
            <a:r>
              <a:rPr lang="en-IN" b="1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git</a:t>
            </a:r>
            <a:r>
              <a:rPr lang="en-IN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push origin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59552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A625B-9C8B-8A4B-5FFC-D8E754784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BCE26-2819-824B-AFD1-FDA169B07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git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git commit -m "first commit"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git branch -M main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git remote add origin https://github.com/mindful-ai/test.git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git push -u origin main</a:t>
            </a:r>
            <a:endParaRPr lang="en-IN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236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680E8-2BA8-759E-D5D9-D35C5C55C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CCCE1-2AFB-0709-AC11-272918025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git remote add origin https://github.com/mindful-ai/test.git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git branch -M main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git push -u origin main</a:t>
            </a:r>
            <a:endParaRPr lang="en-IN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844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0B17C-2753-8025-8A76-A75647BF0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Git Clone from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46D19-BE84-1DDC-84D4-1C6E95C63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clone is a full copy of a repository, including all logging and versions of files.</a:t>
            </a:r>
          </a:p>
          <a:p>
            <a:pPr lvl="1"/>
            <a:r>
              <a:rPr lang="en-IN" b="1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git</a:t>
            </a:r>
            <a:r>
              <a:rPr lang="en-IN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clone https://github.com/test/test.io.git</a:t>
            </a:r>
          </a:p>
          <a:p>
            <a:pPr lvl="1"/>
            <a:r>
              <a:rPr lang="en-IN" b="1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git</a:t>
            </a:r>
            <a:r>
              <a:rPr lang="en-IN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77253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586EB-AACF-128C-31DA-1E83D3A0C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GitHub Fork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C5B45-C729-560E-945F-F0503BC80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heart of Git is collaboration. However, Git does not allow you to add code to someone else's repository without access rights.</a:t>
            </a:r>
          </a:p>
          <a:p>
            <a:r>
              <a:rPr lang="en-US" dirty="0"/>
              <a:t>A fork is a copy of a repository. This is useful when you want to contribute to someone else's project or start your own project based on theirs.</a:t>
            </a:r>
          </a:p>
          <a:p>
            <a:r>
              <a:rPr lang="en-US" dirty="0"/>
              <a:t>fork is not a command in Git, but something offered in GitHub and other repository hosts. Let's start by logging in to GitHub, and fork our repository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3235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8896A-14B5-F66D-EC88-47B8880C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Push Changes to Our GitHub Fork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0E830-D570-D8B0-3CFB-965280ED6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made a lot of changes to our local Git.</a:t>
            </a:r>
          </a:p>
          <a:p>
            <a:r>
              <a:rPr lang="en-US" dirty="0"/>
              <a:t>Now we push them to our GitHub fork, commit the changes</a:t>
            </a:r>
          </a:p>
          <a:p>
            <a:pPr lvl="1"/>
            <a:r>
              <a:rPr lang="en-IN" b="1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git</a:t>
            </a:r>
            <a:r>
              <a:rPr lang="en-IN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push origin</a:t>
            </a:r>
          </a:p>
          <a:p>
            <a:r>
              <a:rPr lang="en-US" dirty="0"/>
              <a:t>Go to GitHub, and we see that the repository has a new commit. And we can send a Pull Request to the original repository</a:t>
            </a:r>
          </a:p>
          <a:p>
            <a:r>
              <a:rPr lang="en-US" dirty="0"/>
              <a:t>Now any member with access can see the Pull Request when they see the original repository and they can see proposed changes</a:t>
            </a:r>
          </a:p>
          <a:p>
            <a:r>
              <a:rPr lang="en-US" dirty="0"/>
              <a:t>You can comment on the changes and merge.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2963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909E-21AB-667C-9FA7-86EF05639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does Git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EF38C-AAE5-E7BC-65C5-F708BD670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 projects with Repositories</a:t>
            </a:r>
          </a:p>
          <a:p>
            <a:r>
              <a:rPr lang="en-US" dirty="0"/>
              <a:t>Clone a project to work on a local copy</a:t>
            </a:r>
          </a:p>
          <a:p>
            <a:r>
              <a:rPr lang="en-US" dirty="0"/>
              <a:t>Control and track changes with Staging and Committing</a:t>
            </a:r>
          </a:p>
          <a:p>
            <a:r>
              <a:rPr lang="en-US" dirty="0"/>
              <a:t>Branch and Merge to allow for work on different parts and versions of a project</a:t>
            </a:r>
          </a:p>
          <a:p>
            <a:r>
              <a:rPr lang="en-US" dirty="0"/>
              <a:t>Pull the latest version of the project to a local copy</a:t>
            </a:r>
          </a:p>
          <a:p>
            <a:r>
              <a:rPr lang="en-US" dirty="0"/>
              <a:t>Push local updates to the main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626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E6EC2-DEB3-52DC-1603-315EFA49A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with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16366-3217-861E-6295-8AB0B3BCB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Initialize Git on a folder, making it a Repository</a:t>
            </a:r>
          </a:p>
          <a:p>
            <a:r>
              <a:rPr lang="en-US" dirty="0"/>
              <a:t>Git now creates a hidden folder to keep track of changes in that folder</a:t>
            </a:r>
          </a:p>
          <a:p>
            <a:r>
              <a:rPr lang="en-US" dirty="0"/>
              <a:t>When a file is changed, added or deleted, it is considered modified</a:t>
            </a:r>
          </a:p>
          <a:p>
            <a:r>
              <a:rPr lang="en-US" dirty="0"/>
              <a:t>You select the modified files you want to Stage</a:t>
            </a:r>
          </a:p>
          <a:p>
            <a:r>
              <a:rPr lang="en-US" dirty="0"/>
              <a:t>The Staged files are Committed, which prompts Git to store a permanent snapshot of the files</a:t>
            </a:r>
          </a:p>
          <a:p>
            <a:r>
              <a:rPr lang="en-US" dirty="0"/>
              <a:t>Git allows you to see the full history of every commit.</a:t>
            </a:r>
          </a:p>
          <a:p>
            <a:r>
              <a:rPr lang="en-US" dirty="0"/>
              <a:t>You can revert back to any previous commit.</a:t>
            </a:r>
          </a:p>
          <a:p>
            <a:r>
              <a:rPr lang="en-US" dirty="0"/>
              <a:t>Git does not store a separate copy of every file in every commit, but keeps track of changes made in each commit!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5460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F850-C83B-A187-D669-A1ACC85AB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using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C4CEB-E5B4-0EA9-3D37-152F48E3E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 70% of developers use Git!</a:t>
            </a:r>
          </a:p>
          <a:p>
            <a:r>
              <a:rPr lang="en-US" dirty="0"/>
              <a:t>Developers can work together from anywhere in the world.</a:t>
            </a:r>
          </a:p>
          <a:p>
            <a:r>
              <a:rPr lang="en-US" dirty="0"/>
              <a:t>Developers can see the full history of the project.</a:t>
            </a:r>
          </a:p>
          <a:p>
            <a:r>
              <a:rPr lang="en-US" dirty="0"/>
              <a:t>Developers can revert to earlier versions of a project.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9081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26F09-3F9F-8A24-0154-0B7AF7336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Github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86EC2-ACE7-5960-DD81-75786009A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is not the same as GitHub.</a:t>
            </a:r>
          </a:p>
          <a:p>
            <a:r>
              <a:rPr lang="en-US" dirty="0"/>
              <a:t>GitHub makes tools that use Git.</a:t>
            </a:r>
          </a:p>
          <a:p>
            <a:r>
              <a:rPr lang="en-US" dirty="0"/>
              <a:t>GitHub is the largest host of source code in the world, and has been owned by Microsoft since 2018.</a:t>
            </a:r>
          </a:p>
          <a:p>
            <a:r>
              <a:rPr lang="en-US" dirty="0"/>
              <a:t>In this tutorial, we will focus on using Git with GitHub.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256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2CEC0-5680-4D18-B827-3B2397549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4B5BE-CED7-609D-B804-5CA049D0E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6845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Install Git</a:t>
            </a:r>
          </a:p>
          <a:p>
            <a:pPr lvl="1"/>
            <a:r>
              <a:rPr lang="en-IN" b="1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https://www.git-scm.com/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dirty="0"/>
              <a:t>Check if Git is properly installed</a:t>
            </a:r>
          </a:p>
          <a:p>
            <a:pPr lvl="1"/>
            <a:r>
              <a:rPr lang="en-IN" b="1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git</a:t>
            </a:r>
            <a:r>
              <a:rPr lang="en-IN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--version</a:t>
            </a:r>
          </a:p>
          <a:p>
            <a:r>
              <a:rPr lang="en-IN" dirty="0"/>
              <a:t>Configure Git, let Git know who you are</a:t>
            </a:r>
          </a:p>
          <a:p>
            <a:pPr lvl="1"/>
            <a:r>
              <a:rPr lang="en-US" b="1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git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config --global user.name </a:t>
            </a:r>
            <a:r>
              <a:rPr lang="en-US" b="1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b="1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git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config --global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user.email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2F9C0A"/>
                </a:solidFill>
                <a:latin typeface="Consolas" panose="020B0609020204030204" pitchFamily="49" charset="0"/>
              </a:rPr>
              <a:t>test@mindullearning.com</a:t>
            </a:r>
            <a:r>
              <a:rPr lang="en-US" b="1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 </a:t>
            </a:r>
          </a:p>
          <a:p>
            <a:r>
              <a:rPr lang="en-US" dirty="0"/>
              <a:t>Creating a Git folder</a:t>
            </a:r>
          </a:p>
          <a:p>
            <a:pPr lvl="1"/>
            <a:r>
              <a:rPr lang="en-IN" b="1" i="0" dirty="0" err="1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mkdir</a:t>
            </a:r>
            <a:r>
              <a:rPr lang="en-IN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myproject</a:t>
            </a:r>
            <a:r>
              <a:rPr lang="en-IN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IN" b="1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cd</a:t>
            </a:r>
            <a:r>
              <a:rPr lang="en-IN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myproject</a:t>
            </a:r>
            <a:endParaRPr lang="en-US" b="1" dirty="0">
              <a:solidFill>
                <a:srgbClr val="2F9C0A"/>
              </a:solidFill>
              <a:latin typeface="Consolas" panose="020B0609020204030204" pitchFamily="49" charset="0"/>
            </a:endParaRPr>
          </a:p>
          <a:p>
            <a:r>
              <a:rPr lang="en-IN" dirty="0"/>
              <a:t>Initializing Git</a:t>
            </a:r>
          </a:p>
          <a:p>
            <a:pPr lvl="1"/>
            <a:r>
              <a:rPr lang="en-IN" b="1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git</a:t>
            </a:r>
            <a:r>
              <a:rPr lang="en-IN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0723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7968C-8361-F217-E0C7-F0BA4FE34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AC957-9F07-3548-B6E8-F77B2368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Add some files to the newly created Git repository</a:t>
            </a:r>
          </a:p>
          <a:p>
            <a:r>
              <a:rPr lang="en-IN" dirty="0"/>
              <a:t>Check Git status</a:t>
            </a:r>
          </a:p>
          <a:p>
            <a:pPr lvl="1"/>
            <a:r>
              <a:rPr lang="en-IN" b="1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git</a:t>
            </a:r>
            <a:r>
              <a:rPr lang="en-IN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status</a:t>
            </a:r>
          </a:p>
          <a:p>
            <a:r>
              <a:rPr lang="en-US" dirty="0"/>
              <a:t>One of the core functions of Git is the concepts of the Staging Environment, and the Commit.</a:t>
            </a:r>
          </a:p>
          <a:p>
            <a:r>
              <a:rPr lang="en-US" dirty="0"/>
              <a:t>As you are working, you may be adding, editing and removing files. But whenever you hit a milestone or finish a part of the work, you should add the files to a Staging Environment. You can add multiple files</a:t>
            </a:r>
          </a:p>
          <a:p>
            <a:pPr lvl="1"/>
            <a:r>
              <a:rPr lang="en-IN" b="1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git</a:t>
            </a:r>
            <a:r>
              <a:rPr lang="en-IN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IN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helloworld.py</a:t>
            </a:r>
          </a:p>
          <a:p>
            <a:pPr lvl="1"/>
            <a:r>
              <a:rPr lang="en-IN" b="1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git</a:t>
            </a:r>
            <a:r>
              <a:rPr lang="en-IN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status</a:t>
            </a:r>
            <a:endParaRPr lang="en-US" b="1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06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D80B4-C099-A8D2-BBF1-4EC72E754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1C9C-6635-117A-CC2B-012C44AB7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Files in your Git repository folder can be in one of 2 states:</a:t>
            </a:r>
          </a:p>
          <a:p>
            <a:pPr lvl="1"/>
            <a:r>
              <a:rPr lang="en-US" dirty="0"/>
              <a:t>Tracked - files that Git knows about and are added to the repository</a:t>
            </a:r>
          </a:p>
          <a:p>
            <a:pPr lvl="1"/>
            <a:r>
              <a:rPr lang="en-US" dirty="0"/>
              <a:t>Untracked - files that are in your working directory, but not added to the repository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907662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11383</TotalTime>
  <Words>1641</Words>
  <Application>Microsoft Office PowerPoint</Application>
  <PresentationFormat>Widescreen</PresentationFormat>
  <Paragraphs>157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BankGothic</vt:lpstr>
      <vt:lpstr>Calibri</vt:lpstr>
      <vt:lpstr>Calibri Light</vt:lpstr>
      <vt:lpstr>Consolas</vt:lpstr>
      <vt:lpstr>1_Office Theme</vt:lpstr>
      <vt:lpstr>PowerPoint Presentation</vt:lpstr>
      <vt:lpstr>Git</vt:lpstr>
      <vt:lpstr>What does Git do?</vt:lpstr>
      <vt:lpstr>Working with Git</vt:lpstr>
      <vt:lpstr>Advantages of using Git</vt:lpstr>
      <vt:lpstr>Github</vt:lpstr>
      <vt:lpstr>Getting Started</vt:lpstr>
      <vt:lpstr>Adding Files</vt:lpstr>
      <vt:lpstr>Adding Files</vt:lpstr>
      <vt:lpstr>Staging and Commit</vt:lpstr>
      <vt:lpstr>Git Log and Help</vt:lpstr>
      <vt:lpstr>Revert</vt:lpstr>
      <vt:lpstr>Reset</vt:lpstr>
      <vt:lpstr>Branching</vt:lpstr>
      <vt:lpstr>Branching with Git Advantages</vt:lpstr>
      <vt:lpstr>Branching</vt:lpstr>
      <vt:lpstr>Emergency Fixes</vt:lpstr>
      <vt:lpstr>Branch Merge</vt:lpstr>
      <vt:lpstr>Github</vt:lpstr>
      <vt:lpstr>Github: Pull and Push</vt:lpstr>
      <vt:lpstr>Summary</vt:lpstr>
      <vt:lpstr>Summary</vt:lpstr>
      <vt:lpstr>Git Clone from GitHub</vt:lpstr>
      <vt:lpstr>GitHub Fork</vt:lpstr>
      <vt:lpstr>Push Changes to Our GitHub Fork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</dc:title>
  <dc:creator>Purushotham Sannakariyappa</dc:creator>
  <cp:lastModifiedBy>Purushotham Sannakariyappa</cp:lastModifiedBy>
  <cp:revision>9</cp:revision>
  <dcterms:created xsi:type="dcterms:W3CDTF">2022-07-03T17:36:31Z</dcterms:created>
  <dcterms:modified xsi:type="dcterms:W3CDTF">2024-11-02T05:44:59Z</dcterms:modified>
</cp:coreProperties>
</file>