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58" r:id="rId9"/>
    <p:sldId id="257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C0D9-3FDE-459D-B2D0-8A646AFC4CB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7627-4A70-45E2-93EB-65FC285B5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UART System Design for FPGA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3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6324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362200" y="2133600"/>
            <a:ext cx="2819400" cy="9144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the start bit and waiting for 16 cycles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2667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2200" y="3352800"/>
            <a:ext cx="2209800" cy="2895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962400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the data byte and waiting for 16 cycles every time a bit is transferred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4000" y="52578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4191000"/>
            <a:ext cx="2057400" cy="2133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4191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the stop bit and waiting for 16 cycles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81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 send = 1 byte</a:t>
            </a:r>
          </a:p>
          <a:p>
            <a:r>
              <a:rPr lang="en-US" dirty="0" smtClean="0"/>
              <a:t>Start bit         = 0</a:t>
            </a:r>
          </a:p>
          <a:p>
            <a:r>
              <a:rPr lang="en-US" dirty="0" smtClean="0"/>
              <a:t>Stop bit          = 1</a:t>
            </a:r>
          </a:p>
          <a:p>
            <a:r>
              <a:rPr lang="en-US" dirty="0" smtClean="0"/>
              <a:t>Default          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bit shift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057400" y="6019800"/>
            <a:ext cx="685800" cy="337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1676400"/>
            <a:ext cx="6096000" cy="2590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91200" y="2362200"/>
            <a:ext cx="1600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art_tx.v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2438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2438400"/>
            <a:ext cx="838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5029200" y="2743200"/>
            <a:ext cx="762000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3581400" y="2667000"/>
            <a:ext cx="609600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1752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Transmitter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UART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1150"/>
            <a:ext cx="7620000" cy="3695700"/>
          </a:xfrm>
          <a:prstGeom prst="rect">
            <a:avLst/>
          </a:prstGeom>
        </p:spPr>
      </p:pic>
      <p:sp>
        <p:nvSpPr>
          <p:cNvPr id="7" name="AutoShape 2" descr="data:image/png;base64,iVBORw0KGgoAAAANSUhEUgAABJoAAAEoCAYAAAAQU5tfAAAAAXNSR0IArs4c6QAAIABJREFUeF7tvX2QH8d559c/kSJAiQaWFAuEbAJYuAwJtskE9PHOoCkFu0nOdTJTZfJipaykJGDtJC47dSWxci7Z5VIWW0rFVnQpSXUVJVcXeUHpLnJFSij/weiScwrLM2XCsWKiTEkHC+fD8kUWSPEFoPUCiJSQ+g72WfYO5jfTM9Pz+vt0FYvk/rp7uj/dM9P9ned5euJy0pUrVw465/5j59yCc+5O59xtefn5DQIQgAAEIAABCEAAAhCAAAQgAAEIQGAUBL7vnHvKOfdnzrn/yzn32clk8mpRzyZZGTYEpv/GOfeeogr4HQIQgAAEIAABCEAAAhCAAAQgAAEIQGD0BF52zv33k8nk9/J6eo3QdOXKlf/SOfdPphS64pz7wejR0UEIQAACEIAABCAAAQhAAAIQgAAEIDDbBK6f0v1Tzrn/fDKZfDXr9y1C05UrV37HOfffpjL+f865V5xzP+acu9U5d8tsc6b3EIAABCAAAQhAAAIQgAAEIAABCEBg9ASedc4975y76Jzb75yb93r8onPuP5pMJhKdtqRNoSnDkukvnXPfcs69Y/To6CAEIAABCEAAAhCAAAQgAAEIQAACEIDANAKXnXN/4pxb9DJIiLpnMpno35spEZquXLnyk865r3l//3Pn3A7n3E/AGAIQgAAEIAABCEAAAhCAAAQgAAEIQAACzrl/5Zz7W865N2/QeHgymfz9LKHpf/UCf8uS6TpEJiYQBCAAAQhAAAIQgAAEIAABCEAAAhCAQIrAmnNuwfvb359MJg/b/08yrJkew12OSQQBCEAAAhCAAAQgAAEIQAACEIAABCAwhcAfO+feufHb/zOZTP5DX2jyA4Ar8LdMoEgQgAAEIAABCEAAAhCAAAQgAAEIQAACEMgiIG+4t3s//PhkMjmn/5dF0x855/6DjR9PpgI7gRMCEIAABCAAAQhAAAIQgAAEIAABCEAAAmkCp51zhzb+eHQymXzahKbzzrnbNn5IK1JghAAEIAABCEAAAhCAAAQgAAEIQAACEIBAmoAfq+kjk8nkt0xourKRU/9+yTn3FthBAAIQgAAEIAABCEAAAhCAAAQgAAEIQCCHwKPOuSMbv//+ZDL51bTQ9Jpz7noQQgACEIAABCAAAQhAAAIQgAAEIAABCECggIB/mNyJyWSyhNDEnIEABCAAAQhAAAIQgAAEIAABCEAAAhCoQgChqQo1ykAAAhCAAAQgAAEIQAACEIAABCAAAQhcQwChiUkBAQhAAAIQgAAEIAABCEAAAhCAAAQgEIUAQlMUjFQCAQhAAAIQgAAEIAABCEAAAhCAAAQggNDEHIAABCAAAQhAAAIQgAAEIAABCEAAAhCIQgChKQpGKoEABCAAAQhAAAIQgAAEIAABCEAAAhBAaGIOQAACEIAABCAAAQhAAAIQgAAEIAABCEQhgNAUBSOVQAACEIAABCAAAQhAAAIQgAAEIAABCCA0MQcgAAEIQAACEIAABCAAAQhAAAIQgAAEohBAaIqCkUogAAEIQAACEIAABCAAAQhAAAIQgAAEEJqYAxCAAAQgAAEIQAACEIAABCAAAQhAAAJRCCA0RcFIJRCAAAQgAAEIQAACEIAABCAAAQhAAAIITcwBCEAAAhCAAAQgAAEIQAACEIAABCAAgSgEEJqiYKQSCEAAAhCAAAQgAAEIQAACEIAABCAAAYQm5gAEIAABCEAAAhCAAAQgAAEIQAACEIBAFAIITVEwUgkEIAABCEAAAhCAAAQgAAEIQAACEIAAQhNzAAIQgAAEIAABCEAAAhCAAAQgAAEIQCAKAYSmKBipBAIQgAAEIAABCEAAAhCAAAQgAAEIQAChiTkAAQhAAAIQgAAEIAABCEAAAhCAAAQgEIUAQlMUjFQCAQhAYAYIPPH8CXfXrmMz0FO6CAEIQAACEIAABCAAAQhUJIDQVBEcxSAAAQjMFIEvnF1yEprmts27B+8+N1N9p7MQgAAEIAABCEAAAhCAQDABhKZgVGSEAAQg0CMC6xfX3MuX1xuxMLpwed09fHbJze844hb3Hk96LZFJYpPSwp7lzb/3CAlNgQAEIAABCEAAAhCAAAS6J4DQ1P0Y0AIIQAAC5QmsfmXRSWxauuOkm9+5UL6CnBKqV/X71ksSnz725f1JKf39gQOr0a8btRNUBgEIQAACEIAABCAAAQh0QQChqQvqXBMCEIBAXQJNCk1qm9V//4HVTasp36pJ4pZELhIEIAABCEAAAhCAAAQgAAGPAEIT0wECEIDAEAlkCUEx+2Gi0jSrJl2rCWuqmH2gLghAAAIQgAAEIAABCECgdQIITa0j54IQgAAECgiY61peLCQLzt1UvCSL06S2YNXElIUABCAAAQhAAAIQgAAEAgkgNAWCIhsEIACBVgiYyKSL+QJP+uJmcVTWhU0CkpIslYoSVk1FhPgdAhCAAAQgAAEIQAACEEgRQGhiSkAAAhDoEwFziSuyVMoK2J3XD+U/d3HNrT2zkohMS3eeLBSb/ADgd+06lghfSmZNZYLVg3ef6xNC2gIBCEAAAhCAAAQgAAEIdEcAoak79lwZAhCAwLUElr80Sf4o8abI6kinwEkMmpZXv609veJkmZROfhmJUCefWXE3b5t3C3uXt1zXRCX/pDnf6kr1EquJmQwBCEAAAhCAAAQgAAEIbBBAaGIqQAACEOgTAROP8tzmrL3ThKaTTx93p59/KBGhLEkosv9P123ilvL6lkv6f19UssDgvqWT8pR13+sTb9oCAQhAAAIQgAAEIAABCEQlgNAUFSeVQQACEKhJQCJRqHubWRuZcGRlfXHp0K6jbnHv8cSqSfmVVu69stlKKyOxSKKSf8qcMqVFJROiTOSyirBqqjnwFIcABCAAAQhAAAIQgMA4CCA0jWMc6QUEIDAmAibiFMVpMvHop9/yS+47r72QCEVKEotMYDIuaVEq6+9ys0u74qWFJpVTu8xiSsKT2pG2hBrTeNAXCEAAAhCAAAQgAAEIQCCYAEJTMCoyQgACEGiJgO+ulherKR0rSQKTYixJ9EmnPDc7WVD54pF/TROzVOe+nUcSqyjfDU+WTApgnraEagkVl4EABCAAAQhAAAIQgAAE+kUAoalf40FrIAABCFwlYBZIeVZNvtB0+48cdv/Fv/P4VHwWh8l3m1PmtFilv/l57BS8LPc8E5csT0gAc8YXAhCAAAQgAAEIQAACEBg1AYSmUQ8vnYMABAZNQPGT7rrt2NTT5/wg3nnBw32rJOXzU9o1zq/Hj/nki0+q78Kldbd/50ISCNyCjBedkjfowaDxEIAABCAAAQhAAAIQqEDA1spaP798eT1ZR1u6ePmp5D93btvn5rbPJ6dA698x19W6/rmLa5leDxW6E1IEoSmEEnkgAAEIdEFAlkJ6EclSKJ1MBLr1xoPuhe+dyY2RlCc0qV4/sLdc4fRye+K5E0lQciUCfXcx+lwTAhCAAAQgAAEIQKAtAhJjTABKi0FqgwlCIe1ReSXV558CHVLW8pjQZOKTiVGhdVh7tQ+w1KL3AUJT6ECRDwIQgEDbBMwlLct9zn57x4990D32jY8kTUu7xVl7zT1O1kcSjSzpxffw2aXNIOJZ/cuzlPLrV3DwtLVU27y4HgQgAAEIQAACEIAABNIEsiyKJMRIELLDdJqklhaNZL20KShtn0/+U6JUU23KOiioyf465xCaGgZM9RCAAAQqEzCBKCvQtr5OSNyRcDQt0LcvKCmPkoJ628vNLJZU/9KdJxMrpvVXHk1edDq1Ls9tT3XJqkr57QXd4leSykwpCAEIQAACEIAABCAwPgJmkSQXMSWtUZN/b/x/UY+1Hpb1kJLc13wxSH+z34rqsfJWpqoLXFocU32+y11eO/y2KtRF1TaE9HVKHoSmGvAoCgEIQKBRAr7FUZ77mgUOD4nTlG5wXrDxrM6pTb5bXfIS3TafCFOLe483yoPKIQABCEAAAhCAAARmg0Ce0GKWP6FCUpZFkbmkyeKfFJ0AQlN0pFQIAQhAICIBi8WUJwhZDKa0a1y6GRYI0L6GlBGGVHbt6RXn+3kjMEUcaKqCAAQgAAEIQAACIyaQFwPJF46qxjUyiySzRkJI6nQyITR1ip+LQwACECggYO5zcnnLi4Fk7nPT4jRVBS2hSy56fiBDiV5FbnVVr0c5CEAAAhCAAAQgAIFhEWgiBpJvhSQavjubHyAbi6RezhWEpl4OC42CQEMElj5zxu27Zbs7ft9V/2PSMAjo5V3kW23+5zFetnXd42T1pK9RWgRIICNBAAIQgAAEIAABCAyHQFF8ILNAKmN9VBQDSbGElLR+LFr3DofkzLYUoWlmh56OzxyBta9fcIsfP530+9g9u93qew/OHAM6nE+gjsCUVbbICovxgAAEIAABCEAAAhCoTiBLEPJrKwoeHcNlLRGHtl39iG2WRgqkjeta9XEdQUmEphEMIl2AQDCB9Rcvuf0fOpXkX33fQXfs8O7gsmQcL4Gs+EuyjFrcs+zyLKRMXEq71hG7abxzhZ5BAAIQgAAEIBCXgC8WqeaXL69vuYAvFpU9Sa1qS7Pc1lSXncRmIhLWR1UJj77c8ISmEBeS0Q8bHYRADQInTp13S58+4+bfst2d/MCh5N+k2SQgFzcF+C4Tf8nEJS10/ONiTVwidtNsziV6DQEIQAACEJgVAkVWRHkcTDSKJRilLYn8a5solNceP9YRotGszOBW+jk8oWn1K4tJ7I8HDqzmfmlvBR8XgcBACciFTq50uNANdABrNDvLCqnIAmmauKRmyOLp0K6jxGKqMSYUhQAEIAABCECgewL6gHbu4trUhqQ/ssVq8TTrIavfF4wsjlGMmJyx2k89EMggMDyhyU5WIvYHExoC1QmYC52smc59+PA1Fel3LJ2q8+1jSS2e5OImKyZLRQKTLbjWnlnZ0iUtbuZ3HHGLe4/3sau0CQIQgAAEIAABCAQTsBN+QwvkWREV1ZF2PUMwKiLG7wMlMDyhaflLk4S1bvAH7z43UO7tNtuswODVLve+X82smpbvm99yCp0FDSeGU99HsLh9WQG67fm5sHc50wopr4wslxCXirmTAwIQgAAEIACB4RAwQwb7ADet5bImQhgazrjS0k4JDE9osgeBsC3dcZKbvWD++Ar9/QdWcW/p9H7r18VNUEpbNSlYuCyaEJr6NV6hrakiFBHUO5Qu+SAAAQhAYFYI5AVovnnjhK2uWCB2xCMvS+8vnF1K9pTaW5IgAIEoBIYnNMk6xwLQLuxZ5ut6CaGJB2iUm2Y0lUhMWvrMmSRWk4KCL7xtzh1/ZN2tPLKe/Lf+RhoGgSJxaVqA7pNPH3c61jbLnY6g3sMYe1oJAQhAAALhBNLiUbqkTvtSLNimYvGEtzQ/pyxvLIjzvp1H+JBcA6xEJq2D+CBfAyJFIXAtgeEJTfYwUF8QTorntG/RhLthMa9Zy2HCktznjh3e7WTNpGTC06zxGEJ/tUh++OxSshCWK1s6flLR6W/T4i4p7h2L1SHMANoIAQhAYPgE9C7Teyx9jLt6FtNaqK5wZIJOVruy2t7WyPinvuqaeHlUJ2/eMgoxYrGXqtdGSQhAYIPA8IQmfYG3jRXCSfFE1otcD1BLvIiKmc1SDnOfkwWTEifR9Xv0zbw73UoTl2647ib3/37zf0x+tpM5zdopbbmkPEXBwPtNg9ZBAAIQgMAQCfhr+bbbnz7dK319iVwK1tz3WDx6t+t0NIl1SsRPrD6TLP7vyr1XqldCSQhAIE1geEJT+lSAJoUTWU/pZTPkh3daaEq7G/qxWaYFB+a+GS8B//Q5/beSTqHjxLl+jrkthnyRyFzcfLdi/S4LJX1tTX/1LLJ46mfPaRUEIAABCAyZgNabev/4H0z0/3ZUu9+3mJZCQxGOqo6tiXb++l6MJUANef9SlUfZcravxHihLDnyQ6CQwPCEpiLhpLDLgRnsRTiGB09WXCv1T0ed+5tQfJMDJ8fIsilO04nHzye9wmWu34M7bfE4zdLJeiM34/kdR1h09nt4W2ldUXwSxfxoM+Gm0CZtrhWbgIknsesdU322btfHD60zzU2pyQ/FY+KX15f0nshcv4wxsWyLZ4Ktn2x+FpcgBwQgEEhgeEKTOuYLJ03FafI3bkN/Gfq8tKi3jYZYmnVD302EAyc02SoQkCXT2tkLyUlzx+9rd5NZobkUySBgcZskHNsX4iGY/s/aYPrPXn1tlqhTV2hJ15lmKteKIQS11TtIMcJkfZAldtXlNGtzjf42S8A2+Gzkizn762kJIRbOATelYnZFOdIuiDYfbd0/ho/lRQzq/k4g8LoEKQ+BqQSGKTS1EafJd9Eb8kJCD9DEh/vyVR9uS8Rm4bEAAQhAoJhA+tlZXOL1HE88dyL5nzyhxwSUIqFF9UicqiscFcUnseuU6WedvGX4mogqN2+EpzrUKVuXQFo8YT7mEzW374O3/KI789IfJq7dsm4i1SNgXLVPUfxa+/huQhOci/kSCLyY0SzmwFo1yqgPU2hqI06Tf42mrKbqDqEEN6VpPthZ7jS733zIvecnH2aRXhc+5SEAgc4IlBEnyjYyhpgz7Zr+ZlRWO7pW3b6k60xfWy6TdgS23mV9S3bylAQ0Bay3E6LS7Uxb4kqYQ3Dq22jOVnvYoIaPt7H66Vt/yX31hc9zjHw4uqk50yE+/Pm49vRKEguLkBjFoGc5EDhiyrXzw6xVtbZauvMk++XiWygvxzCFpjZOUvOv0UfT0xDXPjuR4vx3TrtTf/2JZCLw0ql3x1AaAhBojkCW6BJiFdRci666F1dNEkOKXBj9I76fuvjoFqHlh+419wZ3/eblJRiZcKS667Stap+6KucLUv7Js4d2HXUWEL+rtnHd2SSAy034uJuFzZveeKv77qsvOI6RD2c3LacxNa8Lfz7qXYLQFMZ4FoUmxJTpc0OGJg+fXUo+ArJnDruHcnINU2hSh7ICXNfGkarAvg7oz32L0+QLTSGuffYg7Vs/Yo8Z9UFg1gnUtZBpi18dAalJgcXEnC7j1hH/JX8W2mmpacGJE5baunu5jgggNIXPA2NlJYjPFM4uK6f/MdxY+kGtVQahaTpjWydpLTGLQpO/h0RMuXae8Gyv93zySg9XaPLjNIUILVWQxRCz7CtsbJeFMq59IdZPVfhQBgJjJGALELk1KaUDEzcpcoTytDbWEWtCr9Vmviy2IVZBbbaxjWvZ872vbtttMAi5RlpwamotENIW8sweAU6rCh9zf81O3KBwbtNy2jvCZ+nvC/T3IQlNvvBTn05+Db5IJ5FFooLSLImfdj+yxsieK8aHNUXtu3G4QpP/oGjqpeW/GENvRlv4KtaEHvLJRnXbfGImHDP5/S9qWwzBLGbbqQsCfSOQ3rD2rX1l2tO0ECZ3rlcuP+veMLne3XTD7i2uXWXaOYsCUhk+9pUVF5Nian6skgcOrCYBcUnXEiAeR9xZgdAUzrOsFX54zbObU8JS+lk31FhY9r6zg4qadIfWc1CuUXZKr4lcsyQ08ezKf24gNEV7rg5XaBICE1CKhBbl1aSRZYJEqdBUJGZZDCRZPkw7VUgPTQUsLXPd0PaFnCphN4vaYYvM2KJXaHvJB4E+EkgfLpA+lcssm6ztfXBN808qK4oB1ARzW8zytacJulfrNMa4Oxcz9oXikPVAcY3jypFeyxBEPc74YnkYzhFXnXBWdXKay8/eHe9wT7/yWG9jzJjYs7hnOdmbyTr79PMPbR6O0UYgZnvH7th2e/LxbJY+6vDsyr/LEOLqPIW2lB220BRq+ud/7SwbQd4Xc7Q408PQt1bKGwotePV1VWXKilwhQ1wkNPkbaJmH6hQKPdzZuITQJc+sEPAFa92vTVsEjYGrPVPZ1Dc3mrZhQMybztiPZaUv4No4NGFB3Nwot1eznnN2yqGtTXjW1eOfFSenXo3jLe2vR2dpQ9/2iNq7WSdM6yCgvr4/pm3kdU+tPrnYyodxe8feeuNB98L3zszU3sjuR96X2XcoQlO0J9dwhCb7Yqmuy3oofSx0XjCztN+y8oYkfQ341JPvnJpVN2g6cKw9uGwhZ+aZqiRL4DGrqNAThCy/iUaqN0v59/tsLxoT5ppyNQxhSh4I9I3ALAaCjDEGHO0dg+L0OhDzwvj61nVmWczHlGx2/iaurxvQsFHvTy6eg2FjgSgXxqluLl9AEPO+3ud5G3n/OdXks9zaoBAA3/7++ZkSmjTPWPsWr7/YL9d9Irn+C00SR6a5paW7P83U0n/Bhai3/tGG/jX0MLr7tl9L/jTNf9i3MrIYTVZH1oQ1Ycpc7CSgpS2m7Ktj2mXH/7v+O7HG2DBBtdN4/Gv6HJp8eNeellQAgZYIfOWFP3Cf+8v3JFfjK2s56JzKUY5XldzEaSqmpvesfXi5/UcOu2f/5tTMbRiKKb2ew9/E8cwrQy47L0JTGEP/4+csxcIJoxM3l39idl+tjossRtqw6LU5uf26OXfpBxd6K8rFnR2v18azazpZXAujzbr+Ck1+sDZ1V0KKHzxWgopuEiU9SDUpLF9WDCI/IHaRyOL7kusBtP36ucSMM+TLgH8da5sEIDPp9+M1+cJPmSG1YHk6ytlfNKbryGqvWUQ1ETOqTB/IC4E+EKhq7diHtnfdhqKFYtftG8P1WQiGjaJtSsxdhOOa87lh3Rw2r0Jy2ZqvaF0ZUpefxz4sjsW90V9XI3CWnQ3l8vtCU8jH9XK1x8ldtJFv60OWfcyx/Zru41lJrC+mj7Ttz/t6/wxojvZXaLKXty+q+GD9TY7EGxOdpk0Kf0OZtyBIn0YgkUhJ7QmZcObiJ6ukfTuPbAYB90+wM5c7E8cklB3adTQJhJc87HYccRKRLBUtOPS7vuie2xDbVFeTJzYMaILT1AwCRfNplqDZc+H6N2x3r/3wElZNJQa/aKFYoiqyTiHQ1mJ76AOQ/uCC0FQ8omwyihmF5Ih9j/qB7XX9Jg+UCelfrDzGSfUhNMWiml2PsX7TG2913331hV7yLtrI2/Op6Wf5EES5pmZLUyJ5U+1tu15cC6MQ76fQ5J+UNu2ENLtB7CEUcryxPVDSL2498OSydvKZlS2WUf4xyXVvyPTiwYYP/88oE5lKPAI2n/Wnlzfmtv7bd0Ft40SPIQyKLXZMaGp6UTMEJmXaiGtXGVrl82I1Fs7MtybmPi7mFlsgKb7iOHPEdPHxP0imaYVY1PeZsC80DeX+1PpgiBZlQ4k9NO1k1TbdLNNeKLPk1sk7IP+JyceYKG+UfgpNRcc6T3sI+QKVrHp8qyA/FlLaosOPfVRkQVXX39muJWFLdZEgUJaAP4dU1izZysQykxsqR1y7xPVUz5sbrrvJff8H3+7tUcBl50hb+XkRN0saq7Fwvr5rTmw3pvBWDCcnwebjjFUsMdjf8No6VC30Y3YOWWwaktBk64KhfgjejD10/Zy79NqF3sasszmR5uwf8ODv4+LcsVtrQWg6wbp3ysRifRvljuun0FRkrjbNpDLL5FixnMxFTcj0JUUijwXLNozTBCb7nUDaUSYclQQQCLFIyqvGXDOV5+Zt827ntn1JdolLJm6aKDvkhWsAyqAsvun0UBeWQR1tIFNdS88GmjS6KlnshA/phx+/MXGBfffbP+vuuPWXwwvOaM4+zS177w3tA1wMMbjIIr/o9yFMX19o6vt7dgzrfT/2UF/XeT5ntVFJIUT097of9UPviSG4GYb2pWw+LJryiRUZvZTlPaP5+yc0Ffnt2sYm7yGUdVKdncpmi5i0FVPIBJimvoeUJQ8E0pZIRqSsRZLK+WKSYnqlhaQi2m2aJhe1pevf/S9abS1uuu5zrOuzUIlFcno9LHbCGf/un96cfMF/1/6PucM/+oHwgjOaMx2CoAsMflxMe7f5h6Z00aYy1yxas4bUFXKPx3TRC2lT7DxDEprU97ZiBMXmbPUN4eQ5tTXLXTQkHm4sbjYvb73xoHvhe2d6a/0Vq79+PXxwzqfK+jbKrOuf0KRumRLvm7/7wT5D48vYFzJZNcXws46xoIgybFTSGwLTxCM1UAKSzN71b1/YLGq8LyIpbxUhqega/kJq1gNz+gsdhKaQmfN6Hk6vKserSm4WO+HUPvpnb3Xf/v755HCNBw6cCC84ozn7cP/6sTPNAr3vFi/p6VLHMiz0o08sF72upvrQPuj04d6oM1ZpV8xp8W7rXCNWWa2PdaCRkizwm3aX89uN0LQSdKJ6rLEeUj2svaKMVj+FJj/WUtr1LVRkioInoxJ7eM/65rwpvn2qN0tEMvFIQbZ9l8yQdpvYqTntp6aEpKI24fZ0lZC/0EdoKpo1W38f+uanXG+7yQ3jcO7/+M9/MvkqvfvNh9yvH3oivOCM5ozh9lUHnS3k/efuEAMw1xGaQu/v0Hx1xqPJskMSPoxDnXFtkmVI3b4FWZsWQiFt61Me43Twll90Z176w5kSXbBoyp+JQ3/m9uQ+66fQlHVCW1EMpbaAqm0SG/TFjTQsAmmrIsXqUrKT2WR9VFZAmiYeqd6uBKTQUUFoukrKjxPAgix09mwV6RDoynErk7trMaBMW7vO629m+RgUNhpdbab95256rKxNQ7FsqvPlO+T+HkPMoCEGXR6yu6Jtku2gEw5IyH4emtgiK1jFh5qltQxCCkJT2CqhVq5+Ck3WJT8o8tACRNYalgEXnuYiZqKOdS1t1ROzy7qWH/dI/1/GdW2zjduuWh75be27eFSGY53FcZnrDCHv//DlPe6Vy8+6HTfc7v7rv/3MEJrcizb6G6BZOha4bfhdiQFt97Pu9RCayhPs6j2QF/NyaO7MdRj6z1AdVpP+iOnHsBryJtjuzZveuNt9+9XzbghCsG/tPIT2+ne/tf36N2xPDkhAaMoXmg6/9f3u1Dc/kYRZ6bObYfkn/PQSCE35NEM+AsQcj5HW1W+hKSb0KkJDzOuPoS4Ti0zEMQugqkJO20zScbouT2J/AAAgAElEQVRMQLKT2fT/+u9ZETXrLI7bHrumr/dP/+Ie9+zfnHJaBP/m3/lm05cbVf2IIM0PJ9aHYYx9oSlr0x5Wy2zl6mqzUfTc8ONy9n0s6zL0w0XodNh9O48kaxGtteyE5CGLTLqj0kLTUISPIQcF9wOC9/0e6uqp67uP2Yl3QxMVq7Kr+9yqet2hlCMuc5SRGr7QlCUgmUVLlUDMUbDOcCXTgq6nLZjSFk4xkelavuVRrGDwMdvYh7rYvL4+Cl889wF36q8/4bZfN+d++/DLfRiewbShaMM4mI70uKFDduFoE+vQAg6LjVlud/WBo4uvtmUDYPddZInBMOv0Lbt3+t7/kHvc7s0Dc3/Pnb3wL9xQhA9fBFy682SUg4VCeMXIg/BeTHGWhaYYz61iwsPOYYeTzYr42MBoDVtosgkQAibGqXMh1xlzHhOLTMQxCyCEnGGOOkLT6+P2lRf+wH3uL9/jZGb+oXu+N8wB7ajVzKPmwduXxzFsOJuk5X/B13X67s7pCy5dxqFsWywOnc9D+aIcq50Wn9SsxbXWuuu2Y4MSN6bd37ahV6D+8985PRihSf2x+6Pvz5M0ez8g+MKe5VZPc2vyOR+zboSmxZmKS1V27rT9bizbvgHkH67QZMdhmhuXDztt0dLVl8IBTACaOMMEEAheH/ynX3nMferJd7o3TK53yz/36gzPivJdxwWzPLOyJUItQMrWO7b89vFJoo3WCD8//1F374/9w1520x9Tv4FdbAjtXdCWlUnol/RQQaoPA8yX7/xRsA29xLP1Vx5NYlFpvpGaI2D3j67AR4pszr7QpHmpZ9NQ3DrrzpzQ53Dd6wy5PPuk2qM3XKGpdtepAAIzToAH6NYJYBuFoX217Hoa4+ffzgjwZS2fsy2aLZiy5qVSXzcNJtCaKOb3ru1NYduumaEWQPaOGoIowf0Zdn++6Y23uu+++gJCUwuvjbTF5KwEuS6DdpaFptDncBmeY8vLh9TaI4rQVBshFUBgoAQQmrYO3MqfvNH98Mpr7t1v/6y749ZfHuiott9shKZ2mHO/FnPWxkoijf8lv69CU9oCxg9+LfHpgQOrrR1M0cU9bPPZ+urHcZSlugLzajyVhhAfg/sz//70T9dTzrbF1OKnxzhz+O7EQ7iP2h6FWRaaxJoPrPkzrot3Y9v3QMPXQ2hqGDDVQ6C3BFgYbx2aDz9+Y3IMMEJTuSmL+XU5XlVz82UtnJz/Jb+PQpO/6fYtKC1Gj04aa/OYbePV5jV9YW3ayLYtuIXPsGtzcn8W0/ODU7c514pbNt4cvtDUx2dh1+RnXWjCEhOhqeF7EKGpYcBUD4HeEkBo2jo09sI9tOuoe+DAVbcbUhgBvoqFcaqTiy9r5ej1WTjOE2clwDx8dimx5mnTZayLDYcJa4qN4p9Ea3E2F/ceLzfoHeZu2/2ww65WvnQ6Lhlu6pVRBhf0A4K3FYMtuHE9yDjLwcCFv4vnfg+GPbgJfEgNRjUtI0JTbYRUAIGBEkBo2jpw/+yr70qOXb71xoPuH/zMvx7oqHbTbBYrzXMnIHg5xh/9s7e6b3//vPuZ237V/eJP/C/lCjecu2jx2kXsDLuHsXqoNvgIwcXcbF7r0A25qePKVcysbg7fjRih6Vqa6dMQZ83Sjud+8R3Gh9RiRjk5EJpq4aMwBAZMAFP/rYP3v515t/vqi593Clb6wb/zrQGPbPtNR2hqhzmcwzn/T6fvSo5R1ylXS3dejfXTl1QkNKmd9iGgrVPoeB/Umx0hY1rvCuMo7bvPIWo2P6b+B4q2niXN96r+FcyaUrHg9N+WZm1O8sG5eC6x7ipmhNBUixGFITBOAvYlp033jD6T/OK//YA79c1PuO3Xz7nf/tmX+9zU3rWt7ePRewegpQbBORz0v3zqt9xjz36kl/dziCgRkiecRnFOLHKKGeXl6MIKrV6LuyntC01Y2DQ/Bn48uFkXmnxXXTtowEZg95sPuff85MNJbLxZSnxgKB5txLhiRghNtRhRGALjJMDGYuu4fukb/8j93+u/6W647ib3O4f/ZpyD3lCvWKw0BDZVLeJwOOevfOsP3Oe+/p6kQN9iwYSIEm0/n9sWtsJHcjg5cbEoHitiBhUzip3jd0/d7C794II7/KPvd+/a//HY1feuPrNQ0umVFvtNByykk04+dFeuOMWIm1URjrVb8fSFUTEjhKZajCgMgXESYGOB0BRrZre9KY7V7qHVwz1bbsRs4/+rd/6x27vjHeUKN5w7zzrNt0Joy+ojRPxqGMngq591F4usDX56UP0NP9bU7Ux5E5qGfNBJyNy6ePkp9/Ll9eQghawkayUx2L9zwSUik3PODwY+pMMHYs0cRJRikqxvixkhNNViRGEIjJcAX2BfH1ssmqrPcwSQ6uzKlrR7lkC6xeR+909vdpdeu+Detf9j7vCPfqC4QIs5bPGqzc/C3uXkhDlz7bDNuDZDihnSVpp1oaQu56Hy07yT5Yc26f7pf3k8dDKgkuWXVci0DX66Hm32FRun7fldd3yHWr6vB534886fSz5niUd6VpZNeq5KUNq5bV9SdJqINOtC06z3P2ReITSFUJqah2DgtfBRGAIDJzDUhXET2M3V5vo3bHcfuud7TVxitHWa0DRrJ7Z0MaCcEhNO3U6ee8ftH3R/d9/vhRdsKact8nU53Tt+UNouXDl4H9Qb+D7G8igSkbJciupQSG/w03XddduxRJwSK94XdUiHl23zI1qIeFRGlPR7WTS3lNe3VgohNOtCy6z3P2SO8CE1hBJCUy1KFIbAWAmwsXh9ZBGa6s1yrOPq8Qstjal7KCnnPvXkO93Trzzm9u14h/uVO/84vGCLOX2xyQSnBw6sbrp2tNgUx9yqRzuPX3oDXu9K00tXsTDSBl4WSjdvm9+0AClqnyxNlMxipOwGH8vMIsLxfjeLDNVYV8CeJiRVEY8s8Lbmjj+XtohLG/PSXN3iUbla06wLLbPe/9D5xPo2lNQ1+bBoqoyOghAYAYE+foHtCitCUz3yiJb1+IWWxow7lJRz/+xr73JnX/4X7tYbD7p/8DP/OrxgBzm1gev6xCMTSoid4xLrMnMnC50OZ178gjvz0h+6g7f8otMpVkpVNuCh1wvJVyQiycKoi3nH+yJk9OLkMYsM1WZWQft2HkmExXSS+2Q66T4Incf+fMsTj/SM6UOadaGF9UTYLOR5FcYpIxdCU2V0FITACAggNL0+iAhN9SY01hD1+IWWxow7lJTbtNBRCWJaFXMb+qbDXA/LCkQiU8USqJjo6znSG3B/E27WQWXqm5a3qoVRjGuXqYO1Rxla9fPaRrluTdOEpLIWbXXbEas8QtOJ5D3Jx4X8GcXzqvIdh9BUGR0FITACAogDCE2xpjFzKRbJ4nr4ulbMSDn8o9QRmoqZ9U3ENKsitXyapYV+C7W2KCaQLwwVlf/2q+cTC7qbbtjt7r7t15LsQ92AF/W17u+8L+oSLFfe3hk6gfOvLvyRsxPa0rVkWTlJvBzrPEZoQmgKuZN4XoVQysyD0FQZHQUhMAICPDxfH0TFclFMlzdMrnfLP/fqCEa33S4MxRqiDy5KdUfGvq7df2A1+RJJyibgC02wCpslsWJR+NZF04Qiv0WxLIqyLIfCen413lCdDXXfhLrQfneRbyjviy7YNHFN1nrZVBGaEJpC7jeeVyGUEJoqU6IgBMZKgMUHQlOsud33TZY2vvqqO4YjtYmlEzZrfaEJ14AwZmb58O63f9bd9MbdmZZE02K7lInlEtIaE42Ud5qlhX6rIw6FtKNMnlhCXZlrDjEvG7d2R421Xv7HiFn9EMF9GHYf9n19G9aLTnJh0dQJdi4KgZ4QYPGB0BRzKvZ5k+UHRB26GxWLnrBZi9B0lZPvgpZF7tzFteTPMV3QLMC0TjObJhT5bfFjC6lMFwGqw2ZVfi7cWsMo8gwL4xQrF4ICQlMWAeZF2B1mzyu9l7R+JAUTQGgKRkVGCIyQAELT64NqFi/6y8q9V0Y42s13qe+bLGvfGL5ecjx48Xz2haYhW7IVCUU+CcUyimFZ9KY33up2vemO4JOpZHFU1/WseET7n6Pvz8A+Eezzh4k+cYrRFoQ9hCaEpnp3Es/2SvwQmiphoxAERkIAoenq13590X/L9p9IYjQhNFWf3H0/mWNMX+9s0bN0x8nEHZB0LQGbj/ZLl5Zs6ZhFeeOl55GC9Wq+xki+C1q6PnNJM5FIQhWnEFWn3vdnYPWexS/Jxi0+07waEfaupTPra+AxrYmavpt4XlUijNBUCRuFIDASAmN/ydrmThs3CzZrR0nbl3/L89Nv+SX31Rc/n4xslxvSulPL+tOF60nf55PYrD65mIiLQx5jzZE2WA89cLpt+hVrSCeCtTHmvqBkLmlrz6zUuq3zhKIs4chEoyouaLbxGLIFWC3YNQu3cV/WbGJvirNxa3co4I3QlCaApVv4PcizPZyVlxOhqRI2CkFgJASG/uA0lxITjTQsdmyvXqAhyTZxf/u2X3Of+/p7Bi00+e5/XbiHDeHrmM35hT3LbnHv8ZAp0ss8TbL255E43XXbsUHGzDGhafebD7nz3zntYll/+WJSGVe1UMFofseRZM51EeSaWBT1bvehv1Pr9b5caay/yvGqmxsrWIQmhKbqd9FY1o7VCVQqidBUCRuFIDASAlkLPR33alY/feumNnVKsk6yzV5eG82qRxs2CzabDk5rbkf+5jrWhrRtfn4fdO22xaYhfB0zgWboQR394OaxY4r5dXcxj2LdN7axMmvFsvdD2iIyJFi2HwR7qHGLsHyoPgNn/bj0MuQQ5crQqp8X3ghNaQK2Zhz6eqj+3VFcQ5Mf94qvPtgcCE2DHToaDoEIBNJCU3qDGeESjVaRJSTpglUsAfTCfegrf9e9dOnftC7QxIRkm8QuXF+GYg0xlqDgTQoC/jx64MDqIC2arA+H3/p+d+qbn3B37TqW3NtZyWK1hQTSHoOYlPfMaXJexXzW9bEuNiPho2KiXN59GV4bOYsIIDQhNE0TmvT32B+siubj0H4fwofUHjJFaOrhoNAkCLRGwBYeZsFjm63WGlDyQha4tkrskZBLjWEh1rV57xA2qbbB6UKMC5mHoXlMKC5rqRNSf5N1h1w/Rh7rw603HnQvfO+Mk2XTf3Lwc5sHABSJSr6gJHe2KgJ2jH60XccYnoNtM7PrsRkJJ48oF84qRk54tyc06RkqC/whfKQhSHz43QWrcFYbORGaSiOjAARGRMCEJX1RJDk3BreHrjc6QxCaNNeH0s68+7JJi4AxiHF+8Pei55vFT5olQWkaE4Smotky/feun7/VW95+SVi1yxyhqT2haUjxsMawFmrrToJVadIITaWRUQACEBgtgbEsxLp8GQ4lwKsJKRIYlu48OUjXsKY3al3Oo1gPGYlNTzx3wvknvyEq5dMdy3Mw1hwqWw9fvcOIER8mjFOsXE2/L2K1s8166orqYmpxP/2Tfru2LC/DcAzv+TL9rZN3SAJinX5GLIvQFBEmVUEAAgMnMJYNVpeLnLoLtzan0BgWWE1uaoc0lkXzZgxjXdTHWL+zIa1HkrkWzs+eXw/efW6QYn94T7vPyX197RhUecdJIH347JLzTzaWyLSwdzmJA6g0JNZD+TjY/R3kXJX50od2d9gGhKYO4XNpCECgZwTGIjT5p8+1vYAfmvuhWPlfIns2JQub0+Sm1j+hb6hWXwawSU6FgzSwDP7zgwCx5QePuRbODFbhrOrmxIKsvtCUPtlXcR79U5D99dZQ5vYY4jHWvTdCy3f5ETe0jT3Lh9DUswGhORCAQIcEhvQVqgiTBJ+Ll5+aespWUfmqv49FrKva/7bLNb1ItMXy0AWHpjm1Pe5NX28om6SmOVSpHwuBcGqwCmcVI2eTFrAx2td2HWUtVPzYhX6g76x6hiJKlGXQ9hj16Xqsb0uPBkJTaWQUgAAERktgTEJTV4PEi7hd8rZIbPKI8KFbfWlEWEyXm5cITeV4+bmZa+HsYBXOKkZO7uutFMvOv2n5syy5bS0U43Rb1b/+yqOJS54ssHUCqlz1Ylhjl2UQYx4OtQ72CKVHDqGpNDIKQAACoyXAS6T+0MKwPsMyNcRczJa57tDyDs2ls2u+WJpUHwE2buHs+DARzipGToSmekJT1iEituZRzfcfWN2M06T/r8s77+RUiUyyqpKQVSdxD4bTw608nNVGToSm0sgoAAEIjJYAIkn9oeVFXJ9hmRpszmrRqfgQpGwCLKbLzQzEknK8/NyImuHseOeGs4qREwG5ntDki0cSeCT0rD656LTuybJcquqyrffVl8//E/fs35xKGuwHG/dPUo1hLcXHqnJ3Vl3xsNzVBp8boWnwQ0gHIACBaAQIlhkHJS/iOBxDa4F3MSmEpmJGiCXlGE3LzVwL58g7N5xVjJwIyPWFJt/KSELP/I4jbm77/BZLJruKic77drzDXbz8bCJIKZlINc31zcbJ8i7dcXJLw2PeN4i95e4s1luleCE0lcJFZghAYNQEYr68Rw2qoHO8iNsdfb5SF/NmMV3MyM+BWFKOF+yq8+J9UZ1d2ZIITfWFJtXgi015Lmz/cv233GPf+EjmMOVZI9nzd/ebD7lfP/TENeVjP58JEh9+J7HeCmflnENoKoWLzBCAwKgJIDTFGV5exHE4htbC5qGYFPd2MSM/B8JcOV4ITdV5ITRVZ1e2pFnYNHl4RNk2dZm/zrszHT9JTP0A3b5Vkvr48/Mfdff+2D/cIlLp7xKcDu06usUiyo/7lD7x1f9Nlk51YzSpDdyD4bOwzpwJv8pociI0jWYo6QgEIFCbAJvR2giTCngRx+EYWkvsr5uh1x1aPr7aho8Yz8JwVumciHTl2PG+KMerTm7eFVvpxZh7Eu9OP//QplucBQTX3y9efsp98zun3fnvnN4SKDwtQqlVC3uW3eLe45sNzBJ/TChUpphiIUJT+F1lY5cer/AaZionQtNMDTedhQAEcgmwuYozQWIs3uK0ZDZqYWMbNs4spsM4WS6EuXK8LDf3YzluiB/leNXJDevyQpMstBWHyReBssTlk8+sON37adEoy4rMD8Ata6a1p1cSoUoHeljcJit3+K3vd9uvn3Nrz6xsXja2yIEVevhdxT0UzgrXuVKsyAwBCMwCATZX9UeZU5fqMyxbA/O2mBhCUzEjPwe8yvFCaKrGi1OvqnGrUgoRtJzQVPbjo29xZKLRNOb2fJX728NnlxKhyayh1MpTf/1x98VzD25pcF48qCrzwcrwcTCcHkJTOCuEplKsyAwBCMwCAduw+1+WZqHfMfvIizgmzbC6EAWKOfHVtpiRnwNe5XghNNXjpU203ruk5gggNJUTmqqsZbJEG72flfz57YtS1ip/3WnX1m+3/8hhd/fuX8s82S7GbKnSzxjXHWIdsCo1arjOlcJFZghAYPQE2LDXH2JexPUZlq3BRAH/i2jZOsaen6+25UYYXuV4We6yVhDVrjKuUnzgaWc8EZqaFZq09lG8JnH23dv095u3zV8TuNvy6ze50PmBvfUc+dRfvNO98v1nXayg39NmGfMi/P6DVTgrLJpKsSIzBCAwCwQQmuqPMi/i+gzL1oAoUEwMRsWM/BzwKscLoakaL5XivVudXZmSiKDlhKaiE97E89zFNffUxUeTf+v/lWJZ57X1DGZehN9FrG/DWSE0lWJFZghAYBYI4C5Sf5R5EddnWLYGrMiKicGomJGfg1hr5XghNFXjpVK8d6uzK1MSQaGc0KTcaRc3iUgmKGWxj3kaXJvvLMTesDuJ9W0Yp41cuM6VwkVmCEBg9ATa+oI0ZpC8iNsfXZgXM29z0V7cmv7ngFe1MWIzX54b793yzKqU4D1RXmhSCc1P32LJapHotH/ngtu380jybzsxrsrYZJXxLapW7r0Sq9rMehCawvByD4VxQmgqxWkYmRc/ftqtv3jJHT282x2/b34YjaaVEOgZARa89QeEF3F9hlVqYKGYT415WW5WITSV4+Xn5hTIcuyYa+V4Vc3NM7Ca0OSXkpAcW1DKG8+23uusfcPuKu6hME4ITaU4DSOzhKa1r19IGrt83zxi0zCGbbSt1Mv4wqWr/upKfpDDLl/aRcBxFykiVPw7X/SLGTWRo60FaRNtb6NOFojlKLP5L8cLoak6L+7N6uzKlIRzfaGpDO8YedtyK0VoChst7qEwTghNpTj1N7OEpfm3bE/+kTXTiVPn3cojVzf3RWKT8if/vHTpqhBwy3a38La5/naWlvWegASGJ567eupG2ofdTIwX9i5vfg3qo6jD5qr+NENoqs+wSg0sFPOpMS/LzSoW1OV4+bkRfcux494sx6tqbtY3W8n1cQ2aHtu23uvGImaMqarztM/leC+WGh1iNJXC1bPMxx9ZT0SlY/fsdqvvPbjZOolNS58+k/z/yQ8cukY8kji19JkziciUThKsVFeR4KQ6ZEGl/Oc+fLhnZGhOFwSyAibObX/dhVMPZyUJTjrGdXHv8cTvXQsfpdj+51VfBizE6s8eNg31GVapwe4nForZ9JiX5WZV1WdouauMMzdCU/lxhVl5ZmVLDEFYKdunOvmHwMPWpPIKWLrjZJ3u5pZl7RuGlvdiGKeNXAhNpXD1LLOEIovLlLZeMhEqSwgyFzuzhNK/lSQeqU79v+o7dnh3Zo+VZ/+HTiW/SZCSmEWabQJm2isKehlKSNJm109m7bT2zEoiNj1wYNW9fHk9EZua2BjbS1Nt0Mt5muteeuR42caZy9o0KD1497k4FVJLIQHmbj4ihKbCKbQlAwvqcrz83G25u1RvYf9KIjQ1PyZDEFaap/D6FYbwzvQ/yGo91VR8qCGwaHNuTLsW78VSo4DQVApXDzOboKSmybLIRCOJQbJakniUFqHMxS4dMNx3vZtmqYTI1MNJ0HGTygo6tgC//8Cqu3nbfHKscRNfavyXs65lwpf+rqS/ZSVeInEmlDiGintxrkgtzN3iOUCQ5mJGloP5FM4qndN/z6U/ulSvddwlEeeaH9+23LCa70mcKwxBXJE4aOEoYlv++xR53ofNKTiFcdrIhdBUCldPM5uFUlpQ8t3bZHVkIlRRN6y+tNsdIlMRudn83b5ChloNpRfgTX3FtHo1Kgt7lhNXPbt2nrDFS2Q25/EYeo3FTvEoIjQVM7IczKdwVumcbOjLs4NZeWZlSyDmbSU2lPWe2qlQFE1ZM4nKUFiUnfOx88OpFFGEplK4eprZd6HzrZrUXBONdu+4wX32V36qMPaSypiVlC9cITL1dPA7bpZtRNSM0C8tekifu7iWCD9KoYtLXUvlQr8O24ZS1zBXPS2ylPJEMV4iHU8qLl+LAEJKPj74hE8vhKZwVghN1VlZySFYl9TvZbc1IDRdy593wlUmrH3D7k04hXHayIXQVApXjzP7MZl866V/9EfPuN/8P/4qafkHf36v+737f7ywF2mhCZGpENnMZoixMAypw3fPk2i0dOfJLSfXrb/yqJvfccTdddux5O9+8EQLQm6D5LvRZQ0cL5GZnc6j6HhTFoKjgKPTWL80SboSKoyPpd9V+oHQVIXa1TLEwinPrq2gx+VbNp4SvB+uHUuYIDSVucPZI5Sh5RCaSuHqeWYF6JYoZJZIitF04vHzm60ODdxtp9bpNLujP7s7sYpSCi3fc0w0LyKBGA9c3yrq8I++322/bs5JOEpMhbfNJ8GkbXOo/1d+E5sePruU5LNk+X0rKfm2W56QWFBsriJOEKpqnQCL5nzkCE3hU5JnYTirdM6QDyjVax9nyRjriXGSidcr3g8ITdNmE/df2H3Gsz2M00YuhKZSuHqe2WIyqZmH9+9wp869krRYLnPv+f2vJf+djruU1SUTmhTTScIVIlPPB77D5vkiUWiMJr+5dhLdY9/4iHvth1fnmp8kHC3sXd48mU7/vfb0SmKx9Kbrb3Xffe2FJLuslPR31SfXOrnY6b8lUj3x3Amnk+6UQtrI5qrDCcWlaxPANSIfIUJT+BTjWRjOKp2TzUg1dtyf1biFloLvtaRCwzeEMh5qPoSmsJHj2R7GaSMXQlMpXAPInLZiMmEpK+7StO74gpXypIOMDwADTWyRgLkIpF3aippg5dLC0qFdR93+nQubJ5alFwEmTv3Ft/65e+nSv0mEJQlN/qZI/60k95iyL082V0UjF/a7XsYaxyaDV4a1ZLZysWhGaIo143kWVidZ9r1T/UrjKonFTbPjidCE0DRthvHMCrv3EJrCOCE0leI0nMz3fPTPt1gy/fLdu5LGm3gkd7jV9x4s7JCEqUfPXnDLvzAfFEC8sEIyjJaANiPmwiZRQUKRBfrO67Qe1nJrU2ylG6+fc18892AiLsnqyE/TjonO2lDb31TeF6Bk7aR2qf6ixMu2iFDx77ZBDXFVLK6NHGUIIDQhNJWZL0V52ZgWEcr+nfdINW5YZFbjFlIK4TibEsLBVS5wCLmL4BRGaTMXFk0lgfU6u50wZ41Mx1SSG5zc4UgQiE3ArIzMRc0EJwvOHXK9aV8ysxaeut5XX/i8+9qL/7t799s/u2k147vymdAUcm0/DxuEssSuzQ/D+gyr1mCWglXnf9XrDqUcwkm5kYJXOV6Wm2dgNW4I5dW4hZRCaMqmZPeqfp3lQyIQmkLuIpd4T6w+uZiE9Qg9BTus5lHmQmgay7BaXCX1R+5ycqGTsLT6voPu2OHdY+km/eg5Ab2oLFaSmirBaW77VSunm7fN51oUTVtgpoUm+3+r/4EDq1vq1UZbllLpv4ei42UbSmp6PjZZ9RlWrYH5m08O4aTczMKVqRwvy82mvho3Tuurxi2kFHNyOiWec1jqhNxD5ClNAKGpNLKeFpBrnMQlucXJksliMsmCScITlkw9HbgRNkuLGQXjfurio4kprp/yXOumbZDt7xbrx06dU/wf/RbbcoOFbv1JidBUn2HVGmCP0FR17mSVYzPF408AACAASURBVANWjSab+mrcEMqrcQspxZycTgmXzdeFpoU9y0HhL0LmHHlmngBC05inwP4PncKqacwDPIC+TROdpglOWZsaM1O1AN9+0PEmAk4jNNWfWIgd9RlWrYHNBEJT1bmTVY4NWDWa3IfVuCE0VeMWWgqLzmxSuGxe5WIfckPnE/kgUEAAoWnMU8S3ajr34cNj7ip9GwABE53k1iYhQoJR2r3NXvbpLypWVt1s2ieaBUf9yYTQVJ9hnRrYTEynB5tyMwuhqRwvy43QVI0b745q3EJLYaGYTYoPjKEziHwQKEUAoakUrgFmNqumK58sPm1rgN2jyQMlYIsdnTDnnwRni0yJUA/efa6T3rGxqo+dzUJ9hnVqQExBaKozf/yyPA+rkURoqsatD2uAai0fRimEJoSmYcxUWjkSAghNIxnIqd1QQHD9o7hNJAh0TUCL74fPLiUWTUpZJ3xoIaQA4hKhukgsxOpTR2iqz7BODQhNCE115g9CU316CE3VGfL8qs6uqCQW2whNRXOE3yEQkQBCU0SYVAUBCGQQ0IL7iedOJCfB+XGWqp4K1zRkFrn1CSM01WdYtQY2uPnkuL/LzSyE93K8LDf3YTVuKsWcq86uqOS08ARF5cb+OwLc2EeY/nVEAKGpI/BcFgKDJiB/diWd/Oa7vulvJizpv9eeWdnSz7xT5/oChI1o/ZFAaKrPsGoNbHARmqrOnaxybPqr0eQ+rMZNpXDXrM6uqCTB1rMJ2bpPIRvshOMilvwOAQgUEkBoKkREBghAYAsBW0DbH/2Xslks+QVMXMoSpfqGls1BnBFBaIrDsUotsM+nhnBSblYhvJfj5eeGXTV2WJdU4xZSivfDtZSICxYyc8gDgUoEEJoqYaMQBGacgFktrb/y6Ga8JV94Uoyl+R1H3F23HRvU1yGEpjgT276aytqtq1hbcXoyvFpgj9AUc9YillSniahZjR1WN9W4hZRCVMmmJC5p6/wQnuSBAARyCSA0MUEgAIF6BHwrpqGbHLPArTcXrDRHBcfhWKUW2OdTM7ec+w+surt2HauCeGbKILzXG2pcwKrx4z1cjVtIKe7pEErkgQAEIhFAaIoEkmogAIEREGCTHmcQCTgah2OVWpjD+dRwywmfVWxKw1ll5WSuVeOHe1c1bqGlsLQLJUU+CECgJgGEppoAKQ4BCIyIAAJJnMHkS34cjlVqQWjKp4a1RPisQmgKZ5WVk7lWjR/zrhq30FKsc0JJkQ8CEKhJAKGpJkCKQwACIyKAQBJnMInrEodjlVqwosinhrVE+KyCVTirrJzwq8YPoakat9BSmpcPn11KTghe2LPsFvdePUWYBAEIQCAyAYSmyECpDgIQGDABTMrrDx6bhPoM69SAWJpPj/kZPrsQSsJZTcvJO6U8Q+7R8szKljDLVw7sKEuO/BCAQAkCCE0lYJEVAhAYOQEsceoPMJuE+gzr1IDQVEyP+7yYkXIgNIVxysuFm1J5hrxDyjOrUkL3t04IHvohLlX6ThkIQKAVAghNrWDmIhCAQO8JsLiNM0RsTuNwrFoLQlMxOYSmYkYITWGMinLpvbL65KJb2LvMKYdFsLzfzRJs5d4rJUqRFQIQgAAEekQAoalHg0FTIACBDgkgNMWBj9AUh2PVWhCaiskhNBUzQmgKY0SuZgjoPfLy5XXEuWbwUisEIACBNgggNLVBmWtAAAL9J2AnBBGzoN5YITTV41e3NCJKMUEYFTNCaApjRC4IQAACEIAABDIJIDQxMbojsPSZM+7IgTm3cGDOzb9le3cN4coQcM5xLHycaYDQFIdjlVqwygujhltOGCfmUxgnckEAAhCAAAQgcA0BhCYmRTcEJDKdePx8cnGJTCc/cAixqZuh4KobBMzl6P4Dq5jr15gVCE014NUsCvswgLJevHnbvJP1IimfgFgp3bXrGKggAAEIQAACEIBAKAGEplBS5ItLYPHjp93a1y9sVorYFJcvtZUnYFYOS3ecZANaHt9mCXNB1MZUoh2pGoH1Fy85/bPwtrngCrDKC0ZFRghAAAIQgAAEIACB5gggNDXHlprzCJhF0/J98+6hU+eTDZX++/h984CDQCcEiNsSB7udsvTAgVUEuxpIJ7+xlpQ+ds9ut/wL80EWnwhNNYBTFAIQgAAEIAABCEAgFgGEplgkqaccgROnzrulT59JvtZrEyXhSWLTuQ8fDtpQlbsauSGQT4BYJMyQvhE4/si6W3lkPWmWLD6PHt5dKMRz4lzfRpH2QAACEIAABCAAgZkkgNA0k8Pek07v/9CpTXFJwpM2VRKeFK+JBIE2CSA0tUmba4US8MUmE5zy4tkhNIWSJR8EIAABCEAAAhCAQIMEEJoahEvVBQR89zm5zPnCE6fQMX3aJEAQZecktj3x3Al38fJTCfp9O48QMLnNSTjlWlli0zTrJoSmHgwYTYAABCAAAQhAAAIQQGhiDnRHQMHAFRRcSS5zZtWkmCSr7z3YXcO48swRILaNcxajKj34c9vm3aFdR93i3uMzNy/60GG5FEuU1/NSArz+XynrAAXN49PPP+QevPtcH5pOGyAAAQhAAAIQgAAEZpMAQtNsjnt/eu1bNS0cmNsUnq58kmOn+zNK42/JrAtN5jqokV7Ys+zmts+7py4+6l6+vO5k7aWE4NTdfTAtpp3EJonyZU6m664XXBkCEIAABCAAAQhAYEYIIDTNyED3tpv6Oi+rJgsE7v837nO9HbbRNexjX96fuI4t3XFyZk9KU/9NUPIHWH9fe3rFPfH8ieTPd+065u4/sDq6OdC3Dpnlkv790J+edyceP78Zw05/MwtQPSdlEUqCAAQgAAEIQAACEIBATwggNPVkIGa6GRaDRC5z2kDJRUQBb/lKP9PTotXOy6JJsYkQUKZjtzhWyiGrJ1zp6k9RE5NUU/LsO3shqdROm0tfwdyKfaFJebAArT8W1AABCEAAAhCAAAQgEI0AQlM0lFRUmYBv1WQxSBCaKuOkIAQaI2Bik9zomowDJGudR89ecMu/MJ/EIhp6MkFJQpL+W32ToF6U1Hfr/5EDc+7Y4d2blkxWdvV9B5O/kyAAAQhAAAIQgAAEINATAghNPRmImW+GXOb8jRdC08xPCQD0lIC5GUpokuAUO1ncNtU7pOeAiUkSyZRCxCRfRDNRad8t253i1ZlFp1kvPXTq/GYgcNWv3xWfaQxCXOw5RH0QgAAEIAABCEAAAp0SQGjqFD8XT8Sllf9z/Zqv+9pE6QhvvtQzSSDQHwJ+0PCVe69EbZh/upoqXr5v3h2/L76QVafRVcQkXc/EID3X0kLStPak3eOsHnsuIjDVGUnKQgACEIAABCAAAQg0SAChqUG4VF1AwE5SsmzahKXdSfq42WRgITBVHLi4Nrpg4n6Q8C+cXUqCgscOCK77XlaNJqa0fZKaRB2LkfTUSxv/HeDa5s+DKmLStHnkW3UZEz0LEd559kAAAhCAAAQgAAEIDIAAQtMABmmUTfQ3liYmaaO3/0OntvQXoWmUwz+6TjVp6dM2LPXlwqV19/LGv9eeWUlc5A7tOur030ox3OZM3NFhAHIzM0GliRPUfCHJrmV/K8M3ppiUd10xkasc1ktlRoe8EIAABCAAAQhAAAI9IYDQ1JOBmKlm+IKSH8jWF58ERBZOitFCgkDfCZilT9NBsmNyMEHp3MW1pNr1Vx51CvadlW66Ybf79vevxh5auuNkLautLJcwu6adqla2n2aNpH+bRZK5ufknu02r1wQkCTtJrCTFSXrbXNlmkB8CEIAABCAAAQhAAAIQcA6hiVnQPgF9rdfx3Wkhyf+7WRvIuoFYJO2PEVcMJ2AnsalEDEuf8CuH5ZSgJDFJVkoSk/Rvc4fLqsECfO/fueBevnQuKaOkvz9wYLWWyKR6Jr9xrZj1sV/6CXf/v3tr5r3ui0i+NZK1PVRI0nNEJ7eZkOSf6BZGklwQgAAEIAABCEAAAhCAQAABhKYASGSJTMA2mr6I5Fs5XfnkgjPRSZtBWTUhNkUeBKqLQsB3mVvYs+wW9x6PUm/ZSrKsk1THNAslE47mts+7m7fNu53b9jkJS/M7FxIR6onnTmy6ySmv/i5Lpropyz12944b3MHdb0qqtvvcxKN0zLZp1zfRKC0k+XXWbTvlIQABCEAAAhCAAAQgAIEgAghNQZjIFI2AbTS1MfRjsSgQsDaVfkwmxWtS/qruNNEaTUUQmEJg9SuLiZgTS4jJA50lJhVZJ/mC0vyOI86EJbV3WrI+WdkYVkx2Ld3P7/n9r7lT514JnlN6VthpbWaN5AtIiNDBKMkIAQhAAAIQgAAEIACBNgggNLVBmWu8TsBOmvPd5uxvafFJm1IJUPq3H8sJnhDoA4GTTx9PrH5ix2UqEzvJOKgNvnVSiKA0jaH6dfHyU27fziPJ6XIxk1kz6l7XyXJpCyZda/2lS0mMJCXiJMWkT10QgAAEIAABCEAAAhBohQBCUyuYucgmAROVzErJDwCeJSZNi+cEUgh0ScB3mSsbHNviI8kayQ/EXWSdZGKSLJOU5OqmlGed1CWj9LWzTprsU/toCwQgAAEIQAACEIAABCAQhQBCUxSMVBJMwDab5g5z4vGrJ1nlucctfeZMkkcWECQIdEXAgmrr+o89+xH3wvfOuFtvPOjecfsHr2mSRCNLsg56+fJ6YRBuy58lKA1FTCoaGxOOlc+smrBaKqLG7xCAAAQgAAEIQAACEBgUAYSmQQ3XSBprsZesO35cppF0kW6MkMDylyZRemWnusm9zayT6ri6RWlUi5XIqlGnTlrAb+7/FuFzKQhAAAIQgAAEIAABCDRPAKGpecZcIU1AG0xtNpWOHd7NiXJMkUEQUOyib333q+6rL34+ae+Bub/nbrphd2bbdYqbJROR9G8TmQbR4QYbac8ACU5KnC7ZIGyqhgAEIAABCEAAAhCAQLsEEJra5c3VIACBIROwE9kUJPv+A6tD7kov2i7BSa6xcqk9+YFDBP/uxajQCAhAAAIQgAAEIAABCNQigNBUCx+FIQCBmSHQ1ClzMwOQjkIAAhCAAAQgAAEIQAACs0AAoWkWRpk+QgAC9QjUOWWu3pUpDQEIQAACEIAABCAAAQhAYFAEEJoGNVw0FgIQ6ISACU2KsfTg3ec6aQMXhQAEIAABCEAAAhCAAAQgMAACCE0DGCSaCAEIdExg/eKaU3ym+Z0LbumOkx23hstDAAIQgAAEIAABCEAAAhDoLQGEpt4ODQ2DAAR6ReBjX97vZNm0sGfZLe493qu20RgIQAACEIAABCAAAQhAAAI9IYDQ1JOBoBkQgEDPCSgY+OnnH0rEJlk2Le5ZTv5NggAEIAABCEAAAhCAAAQgAIFNAghNTAYIQAACoQSeeP6EW3t6JRGblCQ0Hdp11O3fueAUv4kEgb4TWH/xkls7e8EdO7y7702lfRCAAAQgAAEIQAACwySA0DTMcaPVEIBAlwS+cHbJnbu4tik4megkK6e57fOITl0ODtfOJbD/Q6ecxKaTHzjkFt42By0IQAACEIAABCAAAQjEJoDQFJso9UEAArNDQEHCTz6z4i5cWt8iOt2165hb2LuM4DQ7U2EwPV36zBl34vHz7tg9u93qew8Opt00FAIQgAAEIAABCEBgMAQQmgYzVDQUAhDoNQG51SmGk8QnS3Kte+DAKoJTr0duWI2TNZKS3N+U5m/ZXsoyae3rF9zix0+7+bdsT6ya9G8SBCAAAQhAAAIQgAAEIhJAaIoIk6ogAAEIJEKTBCdzrVu59wpUIFCLgMQhCUuPnr3g9N/pJLHo3IcPB19DQpPqwaopGBkZIQABCEAAAhCAAATCCSA0hbMiJwQgAIFyBBQ0nCDh5ZiReysBc3Xz/yphyeIrSTCSldPyffPu+H1hAelPnDrvlj59JqmSWE3MOAhAAAIQgAAEIACByAQQmiIDpToIQAACEIBAFAISkBS8W0nikmIqpQN4+65woVZN6XpDy0XpFJUMioDEcllnKu4cCQIQgAAEIAABCAQSQGgKBEU2CEAAAhCAQKsEfMujPPc4c4UrY51kZdShMtZQrQLgYp0T+NiX9ycHHSje3NIdJzPbI3fhly+vu/07F7Dg7HzEaAAEIAABCECgFwQQmnoxDDQCAhCAAAQgkCJg1koHd7/JffDn97pjh3dnMjr+yLpbeWS9lGAkqybFfZILXdkYTwxUGAGzBrp523wi1Awtqf0SmixJaLJ+6Lcnnjvh1p5Z2fxdbsIP3n1uaN2kvRCAAAQgAAEIxCeA0BSfKTVCAAIQiEdA1gJz2+exFIiHdDA1+S5uVz45XagwQUpudbJqCkkqo/hPdopdXv0h9ZHndQK6Z1e/srgFiUSYQ7uOusW9xweDKt0Puc8t7F12D59d2nK6pvoma6Z9O4/gYjeY0aWhEIAABCAAgUYJIDQ1ipfKIQABCNQgoM1qIjQNcJNao9sU9QgoRpPEIMVRkuVRVjJBKsQySXklMNnpddNiPzEI5QmkhRkTYORWpt+U9LelO08OQjh+4vkT7gtnlxIrJolkdqKm9aMp4UzWUpY4TKH8PKQEBCAAAQhAoAcEEJp6MAg0AQIQgMA1BGyT5/+wsGc5qkWErrH29MrgLC2qThfFPJLQIhe0aaLNtLpVTuUfPXv1lDelo4d3B5/0VrXNdupcURylojhNWQJTG+2v2u8hllv+0mSz2emYRhJPzBJI4skDB1Z7705nzyBZMslaSaKTUsznkLjoGaSA477AZCBN5CL+0xDvCNoMAQhAAAIzTAChaYYHn65DAAI9JuBv8sxdZXHPcqnNqTZueRYBFug3dOMrC6sLl9YHsUm2oZXlzkN/ej6x4DGBSL/lWQjpdxOW9N+KfzQtrb7v4NTYSTGmV6hbnAUOT7vPITDFGIXiOiTC6J5Vmma15Mc1Cr3niq/cXI4Yz6C81mWJ6cbPypn4JF56DnL6XXPjTc0QgAAEIACBiAQQmiLCpCoIQAAC0QicfPp4Emg3z3pAriyyksjagPmbxPsPrGa2y1zz9KM2cNPy6Xc/MLC58t1127HeuABJUDErJbM8SotL6ofyFLmiWXBtH5rKyQJo4cBcUoeuIQGqTFykqpOjjPucrnHsnt1u3y3btwhk1v7j981XbQblcgiYaKssuo/yBBG7t/sePNtcAfNOnKs6KfzniVjJDS8rYLracPKZlU3Xw5jWVFXbTjkIQAACEIAABAoJIDQVIiIDBCAAgQ4I+PFRph0rbkJRlkhkG7m8mDC+0FS06c2yPuiL4PTuf/pV9/knvjV1lCS8HP3Z3YkoNPmNq7FypgW/Nssgq0wua1mudn6g7iLrqNDpIzc5CURpMciEL4lFCvY9ze0v3XYT1nCRCx2B6vl8tzmdvJZnSei70RUJvNVbVL9kk0KTWmfiXBEv5ZU4d/r5hxLBu0jIq99zaoAABCAAAQhAoCYBhKaaACkOAQhAoBECtsnLE4Bsc+sfO+43Jk+IUr508OJp9Siv1SWLAlkyKa6K7yrUVGDgIrgmrty07Tr37cs/SLKbRY+sjyQu+alIaPKtmYqEnaK4SEVt93+XcKX61N7V9x7cUtQXtYpc9XyXv6z+l2kTecMIpO+jlXuvFBb0heC+xmtqWmjS8+Opi4/mWlL6IIdiCVY4+GSAAAQgAAEIjJ8AQtP4x5geQgACQyTgu5ZkbVxt06W+TdvY+ptZWQ2kk38N/TbNUsA//c6vx485o/JNuNgUjZ3c42QJJIGlSIRRXUVuaBYTya6bF4TbRKmiQN1+H1TmqZcuXSMmKY/v/pfut10rlvVUEVd+DyfgC01FloF+rRbXqYv7JqR3TQtNIW1I5yljBVWlfspAAAIQgAAEIBCFAEJTFIxUAgEIQKABAibwpC2N0vGSskQka47VMU1E8l3i0nlCT8pSvtUnFxO3li42zSbChMRLCrFCsjyJePaW7Ung8KwUGqjbL2sWVQhGDdwwHVVZxaJJTfXv4zxrwo66tWnx2MU9Pa3PJs7hPtfVrOC6EIAABCAAgSACCE1BmMgEAQhAoAMCWXGafPEnEUJ2LrhpMZz0e5ELnr/Z9QPt+hZTeXGeDEuR9VTT+Ioslez6sn468fj5XOuntFWT4iKlXfASti9eSiyk8sSodL9Vt/JPi7PUNCfqj0+gjAtq+up9tmrqo0VTyCEH8UeYGiEAAQhAAAIQKEkAoakkMLJDAAIQaI2ALwLpC/7N2+aTWElKEn9CLIh8YSrLaiK9SbZ6rZNFQpblsw1zGdehmCBNQCpyYwsRmixekv6tlFenWT+FuO3F7C919YdA+h4qY20TErS/q56WFZrMlbbJ0yhDDknoihfXhQAEIAABCEBgkwBCE5MBAhCAQJ8JZJ32JvFHAYQVryRE2MnbnPnxl8RBm0UTskKDFPsb7a5cgCwoeJH7nOVTwPB00G1/HvgnuOXVafnKWDX1eb7RtvIEfKvBhb3LTifJlUl+oP3Fvcdzi+pac9vnc0+1UwW65y9cWk8C9+edgJd3sVChKR2rrcmT9ELbVIY/eSEAAQhAAAIQiE4AoSk6UiqEAAQgEJmAf9qSne6mzZ1OflOSBUVeSltG2UbYrJBUVgHFfZGpTBdso7l/50LiytdVKjpRTu0KFZr8k97yRCQ/nyyfjh3e7dbOXkj+TZoNAnXdRkPFE/8+Vly2aQKS7/ZaxroqPVpF7UoLTCrvu982MfrWt6av00TbqRMCEIAABCAwQwQQmmZosOkqBCAwwwTMqkmbU4lVp59/aFNY6soKKfZwhMRpKhPA2w8K/tlf+Sl36bUfuoUDc9fEV/Ktn6xPRS58sftOfd0SWP7SJGnAtBMgQ4TgEOtEO3VtmtDiW0DWFWPyhCZfpDaBqY71VOjoITSFkiIfBCAAAQhAoFMCCE2d4ufiEIAABFok4Fs66LLa2Ia6x7XYzMqXChGaVHloPl9AOnT7Te70s9+eGkRcJ989evZCEiD86OHd7vh985X7QcHhEZh2QmRoT0xAyrNUUl2+kJTOOy2wf2gb0vnyhCY9SyRWS7RuQ2CytpmgNxZxvOrYUA4CEIAABCDQcwIITT0fIJoHAQhAIBoBbUTPXVxzT1181O3cts8VxYOJduGWKjIB6con89338gJ4S1ySYCTLJwsG7jd/2gl0LXWRy/SUQF2hqUx5/6Q6CcXmQmdCcmgA/yKURa5zReVj/17XRTF2e6gPAhCAAAQgAIGpBBCamBwQgAAEIDAOAhKJJA4VWROlT6hTuZVH1jOFpcP7d7hLr/7Qvf/fvz3TbW4c5OhFXQJ1XbrKCE0SXFafXExcX809LjR+U5l+9k1oqsu4TN/JCwEIQAACEIBALQIITbXwURgCEIAABAZHwOI0Kci3km+5pNPojhyYQ1Qa3Kh22+C6Ikio65z1UiLQw2eXErFJLnRPPHfCrT2zEjUYd5+EpiaEtG5nDFeHAAQgAAEIjJoAQtOoh5fOQQACEIBAJgFzs9OPC2+bS+IqcVIck6UqgbqiTFmhSe00cWvHDbe7V77/bNL0KsHIp/U5tqua6pt2Ul4Rd//kTQlrRUnj8fLl9cRNWP+e33FkdK7CRQz4HQIQgAAEINAhAYSmDuFzaQhAAAIQ6JCALJtk1WSWTR02hUsPnEBdUabqqXUmUCWC6Z7l6GJKjODbYiPrK4k/VYJ4+9ZMWeUVIN0EpQuX1jdP0/SnVBNsBj5laT4EIAABCECgSQIITU3SpW4IQAACEIAABGaDQJk4Sz4RC+59165j7v4Dq6VgPf3KY+5TT74zKdOEmFKnbRKIzKVP7ZM109KdJ0tbNRlXv38Sl9aeXskUlXQtBUS/edu827fzSMJGbEkQgAAEIAABCLRGAKGpNdRcCAIQgAAEIACB0RLIEkSKOltkrVNU3q65/bo5d+kHF5J4TVXd07Ku5Vtq6YQ7CThFKS0wmdBTVkRTOXNJVJ90/dPPP+QkMvlJIpIEJQlLc9vno/a/qK/8DgEIQAACEIBAJgGEJiYGBCAAAQhAAAIQqEtAAogsgCTGyMUrJJlQVMWayUQYXUfWPgoGXtVqKK+tZtWkuqfFRzJxSUKQ/tuSWEggqiJ++SJcun3idWjX0SDhK2QcyAMBCEAAAhCAQFQCCE1RcVIZBCAAAQhAAAIzSaBsnCYTmfIEnDyQFp/JXMrs/01sUrwiBcKu6zamfq0+uZgISKp7/4ZV085t+9zFy09dY2GkPBKB7rrtWCWByfpsAcB9BurLwt7lWvXO5OSk0xCAAAQgAIF2CSA0tcubq42FgBbc5y6uJd2RuX6IO8FY+k4/IAABCEAgm4CJR3ITyxN4zEpItVQJkJ11CpsvCEl8MuuiGO50fkDvrJ6buCTXtbrCltVvgcj1/whM3HEQgAAEIACBQRFAaBrUcNHYXhDI+spqi+zFvcd70UYaAQEIQAAC7RPwYwpNczMzMaqqyJQX18kXm6z3RaJXGUr+RxZZTElYaupji8Q4JVzkyowQeSEAAQhAAAK9IIDQ1IthoBGDIeBvEOyrrVwTtLlQaiI+xmDg0FAIQAACM07At/xJnwKXtgqqYskkvPaxY1pcJ72PHj67tBkrqYnT6GZ8mOk+BCAAAQhAAAL5BBCamCEQCCXgx9NIn77jH7WM2BRKlHwQgAAExkfAD9Kt94GsfmT9Y0Gy7QS1Ki7XvjVTnkuciU2Kp1TltLfxjQo9ggAEIAABCECgRQIITS3C5lIDJuBvHKZ9hU4HTJ3mNjFgDDQdAhCAAAQCCKStilQklou1Pnos7lkmNmDAOJAFAhCAAAQgAIFOCCA0dYKdiw6OgFkzFbkg+K4RVY6rHhwYGgwBCEAAAlMJ6J0gayalKhZMoIUABCAAAQhAAAIDJIDQNMBBo8ktE/CtmVbuvVJ4dd+1IWYQ1sILkwECEIAABCAAAQhAAAIQgAAEINAtAYSmbvlz9SEQUPwlnX5TxkLJyshVAhe6les27wAACOhJREFUIYwybYQABCAAAQhAAAIQgAAEIACBCAQQmiJApIqRE5DIJOGojHUSLnQjnxR0DwIQgAAEIAABCEAAAhCAAASyCCA0MS8gUETgY1/en5wWlHfCj9WRPr5af8eqqYgwv0MAAhCAAAQgAAEIQAACEIDASAggNI1kIOlGgwSWvzRJag+Jz2RBw9PNKWMN1WBXqBoCEIAABCAAAQhAAAIQgAAEINAkAYSmJulS9/AJ+IG9i4QmE5lkwbSwdzmJ62QJq6bhzwV6AAEIQAACEIAABCAAAQhAAAKFBBCaChGRYaYJmNBUJBT5J9Mt3XHSzW2fd3K5U1JZ1aO/c7z1TE8nOg8BCEAAAhCAAAQgAAEIQGDsBBCaxj7C9K8egRChKS0ymZhkFk46rU7BxIvEqnotpTQEIAABCEAAAhCAAAQgAAEIQKBzAghNnQ8BDeg1gSKhyXetW9iz7Bb3Ht/sz8mnj7u1Z1achKZzF9cSqyaJTYd2Hd2Sr9cAaBwEIAABCEAAAhCAAAQgAAEIQCCcAEJTOCtyziKBIqHJrJZkxSTXOD/JiklxmvTbAwdWN13pJDwpODgJAhCAAAQgAAEIQAACEIAABCAwMgIITSMbULoTmUCe0OQH/37w7nPXXDldVv9/4dI6cZoijxHVQQACEIAABCAAAQhAAAIQgEBvCCA09WYoaEhvCZigZK5xEowePrvkFJspL+6S71YnIUp5SRCAAAQgAAEIQAACEIAABCAAgRETQGga8eDStUgEzAUuXZ2Eo6U7T+YKSCZSceJcpMGgGghAAAIQgAAEIAABCEAAAhDoMwGEpj6PDm3rDwEL7K0WlQnobeWyYjj1p3e0BAIQgAAEIAABCEAAAhCAAAQgEIUAQlMUjFQCgSkEioKJAw4CEIAABCAAAQhAAAIQgAAEIDAiAghNIxpMutJTArjP9XRgaBYEIAABCEAAAhCAAAQgAAEIxCaA0BSbKPVBIE3A3OcsmDiEIAABCEAAAhCAAAQgAAEIQAACIyWA0DTSgaVbPSKg0+lk1UScph4NCk2BAAQgAAEIQAACEIAABCAAgSYIIDQ1QZU6IeATsDhN+tvKvVeAAwEIQAACEIAABCAAAQhAAAIQGCsBhKaxjiz96hcB4jT1azxoDQQgAAEIQAACEIAABCAAAQg0QgChqRGsVAqBFAGL04T7HFMDAhCAAAQgAAEIQAACEIAABEZMAKFpxINL13pEwNzn5rbNu6U7Tzr9mwQBCEAAAhCAAAQgAAEIQAACEBgZAYSmkQ0o3ekxgS+cXXJPPH/CcfpcjweJpkEAAhCAAAQgAAEIQAACEIBAHQIITXXoURYCZQjIquncxTV3165jZYqRFwIQgAAEIAABCEAAAhCAAAQgMBQCCE1DGSnaCQEIQAACEIAABCAAAQhAAAIQgAAEek4AoannA0TzIAABCEAAAhCAAAQgAAEIQAACEIDAUAggNA1lpGgnBCAAAQhAAAIQgAAEIAABCEAAAhDoOQGEpp4PEM2DAAQgAAEIQAACEIAABCAAAQhAAAJDIYDQNJSRop0QgAAEIAABCEAAAhCAAAQgAAEIQKDnBBCaej5ANA8CEIAABCAAAQhAAAIQgAAEIAABCAyFAELTUEaKdkIAAhCAAAQgAAEIQAACEIAABCAAgZ4TQGjq+QDRPAhAAAIQgAAEIAABCEAAAhCAAAQgMBQCCE1DGSnaCQEIQAACEIAABCAAAQhAAAIQgAAEek4AoannA0TzIAABCEAAAhCAAAQgAAEIQAACEIDAUAggNA1lpGgnBCAAAQhAAAIQgAAEIAABCEAAAhDoOQGEpp4PEM2DAAQgAAEIQAACEIAABCAAAQhAAAJDIYDQNJSRop0QgAAEIAABCEAAAhCAAAQgAAEIQKDnBBCaej5ANA8CEIAABCAAAQhAAAIQgAAEIAABCAyFAELTUEaKdkIAAhCAAAQgAAEIQAACEIAABCAAgZ4TQGjq+QDRPAhAAAIQgAAEIAABCEAAAhCAAAQgMBQCCE1DGSnaCQEIQAACEIAABCAAAQhAAAIQgAAEek4AoannA0TzIAABCEAAAhCAAAQgAAEIQAACEIDAUAggNA1lpGgnBCAAAQhAAAIQgAAEIAABCEAAAhDoOQGEpp4PEM2DAAQgAAEIQAACEIAABCAAAQhAAAJDIYDQNJSRop0QgAAEIAABCEAAAhCAAAQgAAEIQKDnBBCaej5ANA8CEIAABCAAAQhAAAIQgAAEIAABCAyFwFSh6bJz7oaNXjzrnLt9KD2inRCAAAQgAAEIQAACEIAABCAAAQhAAAKdEFhzzi1sXPl/nkwmv67/nly5cuXrzrkDGz/8uXPuZzppHheFAAQgAAEIQAACEIAABCAAAQhAAAIQGAqBP3bOvXOjsb8zmUz+OxOa/rlz7j/d+OGkc25xKD2inRCAAAQgAAEIQAACEIAABCAAAQhAAAKdEPi3zrkf37jyL0wmky+a0PQ+59xDGz+sO+fe6pzb1kkTuSgEIAABCEAAAhCAAAQgAAEIQAACEIBA3wn8iXPu5zYa+T3n3M7JZPKqCU1vdM4955y7eSMDVk19H07aBwEIQAACEIAABCAAAQhAAAIQgAAEuiHwDefcBefcT29c/pOTyeS/sqZM9B9Xrlz5Lefc73rt+1fOuX+vm/ZyVQhAAAIQgAAEIAABCEAAAhCAAAQgAIGeEkhrRm+bTCZntwhNG2KTzJ7u2fjhO865P/Oih/e0bzQLAhCAAAQgAAEIQAACEIAABCAAAQhAoAUCsmT6q5Rh0m9PJpPf86+dWDRtCE0/5Zx71Dl3q5fhsY3/P9hCg7kEBCAAAQhAAAIQgAAEIAABCEAAAhCAQP8IyDhpp+cupxZ+ZjKZKO73lrQpNG2ITT/rnPucc25PKt/pDf875b+uf/2lRRCAAAQgAAEIQAACEIAABCAAAQhAAAIRCbzmnHvDhka0P1VvpsikPFuEpg2xSUHB/zPn3N+K2DiqggAEIAABCEAAAhCAAAQgAAEIQAACEBg+gc9PJpNHpnXj/wcA5SA0rbjqR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Transceiver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 communication module</a:t>
            </a:r>
          </a:p>
          <a:p>
            <a:r>
              <a:rPr lang="en-US" dirty="0" smtClean="0"/>
              <a:t>Transmitter and Receiver</a:t>
            </a:r>
          </a:p>
          <a:p>
            <a:r>
              <a:rPr lang="en-US" dirty="0" smtClean="0"/>
              <a:t>Transmits one byte at a time</a:t>
            </a:r>
          </a:p>
          <a:p>
            <a:r>
              <a:rPr lang="en-US" dirty="0" smtClean="0"/>
              <a:t>Start bit and a stop bit</a:t>
            </a:r>
          </a:p>
          <a:p>
            <a:r>
              <a:rPr lang="en-US" dirty="0" smtClean="0"/>
              <a:t>One data line for transmitting and another for receiving and no clock: Asynchronous</a:t>
            </a:r>
          </a:p>
          <a:p>
            <a:r>
              <a:rPr lang="en-US" dirty="0" smtClean="0"/>
              <a:t>Default state of the </a:t>
            </a:r>
            <a:r>
              <a:rPr lang="en-US" dirty="0" err="1" smtClean="0"/>
              <a:t>Tx</a:t>
            </a:r>
            <a:r>
              <a:rPr lang="en-US" dirty="0" smtClean="0"/>
              <a:t>/Rx line is 1</a:t>
            </a:r>
          </a:p>
          <a:p>
            <a:r>
              <a:rPr lang="en-US" dirty="0" smtClean="0"/>
              <a:t>Start bit = 0</a:t>
            </a:r>
          </a:p>
          <a:p>
            <a:r>
              <a:rPr lang="en-US" dirty="0" smtClean="0"/>
              <a:t>Stop bit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533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533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905000" y="838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3716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Baud rate: Rate at which data is transferred, bits per second</a:t>
            </a:r>
          </a:p>
          <a:p>
            <a:endParaRPr lang="en-US" dirty="0"/>
          </a:p>
          <a:p>
            <a:r>
              <a:rPr lang="en-US" dirty="0" smtClean="0"/>
              <a:t>9600 Baud = 9600 bits in one second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886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PISO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057400" y="3302238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4114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5240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2860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3200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bit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3200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bit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1638300" y="552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5715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 = 50MHz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43000" y="4953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Baud rate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1790700" y="4686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33400" y="5486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-115094" y="4838700"/>
            <a:ext cx="1296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3400" y="4191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200" y="4419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Shifting operation should be controlled using an enable signal delayed with respect to baud rate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695700" y="23241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00600" y="2057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867400" y="2209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198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6324600" y="2209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77000" y="2057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4200" y="2057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7925594" y="22098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77200" y="2057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81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152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24800" y="152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019800" y="2209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4000" y="3276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1/9600 = 104 us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81600" y="3733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enable pulse ever 104 us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340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104 us / 20 ns = 5200 (104 us) 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81600" y="50292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Every 5200 clock cycles of 50 MHz clock, generate one enable pulse. By doing this, 104 us is achieved.</a:t>
            </a:r>
            <a:endParaRPr lang="en-US" sz="1400" dirty="0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V="1">
            <a:off x="58674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77000" y="2209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934200" y="2209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391400" y="2209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295400"/>
            <a:ext cx="5257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6400" y="1600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delayCounter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1600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bitCounter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Calculate the number of clock cycles for 1 bit delay to transfer data at 11500 baud rate. Consider 12 </a:t>
            </a:r>
            <a:r>
              <a:rPr lang="en-US" dirty="0" err="1" smtClean="0"/>
              <a:t>Mhz</a:t>
            </a:r>
            <a:r>
              <a:rPr lang="en-US" dirty="0" smtClean="0"/>
              <a:t> clock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bk_fsm_demo.v</a:t>
            </a:r>
            <a:r>
              <a:rPr lang="en-US" dirty="0" smtClean="0"/>
              <a:t>. Create a test bench and generate the enable signal with 104 us delay for the design. Consider 50 MHz clock</a:t>
            </a:r>
          </a:p>
          <a:p>
            <a:r>
              <a:rPr lang="en-US" dirty="0" smtClean="0"/>
              <a:t>Come up with the design for UART receiver</a:t>
            </a:r>
          </a:p>
          <a:p>
            <a:pPr lvl="1"/>
            <a:r>
              <a:rPr lang="en-US" dirty="0" smtClean="0"/>
              <a:t>Clue: Use SIPO shift register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58674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H="1" flipV="1">
            <a:off x="495300" y="2095500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828800"/>
            <a:ext cx="1676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171700" y="2095500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2362200"/>
            <a:ext cx="1676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48894" y="2094706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2133600"/>
            <a:ext cx="1676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213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aud_rate_div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7526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clock = 50 MHz</a:t>
            </a:r>
          </a:p>
          <a:p>
            <a:r>
              <a:rPr lang="en-US" dirty="0" smtClean="0"/>
              <a:t>T = 20 ns</a:t>
            </a:r>
          </a:p>
          <a:p>
            <a:endParaRPr lang="en-US" dirty="0"/>
          </a:p>
          <a:p>
            <a:r>
              <a:rPr lang="en-US" dirty="0" smtClean="0"/>
              <a:t>Required Baud Rate = 9600</a:t>
            </a:r>
          </a:p>
          <a:p>
            <a:r>
              <a:rPr lang="en-US" dirty="0" smtClean="0"/>
              <a:t>9600 cycles should be present per second</a:t>
            </a:r>
          </a:p>
          <a:p>
            <a:endParaRPr lang="en-US" dirty="0"/>
          </a:p>
          <a:p>
            <a:r>
              <a:rPr lang="en-US" dirty="0" smtClean="0"/>
              <a:t>50000000/9600 = N = 5208</a:t>
            </a:r>
          </a:p>
          <a:p>
            <a:endParaRPr lang="en-US" dirty="0"/>
          </a:p>
          <a:p>
            <a:r>
              <a:rPr lang="en-US" dirty="0" err="1" smtClean="0"/>
              <a:t>Baud_rate_div</a:t>
            </a:r>
            <a:r>
              <a:rPr lang="en-US" dirty="0" smtClean="0"/>
              <a:t> = N/2 = 2604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2000" y="1524000"/>
            <a:ext cx="3352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838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5208 Cycles of 50 MHz domain T = 104160 ns +- 100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" y="4572000"/>
            <a:ext cx="381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19100" y="4305300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40386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8494" y="4305300"/>
            <a:ext cx="532606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4400" y="4572000"/>
            <a:ext cx="3048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695700" y="4304506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4037806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925094" y="4304506"/>
            <a:ext cx="532606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91000" y="4572000"/>
            <a:ext cx="152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" y="4648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ns = One clock cycle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14400" y="4267200"/>
            <a:ext cx="3048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41733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5208 Cycles of 50 MHz domain T = 104160 ns +- 100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66800" y="5715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always@(</a:t>
            </a:r>
            <a:r>
              <a:rPr lang="en-US" sz="1200" dirty="0" err="1" smtClean="0"/>
              <a:t>posedge</a:t>
            </a:r>
            <a:r>
              <a:rPr lang="en-US" sz="1200" dirty="0" smtClean="0"/>
              <a:t> </a:t>
            </a:r>
            <a:r>
              <a:rPr lang="en-US" sz="1200" dirty="0" err="1" smtClean="0"/>
              <a:t>source_clock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if(</a:t>
            </a:r>
            <a:r>
              <a:rPr lang="en-US" sz="1200" dirty="0" err="1" smtClean="0"/>
              <a:t>baud_pulse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25908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always@(</a:t>
            </a:r>
            <a:r>
              <a:rPr lang="en-US" sz="1200" dirty="0" err="1" smtClean="0"/>
              <a:t>posedge</a:t>
            </a:r>
            <a:r>
              <a:rPr lang="en-US" sz="1200" dirty="0" smtClean="0"/>
              <a:t> </a:t>
            </a:r>
            <a:r>
              <a:rPr lang="en-US" sz="1200" dirty="0" err="1" smtClean="0"/>
              <a:t>baud_clock</a:t>
            </a:r>
            <a:r>
              <a:rPr lang="en-US" sz="1200" dirty="0" smtClean="0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6800" y="52578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always@(</a:t>
            </a:r>
            <a:r>
              <a:rPr lang="en-US" sz="1200" dirty="0" err="1" smtClean="0"/>
              <a:t>posedge</a:t>
            </a:r>
            <a:r>
              <a:rPr lang="en-US" sz="1200" dirty="0" smtClean="0"/>
              <a:t> </a:t>
            </a:r>
            <a:r>
              <a:rPr lang="en-US" sz="1200" dirty="0" err="1" smtClean="0"/>
              <a:t>baud_pulse</a:t>
            </a:r>
            <a:r>
              <a:rPr lang="en-US" sz="1200" dirty="0" smtClean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400" y="5715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as an enable signal in source domain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2362200" y="60960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764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clock = 50 MHz</a:t>
            </a:r>
          </a:p>
          <a:p>
            <a:r>
              <a:rPr lang="en-US" dirty="0" smtClean="0"/>
              <a:t>T = 20 ns</a:t>
            </a:r>
          </a:p>
          <a:p>
            <a:endParaRPr lang="en-US" dirty="0"/>
          </a:p>
          <a:p>
            <a:r>
              <a:rPr lang="en-US" dirty="0" smtClean="0"/>
              <a:t>Required Baud Rate = 9600</a:t>
            </a:r>
          </a:p>
          <a:p>
            <a:r>
              <a:rPr lang="en-US" dirty="0" smtClean="0"/>
              <a:t>9600 cycles should be present per second</a:t>
            </a:r>
          </a:p>
          <a:p>
            <a:endParaRPr lang="en-US" dirty="0"/>
          </a:p>
          <a:p>
            <a:r>
              <a:rPr lang="en-US" dirty="0" smtClean="0"/>
              <a:t>50000000/9600 = N = 5208</a:t>
            </a:r>
          </a:p>
          <a:p>
            <a:endParaRPr lang="en-US" dirty="0"/>
          </a:p>
          <a:p>
            <a:r>
              <a:rPr lang="en-US" dirty="0" err="1" smtClean="0"/>
              <a:t>Baud_rate_div</a:t>
            </a:r>
            <a:r>
              <a:rPr lang="en-US" dirty="0" smtClean="0"/>
              <a:t> = N/2 = 2604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168908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clock = 50 MHz</a:t>
            </a:r>
          </a:p>
          <a:p>
            <a:r>
              <a:rPr lang="en-US" dirty="0" smtClean="0"/>
              <a:t>T = 20 ns</a:t>
            </a:r>
          </a:p>
          <a:p>
            <a:endParaRPr lang="en-US" dirty="0"/>
          </a:p>
          <a:p>
            <a:r>
              <a:rPr lang="en-US" dirty="0" smtClean="0"/>
              <a:t>Required Baud Rate = 9600 X 16</a:t>
            </a:r>
          </a:p>
          <a:p>
            <a:r>
              <a:rPr lang="en-US" dirty="0" smtClean="0"/>
              <a:t>153600 cycles should be present per second</a:t>
            </a:r>
          </a:p>
          <a:p>
            <a:endParaRPr lang="en-US" dirty="0"/>
          </a:p>
          <a:p>
            <a:r>
              <a:rPr lang="en-US" dirty="0" smtClean="0"/>
              <a:t>50000000/153600 = N = 325</a:t>
            </a:r>
          </a:p>
          <a:p>
            <a:endParaRPr lang="en-US" dirty="0"/>
          </a:p>
          <a:p>
            <a:r>
              <a:rPr lang="en-US" dirty="0" err="1" smtClean="0"/>
              <a:t>Baud_rate_div</a:t>
            </a:r>
            <a:r>
              <a:rPr lang="en-US" dirty="0" smtClean="0"/>
              <a:t> = N/2 = 162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83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6934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315200" y="76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PISO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5943600" y="9906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1524000"/>
            <a:ext cx="7315200" cy="1752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3505200"/>
            <a:ext cx="7315200" cy="2819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175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Data Path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571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Control Path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441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UART System Design for FPGA</vt:lpstr>
      <vt:lpstr>UART</vt:lpstr>
      <vt:lpstr>UART Transceiver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Maithreya FORWARDBIAS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Purushotham</dc:creator>
  <cp:lastModifiedBy>Admin</cp:lastModifiedBy>
  <cp:revision>23</cp:revision>
  <dcterms:created xsi:type="dcterms:W3CDTF">2015-07-22T02:58:52Z</dcterms:created>
  <dcterms:modified xsi:type="dcterms:W3CDTF">2023-06-26T07:49:00Z</dcterms:modified>
</cp:coreProperties>
</file>