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Ethernet on Zynq</a:t>
            </a:r>
            <a:endParaRPr lang="en-IN" altLang="en-US" dirty="0"/>
          </a:p>
        </p:txBody>
      </p:sp>
      <p:sp>
        <p:nvSpPr>
          <p:cNvPr id="3" name="Subtitle 2"/>
          <p:cNvSpPr>
            <a:spLocks noGrp="1"/>
          </p:cNvSpPr>
          <p:nvPr>
            <p:ph type="subTitle" idx="1"/>
          </p:nvPr>
        </p:nvSpPr>
        <p:spPr/>
        <p:txBody>
          <a:bodyPr/>
          <a:lstStyle/>
          <a:p>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6105525" y="2586990"/>
            <a:ext cx="2616835" cy="16840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IN" altLang="en-US"/>
              <a:t>PWM Generator</a:t>
            </a:r>
            <a:endParaRPr lang="en-IN" altLang="en-US"/>
          </a:p>
        </p:txBody>
      </p:sp>
      <p:cxnSp>
        <p:nvCxnSpPr>
          <p:cNvPr id="5" name="Straight Arrow Connector 4"/>
          <p:cNvCxnSpPr/>
          <p:nvPr/>
        </p:nvCxnSpPr>
        <p:spPr>
          <a:xfrm flipV="1">
            <a:off x="8722360" y="2941320"/>
            <a:ext cx="1003935" cy="1016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V="1">
            <a:off x="8722360" y="3250565"/>
            <a:ext cx="1003935" cy="1016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V="1">
            <a:off x="8722360" y="3569970"/>
            <a:ext cx="1003935" cy="1016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V="1">
            <a:off x="8722360" y="3889375"/>
            <a:ext cx="1003935" cy="1016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9" name="Right Arrow 8"/>
          <p:cNvSpPr/>
          <p:nvPr/>
        </p:nvSpPr>
        <p:spPr>
          <a:xfrm>
            <a:off x="4553585" y="3103880"/>
            <a:ext cx="1521460" cy="5880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IN" altLang="en-US"/>
              <a:t>AXI</a:t>
            </a:r>
            <a:endParaRPr lang="en-IN" altLang="en-US"/>
          </a:p>
        </p:txBody>
      </p:sp>
      <p:sp>
        <p:nvSpPr>
          <p:cNvPr id="10" name="Rounded Rectangle 9"/>
          <p:cNvSpPr/>
          <p:nvPr/>
        </p:nvSpPr>
        <p:spPr>
          <a:xfrm>
            <a:off x="7342505" y="2718435"/>
            <a:ext cx="781050" cy="2228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R1</a:t>
            </a:r>
            <a:endParaRPr lang="en-IN" altLang="en-US"/>
          </a:p>
        </p:txBody>
      </p:sp>
      <p:sp>
        <p:nvSpPr>
          <p:cNvPr id="11" name="Rounded Rectangle 10"/>
          <p:cNvSpPr/>
          <p:nvPr/>
        </p:nvSpPr>
        <p:spPr>
          <a:xfrm>
            <a:off x="6394450" y="2718435"/>
            <a:ext cx="781050" cy="2228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R0</a:t>
            </a:r>
            <a:endParaRPr lang="en-IN" altLang="en-US"/>
          </a:p>
        </p:txBody>
      </p:sp>
      <p:sp>
        <p:nvSpPr>
          <p:cNvPr id="12" name="Rounded Rectangle 11"/>
          <p:cNvSpPr/>
          <p:nvPr/>
        </p:nvSpPr>
        <p:spPr>
          <a:xfrm>
            <a:off x="7342505" y="3037840"/>
            <a:ext cx="781050" cy="2228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R4</a:t>
            </a:r>
            <a:endParaRPr lang="en-IN" altLang="en-US"/>
          </a:p>
        </p:txBody>
      </p:sp>
      <p:sp>
        <p:nvSpPr>
          <p:cNvPr id="13" name="Rounded Rectangle 12"/>
          <p:cNvSpPr/>
          <p:nvPr/>
        </p:nvSpPr>
        <p:spPr>
          <a:xfrm>
            <a:off x="6394450" y="3037840"/>
            <a:ext cx="781050" cy="2228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a:t>R3</a:t>
            </a:r>
            <a:endParaRPr lang="en-IN" altLang="en-US"/>
          </a:p>
        </p:txBody>
      </p:sp>
      <p:sp>
        <p:nvSpPr>
          <p:cNvPr id="14" name="Rectangles 13"/>
          <p:cNvSpPr/>
          <p:nvPr/>
        </p:nvSpPr>
        <p:spPr>
          <a:xfrm>
            <a:off x="2169795" y="2373630"/>
            <a:ext cx="2393950" cy="20485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IN" altLang="en-US"/>
              <a:t>ZYNQ/MicroBlaze</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2983230" y="441960"/>
            <a:ext cx="6444615" cy="569341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Initialization</a:t>
            </a:r>
            <a:endParaRPr lang="en-US"/>
          </a:p>
        </p:txBody>
      </p:sp>
      <p:sp>
        <p:nvSpPr>
          <p:cNvPr id="3" name="Content Placeholder 2"/>
          <p:cNvSpPr>
            <a:spLocks noGrp="1"/>
          </p:cNvSpPr>
          <p:nvPr>
            <p:ph idx="1"/>
          </p:nvPr>
        </p:nvSpPr>
        <p:spPr/>
        <p:txBody>
          <a:bodyPr/>
          <a:p>
            <a:r>
              <a:rPr lang="en-US"/>
              <a:t>Conventionally, Xilinx drivers for Ethernet MAC (EMAC) IPs normally start with functions like the XEmacPs_LookupConfig and XEmacPs_CfgInitialize. The first essentially reads information of the hardware defined in the Vivado project from the xparameters.h file (exported to the SDK project) and returns this information in an organized structure. In the current case, the most important information is the address to which the EMAC is mapped on memory.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Ethernet Tx Clock</a:t>
            </a:r>
            <a:endParaRPr lang="en-US"/>
          </a:p>
        </p:txBody>
      </p:sp>
      <p:sp>
        <p:nvSpPr>
          <p:cNvPr id="5" name="Content Placeholder 4"/>
          <p:cNvSpPr>
            <a:spLocks noGrp="1"/>
          </p:cNvSpPr>
          <p:nvPr>
            <p:ph idx="1"/>
          </p:nvPr>
        </p:nvSpPr>
        <p:spPr/>
        <p:txBody>
          <a:bodyPr/>
          <a:p>
            <a:r>
              <a:rPr lang="en-US"/>
              <a:t>After this information is obtained, the second function  (XEmacPs_CfgInitialize) initializes a structure of type XEmacPs that contains the EMAC configurations, with all default values and including the particular address obtained from the first function (XEmacPs_LookupConfig). This structure will, then, be used whenever a configuration is to be written to the EMAC.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Ethernet Tx Clock</a:t>
            </a:r>
            <a:endParaRPr lang="en-US"/>
          </a:p>
        </p:txBody>
      </p:sp>
      <p:sp>
        <p:nvSpPr>
          <p:cNvPr id="5" name="Content Placeholder 4"/>
          <p:cNvSpPr>
            <a:spLocks noGrp="1"/>
          </p:cNvSpPr>
          <p:nvPr>
            <p:ph idx="1"/>
          </p:nvPr>
        </p:nvSpPr>
        <p:spPr/>
        <p:txBody>
          <a:bodyPr/>
          <a:p>
            <a:r>
              <a:rPr lang="en-US"/>
              <a:t>The next thing that the example application does is to configure the Ethernet Tx clock through the so-called System-Level Control Registers (SLCRs). This is done by configuring the GEM0_CLK_CTRL register such that a 125 MHz clock is provided to the MII, where data is transferred at 8-bit per cycle (125 * 8 gives 1Gbps, as required). And to do so, first the SLCRs have to be unlocked by writing to the ZYNQ register called SLCR_UNLOCK, then, after configuring the two registers, the SLCRs must be locked back. This is a standard procedure every time one of the SCLR registers needs to be configured.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Ethernet MAC Address</a:t>
            </a:r>
            <a:endParaRPr lang="en-US"/>
          </a:p>
        </p:txBody>
      </p:sp>
      <p:sp>
        <p:nvSpPr>
          <p:cNvPr id="6" name="Content Placeholder 5"/>
          <p:cNvSpPr>
            <a:spLocks noGrp="1"/>
          </p:cNvSpPr>
          <p:nvPr>
            <p:ph sz="half" idx="1"/>
          </p:nvPr>
        </p:nvSpPr>
        <p:spPr>
          <a:xfrm>
            <a:off x="838200" y="1825625"/>
            <a:ext cx="10516235" cy="4351655"/>
          </a:xfrm>
        </p:spPr>
        <p:txBody>
          <a:bodyPr/>
          <a:p>
            <a:r>
              <a:rPr lang="en-US"/>
              <a:t>Next, the MAC address of the device is set by:</a:t>
            </a:r>
            <a:endParaRPr lang="en-US"/>
          </a:p>
          <a:p>
            <a:pPr marL="0" indent="0">
              <a:buNone/>
            </a:pPr>
            <a:r>
              <a:rPr lang="en-IN" altLang="en-US" sz="2000">
                <a:latin typeface="Bahnschrift" panose="020B0502040204020203" charset="0"/>
                <a:cs typeface="Bahnschrift" panose="020B0502040204020203" charset="0"/>
              </a:rPr>
              <a:t>	</a:t>
            </a:r>
            <a:r>
              <a:rPr lang="en-US" sz="2000" b="1">
                <a:latin typeface="Bahnschrift" panose="020B0502040204020203" charset="0"/>
                <a:cs typeface="Bahnschrift" panose="020B0502040204020203" charset="0"/>
              </a:rPr>
              <a:t>Status = XEmacPs_SetMacAddress(EmacPsInstancePtr, EmacPsMAC, 1);</a:t>
            </a:r>
            <a:endParaRPr lang="en-US" sz="2000" b="1">
              <a:latin typeface="Bahnschrift" panose="020B0502040204020203" charset="0"/>
              <a:cs typeface="Bahnschrift" panose="020B0502040204020203" charset="0"/>
            </a:endParaRPr>
          </a:p>
          <a:p>
            <a:r>
              <a:rPr lang="en-US"/>
              <a:t>It defaults to “{0x00, 0x0a, 0x35, 0x01, 0x02, 0x03}”. Pay attention to this address, as it will be useful when debugging frames transmitted by the FPGA on a computer (i.e. on Wireshark). And by the way, note that “0x00, 0x0a, 0x35” (the upper 24 bits of the address) corresponds to the Xilinx organizationally unique identifier (OUI), so if you use Wireshark, you can notice that it interprets the address as pertaining to a Xilinx device and labels the incoming frames like this:</a:t>
            </a:r>
            <a:endParaRPr lang="en-US"/>
          </a:p>
        </p:txBody>
      </p:sp>
      <p:pic>
        <p:nvPicPr>
          <p:cNvPr id="101" name="Content Placeholder 100"/>
          <p:cNvPicPr/>
          <p:nvPr>
            <p:ph sz="half" idx="2"/>
          </p:nvPr>
        </p:nvPicPr>
        <p:blipFill>
          <a:blip r:embed="rId1"/>
          <a:stretch>
            <a:fillRect/>
          </a:stretch>
        </p:blipFill>
        <p:spPr>
          <a:xfrm>
            <a:off x="2124075" y="5770880"/>
            <a:ext cx="8418195" cy="17399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PHY Configuration</a:t>
            </a:r>
            <a:endParaRPr lang="en-US"/>
          </a:p>
        </p:txBody>
      </p:sp>
      <p:sp>
        <p:nvSpPr>
          <p:cNvPr id="6" name="Content Placeholder 5"/>
          <p:cNvSpPr>
            <a:spLocks noGrp="1"/>
          </p:cNvSpPr>
          <p:nvPr>
            <p:ph idx="1"/>
          </p:nvPr>
        </p:nvSpPr>
        <p:spPr/>
        <p:txBody>
          <a:bodyPr>
            <a:normAutofit fontScale="90000" lnSpcReduction="10000"/>
          </a:bodyPr>
          <a:p>
            <a:r>
              <a:rPr lang="en-US"/>
              <a:t>MDC Clock</a:t>
            </a:r>
            <a:endParaRPr lang="en-US"/>
          </a:p>
          <a:p>
            <a:r>
              <a:rPr lang="en-US"/>
              <a:t>As noted earlier, the external PHY transmits and receives data through the RGMII interface, but it is configured through the dedicated and standardized MDIO interface. This MDIO interface, in turn, is clocked by a clock signal called MDC that must be fed to the PHY by the MAC. Hence, the first thing to do is to generate the appropriate MDC clock (with the appropriate frequency not exceeding 2.5 MHz). Since the MDC is generated by dividing the CPU_1X clock of the ZYNQ PS, it is only necessary to configure the divisor. This is done by the following function call:</a:t>
            </a:r>
            <a:endParaRPr lang="en-US"/>
          </a:p>
          <a:p>
            <a:endParaRPr lang="en-US"/>
          </a:p>
          <a:p>
            <a:pPr marL="0" algn="l">
              <a:buClrTx/>
              <a:buSzTx/>
              <a:buNone/>
            </a:pPr>
            <a:r>
              <a:rPr lang="en-US" sz="2000" b="1">
                <a:latin typeface="Bahnschrift" panose="020B0502040204020203" charset="0"/>
                <a:cs typeface="Bahnschrift" panose="020B0502040204020203" charset="0"/>
              </a:rPr>
              <a:t>XEmacPs_SetMdioDivisor(EmacPsInstancePtr, MDC_DIV_224);</a:t>
            </a:r>
            <a:endParaRPr lang="en-US" sz="2000" b="1">
              <a:latin typeface="Bahnschrift" panose="020B0502040204020203" charset="0"/>
              <a:cs typeface="Bahnschrift" panose="020B0502040204020203" charset="0"/>
            </a:endParaRPr>
          </a:p>
          <a:p>
            <a:pPr marL="0" algn="l">
              <a:buClrTx/>
              <a:buSzTx/>
              <a:buNone/>
            </a:pPr>
            <a:r>
              <a:rPr lang="en-US" sz="2000" b="1">
                <a:latin typeface="Bahnschrift" panose="020B0502040204020203" charset="0"/>
                <a:cs typeface="Bahnschrift" panose="020B0502040204020203" charset="0"/>
              </a:rPr>
              <a:t>sleep(1);</a:t>
            </a:r>
            <a:endParaRPr lang="en-US" sz="2000" b="1">
              <a:latin typeface="Bahnschrift" panose="020B0502040204020203" charset="0"/>
              <a:cs typeface="Bahnschrif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PHY Configuration</a:t>
            </a:r>
            <a:br>
              <a:rPr lang="en-US"/>
            </a:br>
            <a:endParaRPr lang="en-US"/>
          </a:p>
        </p:txBody>
      </p:sp>
      <p:sp>
        <p:nvSpPr>
          <p:cNvPr id="3" name="Content Placeholder 2"/>
          <p:cNvSpPr>
            <a:spLocks noGrp="1"/>
          </p:cNvSpPr>
          <p:nvPr>
            <p:ph idx="1"/>
          </p:nvPr>
        </p:nvSpPr>
        <p:spPr>
          <a:xfrm>
            <a:off x="503555" y="1825625"/>
            <a:ext cx="10850245" cy="4351655"/>
          </a:xfrm>
        </p:spPr>
        <p:txBody>
          <a:bodyPr/>
          <a:p>
            <a:r>
              <a:rPr lang="en-US"/>
              <a:t>MDIO Registers</a:t>
            </a:r>
            <a:endParaRPr lang="en-US"/>
          </a:p>
          <a:p>
            <a:r>
              <a:rPr lang="en-US"/>
              <a:t>The subsequent lines put the PHY in loopback mode (so that frames are not sent over the twisted-pair line), reset the PHY and configure the speed to 1Gbps.</a:t>
            </a:r>
            <a:endParaRPr lang="en-US"/>
          </a:p>
        </p:txBody>
      </p:sp>
      <p:sp>
        <p:nvSpPr>
          <p:cNvPr id="4" name="Text Box 3"/>
          <p:cNvSpPr txBox="1"/>
          <p:nvPr/>
        </p:nvSpPr>
        <p:spPr>
          <a:xfrm>
            <a:off x="838200" y="3807460"/>
            <a:ext cx="10138410" cy="773430"/>
          </a:xfrm>
          <a:prstGeom prst="rect">
            <a:avLst/>
          </a:prstGeom>
          <a:noFill/>
        </p:spPr>
        <p:txBody>
          <a:bodyPr wrap="square" rtlCol="0" anchor="t">
            <a:spAutoFit/>
          </a:bodyPr>
          <a:p>
            <a:pPr indent="-228600" algn="l">
              <a:lnSpc>
                <a:spcPct val="90000"/>
              </a:lnSpc>
              <a:spcBef>
                <a:spcPts val="1000"/>
              </a:spcBef>
              <a:buClrTx/>
              <a:buSzTx/>
              <a:buFont typeface="Arial" panose="020B0604020202020204" pitchFamily="34" charset="0"/>
            </a:pPr>
            <a:r>
              <a:rPr lang="en-US" sz="2000" b="1">
                <a:latin typeface="Bahnschrift" panose="020B0502040204020203" charset="0"/>
                <a:cs typeface="Bahnschrift" panose="020B0502040204020203" charset="0"/>
              </a:rPr>
              <a:t>EmacPsUtilEnterLoopback(EmacPsInstancePtr, EMACPS_LOOPBACK_SPEED_1G);</a:t>
            </a:r>
            <a:endParaRPr lang="en-US" sz="2000" b="1">
              <a:latin typeface="Bahnschrift" panose="020B0502040204020203" charset="0"/>
              <a:cs typeface="Bahnschrift" panose="020B0502040204020203" charset="0"/>
            </a:endParaRPr>
          </a:p>
          <a:p>
            <a:pPr indent="-228600" algn="l">
              <a:lnSpc>
                <a:spcPct val="90000"/>
              </a:lnSpc>
              <a:spcBef>
                <a:spcPts val="1000"/>
              </a:spcBef>
              <a:buClrTx/>
              <a:buSzTx/>
              <a:buFont typeface="Arial" panose="020B0604020202020204" pitchFamily="34" charset="0"/>
            </a:pPr>
            <a:r>
              <a:rPr lang="en-US" sz="2000" b="1">
                <a:latin typeface="Bahnschrift" panose="020B0502040204020203" charset="0"/>
                <a:cs typeface="Bahnschrift" panose="020B0502040204020203" charset="0"/>
              </a:rPr>
              <a:t>XEmacPs_SetOperatingSpeed(EmacPsInstancePtr, EMACPS_LOOPBACK_SPEED_1G);</a:t>
            </a:r>
            <a:endParaRPr lang="en-US" sz="2000" b="1">
              <a:latin typeface="Bahnschrift" panose="020B0502040204020203" charset="0"/>
              <a:cs typeface="Bahnschrift"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PHY Configuration</a:t>
            </a:r>
            <a:br>
              <a:rPr lang="en-US">
                <a:sym typeface="+mn-ea"/>
              </a:rPr>
            </a:br>
            <a:endParaRPr lang="en-US"/>
          </a:p>
        </p:txBody>
      </p:sp>
      <p:sp>
        <p:nvSpPr>
          <p:cNvPr id="3" name="Content Placeholder 2"/>
          <p:cNvSpPr>
            <a:spLocks noGrp="1"/>
          </p:cNvSpPr>
          <p:nvPr>
            <p:ph idx="1"/>
          </p:nvPr>
        </p:nvSpPr>
        <p:spPr/>
        <p:txBody>
          <a:bodyPr>
            <a:normAutofit lnSpcReduction="10000"/>
          </a:bodyPr>
          <a:p>
            <a:r>
              <a:rPr lang="en-US"/>
              <a:t>Every time the MAC needs to configure or read a configuration or status from the PHY, it must do so by the MDIO bus. In the application, this is done by the following functions:</a:t>
            </a:r>
            <a:endParaRPr lang="en-US"/>
          </a:p>
          <a:p>
            <a:pPr marL="0" indent="0" algn="l">
              <a:buClrTx/>
              <a:buSzTx/>
              <a:buNone/>
            </a:pPr>
            <a:r>
              <a:rPr lang="en-US" sz="2000" b="1">
                <a:latin typeface="Bahnschrift" panose="020B0502040204020203" charset="0"/>
                <a:cs typeface="Bahnschrift" panose="020B0502040204020203" charset="0"/>
              </a:rPr>
              <a:t>XEmacPs_PhyRead(XEmacPs *InstancePtr, u32 PhyAddress, u32 RegisterNum, u16 *PhyDataPtr)</a:t>
            </a:r>
            <a:endParaRPr lang="en-US" sz="2000" b="1">
              <a:latin typeface="Bahnschrift" panose="020B0502040204020203" charset="0"/>
              <a:cs typeface="Bahnschrift" panose="020B0502040204020203" charset="0"/>
            </a:endParaRPr>
          </a:p>
          <a:p>
            <a:pPr marL="0" indent="0" algn="l">
              <a:buClrTx/>
              <a:buSzTx/>
              <a:buNone/>
            </a:pPr>
            <a:r>
              <a:rPr lang="en-US" sz="2000" b="1">
                <a:latin typeface="Bahnschrift" panose="020B0502040204020203" charset="0"/>
                <a:cs typeface="Bahnschrift" panose="020B0502040204020203" charset="0"/>
              </a:rPr>
              <a:t>XEmacPs_PhyWrite(XEmacPs *InstancePtr, u32 PhyAddress, u32 RegisterNum, u16 PhyData)</a:t>
            </a:r>
            <a:endParaRPr lang="en-US" sz="2000" b="1">
              <a:latin typeface="Bahnschrift" panose="020B0502040204020203" charset="0"/>
              <a:cs typeface="Bahnschrift" panose="020B0502040204020203" charset="0"/>
            </a:endParaRPr>
          </a:p>
          <a:p>
            <a:r>
              <a:rPr lang="en-US"/>
              <a:t>where PhyAddress is the address corresponding to the PHY that is targeted (there could be multiple PHYs, e.g. in a switch), RegisterNum is the number of the target MDIO register to be read or written and PhyData holds the read value or the value to be written.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3744</Words>
  <Application>WPS Presentation</Application>
  <PresentationFormat>Widescreen</PresentationFormat>
  <Paragraphs>59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 Light</vt:lpstr>
      <vt:lpstr>Calibri</vt:lpstr>
      <vt:lpstr>Microsoft YaHei</vt:lpstr>
      <vt:lpstr>Arial Unicode MS</vt:lpstr>
      <vt:lpstr>Arimo</vt:lpstr>
      <vt:lpstr>Bahnschrift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Ethernet on Zynq</dc:title>
  <dc:creator/>
  <cp:lastModifiedBy>admin</cp:lastModifiedBy>
  <cp:revision>1</cp:revision>
  <dcterms:created xsi:type="dcterms:W3CDTF">2023-07-07T17:58:57Z</dcterms:created>
  <dcterms:modified xsi:type="dcterms:W3CDTF">2023-07-07T17:58:57Z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85C8D039639B4DDB8036366797057E36</vt:lpwstr>
  </property>
  <property fmtid="{D5CDD505-2E9C-101B-9397-08002B2CF9AE}" pid="3" name="KSOProductBuildVer">
    <vt:lpwstr>1033-11.2.0.11537</vt:lpwstr>
  </property>
</Properties>
</file>