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6" r:id="rId19"/>
    <p:sldId id="277" r:id="rId20"/>
    <p:sldId id="278" r:id="rId21"/>
    <p:sldId id="279" r:id="rId22"/>
    <p:sldId id="272" r:id="rId23"/>
    <p:sldId id="280" r:id="rId24"/>
    <p:sldId id="273" r:id="rId25"/>
    <p:sldId id="281" r:id="rId26"/>
    <p:sldId id="282" r:id="rId27"/>
    <p:sldId id="283" r:id="rId28"/>
    <p:sldId id="284" r:id="rId29"/>
    <p:sldId id="285" r:id="rId30"/>
    <p:sldId id="288" r:id="rId31"/>
    <p:sldId id="289" r:id="rId32"/>
    <p:sldId id="290" r:id="rId33"/>
    <p:sldId id="274"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AA4D-FAE6-565E-C6BA-412DB31E3606}"/>
              </a:ext>
            </a:extLst>
          </p:cNvPr>
          <p:cNvSpPr>
            <a:spLocks noGrp="1"/>
          </p:cNvSpPr>
          <p:nvPr>
            <p:ph type="ctrTitle"/>
          </p:nvPr>
        </p:nvSpPr>
        <p:spPr/>
        <p:txBody>
          <a:bodyPr/>
          <a:lstStyle/>
          <a:p>
            <a:r>
              <a:rPr lang="en-IN" dirty="0"/>
              <a:t>Reinforcement Learning</a:t>
            </a:r>
          </a:p>
        </p:txBody>
      </p:sp>
      <p:sp>
        <p:nvSpPr>
          <p:cNvPr id="3" name="Subtitle 2">
            <a:extLst>
              <a:ext uri="{FF2B5EF4-FFF2-40B4-BE49-F238E27FC236}">
                <a16:creationId xmlns:a16="http://schemas.microsoft.com/office/drawing/2014/main" id="{AC9A5C9A-6521-AEF0-C0AB-D0A3694789AE}"/>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0111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E98F-479F-3C13-F96F-C7F7C393AA85}"/>
              </a:ext>
            </a:extLst>
          </p:cNvPr>
          <p:cNvSpPr>
            <a:spLocks noGrp="1"/>
          </p:cNvSpPr>
          <p:nvPr>
            <p:ph type="title"/>
          </p:nvPr>
        </p:nvSpPr>
        <p:spPr/>
        <p:txBody>
          <a:bodyPr/>
          <a:lstStyle/>
          <a:p>
            <a:r>
              <a:rPr lang="en-IN" dirty="0"/>
              <a:t>DQN (Deep Q-Network)</a:t>
            </a:r>
          </a:p>
        </p:txBody>
      </p:sp>
      <p:sp>
        <p:nvSpPr>
          <p:cNvPr id="3" name="Content Placeholder 2">
            <a:extLst>
              <a:ext uri="{FF2B5EF4-FFF2-40B4-BE49-F238E27FC236}">
                <a16:creationId xmlns:a16="http://schemas.microsoft.com/office/drawing/2014/main" id="{FCA6F362-FD3D-983E-4134-D87688C89C9B}"/>
              </a:ext>
            </a:extLst>
          </p:cNvPr>
          <p:cNvSpPr>
            <a:spLocks noGrp="1"/>
          </p:cNvSpPr>
          <p:nvPr>
            <p:ph idx="1"/>
          </p:nvPr>
        </p:nvSpPr>
        <p:spPr/>
        <p:txBody>
          <a:bodyPr/>
          <a:lstStyle/>
          <a:p>
            <a:pPr>
              <a:buFont typeface="Wingdings" panose="05000000000000000000" pitchFamily="2" charset="2"/>
              <a:buChar char="v"/>
            </a:pPr>
            <a:r>
              <a:rPr lang="en-US" dirty="0"/>
              <a:t>DQN is an extension of Q-learning that uses deep neural networks to approximate the Q function.</a:t>
            </a:r>
          </a:p>
          <a:p>
            <a:pPr>
              <a:buFont typeface="Wingdings" panose="05000000000000000000" pitchFamily="2" charset="2"/>
              <a:buChar char="v"/>
            </a:pPr>
            <a:r>
              <a:rPr lang="en-US" dirty="0"/>
              <a:t>Instead of a lookup table for Q-values, a neural network is trained to predict the Q-values based on the current state.</a:t>
            </a:r>
          </a:p>
          <a:p>
            <a:pPr>
              <a:buFont typeface="Wingdings" panose="05000000000000000000" pitchFamily="2" charset="2"/>
              <a:buChar char="v"/>
            </a:pPr>
            <a:r>
              <a:rPr lang="en-US" dirty="0"/>
              <a:t>The network is trained using a combination of experience replay and a target network.</a:t>
            </a:r>
          </a:p>
          <a:p>
            <a:pPr>
              <a:buFont typeface="Wingdings" panose="05000000000000000000" pitchFamily="2" charset="2"/>
              <a:buChar char="v"/>
            </a:pPr>
            <a:r>
              <a:rPr lang="en-US" dirty="0"/>
              <a:t>Experience replay stores past experiences in a replay buffer, randomly sampling them for training to break correlations in the data.</a:t>
            </a:r>
          </a:p>
          <a:p>
            <a:pPr>
              <a:buFont typeface="Wingdings" panose="05000000000000000000" pitchFamily="2" charset="2"/>
              <a:buChar char="v"/>
            </a:pPr>
            <a:r>
              <a:rPr lang="en-US" dirty="0"/>
              <a:t>The target network is a separate network with delayed updates, providing stable Q-value targets during training.</a:t>
            </a:r>
            <a:endParaRPr lang="en-IN" dirty="0"/>
          </a:p>
        </p:txBody>
      </p:sp>
    </p:spTree>
    <p:extLst>
      <p:ext uri="{BB962C8B-B14F-4D97-AF65-F5344CB8AC3E}">
        <p14:creationId xmlns:p14="http://schemas.microsoft.com/office/powerpoint/2010/main" val="70668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BDFD-4979-65CA-6336-601BEED03B58}"/>
              </a:ext>
            </a:extLst>
          </p:cNvPr>
          <p:cNvSpPr>
            <a:spLocks noGrp="1"/>
          </p:cNvSpPr>
          <p:nvPr>
            <p:ph type="title"/>
          </p:nvPr>
        </p:nvSpPr>
        <p:spPr/>
        <p:txBody>
          <a:bodyPr/>
          <a:lstStyle/>
          <a:p>
            <a:r>
              <a:rPr lang="en-IN" dirty="0"/>
              <a:t>Introduction to Gym</a:t>
            </a:r>
          </a:p>
        </p:txBody>
      </p:sp>
      <p:sp>
        <p:nvSpPr>
          <p:cNvPr id="3" name="Content Placeholder 2">
            <a:extLst>
              <a:ext uri="{FF2B5EF4-FFF2-40B4-BE49-F238E27FC236}">
                <a16:creationId xmlns:a16="http://schemas.microsoft.com/office/drawing/2014/main" id="{CFCBC626-244A-6F9D-B733-104BE25320B4}"/>
              </a:ext>
            </a:extLst>
          </p:cNvPr>
          <p:cNvSpPr>
            <a:spLocks noGrp="1"/>
          </p:cNvSpPr>
          <p:nvPr>
            <p:ph idx="1"/>
          </p:nvPr>
        </p:nvSpPr>
        <p:spPr/>
        <p:txBody>
          <a:bodyPr/>
          <a:lstStyle/>
          <a:p>
            <a:pPr>
              <a:buFont typeface="Wingdings" panose="05000000000000000000" pitchFamily="2" charset="2"/>
              <a:buChar char="v"/>
            </a:pPr>
            <a:r>
              <a:rPr lang="en-US" dirty="0"/>
              <a:t>Gymnasium is a project that provides an API for all single agent reinforcement learning environments, with implementations of common environments: cartpole, pendulum, mountain-car, </a:t>
            </a:r>
            <a:r>
              <a:rPr lang="en-US" dirty="0" err="1"/>
              <a:t>mujoco</a:t>
            </a:r>
            <a:r>
              <a:rPr lang="en-US" dirty="0"/>
              <a:t>, </a:t>
            </a:r>
            <a:r>
              <a:rPr lang="en-US" dirty="0" err="1"/>
              <a:t>atari</a:t>
            </a:r>
            <a:r>
              <a:rPr lang="en-US" dirty="0"/>
              <a:t>, and more. </a:t>
            </a:r>
            <a:endParaRPr lang="en-IN" dirty="0"/>
          </a:p>
        </p:txBody>
      </p:sp>
    </p:spTree>
    <p:extLst>
      <p:ext uri="{BB962C8B-B14F-4D97-AF65-F5344CB8AC3E}">
        <p14:creationId xmlns:p14="http://schemas.microsoft.com/office/powerpoint/2010/main" val="183607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A53E-E987-033B-ECD1-968F1945DFBD}"/>
              </a:ext>
            </a:extLst>
          </p:cNvPr>
          <p:cNvSpPr>
            <a:spLocks noGrp="1"/>
          </p:cNvSpPr>
          <p:nvPr>
            <p:ph type="title"/>
          </p:nvPr>
        </p:nvSpPr>
        <p:spPr/>
        <p:txBody>
          <a:bodyPr/>
          <a:lstStyle/>
          <a:p>
            <a:r>
              <a:rPr lang="en-IN" dirty="0"/>
              <a:t>Markov’s Decision Process: An Example</a:t>
            </a:r>
          </a:p>
        </p:txBody>
      </p:sp>
      <p:sp>
        <p:nvSpPr>
          <p:cNvPr id="3" name="Content Placeholder 2">
            <a:extLst>
              <a:ext uri="{FF2B5EF4-FFF2-40B4-BE49-F238E27FC236}">
                <a16:creationId xmlns:a16="http://schemas.microsoft.com/office/drawing/2014/main" id="{8D46E6F2-3149-30FC-7229-5220EF939177}"/>
              </a:ext>
            </a:extLst>
          </p:cNvPr>
          <p:cNvSpPr>
            <a:spLocks noGrp="1"/>
          </p:cNvSpPr>
          <p:nvPr>
            <p:ph idx="1"/>
          </p:nvPr>
        </p:nvSpPr>
        <p:spPr/>
        <p:txBody>
          <a:bodyPr/>
          <a:lstStyle/>
          <a:p>
            <a:r>
              <a:rPr lang="en-US" dirty="0"/>
              <a:t>Imagine a robot trying to navigate through a 3x3 grid to reach a goal in the top right corner. </a:t>
            </a:r>
          </a:p>
          <a:p>
            <a:r>
              <a:rPr lang="en-US" dirty="0"/>
              <a:t>At each step, it can move up, down, left, or right. </a:t>
            </a:r>
          </a:p>
          <a:p>
            <a:r>
              <a:rPr lang="en-US" dirty="0"/>
              <a:t>The robot has no prior knowledge of where it is and has to explore to figure out which actions will get it to the goal the fastest.</a:t>
            </a:r>
            <a:endParaRPr lang="en-IN" dirty="0"/>
          </a:p>
        </p:txBody>
      </p:sp>
    </p:spTree>
    <p:extLst>
      <p:ext uri="{BB962C8B-B14F-4D97-AF65-F5344CB8AC3E}">
        <p14:creationId xmlns:p14="http://schemas.microsoft.com/office/powerpoint/2010/main" val="347544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1EF36-DA31-01AF-E858-59D188646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8F41DA-5123-6F87-302F-6A46B6A882D9}"/>
              </a:ext>
            </a:extLst>
          </p:cNvPr>
          <p:cNvSpPr>
            <a:spLocks noGrp="1"/>
          </p:cNvSpPr>
          <p:nvPr>
            <p:ph type="title"/>
          </p:nvPr>
        </p:nvSpPr>
        <p:spPr/>
        <p:txBody>
          <a:bodyPr/>
          <a:lstStyle/>
          <a:p>
            <a:r>
              <a:rPr lang="en-IN" dirty="0"/>
              <a:t>Markov’s Decision Process: An Example</a:t>
            </a:r>
          </a:p>
        </p:txBody>
      </p:sp>
      <p:sp>
        <p:nvSpPr>
          <p:cNvPr id="4" name="Rectangle 1">
            <a:extLst>
              <a:ext uri="{FF2B5EF4-FFF2-40B4-BE49-F238E27FC236}">
                <a16:creationId xmlns:a16="http://schemas.microsoft.com/office/drawing/2014/main" id="{14765787-6BB7-B001-6C89-6BA1BA56289B}"/>
              </a:ext>
            </a:extLst>
          </p:cNvPr>
          <p:cNvSpPr>
            <a:spLocks noGrp="1" noChangeArrowheads="1"/>
          </p:cNvSpPr>
          <p:nvPr>
            <p:ph idx="1"/>
          </p:nvPr>
        </p:nvSpPr>
        <p:spPr bwMode="auto">
          <a:xfrm>
            <a:off x="677334" y="1879858"/>
            <a:ext cx="9147801"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100000"/>
              </a:lnSpc>
              <a:tabLst/>
            </a:pPr>
            <a:r>
              <a:rPr lang="en-US" altLang="en-US" b="1" dirty="0"/>
              <a:t>States</a:t>
            </a:r>
            <a:r>
              <a:rPr lang="en-US" altLang="en-US" dirty="0"/>
              <a:t>: The robot’s position on the grid, such as (1,1) or (3,2).</a:t>
            </a:r>
          </a:p>
          <a:p>
            <a:pPr marR="0" lvl="0" fontAlgn="base">
              <a:lnSpc>
                <a:spcPct val="100000"/>
              </a:lnSpc>
              <a:tabLst/>
            </a:pPr>
            <a:r>
              <a:rPr lang="en-US" altLang="en-US" b="1" dirty="0"/>
              <a:t>Actions</a:t>
            </a:r>
            <a:r>
              <a:rPr lang="en-US" altLang="en-US" dirty="0"/>
              <a:t>: Move up, down, left, or right.</a:t>
            </a:r>
          </a:p>
          <a:p>
            <a:pPr marR="0" lvl="0" fontAlgn="base">
              <a:lnSpc>
                <a:spcPct val="100000"/>
              </a:lnSpc>
              <a:tabLst/>
            </a:pPr>
            <a:r>
              <a:rPr lang="en-US" altLang="en-US" b="1" dirty="0"/>
              <a:t>Transition Probabilities</a:t>
            </a:r>
            <a:r>
              <a:rPr lang="en-US" altLang="en-US" dirty="0"/>
              <a:t>: If the robot tries to move right, it may move right 80% of the time, but there’s a 20% chance it moves in a random direction (due to a slippery floor).</a:t>
            </a:r>
          </a:p>
          <a:p>
            <a:pPr marR="0" lvl="0" fontAlgn="base">
              <a:lnSpc>
                <a:spcPct val="100000"/>
              </a:lnSpc>
              <a:tabLst/>
            </a:pPr>
            <a:r>
              <a:rPr lang="en-US" altLang="en-US" b="1" dirty="0"/>
              <a:t>Rewards</a:t>
            </a:r>
            <a:r>
              <a:rPr lang="en-US" altLang="en-US" dirty="0"/>
              <a:t>: The robot gets +10 points when it reaches the goal and -1 point for every wrong step it takes.</a:t>
            </a:r>
          </a:p>
          <a:p>
            <a:pPr marR="0" lvl="0" fontAlgn="base">
              <a:lnSpc>
                <a:spcPct val="100000"/>
              </a:lnSpc>
              <a:tabLst/>
            </a:pPr>
            <a:r>
              <a:rPr lang="en-US" altLang="en-US" b="1" dirty="0"/>
              <a:t>Policy</a:t>
            </a:r>
            <a:r>
              <a:rPr lang="en-US" altLang="en-US" dirty="0"/>
              <a:t>: After learning, the robot will develop a strategy (policy) that tells it which direction to move in every state to reach the goal as quickly as possible. </a:t>
            </a:r>
          </a:p>
        </p:txBody>
      </p:sp>
    </p:spTree>
    <p:extLst>
      <p:ext uri="{BB962C8B-B14F-4D97-AF65-F5344CB8AC3E}">
        <p14:creationId xmlns:p14="http://schemas.microsoft.com/office/powerpoint/2010/main" val="367825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E355-173E-99DD-2B3C-85E96562FD8F}"/>
              </a:ext>
            </a:extLst>
          </p:cNvPr>
          <p:cNvSpPr>
            <a:spLocks noGrp="1"/>
          </p:cNvSpPr>
          <p:nvPr>
            <p:ph type="title"/>
          </p:nvPr>
        </p:nvSpPr>
        <p:spPr/>
        <p:txBody>
          <a:bodyPr/>
          <a:lstStyle/>
          <a:p>
            <a:r>
              <a:rPr lang="en-IN" dirty="0"/>
              <a:t>Markov’s Decision Process</a:t>
            </a:r>
          </a:p>
        </p:txBody>
      </p:sp>
      <p:sp>
        <p:nvSpPr>
          <p:cNvPr id="3" name="Content Placeholder 2">
            <a:extLst>
              <a:ext uri="{FF2B5EF4-FFF2-40B4-BE49-F238E27FC236}">
                <a16:creationId xmlns:a16="http://schemas.microsoft.com/office/drawing/2014/main" id="{20933B74-0644-BF2C-DF8A-1E0399BBABB1}"/>
              </a:ext>
            </a:extLst>
          </p:cNvPr>
          <p:cNvSpPr>
            <a:spLocks noGrp="1"/>
          </p:cNvSpPr>
          <p:nvPr>
            <p:ph idx="1"/>
          </p:nvPr>
        </p:nvSpPr>
        <p:spPr/>
        <p:txBody>
          <a:bodyPr/>
          <a:lstStyle/>
          <a:p>
            <a:r>
              <a:rPr lang="en-US" dirty="0"/>
              <a:t>An MDP provides a structured way to think about problems where an agent has to make decisions over time, in uncertain environments. By using the concepts of states, actions, rewards, and probabilities, the agent can learn an optimal strategy (policy) to achieve its goal, even when there’s some randomness involved.</a:t>
            </a:r>
          </a:p>
          <a:p>
            <a:r>
              <a:rPr lang="en-US" dirty="0"/>
              <a:t>In real life, MDPs are used in:</a:t>
            </a:r>
          </a:p>
          <a:p>
            <a:pPr lvl="1">
              <a:buFont typeface="Wingdings" panose="05000000000000000000" pitchFamily="2" charset="2"/>
              <a:buChar char="v"/>
            </a:pPr>
            <a:r>
              <a:rPr lang="en-US" b="1" dirty="0"/>
              <a:t>Robotics</a:t>
            </a:r>
            <a:r>
              <a:rPr lang="en-US" dirty="0"/>
              <a:t>: Helping robots navigate environments.</a:t>
            </a:r>
          </a:p>
          <a:p>
            <a:pPr lvl="1">
              <a:buFont typeface="Wingdings" panose="05000000000000000000" pitchFamily="2" charset="2"/>
              <a:buChar char="v"/>
            </a:pPr>
            <a:r>
              <a:rPr lang="en-US" b="1" dirty="0"/>
              <a:t>Gaming</a:t>
            </a:r>
            <a:r>
              <a:rPr lang="en-US" dirty="0"/>
              <a:t>: Teaching AI agents to play video games.</a:t>
            </a:r>
          </a:p>
          <a:p>
            <a:pPr lvl="1">
              <a:buFont typeface="Wingdings" panose="05000000000000000000" pitchFamily="2" charset="2"/>
              <a:buChar char="v"/>
            </a:pPr>
            <a:r>
              <a:rPr lang="en-US" b="1" dirty="0"/>
              <a:t>Healthcare</a:t>
            </a:r>
            <a:r>
              <a:rPr lang="en-US" dirty="0"/>
              <a:t>: Creating treatment plans based on changing patient conditions.</a:t>
            </a:r>
          </a:p>
          <a:p>
            <a:endParaRPr lang="en-IN" dirty="0"/>
          </a:p>
        </p:txBody>
      </p:sp>
    </p:spTree>
    <p:extLst>
      <p:ext uri="{BB962C8B-B14F-4D97-AF65-F5344CB8AC3E}">
        <p14:creationId xmlns:p14="http://schemas.microsoft.com/office/powerpoint/2010/main" val="347055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A286-EC30-04C9-0B84-4F8D79CFD36F}"/>
              </a:ext>
            </a:extLst>
          </p:cNvPr>
          <p:cNvSpPr>
            <a:spLocks noGrp="1"/>
          </p:cNvSpPr>
          <p:nvPr>
            <p:ph type="title"/>
          </p:nvPr>
        </p:nvSpPr>
        <p:spPr/>
        <p:txBody>
          <a:bodyPr/>
          <a:lstStyle/>
          <a:p>
            <a:r>
              <a:rPr lang="en-IN" dirty="0"/>
              <a:t>Exploration and Exploitation Trade-off</a:t>
            </a:r>
          </a:p>
        </p:txBody>
      </p:sp>
      <p:sp>
        <p:nvSpPr>
          <p:cNvPr id="3" name="Content Placeholder 2">
            <a:extLst>
              <a:ext uri="{FF2B5EF4-FFF2-40B4-BE49-F238E27FC236}">
                <a16:creationId xmlns:a16="http://schemas.microsoft.com/office/drawing/2014/main" id="{8B344414-EE49-92C8-9FFC-81C48B16B29B}"/>
              </a:ext>
            </a:extLst>
          </p:cNvPr>
          <p:cNvSpPr>
            <a:spLocks noGrp="1"/>
          </p:cNvSpPr>
          <p:nvPr>
            <p:ph idx="1"/>
          </p:nvPr>
        </p:nvSpPr>
        <p:spPr>
          <a:xfrm>
            <a:off x="677334" y="2160589"/>
            <a:ext cx="8596668" cy="4184227"/>
          </a:xfrm>
        </p:spPr>
        <p:txBody>
          <a:bodyPr>
            <a:normAutofit/>
          </a:bodyPr>
          <a:lstStyle/>
          <a:p>
            <a:r>
              <a:rPr lang="en-US" dirty="0"/>
              <a:t>The </a:t>
            </a:r>
            <a:r>
              <a:rPr lang="en-US" b="1" dirty="0"/>
              <a:t>Exploration vs. Exploitation Tradeoff</a:t>
            </a:r>
            <a:r>
              <a:rPr lang="en-US" dirty="0"/>
              <a:t> is a key concept in </a:t>
            </a:r>
            <a:r>
              <a:rPr lang="en-US" b="1" dirty="0"/>
              <a:t>reinforcement learning</a:t>
            </a:r>
            <a:r>
              <a:rPr lang="en-US" dirty="0"/>
              <a:t> (RL) and decision-making. It refers to the dilemma an agent faces when choosing between two options:</a:t>
            </a:r>
          </a:p>
          <a:p>
            <a:pPr lvl="1">
              <a:buFont typeface="Wingdings" panose="05000000000000000000" pitchFamily="2" charset="2"/>
              <a:buChar char="v"/>
            </a:pPr>
            <a:r>
              <a:rPr lang="en-US" b="1" dirty="0"/>
              <a:t>Exploitation</a:t>
            </a:r>
            <a:r>
              <a:rPr lang="en-US" dirty="0"/>
              <a:t>: The agent selects actions that it </a:t>
            </a:r>
            <a:r>
              <a:rPr lang="en-US" b="1" dirty="0"/>
              <a:t>already knows</a:t>
            </a:r>
            <a:r>
              <a:rPr lang="en-US" dirty="0"/>
              <a:t> will give the highest reward based on past experience.</a:t>
            </a:r>
          </a:p>
          <a:p>
            <a:pPr lvl="1">
              <a:buFont typeface="Wingdings" panose="05000000000000000000" pitchFamily="2" charset="2"/>
              <a:buChar char="v"/>
            </a:pPr>
            <a:r>
              <a:rPr lang="en-US" b="1" dirty="0"/>
              <a:t>Exploration</a:t>
            </a:r>
            <a:r>
              <a:rPr lang="en-US" dirty="0"/>
              <a:t>: The agent tries </a:t>
            </a:r>
            <a:r>
              <a:rPr lang="en-US" b="1" dirty="0"/>
              <a:t>new actions</a:t>
            </a:r>
            <a:r>
              <a:rPr lang="en-US" dirty="0"/>
              <a:t> to discover if there are even better rewards that it hasn't yet encountered.</a:t>
            </a:r>
          </a:p>
          <a:p>
            <a:r>
              <a:rPr lang="en-US" b="1" dirty="0"/>
              <a:t>Why Is There a Tradeoff?</a:t>
            </a:r>
          </a:p>
          <a:p>
            <a:pPr lvl="1">
              <a:buFont typeface="Wingdings" panose="05000000000000000000" pitchFamily="2" charset="2"/>
              <a:buChar char="v"/>
            </a:pPr>
            <a:r>
              <a:rPr lang="en-US" dirty="0"/>
              <a:t>If the agent </a:t>
            </a:r>
            <a:r>
              <a:rPr lang="en-US" b="1" dirty="0"/>
              <a:t>only exploits</a:t>
            </a:r>
            <a:r>
              <a:rPr lang="en-US" dirty="0"/>
              <a:t>, it might miss out on discovering a better action that could lead to higher long-term rewards.</a:t>
            </a:r>
          </a:p>
          <a:p>
            <a:pPr lvl="1">
              <a:buFont typeface="Wingdings" panose="05000000000000000000" pitchFamily="2" charset="2"/>
              <a:buChar char="v"/>
            </a:pPr>
            <a:r>
              <a:rPr lang="en-US" dirty="0"/>
              <a:t>If the agent </a:t>
            </a:r>
            <a:r>
              <a:rPr lang="en-US" b="1" dirty="0"/>
              <a:t>only explores</a:t>
            </a:r>
            <a:r>
              <a:rPr lang="en-US" dirty="0"/>
              <a:t>, it will waste time trying random actions, some of which may not be better, instead of taking advantage of what it already knows works.</a:t>
            </a:r>
          </a:p>
          <a:p>
            <a:endParaRPr lang="en-IN" dirty="0"/>
          </a:p>
        </p:txBody>
      </p:sp>
    </p:spTree>
    <p:extLst>
      <p:ext uri="{BB962C8B-B14F-4D97-AF65-F5344CB8AC3E}">
        <p14:creationId xmlns:p14="http://schemas.microsoft.com/office/powerpoint/2010/main" val="51844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EC3B-AD68-2F5D-34A9-42FB3F63F251}"/>
              </a:ext>
            </a:extLst>
          </p:cNvPr>
          <p:cNvSpPr>
            <a:spLocks noGrp="1"/>
          </p:cNvSpPr>
          <p:nvPr>
            <p:ph type="title"/>
          </p:nvPr>
        </p:nvSpPr>
        <p:spPr/>
        <p:txBody>
          <a:bodyPr/>
          <a:lstStyle/>
          <a:p>
            <a:r>
              <a:rPr lang="en-IN" dirty="0"/>
              <a:t>Handling the Trade-off</a:t>
            </a:r>
          </a:p>
        </p:txBody>
      </p:sp>
      <p:sp>
        <p:nvSpPr>
          <p:cNvPr id="3" name="Content Placeholder 2">
            <a:extLst>
              <a:ext uri="{FF2B5EF4-FFF2-40B4-BE49-F238E27FC236}">
                <a16:creationId xmlns:a16="http://schemas.microsoft.com/office/drawing/2014/main" id="{F0778C06-3292-F378-A08B-9825B4BE2BED}"/>
              </a:ext>
            </a:extLst>
          </p:cNvPr>
          <p:cNvSpPr>
            <a:spLocks noGrp="1"/>
          </p:cNvSpPr>
          <p:nvPr>
            <p:ph idx="1"/>
          </p:nvPr>
        </p:nvSpPr>
        <p:spPr/>
        <p:txBody>
          <a:bodyPr/>
          <a:lstStyle/>
          <a:p>
            <a:r>
              <a:rPr lang="en-US" b="1" dirty="0"/>
              <a:t>Epsilon-Greedy Algorithm</a:t>
            </a:r>
            <a:r>
              <a:rPr lang="en-US" dirty="0"/>
              <a:t>:</a:t>
            </a:r>
          </a:p>
          <a:p>
            <a:pPr lvl="1">
              <a:buFont typeface="Wingdings" panose="05000000000000000000" pitchFamily="2" charset="2"/>
              <a:buChar char="v"/>
            </a:pPr>
            <a:r>
              <a:rPr lang="en-US" dirty="0"/>
              <a:t>The agent randomly explores with probability ε (epsilon), and exploits with probability 1 - ε.</a:t>
            </a:r>
          </a:p>
          <a:p>
            <a:pPr lvl="1">
              <a:buFont typeface="Wingdings" panose="05000000000000000000" pitchFamily="2" charset="2"/>
              <a:buChar char="v"/>
            </a:pPr>
            <a:r>
              <a:rPr lang="en-US" dirty="0"/>
              <a:t>For example, with ε = 0.1, the agent explores 10% of the time (choosing random actions) and exploits 90% of the time (choosing the best-known action).</a:t>
            </a:r>
          </a:p>
          <a:p>
            <a:r>
              <a:rPr lang="en-US" b="1" dirty="0"/>
              <a:t>Decaying Epsilon</a:t>
            </a:r>
            <a:r>
              <a:rPr lang="en-US" dirty="0"/>
              <a:t>:</a:t>
            </a:r>
          </a:p>
          <a:p>
            <a:pPr lvl="1">
              <a:buFont typeface="Wingdings" panose="05000000000000000000" pitchFamily="2" charset="2"/>
              <a:buChar char="v"/>
            </a:pPr>
            <a:r>
              <a:rPr lang="en-US" dirty="0"/>
              <a:t>Over time, the agent decreases ε, meaning it explores less as it gains more knowledge. Early on, it explores a lot, but as it learns, it focuses more on exploitation.</a:t>
            </a:r>
          </a:p>
          <a:p>
            <a:endParaRPr lang="en-IN" dirty="0"/>
          </a:p>
        </p:txBody>
      </p:sp>
    </p:spTree>
    <p:extLst>
      <p:ext uri="{BB962C8B-B14F-4D97-AF65-F5344CB8AC3E}">
        <p14:creationId xmlns:p14="http://schemas.microsoft.com/office/powerpoint/2010/main" val="3948146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6D16-F4B8-FB9D-8AEA-8F296229D800}"/>
              </a:ext>
            </a:extLst>
          </p:cNvPr>
          <p:cNvSpPr>
            <a:spLocks noGrp="1"/>
          </p:cNvSpPr>
          <p:nvPr>
            <p:ph type="title"/>
          </p:nvPr>
        </p:nvSpPr>
        <p:spPr/>
        <p:txBody>
          <a:bodyPr/>
          <a:lstStyle/>
          <a:p>
            <a:r>
              <a:rPr lang="en-IN" dirty="0"/>
              <a:t>Rewards Signals and Returns</a:t>
            </a:r>
          </a:p>
        </p:txBody>
      </p:sp>
      <p:sp>
        <p:nvSpPr>
          <p:cNvPr id="3" name="Content Placeholder 2">
            <a:extLst>
              <a:ext uri="{FF2B5EF4-FFF2-40B4-BE49-F238E27FC236}">
                <a16:creationId xmlns:a16="http://schemas.microsoft.com/office/drawing/2014/main" id="{526F5C24-510F-6833-FC66-3F95136A15DC}"/>
              </a:ext>
            </a:extLst>
          </p:cNvPr>
          <p:cNvSpPr>
            <a:spLocks noGrp="1"/>
          </p:cNvSpPr>
          <p:nvPr>
            <p:ph idx="1"/>
          </p:nvPr>
        </p:nvSpPr>
        <p:spPr/>
        <p:txBody>
          <a:bodyPr/>
          <a:lstStyle/>
          <a:p>
            <a:r>
              <a:rPr lang="en-US" dirty="0"/>
              <a:t>A </a:t>
            </a:r>
            <a:r>
              <a:rPr lang="en-US" b="1" dirty="0"/>
              <a:t>reward signal</a:t>
            </a:r>
            <a:r>
              <a:rPr lang="en-US" dirty="0"/>
              <a:t> is the immediate feedback the agent receives after taking an action in a particular state. It's the environment’s way of telling the agent how good or bad the action was, guiding the learning process.</a:t>
            </a:r>
          </a:p>
          <a:p>
            <a:pPr lvl="1">
              <a:buFont typeface="Arial" panose="020B0604020202020204" pitchFamily="34" charset="0"/>
              <a:buChar char="•"/>
            </a:pPr>
            <a:r>
              <a:rPr lang="en-US" b="1" dirty="0"/>
              <a:t>Immediate Feedback</a:t>
            </a:r>
            <a:r>
              <a:rPr lang="en-US" dirty="0"/>
              <a:t>: Rewards are given at each time step after an action is taken.</a:t>
            </a:r>
          </a:p>
          <a:p>
            <a:pPr lvl="1">
              <a:buFont typeface="Arial" panose="020B0604020202020204" pitchFamily="34" charset="0"/>
              <a:buChar char="•"/>
            </a:pPr>
            <a:r>
              <a:rPr lang="en-US" b="1" dirty="0"/>
              <a:t>Positive Reward</a:t>
            </a:r>
            <a:r>
              <a:rPr lang="en-US" dirty="0"/>
              <a:t>: Encourages the agent to repeat the action in similar situations. For example, if an agent playing a game collects points, those points are a positive reward.</a:t>
            </a:r>
          </a:p>
          <a:p>
            <a:pPr lvl="1">
              <a:buFont typeface="Arial" panose="020B0604020202020204" pitchFamily="34" charset="0"/>
              <a:buChar char="•"/>
            </a:pPr>
            <a:r>
              <a:rPr lang="en-US" b="1" dirty="0"/>
              <a:t>Negative Reward (or penalty)</a:t>
            </a:r>
            <a:r>
              <a:rPr lang="en-US" dirty="0"/>
              <a:t>: Discourages the agent from repeating the action. For example, if a robot crashes into a wall, it could receive a penalty (negative reward), indicating it should avoid such actions in the future.</a:t>
            </a:r>
          </a:p>
          <a:p>
            <a:endParaRPr lang="en-IN" dirty="0"/>
          </a:p>
        </p:txBody>
      </p:sp>
    </p:spTree>
    <p:extLst>
      <p:ext uri="{BB962C8B-B14F-4D97-AF65-F5344CB8AC3E}">
        <p14:creationId xmlns:p14="http://schemas.microsoft.com/office/powerpoint/2010/main" val="16839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6192A-8470-D979-A54D-4F984B2B1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5DDF8-EC8B-91F3-BEF1-FBE9772534F1}"/>
              </a:ext>
            </a:extLst>
          </p:cNvPr>
          <p:cNvSpPr>
            <a:spLocks noGrp="1"/>
          </p:cNvSpPr>
          <p:nvPr>
            <p:ph type="title"/>
          </p:nvPr>
        </p:nvSpPr>
        <p:spPr/>
        <p:txBody>
          <a:bodyPr/>
          <a:lstStyle/>
          <a:p>
            <a:r>
              <a:rPr lang="en-IN" dirty="0"/>
              <a:t>Rewards Signals and Returns</a:t>
            </a:r>
          </a:p>
        </p:txBody>
      </p:sp>
      <p:sp>
        <p:nvSpPr>
          <p:cNvPr id="3" name="Content Placeholder 2">
            <a:extLst>
              <a:ext uri="{FF2B5EF4-FFF2-40B4-BE49-F238E27FC236}">
                <a16:creationId xmlns:a16="http://schemas.microsoft.com/office/drawing/2014/main" id="{66EEDC26-C4C8-6A83-E8E0-EAA8297FBC82}"/>
              </a:ext>
            </a:extLst>
          </p:cNvPr>
          <p:cNvSpPr>
            <a:spLocks noGrp="1"/>
          </p:cNvSpPr>
          <p:nvPr>
            <p:ph idx="1"/>
          </p:nvPr>
        </p:nvSpPr>
        <p:spPr/>
        <p:txBody>
          <a:bodyPr/>
          <a:lstStyle/>
          <a:p>
            <a:r>
              <a:rPr lang="en-US" dirty="0"/>
              <a:t>Imagine a robot navigating a grid to find a goal:</a:t>
            </a:r>
          </a:p>
          <a:p>
            <a:pPr lvl="1">
              <a:buFont typeface="Arial" panose="020B0604020202020204" pitchFamily="34" charset="0"/>
              <a:buChar char="•"/>
            </a:pPr>
            <a:r>
              <a:rPr lang="en-US" dirty="0"/>
              <a:t>Moving closer to the goal might give a </a:t>
            </a:r>
            <a:r>
              <a:rPr lang="en-US" b="1" dirty="0"/>
              <a:t>+1 reward</a:t>
            </a:r>
            <a:r>
              <a:rPr lang="en-US" dirty="0"/>
              <a:t>.</a:t>
            </a:r>
          </a:p>
          <a:p>
            <a:pPr lvl="1">
              <a:buFont typeface="Arial" panose="020B0604020202020204" pitchFamily="34" charset="0"/>
              <a:buChar char="•"/>
            </a:pPr>
            <a:r>
              <a:rPr lang="en-US" dirty="0"/>
              <a:t>Reaching the goal gives a </a:t>
            </a:r>
            <a:r>
              <a:rPr lang="en-US" b="1" dirty="0"/>
              <a:t>+10 reward</a:t>
            </a:r>
            <a:r>
              <a:rPr lang="en-US" dirty="0"/>
              <a:t>.</a:t>
            </a:r>
          </a:p>
          <a:p>
            <a:pPr lvl="1">
              <a:buFont typeface="Arial" panose="020B0604020202020204" pitchFamily="34" charset="0"/>
              <a:buChar char="•"/>
            </a:pPr>
            <a:r>
              <a:rPr lang="en-US" dirty="0"/>
              <a:t>Hitting a wall or obstacle might give a </a:t>
            </a:r>
            <a:r>
              <a:rPr lang="en-US" b="1" dirty="0"/>
              <a:t>-1 penalty</a:t>
            </a:r>
            <a:r>
              <a:rPr lang="en-US" dirty="0"/>
              <a:t>.</a:t>
            </a:r>
          </a:p>
          <a:p>
            <a:r>
              <a:rPr lang="en-US" dirty="0"/>
              <a:t>The robot receives these rewards right after taking an action, and they guide its behavior in future steps.</a:t>
            </a:r>
          </a:p>
          <a:p>
            <a:endParaRPr lang="en-IN" dirty="0"/>
          </a:p>
        </p:txBody>
      </p:sp>
    </p:spTree>
    <p:extLst>
      <p:ext uri="{BB962C8B-B14F-4D97-AF65-F5344CB8AC3E}">
        <p14:creationId xmlns:p14="http://schemas.microsoft.com/office/powerpoint/2010/main" val="136683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AFD92-B129-D155-1754-1041C1D9B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94DAE-234C-7991-926D-D6A47D937631}"/>
              </a:ext>
            </a:extLst>
          </p:cNvPr>
          <p:cNvSpPr>
            <a:spLocks noGrp="1"/>
          </p:cNvSpPr>
          <p:nvPr>
            <p:ph type="title"/>
          </p:nvPr>
        </p:nvSpPr>
        <p:spPr/>
        <p:txBody>
          <a:bodyPr/>
          <a:lstStyle/>
          <a:p>
            <a:r>
              <a:rPr lang="en-IN" dirty="0"/>
              <a:t>Rewards Signals and Returns</a:t>
            </a:r>
          </a:p>
        </p:txBody>
      </p:sp>
      <p:sp>
        <p:nvSpPr>
          <p:cNvPr id="3" name="Content Placeholder 2">
            <a:extLst>
              <a:ext uri="{FF2B5EF4-FFF2-40B4-BE49-F238E27FC236}">
                <a16:creationId xmlns:a16="http://schemas.microsoft.com/office/drawing/2014/main" id="{CEB7F610-619F-D626-1E74-899C8B462DAB}"/>
              </a:ext>
            </a:extLst>
          </p:cNvPr>
          <p:cNvSpPr>
            <a:spLocks noGrp="1"/>
          </p:cNvSpPr>
          <p:nvPr>
            <p:ph idx="1"/>
          </p:nvPr>
        </p:nvSpPr>
        <p:spPr/>
        <p:txBody>
          <a:bodyPr/>
          <a:lstStyle/>
          <a:p>
            <a:r>
              <a:rPr lang="en-US" dirty="0"/>
              <a:t>Imagine a robot navigating a grid to find a goal:</a:t>
            </a:r>
          </a:p>
          <a:p>
            <a:pPr lvl="1">
              <a:buFont typeface="Arial" panose="020B0604020202020204" pitchFamily="34" charset="0"/>
              <a:buChar char="•"/>
            </a:pPr>
            <a:r>
              <a:rPr lang="en-US" dirty="0"/>
              <a:t>Moving closer to the goal might give a </a:t>
            </a:r>
            <a:r>
              <a:rPr lang="en-US" b="1" dirty="0"/>
              <a:t>+1 reward</a:t>
            </a:r>
            <a:r>
              <a:rPr lang="en-US" dirty="0"/>
              <a:t>.</a:t>
            </a:r>
          </a:p>
          <a:p>
            <a:pPr lvl="1">
              <a:buFont typeface="Arial" panose="020B0604020202020204" pitchFamily="34" charset="0"/>
              <a:buChar char="•"/>
            </a:pPr>
            <a:r>
              <a:rPr lang="en-US" dirty="0"/>
              <a:t>Reaching the goal gives a </a:t>
            </a:r>
            <a:r>
              <a:rPr lang="en-US" b="1" dirty="0"/>
              <a:t>+10 reward</a:t>
            </a:r>
            <a:r>
              <a:rPr lang="en-US" dirty="0"/>
              <a:t>.</a:t>
            </a:r>
          </a:p>
          <a:p>
            <a:pPr lvl="1">
              <a:buFont typeface="Arial" panose="020B0604020202020204" pitchFamily="34" charset="0"/>
              <a:buChar char="•"/>
            </a:pPr>
            <a:r>
              <a:rPr lang="en-US" dirty="0"/>
              <a:t>Hitting a wall or obstacle might give a </a:t>
            </a:r>
            <a:r>
              <a:rPr lang="en-US" b="1" dirty="0"/>
              <a:t>-1 penalty</a:t>
            </a:r>
            <a:r>
              <a:rPr lang="en-US" dirty="0"/>
              <a:t>.</a:t>
            </a:r>
          </a:p>
          <a:p>
            <a:r>
              <a:rPr lang="en-US" dirty="0"/>
              <a:t>The robot receives these rewards right after taking an action, and they guide its behavior in future steps.</a:t>
            </a:r>
          </a:p>
          <a:p>
            <a:endParaRPr lang="en-IN" dirty="0"/>
          </a:p>
        </p:txBody>
      </p:sp>
    </p:spTree>
    <p:extLst>
      <p:ext uri="{BB962C8B-B14F-4D97-AF65-F5344CB8AC3E}">
        <p14:creationId xmlns:p14="http://schemas.microsoft.com/office/powerpoint/2010/main" val="374982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726C89-5BDC-520C-AE4E-E44058AC3499}"/>
              </a:ext>
            </a:extLst>
          </p:cNvPr>
          <p:cNvSpPr>
            <a:spLocks noGrp="1"/>
          </p:cNvSpPr>
          <p:nvPr>
            <p:ph type="title"/>
          </p:nvPr>
        </p:nvSpPr>
        <p:spPr/>
        <p:txBody>
          <a:bodyPr/>
          <a:lstStyle/>
          <a:p>
            <a:r>
              <a:rPr lang="en-IN" dirty="0"/>
              <a:t>Reinforcement Learning</a:t>
            </a:r>
          </a:p>
        </p:txBody>
      </p:sp>
      <p:sp>
        <p:nvSpPr>
          <p:cNvPr id="8" name="Content Placeholder 7">
            <a:extLst>
              <a:ext uri="{FF2B5EF4-FFF2-40B4-BE49-F238E27FC236}">
                <a16:creationId xmlns:a16="http://schemas.microsoft.com/office/drawing/2014/main" id="{717D622C-5715-8228-0A82-CC044F965A58}"/>
              </a:ext>
            </a:extLst>
          </p:cNvPr>
          <p:cNvSpPr>
            <a:spLocks noGrp="1"/>
          </p:cNvSpPr>
          <p:nvPr>
            <p:ph idx="1"/>
          </p:nvPr>
        </p:nvSpPr>
        <p:spPr>
          <a:xfrm>
            <a:off x="677334" y="3764604"/>
            <a:ext cx="8596668" cy="2276758"/>
          </a:xfrm>
        </p:spPr>
        <p:txBody>
          <a:bodyPr/>
          <a:lstStyle/>
          <a:p>
            <a:pPr>
              <a:buFont typeface="Wingdings" panose="05000000000000000000" pitchFamily="2" charset="2"/>
              <a:buChar char="v"/>
            </a:pPr>
            <a:r>
              <a:rPr lang="en-US" dirty="0"/>
              <a:t>Reinforcement Learning (RL) is a subfield of Artificial Intelligence that focuses on training an agent to make a sequence of decisions in an environment to maximize a cumulative reward. </a:t>
            </a:r>
          </a:p>
          <a:p>
            <a:pPr>
              <a:buFont typeface="Wingdings" panose="05000000000000000000" pitchFamily="2" charset="2"/>
              <a:buChar char="v"/>
            </a:pPr>
            <a:r>
              <a:rPr lang="en-US" dirty="0"/>
              <a:t>It has gained significant attention due to its ability to solve complex tasks by learning from interactions with the environment.</a:t>
            </a:r>
            <a:endParaRPr lang="en-IN" dirty="0"/>
          </a:p>
        </p:txBody>
      </p:sp>
      <p:pic>
        <p:nvPicPr>
          <p:cNvPr id="7" name="Picture 6">
            <a:extLst>
              <a:ext uri="{FF2B5EF4-FFF2-40B4-BE49-F238E27FC236}">
                <a16:creationId xmlns:a16="http://schemas.microsoft.com/office/drawing/2014/main" id="{E2B3ECC3-5E44-77FA-4BA7-851E8B6E88FD}"/>
              </a:ext>
            </a:extLst>
          </p:cNvPr>
          <p:cNvPicPr>
            <a:picLocks noChangeAspect="1"/>
          </p:cNvPicPr>
          <p:nvPr/>
        </p:nvPicPr>
        <p:blipFill>
          <a:blip r:embed="rId2"/>
          <a:stretch>
            <a:fillRect/>
          </a:stretch>
        </p:blipFill>
        <p:spPr>
          <a:xfrm>
            <a:off x="2297208" y="1390365"/>
            <a:ext cx="5115639" cy="2038635"/>
          </a:xfrm>
          <a:prstGeom prst="rect">
            <a:avLst/>
          </a:prstGeom>
        </p:spPr>
      </p:pic>
    </p:spTree>
    <p:extLst>
      <p:ext uri="{BB962C8B-B14F-4D97-AF65-F5344CB8AC3E}">
        <p14:creationId xmlns:p14="http://schemas.microsoft.com/office/powerpoint/2010/main" val="136516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225C-8B8C-BE2F-8CB0-0702EA922422}"/>
              </a:ext>
            </a:extLst>
          </p:cNvPr>
          <p:cNvSpPr>
            <a:spLocks noGrp="1"/>
          </p:cNvSpPr>
          <p:nvPr>
            <p:ph type="title"/>
          </p:nvPr>
        </p:nvSpPr>
        <p:spPr/>
        <p:txBody>
          <a:bodyPr/>
          <a:lstStyle/>
          <a:p>
            <a:r>
              <a:rPr lang="en-IN" dirty="0"/>
              <a:t>Rewards Signals and Returns</a:t>
            </a:r>
          </a:p>
        </p:txBody>
      </p:sp>
      <p:sp>
        <p:nvSpPr>
          <p:cNvPr id="3" name="Content Placeholder 2">
            <a:extLst>
              <a:ext uri="{FF2B5EF4-FFF2-40B4-BE49-F238E27FC236}">
                <a16:creationId xmlns:a16="http://schemas.microsoft.com/office/drawing/2014/main" id="{AD5283B8-BCCC-07B9-09C0-94E571F82E6D}"/>
              </a:ext>
            </a:extLst>
          </p:cNvPr>
          <p:cNvSpPr>
            <a:spLocks noGrp="1"/>
          </p:cNvSpPr>
          <p:nvPr>
            <p:ph idx="1"/>
          </p:nvPr>
        </p:nvSpPr>
        <p:spPr/>
        <p:txBody>
          <a:bodyPr/>
          <a:lstStyle/>
          <a:p>
            <a:r>
              <a:rPr lang="en-US" b="1" dirty="0"/>
              <a:t>Returns</a:t>
            </a:r>
            <a:r>
              <a:rPr lang="en-US" dirty="0"/>
              <a:t> refer to the total accumulated reward over time from the current state onward. The agent aims to maximize the return, not just the immediate reward, because its actions may have long-term consequences.</a:t>
            </a:r>
          </a:p>
          <a:p>
            <a:r>
              <a:rPr lang="en-US" dirty="0"/>
              <a:t>There are two main types of returns:</a:t>
            </a:r>
          </a:p>
          <a:p>
            <a:pPr lvl="1">
              <a:buFont typeface="Arial" panose="020B0604020202020204" pitchFamily="34" charset="0"/>
              <a:buChar char="•"/>
            </a:pPr>
            <a:r>
              <a:rPr lang="en-US" b="1" dirty="0"/>
              <a:t>Finite Horizon Return</a:t>
            </a:r>
            <a:r>
              <a:rPr lang="en-US" dirty="0"/>
              <a:t>: The total reward the agent expects to receive over a limited number of future steps.</a:t>
            </a:r>
          </a:p>
          <a:p>
            <a:pPr lvl="1">
              <a:buFont typeface="Arial" panose="020B0604020202020204" pitchFamily="34" charset="0"/>
              <a:buChar char="•"/>
            </a:pPr>
            <a:r>
              <a:rPr lang="en-US" b="1" dirty="0"/>
              <a:t>Infinite Horizon Return</a:t>
            </a:r>
            <a:r>
              <a:rPr lang="en-US" dirty="0"/>
              <a:t>: The total reward the agent expects to receive over an indefinite or infinite future.</a:t>
            </a:r>
          </a:p>
          <a:p>
            <a:endParaRPr lang="en-IN" dirty="0"/>
          </a:p>
        </p:txBody>
      </p:sp>
    </p:spTree>
    <p:extLst>
      <p:ext uri="{BB962C8B-B14F-4D97-AF65-F5344CB8AC3E}">
        <p14:creationId xmlns:p14="http://schemas.microsoft.com/office/powerpoint/2010/main" val="356968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D0F0-3C02-DBF4-74DB-151198484D0A}"/>
              </a:ext>
            </a:extLst>
          </p:cNvPr>
          <p:cNvSpPr>
            <a:spLocks noGrp="1"/>
          </p:cNvSpPr>
          <p:nvPr>
            <p:ph type="title"/>
          </p:nvPr>
        </p:nvSpPr>
        <p:spPr/>
        <p:txBody>
          <a:bodyPr/>
          <a:lstStyle/>
          <a:p>
            <a:r>
              <a:rPr lang="en-IN" dirty="0"/>
              <a:t>Rewards Signals and Returns</a:t>
            </a:r>
          </a:p>
        </p:txBody>
      </p:sp>
      <p:sp>
        <p:nvSpPr>
          <p:cNvPr id="3" name="Content Placeholder 2">
            <a:extLst>
              <a:ext uri="{FF2B5EF4-FFF2-40B4-BE49-F238E27FC236}">
                <a16:creationId xmlns:a16="http://schemas.microsoft.com/office/drawing/2014/main" id="{AC5CD7A4-A858-2BF0-66C3-8D1318265E75}"/>
              </a:ext>
            </a:extLst>
          </p:cNvPr>
          <p:cNvSpPr>
            <a:spLocks noGrp="1"/>
          </p:cNvSpPr>
          <p:nvPr>
            <p:ph idx="1"/>
          </p:nvPr>
        </p:nvSpPr>
        <p:spPr>
          <a:xfrm>
            <a:off x="677334" y="2913794"/>
            <a:ext cx="8596668" cy="3127568"/>
          </a:xfrm>
        </p:spPr>
        <p:txBody>
          <a:bodyPr/>
          <a:lstStyle/>
          <a:p>
            <a:r>
              <a:rPr lang="en-US" dirty="0"/>
              <a:t>Where:</a:t>
            </a:r>
          </a:p>
          <a:p>
            <a:pPr>
              <a:buFont typeface="Arial" panose="020B0604020202020204" pitchFamily="34" charset="0"/>
              <a:buChar char="•"/>
            </a:pPr>
            <a:r>
              <a:rPr lang="en-US" dirty="0"/>
              <a:t>​       is the return at time step </a:t>
            </a:r>
            <a:r>
              <a:rPr lang="en-US" dirty="0" err="1"/>
              <a:t>ttt</a:t>
            </a:r>
            <a:r>
              <a:rPr lang="en-US" dirty="0"/>
              <a:t>.</a:t>
            </a:r>
          </a:p>
          <a:p>
            <a:pPr>
              <a:buFont typeface="Arial" panose="020B0604020202020204" pitchFamily="34" charset="0"/>
              <a:buChar char="•"/>
            </a:pPr>
            <a:r>
              <a:rPr lang="en-US" dirty="0"/>
              <a:t>​       is the reward received after taking an action at step </a:t>
            </a:r>
            <a:r>
              <a:rPr lang="en-US" dirty="0" err="1"/>
              <a:t>ttt</a:t>
            </a:r>
            <a:r>
              <a:rPr lang="en-US" dirty="0"/>
              <a:t>.</a:t>
            </a:r>
          </a:p>
          <a:p>
            <a:pPr>
              <a:buFont typeface="Arial" panose="020B0604020202020204" pitchFamily="34" charset="0"/>
              <a:buChar char="•"/>
            </a:pPr>
            <a:r>
              <a:rPr lang="en-US" dirty="0"/>
              <a:t>       is the time step where the episode ends (infinite if there is no clear end).</a:t>
            </a:r>
          </a:p>
          <a:p>
            <a:endParaRPr lang="en-IN" dirty="0"/>
          </a:p>
        </p:txBody>
      </p:sp>
      <p:pic>
        <p:nvPicPr>
          <p:cNvPr id="5" name="Picture 4">
            <a:extLst>
              <a:ext uri="{FF2B5EF4-FFF2-40B4-BE49-F238E27FC236}">
                <a16:creationId xmlns:a16="http://schemas.microsoft.com/office/drawing/2014/main" id="{86C606E5-B805-1890-F5D8-74413C48E8DD}"/>
              </a:ext>
            </a:extLst>
          </p:cNvPr>
          <p:cNvPicPr>
            <a:picLocks noChangeAspect="1"/>
          </p:cNvPicPr>
          <p:nvPr/>
        </p:nvPicPr>
        <p:blipFill>
          <a:blip r:embed="rId2"/>
          <a:stretch>
            <a:fillRect/>
          </a:stretch>
        </p:blipFill>
        <p:spPr>
          <a:xfrm>
            <a:off x="2675196" y="1592994"/>
            <a:ext cx="5106113" cy="905001"/>
          </a:xfrm>
          <a:prstGeom prst="rect">
            <a:avLst/>
          </a:prstGeom>
        </p:spPr>
      </p:pic>
      <p:pic>
        <p:nvPicPr>
          <p:cNvPr id="7" name="Picture 6">
            <a:extLst>
              <a:ext uri="{FF2B5EF4-FFF2-40B4-BE49-F238E27FC236}">
                <a16:creationId xmlns:a16="http://schemas.microsoft.com/office/drawing/2014/main" id="{38AD2065-4686-A4BE-AE52-F4F8B7C70523}"/>
              </a:ext>
            </a:extLst>
          </p:cNvPr>
          <p:cNvPicPr>
            <a:picLocks noChangeAspect="1"/>
          </p:cNvPicPr>
          <p:nvPr/>
        </p:nvPicPr>
        <p:blipFill>
          <a:blip r:embed="rId3"/>
          <a:stretch>
            <a:fillRect/>
          </a:stretch>
        </p:blipFill>
        <p:spPr>
          <a:xfrm>
            <a:off x="1095177" y="3305680"/>
            <a:ext cx="352474" cy="400106"/>
          </a:xfrm>
          <a:prstGeom prst="rect">
            <a:avLst/>
          </a:prstGeom>
        </p:spPr>
      </p:pic>
      <p:pic>
        <p:nvPicPr>
          <p:cNvPr id="9" name="Picture 8">
            <a:extLst>
              <a:ext uri="{FF2B5EF4-FFF2-40B4-BE49-F238E27FC236}">
                <a16:creationId xmlns:a16="http://schemas.microsoft.com/office/drawing/2014/main" id="{AD290E4E-DCFB-7806-785C-765B30E53A7A}"/>
              </a:ext>
            </a:extLst>
          </p:cNvPr>
          <p:cNvPicPr>
            <a:picLocks noChangeAspect="1"/>
          </p:cNvPicPr>
          <p:nvPr/>
        </p:nvPicPr>
        <p:blipFill>
          <a:blip r:embed="rId4"/>
          <a:stretch>
            <a:fillRect/>
          </a:stretch>
        </p:blipFill>
        <p:spPr>
          <a:xfrm>
            <a:off x="1095177" y="3794388"/>
            <a:ext cx="409632" cy="257211"/>
          </a:xfrm>
          <a:prstGeom prst="rect">
            <a:avLst/>
          </a:prstGeom>
        </p:spPr>
      </p:pic>
      <p:pic>
        <p:nvPicPr>
          <p:cNvPr id="12" name="Picture 11">
            <a:extLst>
              <a:ext uri="{FF2B5EF4-FFF2-40B4-BE49-F238E27FC236}">
                <a16:creationId xmlns:a16="http://schemas.microsoft.com/office/drawing/2014/main" id="{E2696EE8-F01C-69FD-F676-908FB8F7BC99}"/>
              </a:ext>
            </a:extLst>
          </p:cNvPr>
          <p:cNvPicPr>
            <a:picLocks noChangeAspect="1"/>
          </p:cNvPicPr>
          <p:nvPr/>
        </p:nvPicPr>
        <p:blipFill>
          <a:blip r:embed="rId5"/>
          <a:stretch>
            <a:fillRect/>
          </a:stretch>
        </p:blipFill>
        <p:spPr>
          <a:xfrm>
            <a:off x="1095177" y="4177987"/>
            <a:ext cx="209579" cy="276264"/>
          </a:xfrm>
          <a:prstGeom prst="rect">
            <a:avLst/>
          </a:prstGeom>
        </p:spPr>
      </p:pic>
    </p:spTree>
    <p:extLst>
      <p:ext uri="{BB962C8B-B14F-4D97-AF65-F5344CB8AC3E}">
        <p14:creationId xmlns:p14="http://schemas.microsoft.com/office/powerpoint/2010/main" val="155348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D57C-525C-9EE7-27BA-C8249C47C452}"/>
              </a:ext>
            </a:extLst>
          </p:cNvPr>
          <p:cNvSpPr>
            <a:spLocks noGrp="1"/>
          </p:cNvSpPr>
          <p:nvPr>
            <p:ph type="title"/>
          </p:nvPr>
        </p:nvSpPr>
        <p:spPr/>
        <p:txBody>
          <a:bodyPr/>
          <a:lstStyle/>
          <a:p>
            <a:r>
              <a:rPr lang="en-IN" dirty="0"/>
              <a:t>Dynamic Programming and Policy Evaluation</a:t>
            </a:r>
          </a:p>
        </p:txBody>
      </p:sp>
      <p:sp>
        <p:nvSpPr>
          <p:cNvPr id="3" name="Content Placeholder 2">
            <a:extLst>
              <a:ext uri="{FF2B5EF4-FFF2-40B4-BE49-F238E27FC236}">
                <a16:creationId xmlns:a16="http://schemas.microsoft.com/office/drawing/2014/main" id="{DB387490-A1F0-7896-F2D3-1402525C9668}"/>
              </a:ext>
            </a:extLst>
          </p:cNvPr>
          <p:cNvSpPr>
            <a:spLocks noGrp="1"/>
          </p:cNvSpPr>
          <p:nvPr>
            <p:ph idx="1"/>
          </p:nvPr>
        </p:nvSpPr>
        <p:spPr/>
        <p:txBody>
          <a:bodyPr/>
          <a:lstStyle/>
          <a:p>
            <a:r>
              <a:rPr lang="en-US" b="1" dirty="0"/>
              <a:t>Dynamic Programming (DP)</a:t>
            </a:r>
            <a:r>
              <a:rPr lang="en-US" dirty="0"/>
              <a:t> refers to a class of algorithms used to solve complex problems by breaking them down into simpler subproblems. </a:t>
            </a:r>
          </a:p>
          <a:p>
            <a:r>
              <a:rPr lang="en-US" dirty="0"/>
              <a:t>In the context of </a:t>
            </a:r>
            <a:r>
              <a:rPr lang="en-US" b="1" dirty="0"/>
              <a:t>reinforcement learning (RL)</a:t>
            </a:r>
            <a:r>
              <a:rPr lang="en-US" dirty="0"/>
              <a:t>, DP provides a set of methods for solving </a:t>
            </a:r>
            <a:r>
              <a:rPr lang="en-US" b="1" dirty="0"/>
              <a:t>Markov Decision Processes (MDPs)</a:t>
            </a:r>
            <a:r>
              <a:rPr lang="en-US" dirty="0"/>
              <a:t> when the complete model of the environment (transition probabilities and rewards) is known.</a:t>
            </a:r>
          </a:p>
          <a:p>
            <a:r>
              <a:rPr lang="en-US" dirty="0"/>
              <a:t>Dynamic programming methods are </a:t>
            </a:r>
            <a:r>
              <a:rPr lang="en-US" b="1" dirty="0"/>
              <a:t>offline</a:t>
            </a:r>
            <a:r>
              <a:rPr lang="en-US" dirty="0"/>
              <a:t> in the sense that they require a full model of the environment. </a:t>
            </a:r>
          </a:p>
          <a:p>
            <a:r>
              <a:rPr lang="en-US" dirty="0"/>
              <a:t>They are not suited for environments where the transition probabilities and rewards are unknown (which is the case in most real-world problems), but they serve as foundational algorithms in RL.</a:t>
            </a:r>
            <a:endParaRPr lang="en-IN" dirty="0"/>
          </a:p>
        </p:txBody>
      </p:sp>
    </p:spTree>
    <p:extLst>
      <p:ext uri="{BB962C8B-B14F-4D97-AF65-F5344CB8AC3E}">
        <p14:creationId xmlns:p14="http://schemas.microsoft.com/office/powerpoint/2010/main" val="255488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60A4-62B5-C5FD-5B5A-4C23451297F8}"/>
              </a:ext>
            </a:extLst>
          </p:cNvPr>
          <p:cNvSpPr>
            <a:spLocks noGrp="1"/>
          </p:cNvSpPr>
          <p:nvPr>
            <p:ph type="title"/>
          </p:nvPr>
        </p:nvSpPr>
        <p:spPr/>
        <p:txBody>
          <a:bodyPr/>
          <a:lstStyle/>
          <a:p>
            <a:r>
              <a:rPr lang="en-IN" dirty="0"/>
              <a:t>Dynamic Programming and Policy Evaluation</a:t>
            </a:r>
          </a:p>
        </p:txBody>
      </p:sp>
      <p:sp>
        <p:nvSpPr>
          <p:cNvPr id="3" name="Content Placeholder 2">
            <a:extLst>
              <a:ext uri="{FF2B5EF4-FFF2-40B4-BE49-F238E27FC236}">
                <a16:creationId xmlns:a16="http://schemas.microsoft.com/office/drawing/2014/main" id="{19C9600E-E7A4-36E8-BF69-ED50A58A10EB}"/>
              </a:ext>
            </a:extLst>
          </p:cNvPr>
          <p:cNvSpPr>
            <a:spLocks noGrp="1"/>
          </p:cNvSpPr>
          <p:nvPr>
            <p:ph idx="1"/>
          </p:nvPr>
        </p:nvSpPr>
        <p:spPr/>
        <p:txBody>
          <a:bodyPr/>
          <a:lstStyle/>
          <a:p>
            <a:r>
              <a:rPr lang="en-US" b="1" dirty="0"/>
              <a:t>Policy Evaluation</a:t>
            </a:r>
            <a:r>
              <a:rPr lang="en-US" dirty="0"/>
              <a:t> is the process of calculating the </a:t>
            </a:r>
            <a:r>
              <a:rPr lang="en-US" b="1" dirty="0"/>
              <a:t>value function</a:t>
            </a:r>
            <a:r>
              <a:rPr lang="en-US" dirty="0"/>
              <a:t> for a given policy π</a:t>
            </a:r>
          </a:p>
          <a:p>
            <a:r>
              <a:rPr lang="en-US" dirty="0"/>
              <a:t>The value function tells us the expected return (cumulative future reward) starting from state </a:t>
            </a:r>
            <a:r>
              <a:rPr lang="en-US" b="1" dirty="0"/>
              <a:t>s</a:t>
            </a:r>
            <a:r>
              <a:rPr lang="en-US" dirty="0"/>
              <a:t> and following policy </a:t>
            </a:r>
            <a:r>
              <a:rPr lang="en-US" b="1" dirty="0"/>
              <a:t>π</a:t>
            </a:r>
            <a:r>
              <a:rPr lang="en-US" dirty="0"/>
              <a:t> thereafter. </a:t>
            </a:r>
          </a:p>
          <a:p>
            <a:r>
              <a:rPr lang="en-US" dirty="0"/>
              <a:t>This process is central to understanding how good a particular policy is in an MDP.</a:t>
            </a:r>
            <a:endParaRPr lang="en-IN" dirty="0"/>
          </a:p>
        </p:txBody>
      </p:sp>
      <p:pic>
        <p:nvPicPr>
          <p:cNvPr id="5" name="Picture 4">
            <a:extLst>
              <a:ext uri="{FF2B5EF4-FFF2-40B4-BE49-F238E27FC236}">
                <a16:creationId xmlns:a16="http://schemas.microsoft.com/office/drawing/2014/main" id="{3BBDC01C-FAC2-58E4-91F4-790259C46EB2}"/>
              </a:ext>
            </a:extLst>
          </p:cNvPr>
          <p:cNvPicPr>
            <a:picLocks noChangeAspect="1"/>
          </p:cNvPicPr>
          <p:nvPr/>
        </p:nvPicPr>
        <p:blipFill>
          <a:blip r:embed="rId2"/>
          <a:stretch>
            <a:fillRect/>
          </a:stretch>
        </p:blipFill>
        <p:spPr>
          <a:xfrm>
            <a:off x="9192068" y="2090221"/>
            <a:ext cx="619211" cy="438211"/>
          </a:xfrm>
          <a:prstGeom prst="rect">
            <a:avLst/>
          </a:prstGeom>
        </p:spPr>
      </p:pic>
    </p:spTree>
    <p:extLst>
      <p:ext uri="{BB962C8B-B14F-4D97-AF65-F5344CB8AC3E}">
        <p14:creationId xmlns:p14="http://schemas.microsoft.com/office/powerpoint/2010/main" val="4129978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0CBD-64F8-9CD0-86A1-DF29F46385B1}"/>
              </a:ext>
            </a:extLst>
          </p:cNvPr>
          <p:cNvSpPr>
            <a:spLocks noGrp="1"/>
          </p:cNvSpPr>
          <p:nvPr>
            <p:ph type="title"/>
          </p:nvPr>
        </p:nvSpPr>
        <p:spPr/>
        <p:txBody>
          <a:bodyPr/>
          <a:lstStyle/>
          <a:p>
            <a:r>
              <a:rPr lang="en-IN" dirty="0"/>
              <a:t>Q-Learning(Off Policy)</a:t>
            </a:r>
          </a:p>
        </p:txBody>
      </p:sp>
      <p:sp>
        <p:nvSpPr>
          <p:cNvPr id="3" name="Content Placeholder 2">
            <a:extLst>
              <a:ext uri="{FF2B5EF4-FFF2-40B4-BE49-F238E27FC236}">
                <a16:creationId xmlns:a16="http://schemas.microsoft.com/office/drawing/2014/main" id="{046DE2C2-6BD8-E581-5BC6-9F5CEB40A611}"/>
              </a:ext>
            </a:extLst>
          </p:cNvPr>
          <p:cNvSpPr>
            <a:spLocks noGrp="1"/>
          </p:cNvSpPr>
          <p:nvPr>
            <p:ph idx="1"/>
          </p:nvPr>
        </p:nvSpPr>
        <p:spPr>
          <a:xfrm>
            <a:off x="677334" y="1610083"/>
            <a:ext cx="8596668" cy="3880773"/>
          </a:xfrm>
        </p:spPr>
        <p:txBody>
          <a:bodyPr/>
          <a:lstStyle/>
          <a:p>
            <a:r>
              <a:rPr lang="en-US" dirty="0"/>
              <a:t>The core idea of Q-learning is to update the Q-value using the </a:t>
            </a:r>
            <a:r>
              <a:rPr lang="en-US" b="1" dirty="0"/>
              <a:t>Bellman Equation</a:t>
            </a:r>
            <a:r>
              <a:rPr lang="en-US" dirty="0"/>
              <a:t>. This equation expresses the Q-value of a state-action pair (</a:t>
            </a:r>
            <a:r>
              <a:rPr lang="en-US" dirty="0" err="1"/>
              <a:t>s,a</a:t>
            </a:r>
            <a:r>
              <a:rPr lang="en-US" dirty="0"/>
              <a:t>) as the immediate reward plus the maximum possible future reward the agent can receive from the next state.</a:t>
            </a:r>
            <a:endParaRPr lang="en-IN" dirty="0"/>
          </a:p>
        </p:txBody>
      </p:sp>
      <p:pic>
        <p:nvPicPr>
          <p:cNvPr id="5" name="Picture 4">
            <a:extLst>
              <a:ext uri="{FF2B5EF4-FFF2-40B4-BE49-F238E27FC236}">
                <a16:creationId xmlns:a16="http://schemas.microsoft.com/office/drawing/2014/main" id="{EF9B08B3-F2B1-9944-9DF5-048F99D70B38}"/>
              </a:ext>
            </a:extLst>
          </p:cNvPr>
          <p:cNvPicPr>
            <a:picLocks noChangeAspect="1"/>
          </p:cNvPicPr>
          <p:nvPr/>
        </p:nvPicPr>
        <p:blipFill>
          <a:blip r:embed="rId2"/>
          <a:stretch>
            <a:fillRect/>
          </a:stretch>
        </p:blipFill>
        <p:spPr>
          <a:xfrm>
            <a:off x="2305431" y="2930883"/>
            <a:ext cx="5677692" cy="523948"/>
          </a:xfrm>
          <a:prstGeom prst="rect">
            <a:avLst/>
          </a:prstGeom>
        </p:spPr>
      </p:pic>
      <p:pic>
        <p:nvPicPr>
          <p:cNvPr id="7" name="Picture 6">
            <a:extLst>
              <a:ext uri="{FF2B5EF4-FFF2-40B4-BE49-F238E27FC236}">
                <a16:creationId xmlns:a16="http://schemas.microsoft.com/office/drawing/2014/main" id="{4AA6FE47-4017-5328-5C2D-0C46DD096330}"/>
              </a:ext>
            </a:extLst>
          </p:cNvPr>
          <p:cNvPicPr>
            <a:picLocks noChangeAspect="1"/>
          </p:cNvPicPr>
          <p:nvPr/>
        </p:nvPicPr>
        <p:blipFill>
          <a:blip r:embed="rId3"/>
          <a:stretch>
            <a:fillRect/>
          </a:stretch>
        </p:blipFill>
        <p:spPr>
          <a:xfrm>
            <a:off x="1028902" y="3550469"/>
            <a:ext cx="8230749" cy="2553056"/>
          </a:xfrm>
          <a:prstGeom prst="rect">
            <a:avLst/>
          </a:prstGeom>
        </p:spPr>
      </p:pic>
    </p:spTree>
    <p:extLst>
      <p:ext uri="{BB962C8B-B14F-4D97-AF65-F5344CB8AC3E}">
        <p14:creationId xmlns:p14="http://schemas.microsoft.com/office/powerpoint/2010/main" val="275932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67E7-75A8-50CF-1D54-03A7C24D5927}"/>
              </a:ext>
            </a:extLst>
          </p:cNvPr>
          <p:cNvSpPr>
            <a:spLocks noGrp="1"/>
          </p:cNvSpPr>
          <p:nvPr>
            <p:ph type="title"/>
          </p:nvPr>
        </p:nvSpPr>
        <p:spPr/>
        <p:txBody>
          <a:bodyPr/>
          <a:lstStyle/>
          <a:p>
            <a:r>
              <a:rPr lang="en-IN" dirty="0"/>
              <a:t>Q-Learning Steps</a:t>
            </a:r>
          </a:p>
        </p:txBody>
      </p:sp>
      <p:sp>
        <p:nvSpPr>
          <p:cNvPr id="3" name="Content Placeholder 2">
            <a:extLst>
              <a:ext uri="{FF2B5EF4-FFF2-40B4-BE49-F238E27FC236}">
                <a16:creationId xmlns:a16="http://schemas.microsoft.com/office/drawing/2014/main" id="{8997FD0F-1D55-A045-4205-8B5ED54FEB2D}"/>
              </a:ext>
            </a:extLst>
          </p:cNvPr>
          <p:cNvSpPr>
            <a:spLocks noGrp="1"/>
          </p:cNvSpPr>
          <p:nvPr>
            <p:ph idx="1"/>
          </p:nvPr>
        </p:nvSpPr>
        <p:spPr/>
        <p:txBody>
          <a:bodyPr>
            <a:normAutofit fontScale="85000" lnSpcReduction="20000"/>
          </a:bodyPr>
          <a:lstStyle/>
          <a:p>
            <a:r>
              <a:rPr lang="en-US" b="1" dirty="0"/>
              <a:t>Initialize</a:t>
            </a:r>
            <a:r>
              <a:rPr lang="en-US" dirty="0"/>
              <a:t>:</a:t>
            </a:r>
          </a:p>
          <a:p>
            <a:pPr lvl="1">
              <a:buFont typeface="Arial" panose="020B0604020202020204" pitchFamily="34" charset="0"/>
              <a:buChar char="•"/>
            </a:pPr>
            <a:r>
              <a:rPr lang="en-US" dirty="0"/>
              <a:t>Initialize the Q-table arbitrarily (often with zeros) for all state-action pairs.</a:t>
            </a:r>
          </a:p>
          <a:p>
            <a:r>
              <a:rPr lang="en-US" b="1" dirty="0"/>
              <a:t>Loop for each episode</a:t>
            </a:r>
            <a:r>
              <a:rPr lang="en-US" dirty="0"/>
              <a:t>:</a:t>
            </a:r>
          </a:p>
          <a:p>
            <a:pPr>
              <a:buFont typeface="Arial" panose="020B0604020202020204" pitchFamily="34" charset="0"/>
              <a:buChar char="•"/>
            </a:pPr>
            <a:r>
              <a:rPr lang="en-US" dirty="0"/>
              <a:t>Start in an initial state s.</a:t>
            </a:r>
          </a:p>
          <a:p>
            <a:pPr lvl="1">
              <a:buFont typeface="Arial" panose="020B0604020202020204" pitchFamily="34" charset="0"/>
              <a:buChar char="•"/>
            </a:pPr>
            <a:r>
              <a:rPr lang="en-US" b="1" dirty="0"/>
              <a:t>Choose an action</a:t>
            </a:r>
            <a:r>
              <a:rPr lang="en-US" dirty="0"/>
              <a:t> a using a policy, often </a:t>
            </a:r>
            <a:r>
              <a:rPr lang="en-US" b="1" dirty="0"/>
              <a:t>ε-greedy</a:t>
            </a:r>
            <a:r>
              <a:rPr lang="en-US" dirty="0"/>
              <a:t>:</a:t>
            </a:r>
          </a:p>
          <a:p>
            <a:pPr lvl="2" indent="-285750">
              <a:buFont typeface="Arial" panose="020B0604020202020204" pitchFamily="34" charset="0"/>
              <a:buChar char="•"/>
            </a:pPr>
            <a:r>
              <a:rPr lang="en-US" dirty="0"/>
              <a:t>With probability ε, choose a random action (explore).</a:t>
            </a:r>
          </a:p>
          <a:p>
            <a:pPr lvl="2" indent="-285750">
              <a:buFont typeface="Arial" panose="020B0604020202020204" pitchFamily="34" charset="0"/>
              <a:buChar char="•"/>
            </a:pPr>
            <a:r>
              <a:rPr lang="en-US" dirty="0"/>
              <a:t>With probability 1−ε1 choose the action with the highest Q-value (exploit).</a:t>
            </a:r>
          </a:p>
          <a:p>
            <a:pPr lvl="1">
              <a:buFont typeface="Arial" panose="020B0604020202020204" pitchFamily="34" charset="0"/>
              <a:buChar char="•"/>
            </a:pPr>
            <a:r>
              <a:rPr lang="en-US" b="1" dirty="0"/>
              <a:t>Take the action</a:t>
            </a:r>
            <a:r>
              <a:rPr lang="en-US" dirty="0"/>
              <a:t> a and observe the reward r and the new state s′.</a:t>
            </a:r>
          </a:p>
          <a:p>
            <a:pPr lvl="1">
              <a:buFont typeface="Arial" panose="020B0604020202020204" pitchFamily="34" charset="0"/>
              <a:buChar char="•"/>
            </a:pPr>
            <a:r>
              <a:rPr lang="en-US" b="1" dirty="0"/>
              <a:t>Update the Q-value</a:t>
            </a:r>
            <a:r>
              <a:rPr lang="en-US" dirty="0"/>
              <a:t> for the state-action pair (</a:t>
            </a:r>
            <a:r>
              <a:rPr lang="en-US" dirty="0" err="1"/>
              <a:t>s,a</a:t>
            </a:r>
            <a:r>
              <a:rPr lang="en-US" dirty="0"/>
              <a:t>) using the Q-value update rule.</a:t>
            </a:r>
          </a:p>
          <a:p>
            <a:pPr lvl="1">
              <a:buFont typeface="Arial" panose="020B0604020202020204" pitchFamily="34" charset="0"/>
              <a:buChar char="•"/>
            </a:pPr>
            <a:r>
              <a:rPr lang="en-US" b="1" dirty="0"/>
              <a:t>Move to the next state</a:t>
            </a:r>
            <a:r>
              <a:rPr lang="en-US" dirty="0"/>
              <a:t> s′ and repeat until the episode ends (i.e., the agent reaches a terminal state).</a:t>
            </a:r>
          </a:p>
          <a:p>
            <a:r>
              <a:rPr lang="en-US" b="1" dirty="0"/>
              <a:t>Repeat</a:t>
            </a:r>
            <a:r>
              <a:rPr lang="en-US" dirty="0"/>
              <a:t>:</a:t>
            </a:r>
          </a:p>
          <a:p>
            <a:pPr lvl="1">
              <a:buFont typeface="Arial" panose="020B0604020202020204" pitchFamily="34" charset="0"/>
              <a:buChar char="•"/>
            </a:pPr>
            <a:r>
              <a:rPr lang="en-US" dirty="0"/>
              <a:t>Continue this process across many episodes until the Q-values converge and the agent learns an optimal policy.</a:t>
            </a:r>
          </a:p>
          <a:p>
            <a:endParaRPr lang="en-IN" dirty="0"/>
          </a:p>
        </p:txBody>
      </p:sp>
    </p:spTree>
    <p:extLst>
      <p:ext uri="{BB962C8B-B14F-4D97-AF65-F5344CB8AC3E}">
        <p14:creationId xmlns:p14="http://schemas.microsoft.com/office/powerpoint/2010/main" val="98788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31F7-63F7-FF10-AF4A-0647BE6E49D1}"/>
              </a:ext>
            </a:extLst>
          </p:cNvPr>
          <p:cNvSpPr>
            <a:spLocks noGrp="1"/>
          </p:cNvSpPr>
          <p:nvPr>
            <p:ph type="title"/>
          </p:nvPr>
        </p:nvSpPr>
        <p:spPr/>
        <p:txBody>
          <a:bodyPr/>
          <a:lstStyle/>
          <a:p>
            <a:r>
              <a:rPr lang="en-IN" dirty="0"/>
              <a:t>Q – Learning Example</a:t>
            </a:r>
          </a:p>
        </p:txBody>
      </p:sp>
      <p:sp>
        <p:nvSpPr>
          <p:cNvPr id="3" name="Content Placeholder 2">
            <a:extLst>
              <a:ext uri="{FF2B5EF4-FFF2-40B4-BE49-F238E27FC236}">
                <a16:creationId xmlns:a16="http://schemas.microsoft.com/office/drawing/2014/main" id="{D8D836FA-3CC5-F24D-3CEF-CEEF3E6BF8FD}"/>
              </a:ext>
            </a:extLst>
          </p:cNvPr>
          <p:cNvSpPr>
            <a:spLocks noGrp="1"/>
          </p:cNvSpPr>
          <p:nvPr>
            <p:ph idx="1"/>
          </p:nvPr>
        </p:nvSpPr>
        <p:spPr/>
        <p:txBody>
          <a:bodyPr>
            <a:normAutofit/>
          </a:bodyPr>
          <a:lstStyle/>
          <a:p>
            <a:r>
              <a:rPr lang="en-US" dirty="0"/>
              <a:t>Let’s consider a simple grid world where the agent needs to reach a goal from a starting position while avoiding obstacles. Here’s how Q-learning would work:</a:t>
            </a:r>
          </a:p>
          <a:p>
            <a:pPr lvl="1">
              <a:buFont typeface="+mj-lt"/>
              <a:buAutoNum type="arabicPeriod"/>
            </a:pPr>
            <a:r>
              <a:rPr lang="en-US" dirty="0"/>
              <a:t>The environment has states (positions on the grid) and actions (e.g., up, down, left, right).</a:t>
            </a:r>
          </a:p>
          <a:p>
            <a:pPr lvl="1">
              <a:buFont typeface="+mj-lt"/>
              <a:buAutoNum type="arabicPeriod"/>
            </a:pPr>
            <a:r>
              <a:rPr lang="en-US" dirty="0"/>
              <a:t>The agent starts at a random position.</a:t>
            </a:r>
          </a:p>
          <a:p>
            <a:pPr lvl="1">
              <a:buFont typeface="+mj-lt"/>
              <a:buAutoNum type="arabicPeriod"/>
            </a:pPr>
            <a:r>
              <a:rPr lang="en-US" dirty="0"/>
              <a:t>The agent takes an action (moves in one direction) and receives a reward based on the new position (e.g., +1 for the goal, -1 for hitting an obstacle).</a:t>
            </a:r>
          </a:p>
          <a:p>
            <a:pPr lvl="1">
              <a:buFont typeface="+mj-lt"/>
              <a:buAutoNum type="arabicPeriod"/>
            </a:pPr>
            <a:r>
              <a:rPr lang="en-US" dirty="0"/>
              <a:t>The agent updates its Q-value for the action it took, based on the reward and the maximum future Q-value from the new position.</a:t>
            </a:r>
          </a:p>
          <a:p>
            <a:pPr lvl="1">
              <a:buFont typeface="+mj-lt"/>
              <a:buAutoNum type="arabicPeriod"/>
            </a:pPr>
            <a:r>
              <a:rPr lang="en-US" dirty="0"/>
              <a:t>The process continues over many episodes until the agent learns to navigate the grid optimally.</a:t>
            </a:r>
          </a:p>
          <a:p>
            <a:endParaRPr lang="en-IN" dirty="0"/>
          </a:p>
        </p:txBody>
      </p:sp>
    </p:spTree>
    <p:extLst>
      <p:ext uri="{BB962C8B-B14F-4D97-AF65-F5344CB8AC3E}">
        <p14:creationId xmlns:p14="http://schemas.microsoft.com/office/powerpoint/2010/main" val="193051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91E0-D808-6E25-464D-9C79B48CF2AD}"/>
              </a:ext>
            </a:extLst>
          </p:cNvPr>
          <p:cNvSpPr>
            <a:spLocks noGrp="1"/>
          </p:cNvSpPr>
          <p:nvPr>
            <p:ph type="title"/>
          </p:nvPr>
        </p:nvSpPr>
        <p:spPr/>
        <p:txBody>
          <a:bodyPr/>
          <a:lstStyle/>
          <a:p>
            <a:r>
              <a:rPr lang="en-IN" dirty="0"/>
              <a:t>Q – Learning Example</a:t>
            </a:r>
          </a:p>
        </p:txBody>
      </p:sp>
      <p:sp>
        <p:nvSpPr>
          <p:cNvPr id="3" name="Content Placeholder 2">
            <a:extLst>
              <a:ext uri="{FF2B5EF4-FFF2-40B4-BE49-F238E27FC236}">
                <a16:creationId xmlns:a16="http://schemas.microsoft.com/office/drawing/2014/main" id="{675FA0F4-3BCA-FE0C-8DCE-8D1C81F74758}"/>
              </a:ext>
            </a:extLst>
          </p:cNvPr>
          <p:cNvSpPr>
            <a:spLocks noGrp="1"/>
          </p:cNvSpPr>
          <p:nvPr>
            <p:ph idx="1"/>
          </p:nvPr>
        </p:nvSpPr>
        <p:spPr>
          <a:xfrm>
            <a:off x="677334" y="1740712"/>
            <a:ext cx="8596668" cy="3880773"/>
          </a:xfrm>
        </p:spPr>
        <p:txBody>
          <a:bodyPr/>
          <a:lstStyle/>
          <a:p>
            <a:r>
              <a:rPr lang="en-US" dirty="0"/>
              <a:t>Let's walk through a </a:t>
            </a:r>
            <a:r>
              <a:rPr lang="en-US" b="1" dirty="0"/>
              <a:t>simple Q-learning example</a:t>
            </a:r>
            <a:r>
              <a:rPr lang="en-US" dirty="0"/>
              <a:t> step by step, using a very basic environment to illustrate how the algorithm works. We'll use a small grid world where an agent learns to reach a goal.</a:t>
            </a:r>
          </a:p>
          <a:p>
            <a:endParaRPr lang="en-IN" dirty="0"/>
          </a:p>
        </p:txBody>
      </p:sp>
      <p:pic>
        <p:nvPicPr>
          <p:cNvPr id="5" name="Picture 4">
            <a:extLst>
              <a:ext uri="{FF2B5EF4-FFF2-40B4-BE49-F238E27FC236}">
                <a16:creationId xmlns:a16="http://schemas.microsoft.com/office/drawing/2014/main" id="{3DDB5FDA-81AC-3D8E-2AE1-BF31A1D871B9}"/>
              </a:ext>
            </a:extLst>
          </p:cNvPr>
          <p:cNvPicPr>
            <a:picLocks noChangeAspect="1"/>
          </p:cNvPicPr>
          <p:nvPr/>
        </p:nvPicPr>
        <p:blipFill>
          <a:blip r:embed="rId2"/>
          <a:stretch>
            <a:fillRect/>
          </a:stretch>
        </p:blipFill>
        <p:spPr>
          <a:xfrm>
            <a:off x="988899" y="2803136"/>
            <a:ext cx="7973538" cy="3248478"/>
          </a:xfrm>
          <a:prstGeom prst="rect">
            <a:avLst/>
          </a:prstGeom>
        </p:spPr>
      </p:pic>
    </p:spTree>
    <p:extLst>
      <p:ext uri="{BB962C8B-B14F-4D97-AF65-F5344CB8AC3E}">
        <p14:creationId xmlns:p14="http://schemas.microsoft.com/office/powerpoint/2010/main" val="248286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42E4-7596-3D7F-5A94-1EDB378DD380}"/>
              </a:ext>
            </a:extLst>
          </p:cNvPr>
          <p:cNvSpPr>
            <a:spLocks noGrp="1"/>
          </p:cNvSpPr>
          <p:nvPr>
            <p:ph type="title"/>
          </p:nvPr>
        </p:nvSpPr>
        <p:spPr/>
        <p:txBody>
          <a:bodyPr/>
          <a:lstStyle/>
          <a:p>
            <a:r>
              <a:rPr lang="en-IN" dirty="0"/>
              <a:t>Q – Learning Example</a:t>
            </a:r>
          </a:p>
        </p:txBody>
      </p:sp>
      <p:pic>
        <p:nvPicPr>
          <p:cNvPr id="5" name="Picture 4">
            <a:extLst>
              <a:ext uri="{FF2B5EF4-FFF2-40B4-BE49-F238E27FC236}">
                <a16:creationId xmlns:a16="http://schemas.microsoft.com/office/drawing/2014/main" id="{B9D5C1A9-26B1-0915-F9EF-3A83EBA3E14B}"/>
              </a:ext>
            </a:extLst>
          </p:cNvPr>
          <p:cNvPicPr>
            <a:picLocks noChangeAspect="1"/>
          </p:cNvPicPr>
          <p:nvPr/>
        </p:nvPicPr>
        <p:blipFill>
          <a:blip r:embed="rId2"/>
          <a:stretch>
            <a:fillRect/>
          </a:stretch>
        </p:blipFill>
        <p:spPr>
          <a:xfrm>
            <a:off x="848882" y="1652339"/>
            <a:ext cx="8497486" cy="3553321"/>
          </a:xfrm>
          <a:prstGeom prst="rect">
            <a:avLst/>
          </a:prstGeom>
        </p:spPr>
      </p:pic>
    </p:spTree>
    <p:extLst>
      <p:ext uri="{BB962C8B-B14F-4D97-AF65-F5344CB8AC3E}">
        <p14:creationId xmlns:p14="http://schemas.microsoft.com/office/powerpoint/2010/main" val="48508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BFC1-4FAE-BC2D-78BA-A2626A776BB6}"/>
              </a:ext>
            </a:extLst>
          </p:cNvPr>
          <p:cNvSpPr>
            <a:spLocks noGrp="1"/>
          </p:cNvSpPr>
          <p:nvPr>
            <p:ph type="title"/>
          </p:nvPr>
        </p:nvSpPr>
        <p:spPr/>
        <p:txBody>
          <a:bodyPr/>
          <a:lstStyle/>
          <a:p>
            <a:r>
              <a:rPr lang="en-IN" dirty="0"/>
              <a:t>Q – Learning Example</a:t>
            </a:r>
          </a:p>
        </p:txBody>
      </p:sp>
      <p:pic>
        <p:nvPicPr>
          <p:cNvPr id="4" name="Picture 3">
            <a:extLst>
              <a:ext uri="{FF2B5EF4-FFF2-40B4-BE49-F238E27FC236}">
                <a16:creationId xmlns:a16="http://schemas.microsoft.com/office/drawing/2014/main" id="{5AC18BB8-2358-A08F-953B-CF4132354708}"/>
              </a:ext>
            </a:extLst>
          </p:cNvPr>
          <p:cNvPicPr>
            <a:picLocks noChangeAspect="1"/>
          </p:cNvPicPr>
          <p:nvPr/>
        </p:nvPicPr>
        <p:blipFill>
          <a:blip r:embed="rId2"/>
          <a:stretch>
            <a:fillRect/>
          </a:stretch>
        </p:blipFill>
        <p:spPr>
          <a:xfrm>
            <a:off x="778280" y="1488762"/>
            <a:ext cx="7649643" cy="4944165"/>
          </a:xfrm>
          <a:prstGeom prst="rect">
            <a:avLst/>
          </a:prstGeom>
        </p:spPr>
      </p:pic>
    </p:spTree>
    <p:extLst>
      <p:ext uri="{BB962C8B-B14F-4D97-AF65-F5344CB8AC3E}">
        <p14:creationId xmlns:p14="http://schemas.microsoft.com/office/powerpoint/2010/main" val="25762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051025-086B-753A-37DE-ED648A34ECF1}"/>
              </a:ext>
            </a:extLst>
          </p:cNvPr>
          <p:cNvSpPr>
            <a:spLocks noGrp="1"/>
          </p:cNvSpPr>
          <p:nvPr>
            <p:ph type="title"/>
          </p:nvPr>
        </p:nvSpPr>
        <p:spPr/>
        <p:txBody>
          <a:bodyPr/>
          <a:lstStyle/>
          <a:p>
            <a:r>
              <a:rPr lang="en-IN" dirty="0"/>
              <a:t>Agent</a:t>
            </a:r>
          </a:p>
        </p:txBody>
      </p:sp>
      <p:sp>
        <p:nvSpPr>
          <p:cNvPr id="4" name="Content Placeholder 3">
            <a:extLst>
              <a:ext uri="{FF2B5EF4-FFF2-40B4-BE49-F238E27FC236}">
                <a16:creationId xmlns:a16="http://schemas.microsoft.com/office/drawing/2014/main" id="{8F081338-853A-617E-63AE-16D30B545C1C}"/>
              </a:ext>
            </a:extLst>
          </p:cNvPr>
          <p:cNvSpPr>
            <a:spLocks noGrp="1"/>
          </p:cNvSpPr>
          <p:nvPr>
            <p:ph idx="1"/>
          </p:nvPr>
        </p:nvSpPr>
        <p:spPr/>
        <p:txBody>
          <a:bodyPr/>
          <a:lstStyle/>
          <a:p>
            <a:pPr>
              <a:buFont typeface="Wingdings" panose="05000000000000000000" pitchFamily="2" charset="2"/>
              <a:buChar char="v"/>
            </a:pPr>
            <a:r>
              <a:rPr lang="en-US" dirty="0"/>
              <a:t>The agent is the entity that learns and takes actions in the environment. It can be a robot, a software program, or any other entity that interacts with the environment.</a:t>
            </a:r>
            <a:endParaRPr lang="en-IN" dirty="0"/>
          </a:p>
        </p:txBody>
      </p:sp>
    </p:spTree>
    <p:extLst>
      <p:ext uri="{BB962C8B-B14F-4D97-AF65-F5344CB8AC3E}">
        <p14:creationId xmlns:p14="http://schemas.microsoft.com/office/powerpoint/2010/main" val="34941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343A8-2140-61E3-8AA9-3E57277FF9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E78B1-CAD2-8FBB-81B8-7589BA06107A}"/>
              </a:ext>
            </a:extLst>
          </p:cNvPr>
          <p:cNvSpPr>
            <a:spLocks noGrp="1"/>
          </p:cNvSpPr>
          <p:nvPr>
            <p:ph type="title"/>
          </p:nvPr>
        </p:nvSpPr>
        <p:spPr/>
        <p:txBody>
          <a:bodyPr/>
          <a:lstStyle/>
          <a:p>
            <a:r>
              <a:rPr lang="en-IN" dirty="0"/>
              <a:t>Q – Learning Example</a:t>
            </a:r>
          </a:p>
        </p:txBody>
      </p:sp>
      <p:pic>
        <p:nvPicPr>
          <p:cNvPr id="4" name="Picture 3">
            <a:extLst>
              <a:ext uri="{FF2B5EF4-FFF2-40B4-BE49-F238E27FC236}">
                <a16:creationId xmlns:a16="http://schemas.microsoft.com/office/drawing/2014/main" id="{8FAE8D58-0C4D-0AB2-584E-C8CD12F4F9D8}"/>
              </a:ext>
            </a:extLst>
          </p:cNvPr>
          <p:cNvPicPr>
            <a:picLocks noChangeAspect="1"/>
          </p:cNvPicPr>
          <p:nvPr/>
        </p:nvPicPr>
        <p:blipFill>
          <a:blip r:embed="rId2"/>
          <a:stretch>
            <a:fillRect/>
          </a:stretch>
        </p:blipFill>
        <p:spPr>
          <a:xfrm>
            <a:off x="786042" y="1495936"/>
            <a:ext cx="8487960" cy="2429214"/>
          </a:xfrm>
          <a:prstGeom prst="rect">
            <a:avLst/>
          </a:prstGeom>
        </p:spPr>
      </p:pic>
      <p:pic>
        <p:nvPicPr>
          <p:cNvPr id="6" name="Picture 5">
            <a:extLst>
              <a:ext uri="{FF2B5EF4-FFF2-40B4-BE49-F238E27FC236}">
                <a16:creationId xmlns:a16="http://schemas.microsoft.com/office/drawing/2014/main" id="{2CB33541-0150-38A9-F8E5-E9F6B90121B8}"/>
              </a:ext>
            </a:extLst>
          </p:cNvPr>
          <p:cNvPicPr>
            <a:picLocks noChangeAspect="1"/>
          </p:cNvPicPr>
          <p:nvPr/>
        </p:nvPicPr>
        <p:blipFill>
          <a:blip r:embed="rId3"/>
          <a:stretch>
            <a:fillRect/>
          </a:stretch>
        </p:blipFill>
        <p:spPr>
          <a:xfrm>
            <a:off x="1183806" y="4104976"/>
            <a:ext cx="6877844" cy="1715648"/>
          </a:xfrm>
          <a:prstGeom prst="rect">
            <a:avLst/>
          </a:prstGeom>
        </p:spPr>
      </p:pic>
    </p:spTree>
    <p:extLst>
      <p:ext uri="{BB962C8B-B14F-4D97-AF65-F5344CB8AC3E}">
        <p14:creationId xmlns:p14="http://schemas.microsoft.com/office/powerpoint/2010/main" val="2579732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3186-CA0D-F016-11D1-688D67780376}"/>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DFA4162-6E65-2F08-7FCE-968B3B02AFF8}"/>
              </a:ext>
            </a:extLst>
          </p:cNvPr>
          <p:cNvSpPr>
            <a:spLocks noGrp="1"/>
          </p:cNvSpPr>
          <p:nvPr>
            <p:ph idx="1"/>
          </p:nvPr>
        </p:nvSpPr>
        <p:spPr/>
        <p:txBody>
          <a:bodyPr/>
          <a:lstStyle/>
          <a:p>
            <a:r>
              <a:rPr lang="en-US" b="1" dirty="0"/>
              <a:t>Model-Free: </a:t>
            </a:r>
            <a:r>
              <a:rPr lang="en-US" dirty="0"/>
              <a:t>Q-learning doesn’t require a model of the environment (no need to know the transition probabilities or reward function), making it suitable for many real-world problems.</a:t>
            </a:r>
          </a:p>
          <a:p>
            <a:r>
              <a:rPr lang="en-US" b="1" dirty="0"/>
              <a:t>Off-Policy: </a:t>
            </a:r>
            <a:r>
              <a:rPr lang="en-US" dirty="0"/>
              <a:t>The agent can learn the optimal policy even while exploring (using random actions), as Q-learning is an off-policy algorithm. It learns the optimal policy independently of the actual actions taken during exploration.</a:t>
            </a:r>
            <a:endParaRPr lang="en-IN" dirty="0"/>
          </a:p>
        </p:txBody>
      </p:sp>
    </p:spTree>
    <p:extLst>
      <p:ext uri="{BB962C8B-B14F-4D97-AF65-F5344CB8AC3E}">
        <p14:creationId xmlns:p14="http://schemas.microsoft.com/office/powerpoint/2010/main" val="1797474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4AB4-158C-952B-6807-887FC9750FBC}"/>
              </a:ext>
            </a:extLst>
          </p:cNvPr>
          <p:cNvSpPr>
            <a:spLocks noGrp="1"/>
          </p:cNvSpPr>
          <p:nvPr>
            <p:ph type="title"/>
          </p:nvPr>
        </p:nvSpPr>
        <p:spPr/>
        <p:txBody>
          <a:bodyPr/>
          <a:lstStyle/>
          <a:p>
            <a:r>
              <a:rPr lang="en-IN" dirty="0"/>
              <a:t>Limitations </a:t>
            </a:r>
          </a:p>
        </p:txBody>
      </p:sp>
      <p:sp>
        <p:nvSpPr>
          <p:cNvPr id="3" name="Content Placeholder 2">
            <a:extLst>
              <a:ext uri="{FF2B5EF4-FFF2-40B4-BE49-F238E27FC236}">
                <a16:creationId xmlns:a16="http://schemas.microsoft.com/office/drawing/2014/main" id="{0CC27CBB-0CF5-58F6-0B4A-4F7C79DA605A}"/>
              </a:ext>
            </a:extLst>
          </p:cNvPr>
          <p:cNvSpPr>
            <a:spLocks noGrp="1"/>
          </p:cNvSpPr>
          <p:nvPr>
            <p:ph idx="1"/>
          </p:nvPr>
        </p:nvSpPr>
        <p:spPr/>
        <p:txBody>
          <a:bodyPr/>
          <a:lstStyle/>
          <a:p>
            <a:r>
              <a:rPr lang="en-US" b="1" dirty="0"/>
              <a:t>State-Action Space Size</a:t>
            </a:r>
            <a:r>
              <a:rPr lang="en-US" dirty="0"/>
              <a:t>: In environments with large state-action spaces, storing and updating Q-values for every state-action pair becomes infeasible. This leads to the use of function approximation methods like deep Q-networks (DQN) in larger, more complex environments.</a:t>
            </a:r>
          </a:p>
          <a:p>
            <a:r>
              <a:rPr lang="en-US" b="1" dirty="0"/>
              <a:t>Exploration</a:t>
            </a:r>
            <a:r>
              <a:rPr lang="en-US" dirty="0"/>
              <a:t>: While the ε-greedy method is simple and effective, it may not always lead to efficient exploration. Advanced exploration strategies may be needed in more complex environments.</a:t>
            </a:r>
            <a:endParaRPr lang="en-IN" dirty="0"/>
          </a:p>
        </p:txBody>
      </p:sp>
    </p:spTree>
    <p:extLst>
      <p:ext uri="{BB962C8B-B14F-4D97-AF65-F5344CB8AC3E}">
        <p14:creationId xmlns:p14="http://schemas.microsoft.com/office/powerpoint/2010/main" val="1452551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331A-9847-9872-9C38-FBBFFB732D42}"/>
              </a:ext>
            </a:extLst>
          </p:cNvPr>
          <p:cNvSpPr>
            <a:spLocks noGrp="1"/>
          </p:cNvSpPr>
          <p:nvPr>
            <p:ph type="title"/>
          </p:nvPr>
        </p:nvSpPr>
        <p:spPr/>
        <p:txBody>
          <a:bodyPr/>
          <a:lstStyle/>
          <a:p>
            <a:r>
              <a:rPr lang="en-IN" dirty="0"/>
              <a:t>SARSA (On Policy)</a:t>
            </a:r>
          </a:p>
        </p:txBody>
      </p:sp>
      <p:sp>
        <p:nvSpPr>
          <p:cNvPr id="3" name="Content Placeholder 2">
            <a:extLst>
              <a:ext uri="{FF2B5EF4-FFF2-40B4-BE49-F238E27FC236}">
                <a16:creationId xmlns:a16="http://schemas.microsoft.com/office/drawing/2014/main" id="{F331B003-1F92-7510-3315-71C931A7C360}"/>
              </a:ext>
            </a:extLst>
          </p:cNvPr>
          <p:cNvSpPr>
            <a:spLocks noGrp="1"/>
          </p:cNvSpPr>
          <p:nvPr>
            <p:ph idx="1"/>
          </p:nvPr>
        </p:nvSpPr>
        <p:spPr/>
        <p:txBody>
          <a:bodyPr/>
          <a:lstStyle/>
          <a:p>
            <a:r>
              <a:rPr lang="en-US" b="1" dirty="0"/>
              <a:t>SARSA</a:t>
            </a:r>
            <a:r>
              <a:rPr lang="en-US" dirty="0"/>
              <a:t> (State-Action-Reward-State-Action) is an on-policy reinforcement learning algorithm. It updates the Q-value based on the current state-action pair, the reward received, and the next state-action pair. </a:t>
            </a:r>
          </a:p>
          <a:p>
            <a:r>
              <a:rPr lang="en-US" dirty="0"/>
              <a:t>Unlike Q-learning (which is off-policy), SARSA updates the Q-value using the actual action taken by the agent (following its policy), not the best possible future action. The update rule is:</a:t>
            </a:r>
            <a:endParaRPr lang="en-IN" dirty="0"/>
          </a:p>
        </p:txBody>
      </p:sp>
      <p:pic>
        <p:nvPicPr>
          <p:cNvPr id="5" name="Picture 4">
            <a:extLst>
              <a:ext uri="{FF2B5EF4-FFF2-40B4-BE49-F238E27FC236}">
                <a16:creationId xmlns:a16="http://schemas.microsoft.com/office/drawing/2014/main" id="{BF1279CE-ADA3-5929-BCFB-09B9D2FF16CF}"/>
              </a:ext>
            </a:extLst>
          </p:cNvPr>
          <p:cNvPicPr>
            <a:picLocks noChangeAspect="1"/>
          </p:cNvPicPr>
          <p:nvPr/>
        </p:nvPicPr>
        <p:blipFill>
          <a:blip r:embed="rId2"/>
          <a:stretch>
            <a:fillRect/>
          </a:stretch>
        </p:blipFill>
        <p:spPr>
          <a:xfrm>
            <a:off x="2917998" y="4249181"/>
            <a:ext cx="4820323" cy="543001"/>
          </a:xfrm>
          <a:prstGeom prst="rect">
            <a:avLst/>
          </a:prstGeom>
        </p:spPr>
      </p:pic>
    </p:spTree>
    <p:extLst>
      <p:ext uri="{BB962C8B-B14F-4D97-AF65-F5344CB8AC3E}">
        <p14:creationId xmlns:p14="http://schemas.microsoft.com/office/powerpoint/2010/main" val="3797947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0DC6-016D-80DF-A5C1-990F8B1A26AE}"/>
              </a:ext>
            </a:extLst>
          </p:cNvPr>
          <p:cNvSpPr>
            <a:spLocks noGrp="1"/>
          </p:cNvSpPr>
          <p:nvPr>
            <p:ph type="title"/>
          </p:nvPr>
        </p:nvSpPr>
        <p:spPr/>
        <p:txBody>
          <a:bodyPr/>
          <a:lstStyle/>
          <a:p>
            <a:r>
              <a:rPr lang="en-IN" dirty="0"/>
              <a:t>SARSA Steps</a:t>
            </a:r>
          </a:p>
        </p:txBody>
      </p:sp>
      <p:sp>
        <p:nvSpPr>
          <p:cNvPr id="8" name="Content Placeholder 7">
            <a:extLst>
              <a:ext uri="{FF2B5EF4-FFF2-40B4-BE49-F238E27FC236}">
                <a16:creationId xmlns:a16="http://schemas.microsoft.com/office/drawing/2014/main" id="{22B565A5-0E74-A8F8-AE23-C75C79855FE3}"/>
              </a:ext>
            </a:extLst>
          </p:cNvPr>
          <p:cNvSpPr>
            <a:spLocks noGrp="1"/>
          </p:cNvSpPr>
          <p:nvPr>
            <p:ph idx="1"/>
          </p:nvPr>
        </p:nvSpPr>
        <p:spPr/>
        <p:txBody>
          <a:bodyPr/>
          <a:lstStyle/>
          <a:p>
            <a:r>
              <a:rPr lang="en-US" b="1" dirty="0"/>
              <a:t>Initialize</a:t>
            </a:r>
            <a:r>
              <a:rPr lang="en-US" dirty="0"/>
              <a:t>: Start by initializing the Q-table (action-value table). Each state-action pair will have an associated value that the agent will learn.</a:t>
            </a:r>
          </a:p>
          <a:p>
            <a:r>
              <a:rPr lang="en-US" b="1" dirty="0"/>
              <a:t>Choose an action</a:t>
            </a:r>
            <a:r>
              <a:rPr lang="en-US" dirty="0"/>
              <a:t>: Select an action using an exploration-exploitation strategy (like epsilon-greedy).</a:t>
            </a:r>
          </a:p>
          <a:p>
            <a:r>
              <a:rPr lang="en-US" b="1" dirty="0"/>
              <a:t>Take action</a:t>
            </a:r>
            <a:r>
              <a:rPr lang="en-US" dirty="0"/>
              <a:t>: Execute the action, observe the reward and the next state.</a:t>
            </a:r>
          </a:p>
          <a:p>
            <a:r>
              <a:rPr lang="en-US" b="1" dirty="0"/>
              <a:t>Update Q-value</a:t>
            </a:r>
            <a:r>
              <a:rPr lang="en-US" dirty="0"/>
              <a:t>: Update the Q-value for the current state-action pair based on the observed reward and the next state-action pair.</a:t>
            </a:r>
            <a:endParaRPr lang="en-IN" dirty="0"/>
          </a:p>
        </p:txBody>
      </p:sp>
    </p:spTree>
    <p:extLst>
      <p:ext uri="{BB962C8B-B14F-4D97-AF65-F5344CB8AC3E}">
        <p14:creationId xmlns:p14="http://schemas.microsoft.com/office/powerpoint/2010/main" val="2000295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3F08-D9AC-94AB-5948-9AB81BEA70FC}"/>
              </a:ext>
            </a:extLst>
          </p:cNvPr>
          <p:cNvSpPr>
            <a:spLocks noGrp="1"/>
          </p:cNvSpPr>
          <p:nvPr>
            <p:ph type="title"/>
          </p:nvPr>
        </p:nvSpPr>
        <p:spPr/>
        <p:txBody>
          <a:bodyPr/>
          <a:lstStyle/>
          <a:p>
            <a:r>
              <a:rPr lang="en-IN" dirty="0"/>
              <a:t>Update Formula</a:t>
            </a:r>
          </a:p>
        </p:txBody>
      </p:sp>
      <p:pic>
        <p:nvPicPr>
          <p:cNvPr id="5" name="Picture 4">
            <a:extLst>
              <a:ext uri="{FF2B5EF4-FFF2-40B4-BE49-F238E27FC236}">
                <a16:creationId xmlns:a16="http://schemas.microsoft.com/office/drawing/2014/main" id="{1403D262-96CF-AB8A-9E6A-F2FF9CD0E987}"/>
              </a:ext>
            </a:extLst>
          </p:cNvPr>
          <p:cNvPicPr>
            <a:picLocks noChangeAspect="1"/>
          </p:cNvPicPr>
          <p:nvPr/>
        </p:nvPicPr>
        <p:blipFill>
          <a:blip r:embed="rId2"/>
          <a:stretch>
            <a:fillRect/>
          </a:stretch>
        </p:blipFill>
        <p:spPr>
          <a:xfrm>
            <a:off x="889224" y="2075051"/>
            <a:ext cx="8501664" cy="3626124"/>
          </a:xfrm>
          <a:prstGeom prst="rect">
            <a:avLst/>
          </a:prstGeom>
        </p:spPr>
      </p:pic>
    </p:spTree>
    <p:extLst>
      <p:ext uri="{BB962C8B-B14F-4D97-AF65-F5344CB8AC3E}">
        <p14:creationId xmlns:p14="http://schemas.microsoft.com/office/powerpoint/2010/main" val="350816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94C4-EE95-F153-F6C1-D2AD0A866384}"/>
              </a:ext>
            </a:extLst>
          </p:cNvPr>
          <p:cNvSpPr>
            <a:spLocks noGrp="1"/>
          </p:cNvSpPr>
          <p:nvPr>
            <p:ph type="title"/>
          </p:nvPr>
        </p:nvSpPr>
        <p:spPr/>
        <p:txBody>
          <a:bodyPr/>
          <a:lstStyle/>
          <a:p>
            <a:r>
              <a:rPr lang="en-IN" dirty="0"/>
              <a:t>Simple Example</a:t>
            </a:r>
          </a:p>
        </p:txBody>
      </p:sp>
      <p:sp>
        <p:nvSpPr>
          <p:cNvPr id="3" name="Content Placeholder 2">
            <a:extLst>
              <a:ext uri="{FF2B5EF4-FFF2-40B4-BE49-F238E27FC236}">
                <a16:creationId xmlns:a16="http://schemas.microsoft.com/office/drawing/2014/main" id="{D8E49F77-2056-D37C-AC60-1AC6C4A85142}"/>
              </a:ext>
            </a:extLst>
          </p:cNvPr>
          <p:cNvSpPr>
            <a:spLocks noGrp="1"/>
          </p:cNvSpPr>
          <p:nvPr>
            <p:ph idx="1"/>
          </p:nvPr>
        </p:nvSpPr>
        <p:spPr>
          <a:xfrm>
            <a:off x="558462" y="1488613"/>
            <a:ext cx="8596668" cy="3880773"/>
          </a:xfrm>
        </p:spPr>
        <p:txBody>
          <a:bodyPr/>
          <a:lstStyle/>
          <a:p>
            <a:r>
              <a:rPr lang="en-US" dirty="0"/>
              <a:t>Imagine a 4x4 grid where:</a:t>
            </a:r>
          </a:p>
          <a:p>
            <a:pPr lvl="1">
              <a:buFont typeface="Arial" panose="020B0604020202020204" pitchFamily="34" charset="0"/>
              <a:buChar char="•"/>
            </a:pPr>
            <a:r>
              <a:rPr lang="en-US" dirty="0"/>
              <a:t>Each cell represents a state.</a:t>
            </a:r>
          </a:p>
          <a:p>
            <a:pPr lvl="1">
              <a:buFont typeface="Arial" panose="020B0604020202020204" pitchFamily="34" charset="0"/>
              <a:buChar char="•"/>
            </a:pPr>
            <a:r>
              <a:rPr lang="en-US" dirty="0"/>
              <a:t>The agent (let’s call it “Robo”) can move up, down, left, or right.</a:t>
            </a:r>
          </a:p>
          <a:p>
            <a:pPr lvl="1">
              <a:buFont typeface="Arial" panose="020B0604020202020204" pitchFamily="34" charset="0"/>
              <a:buChar char="•"/>
            </a:pPr>
            <a:r>
              <a:rPr lang="en-US" dirty="0"/>
              <a:t>Robo’s goal is to reach a specific target cell in the grid to receive a reward.</a:t>
            </a:r>
          </a:p>
          <a:p>
            <a:pPr lvl="1">
              <a:buFont typeface="Arial" panose="020B0604020202020204" pitchFamily="34" charset="0"/>
              <a:buChar char="•"/>
            </a:pPr>
            <a:r>
              <a:rPr lang="en-US" dirty="0"/>
              <a:t>Moving to the target cell gives Robo a reward of +1, while each step incurs a small penalty of -0.1 to encourage Robo to find the shortest path.</a:t>
            </a:r>
          </a:p>
          <a:p>
            <a:pPr lvl="1">
              <a:buFont typeface="Arial" panose="020B0604020202020204" pitchFamily="34" charset="0"/>
              <a:buChar char="•"/>
            </a:pPr>
            <a:r>
              <a:rPr lang="en-US" dirty="0"/>
              <a:t>If Robo tries to move out of the grid boundaries, it remains in the same cell with no reward.</a:t>
            </a:r>
          </a:p>
          <a:p>
            <a:endParaRPr lang="en-IN" dirty="0"/>
          </a:p>
        </p:txBody>
      </p:sp>
      <p:pic>
        <p:nvPicPr>
          <p:cNvPr id="5" name="Picture 4">
            <a:extLst>
              <a:ext uri="{FF2B5EF4-FFF2-40B4-BE49-F238E27FC236}">
                <a16:creationId xmlns:a16="http://schemas.microsoft.com/office/drawing/2014/main" id="{2BBBD656-B9FA-FFF6-F771-CEDBA9694AF6}"/>
              </a:ext>
            </a:extLst>
          </p:cNvPr>
          <p:cNvPicPr>
            <a:picLocks noChangeAspect="1"/>
          </p:cNvPicPr>
          <p:nvPr/>
        </p:nvPicPr>
        <p:blipFill>
          <a:blip r:embed="rId2"/>
          <a:stretch>
            <a:fillRect/>
          </a:stretch>
        </p:blipFill>
        <p:spPr>
          <a:xfrm>
            <a:off x="1304066" y="4533034"/>
            <a:ext cx="1390844" cy="1486107"/>
          </a:xfrm>
          <a:prstGeom prst="rect">
            <a:avLst/>
          </a:prstGeom>
        </p:spPr>
      </p:pic>
      <p:pic>
        <p:nvPicPr>
          <p:cNvPr id="7" name="Picture 6">
            <a:extLst>
              <a:ext uri="{FF2B5EF4-FFF2-40B4-BE49-F238E27FC236}">
                <a16:creationId xmlns:a16="http://schemas.microsoft.com/office/drawing/2014/main" id="{1DDD4B4F-3238-6FC7-19F0-D02B2CC5E202}"/>
              </a:ext>
            </a:extLst>
          </p:cNvPr>
          <p:cNvPicPr>
            <a:picLocks noChangeAspect="1"/>
          </p:cNvPicPr>
          <p:nvPr/>
        </p:nvPicPr>
        <p:blipFill>
          <a:blip r:embed="rId3"/>
          <a:stretch>
            <a:fillRect/>
          </a:stretch>
        </p:blipFill>
        <p:spPr>
          <a:xfrm>
            <a:off x="3364301" y="4533034"/>
            <a:ext cx="4439270" cy="1228896"/>
          </a:xfrm>
          <a:prstGeom prst="rect">
            <a:avLst/>
          </a:prstGeom>
        </p:spPr>
      </p:pic>
    </p:spTree>
    <p:extLst>
      <p:ext uri="{BB962C8B-B14F-4D97-AF65-F5344CB8AC3E}">
        <p14:creationId xmlns:p14="http://schemas.microsoft.com/office/powerpoint/2010/main" val="213777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8264-9945-3716-FF0C-474934EA6A03}"/>
              </a:ext>
            </a:extLst>
          </p:cNvPr>
          <p:cNvSpPr>
            <a:spLocks noGrp="1"/>
          </p:cNvSpPr>
          <p:nvPr>
            <p:ph type="title"/>
          </p:nvPr>
        </p:nvSpPr>
        <p:spPr/>
        <p:txBody>
          <a:bodyPr/>
          <a:lstStyle/>
          <a:p>
            <a:r>
              <a:rPr lang="en-IN" dirty="0"/>
              <a:t>STEP 1</a:t>
            </a:r>
          </a:p>
        </p:txBody>
      </p:sp>
      <p:pic>
        <p:nvPicPr>
          <p:cNvPr id="5" name="Picture 4">
            <a:extLst>
              <a:ext uri="{FF2B5EF4-FFF2-40B4-BE49-F238E27FC236}">
                <a16:creationId xmlns:a16="http://schemas.microsoft.com/office/drawing/2014/main" id="{A75B9CFE-B686-4928-57CA-C86D5A66EC65}"/>
              </a:ext>
            </a:extLst>
          </p:cNvPr>
          <p:cNvPicPr>
            <a:picLocks noChangeAspect="1"/>
          </p:cNvPicPr>
          <p:nvPr/>
        </p:nvPicPr>
        <p:blipFill>
          <a:blip r:embed="rId2"/>
          <a:stretch>
            <a:fillRect/>
          </a:stretch>
        </p:blipFill>
        <p:spPr>
          <a:xfrm>
            <a:off x="1101527" y="2013750"/>
            <a:ext cx="10116962" cy="3086531"/>
          </a:xfrm>
          <a:prstGeom prst="rect">
            <a:avLst/>
          </a:prstGeom>
        </p:spPr>
      </p:pic>
    </p:spTree>
    <p:extLst>
      <p:ext uri="{BB962C8B-B14F-4D97-AF65-F5344CB8AC3E}">
        <p14:creationId xmlns:p14="http://schemas.microsoft.com/office/powerpoint/2010/main" val="1684766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196B-7EFD-883D-31FE-B78F1E9ED485}"/>
              </a:ext>
            </a:extLst>
          </p:cNvPr>
          <p:cNvSpPr>
            <a:spLocks noGrp="1"/>
          </p:cNvSpPr>
          <p:nvPr>
            <p:ph type="title"/>
          </p:nvPr>
        </p:nvSpPr>
        <p:spPr/>
        <p:txBody>
          <a:bodyPr/>
          <a:lstStyle/>
          <a:p>
            <a:r>
              <a:rPr lang="en-IN" dirty="0"/>
              <a:t>STEP 2</a:t>
            </a:r>
          </a:p>
        </p:txBody>
      </p:sp>
      <p:pic>
        <p:nvPicPr>
          <p:cNvPr id="4" name="Picture 3">
            <a:extLst>
              <a:ext uri="{FF2B5EF4-FFF2-40B4-BE49-F238E27FC236}">
                <a16:creationId xmlns:a16="http://schemas.microsoft.com/office/drawing/2014/main" id="{9DE79F00-08FF-93C1-F930-A83DFE84ED8B}"/>
              </a:ext>
            </a:extLst>
          </p:cNvPr>
          <p:cNvPicPr>
            <a:picLocks noChangeAspect="1"/>
          </p:cNvPicPr>
          <p:nvPr/>
        </p:nvPicPr>
        <p:blipFill>
          <a:blip r:embed="rId2"/>
          <a:stretch>
            <a:fillRect/>
          </a:stretch>
        </p:blipFill>
        <p:spPr>
          <a:xfrm>
            <a:off x="824833" y="1770686"/>
            <a:ext cx="8640381" cy="2896004"/>
          </a:xfrm>
          <a:prstGeom prst="rect">
            <a:avLst/>
          </a:prstGeom>
        </p:spPr>
      </p:pic>
    </p:spTree>
    <p:extLst>
      <p:ext uri="{BB962C8B-B14F-4D97-AF65-F5344CB8AC3E}">
        <p14:creationId xmlns:p14="http://schemas.microsoft.com/office/powerpoint/2010/main" val="3818068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FCEA-7AF5-56B3-718C-B5D80E3E40F3}"/>
              </a:ext>
            </a:extLst>
          </p:cNvPr>
          <p:cNvSpPr>
            <a:spLocks noGrp="1"/>
          </p:cNvSpPr>
          <p:nvPr>
            <p:ph type="title"/>
          </p:nvPr>
        </p:nvSpPr>
        <p:spPr/>
        <p:txBody>
          <a:bodyPr/>
          <a:lstStyle/>
          <a:p>
            <a:r>
              <a:rPr lang="en-IN" dirty="0"/>
              <a:t>STEP 2</a:t>
            </a:r>
          </a:p>
        </p:txBody>
      </p:sp>
      <p:pic>
        <p:nvPicPr>
          <p:cNvPr id="4" name="Picture 3">
            <a:extLst>
              <a:ext uri="{FF2B5EF4-FFF2-40B4-BE49-F238E27FC236}">
                <a16:creationId xmlns:a16="http://schemas.microsoft.com/office/drawing/2014/main" id="{35521095-777F-BC7C-B1AE-EE24886EB5A1}"/>
              </a:ext>
            </a:extLst>
          </p:cNvPr>
          <p:cNvPicPr>
            <a:picLocks noChangeAspect="1"/>
          </p:cNvPicPr>
          <p:nvPr/>
        </p:nvPicPr>
        <p:blipFill>
          <a:blip r:embed="rId2"/>
          <a:stretch>
            <a:fillRect/>
          </a:stretch>
        </p:blipFill>
        <p:spPr>
          <a:xfrm>
            <a:off x="746860" y="1695208"/>
            <a:ext cx="11245937" cy="3306560"/>
          </a:xfrm>
          <a:prstGeom prst="rect">
            <a:avLst/>
          </a:prstGeom>
        </p:spPr>
      </p:pic>
    </p:spTree>
    <p:extLst>
      <p:ext uri="{BB962C8B-B14F-4D97-AF65-F5344CB8AC3E}">
        <p14:creationId xmlns:p14="http://schemas.microsoft.com/office/powerpoint/2010/main" val="48034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B750-FC31-BEB1-1817-0CB9FE5D2BB1}"/>
              </a:ext>
            </a:extLst>
          </p:cNvPr>
          <p:cNvSpPr>
            <a:spLocks noGrp="1"/>
          </p:cNvSpPr>
          <p:nvPr>
            <p:ph type="title"/>
          </p:nvPr>
        </p:nvSpPr>
        <p:spPr/>
        <p:txBody>
          <a:bodyPr/>
          <a:lstStyle/>
          <a:p>
            <a:r>
              <a:rPr lang="en-IN" dirty="0"/>
              <a:t>Environment</a:t>
            </a:r>
          </a:p>
        </p:txBody>
      </p:sp>
      <p:sp>
        <p:nvSpPr>
          <p:cNvPr id="3" name="Content Placeholder 2">
            <a:extLst>
              <a:ext uri="{FF2B5EF4-FFF2-40B4-BE49-F238E27FC236}">
                <a16:creationId xmlns:a16="http://schemas.microsoft.com/office/drawing/2014/main" id="{D85A96A3-14A7-60AB-BAFC-45BF9C67B0FA}"/>
              </a:ext>
            </a:extLst>
          </p:cNvPr>
          <p:cNvSpPr>
            <a:spLocks noGrp="1"/>
          </p:cNvSpPr>
          <p:nvPr>
            <p:ph idx="1"/>
          </p:nvPr>
        </p:nvSpPr>
        <p:spPr/>
        <p:txBody>
          <a:bodyPr/>
          <a:lstStyle/>
          <a:p>
            <a:pPr>
              <a:buFont typeface="Wingdings" panose="05000000000000000000" pitchFamily="2" charset="2"/>
              <a:buChar char="v"/>
            </a:pPr>
            <a:r>
              <a:rPr lang="en-US" dirty="0"/>
              <a:t>The environment is where the agent operates. It can be a physical environment, a simulated environment, or a combination of both. </a:t>
            </a:r>
          </a:p>
          <a:p>
            <a:pPr>
              <a:buFont typeface="Wingdings" panose="05000000000000000000" pitchFamily="2" charset="2"/>
              <a:buChar char="v"/>
            </a:pPr>
            <a:r>
              <a:rPr lang="en-US" dirty="0"/>
              <a:t>The environment provides feedback to the agent in the form of rewards or penalties based on the agent’s actions.</a:t>
            </a:r>
            <a:endParaRPr lang="en-IN" dirty="0"/>
          </a:p>
        </p:txBody>
      </p:sp>
    </p:spTree>
    <p:extLst>
      <p:ext uri="{BB962C8B-B14F-4D97-AF65-F5344CB8AC3E}">
        <p14:creationId xmlns:p14="http://schemas.microsoft.com/office/powerpoint/2010/main" val="380351755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D471-F4F1-6A13-FD23-EAC1B3309CB6}"/>
              </a:ext>
            </a:extLst>
          </p:cNvPr>
          <p:cNvSpPr>
            <a:spLocks noGrp="1"/>
          </p:cNvSpPr>
          <p:nvPr>
            <p:ph type="title"/>
          </p:nvPr>
        </p:nvSpPr>
        <p:spPr/>
        <p:txBody>
          <a:bodyPr/>
          <a:lstStyle/>
          <a:p>
            <a:r>
              <a:rPr lang="en-IN" dirty="0"/>
              <a:t>STEP 3</a:t>
            </a:r>
          </a:p>
        </p:txBody>
      </p:sp>
      <p:pic>
        <p:nvPicPr>
          <p:cNvPr id="4" name="Picture 3">
            <a:extLst>
              <a:ext uri="{FF2B5EF4-FFF2-40B4-BE49-F238E27FC236}">
                <a16:creationId xmlns:a16="http://schemas.microsoft.com/office/drawing/2014/main" id="{0FC95F3D-7D6F-0214-409E-D099EBE887A9}"/>
              </a:ext>
            </a:extLst>
          </p:cNvPr>
          <p:cNvPicPr>
            <a:picLocks noChangeAspect="1"/>
          </p:cNvPicPr>
          <p:nvPr/>
        </p:nvPicPr>
        <p:blipFill>
          <a:blip r:embed="rId2"/>
          <a:stretch>
            <a:fillRect/>
          </a:stretch>
        </p:blipFill>
        <p:spPr>
          <a:xfrm>
            <a:off x="760347" y="2190720"/>
            <a:ext cx="10031225" cy="3153215"/>
          </a:xfrm>
          <a:prstGeom prst="rect">
            <a:avLst/>
          </a:prstGeom>
        </p:spPr>
      </p:pic>
    </p:spTree>
    <p:extLst>
      <p:ext uri="{BB962C8B-B14F-4D97-AF65-F5344CB8AC3E}">
        <p14:creationId xmlns:p14="http://schemas.microsoft.com/office/powerpoint/2010/main" val="1926901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A56C-7C03-6A77-7504-6F177AF4A906}"/>
              </a:ext>
            </a:extLst>
          </p:cNvPr>
          <p:cNvSpPr>
            <a:spLocks noGrp="1"/>
          </p:cNvSpPr>
          <p:nvPr>
            <p:ph type="title"/>
          </p:nvPr>
        </p:nvSpPr>
        <p:spPr/>
        <p:txBody>
          <a:bodyPr/>
          <a:lstStyle/>
          <a:p>
            <a:r>
              <a:rPr lang="en-IN" dirty="0"/>
              <a:t>Deep Q Network</a:t>
            </a:r>
          </a:p>
        </p:txBody>
      </p:sp>
      <p:sp>
        <p:nvSpPr>
          <p:cNvPr id="5" name="Content Placeholder 4">
            <a:extLst>
              <a:ext uri="{FF2B5EF4-FFF2-40B4-BE49-F238E27FC236}">
                <a16:creationId xmlns:a16="http://schemas.microsoft.com/office/drawing/2014/main" id="{1889E329-5A1E-F97B-9C30-E9685874694C}"/>
              </a:ext>
            </a:extLst>
          </p:cNvPr>
          <p:cNvSpPr>
            <a:spLocks noGrp="1"/>
          </p:cNvSpPr>
          <p:nvPr>
            <p:ph idx="1"/>
          </p:nvPr>
        </p:nvSpPr>
        <p:spPr/>
        <p:txBody>
          <a:bodyPr>
            <a:normAutofit/>
          </a:bodyPr>
          <a:lstStyle/>
          <a:p>
            <a:endParaRPr lang="en-US" dirty="0"/>
          </a:p>
          <a:p>
            <a:r>
              <a:rPr lang="en-US" dirty="0"/>
              <a:t>Deep Q-Learning (DQL), extends Q-Learning with a neural network to approximate the Q-values.</a:t>
            </a:r>
          </a:p>
          <a:p>
            <a:r>
              <a:rPr lang="en-US" b="1" dirty="0"/>
              <a:t>Initialize the Replay Memory</a:t>
            </a:r>
            <a:r>
              <a:rPr lang="en-US" dirty="0"/>
              <a:t>: Store experience tuples (state, action, reward, </a:t>
            </a:r>
            <a:r>
              <a:rPr lang="en-US" dirty="0" err="1"/>
              <a:t>next_state</a:t>
            </a:r>
            <a:r>
              <a:rPr lang="en-US" dirty="0"/>
              <a:t>, done) to sample from while training.</a:t>
            </a:r>
          </a:p>
          <a:p>
            <a:r>
              <a:rPr lang="en-US" b="1" dirty="0"/>
              <a:t>Initialize the Q-Network</a:t>
            </a:r>
            <a:r>
              <a:rPr lang="en-US" dirty="0"/>
              <a:t>: A neural network approximates the Q-values for each (state, action) pair.</a:t>
            </a:r>
          </a:p>
          <a:p>
            <a:r>
              <a:rPr lang="en-US" b="1" dirty="0"/>
              <a:t>Train</a:t>
            </a:r>
            <a:r>
              <a:rPr lang="en-US" dirty="0"/>
              <a:t>: At each step, store experiences in the memory, sample a batch, and train the Q-network using the Bellman equation to approximate Q-values.</a:t>
            </a:r>
            <a:endParaRPr lang="en-IN" dirty="0"/>
          </a:p>
        </p:txBody>
      </p:sp>
    </p:spTree>
    <p:extLst>
      <p:ext uri="{BB962C8B-B14F-4D97-AF65-F5344CB8AC3E}">
        <p14:creationId xmlns:p14="http://schemas.microsoft.com/office/powerpoint/2010/main" val="2613620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6B5B-3CED-64CD-2912-CCF7F9BB66F5}"/>
              </a:ext>
            </a:extLst>
          </p:cNvPr>
          <p:cNvSpPr>
            <a:spLocks noGrp="1"/>
          </p:cNvSpPr>
          <p:nvPr>
            <p:ph type="title"/>
          </p:nvPr>
        </p:nvSpPr>
        <p:spPr/>
        <p:txBody>
          <a:bodyPr/>
          <a:lstStyle/>
          <a:p>
            <a:r>
              <a:rPr lang="en-IN" dirty="0"/>
              <a:t>DDPG</a:t>
            </a:r>
          </a:p>
        </p:txBody>
      </p:sp>
      <p:sp>
        <p:nvSpPr>
          <p:cNvPr id="3" name="Content Placeholder 2">
            <a:extLst>
              <a:ext uri="{FF2B5EF4-FFF2-40B4-BE49-F238E27FC236}">
                <a16:creationId xmlns:a16="http://schemas.microsoft.com/office/drawing/2014/main" id="{30E9D53E-B8E4-E13D-4B0C-448B9ADA914A}"/>
              </a:ext>
            </a:extLst>
          </p:cNvPr>
          <p:cNvSpPr>
            <a:spLocks noGrp="1"/>
          </p:cNvSpPr>
          <p:nvPr>
            <p:ph idx="1"/>
          </p:nvPr>
        </p:nvSpPr>
        <p:spPr/>
        <p:txBody>
          <a:bodyPr/>
          <a:lstStyle/>
          <a:p>
            <a:r>
              <a:rPr lang="en-US" dirty="0"/>
              <a:t>Deep Deterministic Policy Gradient (DDPG) is an advanced reinforcement learning algorithm that combines ideas from both Deep Q-Learning (DQN) and Policy Gradient (PG) methods. </a:t>
            </a:r>
          </a:p>
          <a:p>
            <a:r>
              <a:rPr lang="en-US" dirty="0"/>
              <a:t>It is designed specifically for environments with continuous action spaces (e.g., robotic control or autonomous driving tasks) where traditional Q-learning methods struggle because they require a finite set of discrete actions.</a:t>
            </a:r>
            <a:endParaRPr lang="en-IN" dirty="0"/>
          </a:p>
        </p:txBody>
      </p:sp>
    </p:spTree>
    <p:extLst>
      <p:ext uri="{BB962C8B-B14F-4D97-AF65-F5344CB8AC3E}">
        <p14:creationId xmlns:p14="http://schemas.microsoft.com/office/powerpoint/2010/main" val="3640390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5033-B2AD-B830-45BA-8F716C65609B}"/>
              </a:ext>
            </a:extLst>
          </p:cNvPr>
          <p:cNvSpPr>
            <a:spLocks noGrp="1"/>
          </p:cNvSpPr>
          <p:nvPr>
            <p:ph type="title"/>
          </p:nvPr>
        </p:nvSpPr>
        <p:spPr/>
        <p:txBody>
          <a:bodyPr/>
          <a:lstStyle/>
          <a:p>
            <a:r>
              <a:rPr lang="en-IN" dirty="0"/>
              <a:t>TRPO</a:t>
            </a:r>
          </a:p>
        </p:txBody>
      </p:sp>
      <p:sp>
        <p:nvSpPr>
          <p:cNvPr id="3" name="Content Placeholder 2">
            <a:extLst>
              <a:ext uri="{FF2B5EF4-FFF2-40B4-BE49-F238E27FC236}">
                <a16:creationId xmlns:a16="http://schemas.microsoft.com/office/drawing/2014/main" id="{3B04A51C-313C-1718-EC1E-280CA3FEBB0D}"/>
              </a:ext>
            </a:extLst>
          </p:cNvPr>
          <p:cNvSpPr>
            <a:spLocks noGrp="1"/>
          </p:cNvSpPr>
          <p:nvPr>
            <p:ph idx="1"/>
          </p:nvPr>
        </p:nvSpPr>
        <p:spPr/>
        <p:txBody>
          <a:bodyPr/>
          <a:lstStyle/>
          <a:p>
            <a:r>
              <a:rPr lang="en-US" dirty="0"/>
              <a:t>Trust Region Policy Optimization (TRPO) is advanced reinforcement learning algorithms primarily used for training agents in complex environments, including continuous action spaces. </a:t>
            </a:r>
          </a:p>
          <a:p>
            <a:r>
              <a:rPr lang="en-US" dirty="0"/>
              <a:t>TRPO was introduced to address the instability of vanilla policy gradient methods. When policy gradients update too aggressively, they can drastically change the policy, causing performance to drop. </a:t>
            </a:r>
          </a:p>
          <a:p>
            <a:r>
              <a:rPr lang="en-US" dirty="0"/>
              <a:t>TRPO introduces a </a:t>
            </a:r>
            <a:r>
              <a:rPr lang="en-US" b="1" dirty="0"/>
              <a:t>trust region</a:t>
            </a:r>
            <a:r>
              <a:rPr lang="en-US" dirty="0"/>
              <a:t> to control the step size in the policy update, ensuring stable and gradual learning.</a:t>
            </a:r>
          </a:p>
          <a:p>
            <a:r>
              <a:rPr lang="en-US" dirty="0"/>
              <a:t>It adds a </a:t>
            </a:r>
            <a:r>
              <a:rPr lang="en-US" b="1" dirty="0"/>
              <a:t>constraint</a:t>
            </a:r>
            <a:r>
              <a:rPr lang="en-US" dirty="0"/>
              <a:t> based on the </a:t>
            </a:r>
            <a:r>
              <a:rPr lang="en-US" dirty="0" err="1"/>
              <a:t>Kullback-Leibler</a:t>
            </a:r>
            <a:r>
              <a:rPr lang="en-US" dirty="0"/>
              <a:t> (KL) divergence to restrict the distance between the old and new policies.</a:t>
            </a:r>
            <a:endParaRPr lang="en-IN" dirty="0"/>
          </a:p>
        </p:txBody>
      </p:sp>
    </p:spTree>
    <p:extLst>
      <p:ext uri="{BB962C8B-B14F-4D97-AF65-F5344CB8AC3E}">
        <p14:creationId xmlns:p14="http://schemas.microsoft.com/office/powerpoint/2010/main" val="1156565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E48F-B6A6-318A-BCAC-B3F03799878E}"/>
              </a:ext>
            </a:extLst>
          </p:cNvPr>
          <p:cNvSpPr>
            <a:spLocks noGrp="1"/>
          </p:cNvSpPr>
          <p:nvPr>
            <p:ph type="title"/>
          </p:nvPr>
        </p:nvSpPr>
        <p:spPr/>
        <p:txBody>
          <a:bodyPr/>
          <a:lstStyle/>
          <a:p>
            <a:r>
              <a:rPr lang="en-IN" dirty="0"/>
              <a:t>Proximal Policy Optimization (PPO)</a:t>
            </a:r>
          </a:p>
        </p:txBody>
      </p:sp>
      <p:sp>
        <p:nvSpPr>
          <p:cNvPr id="3" name="Content Placeholder 2">
            <a:extLst>
              <a:ext uri="{FF2B5EF4-FFF2-40B4-BE49-F238E27FC236}">
                <a16:creationId xmlns:a16="http://schemas.microsoft.com/office/drawing/2014/main" id="{A59B1BC3-C64C-B215-5C51-7088887876E7}"/>
              </a:ext>
            </a:extLst>
          </p:cNvPr>
          <p:cNvSpPr>
            <a:spLocks noGrp="1"/>
          </p:cNvSpPr>
          <p:nvPr>
            <p:ph idx="1"/>
          </p:nvPr>
        </p:nvSpPr>
        <p:spPr/>
        <p:txBody>
          <a:bodyPr/>
          <a:lstStyle/>
          <a:p>
            <a:r>
              <a:rPr lang="en-US" dirty="0"/>
              <a:t>PPO simplifies TRPO by removing the KL-divergence constraint and instead using a clipped objective function. </a:t>
            </a:r>
          </a:p>
          <a:p>
            <a:r>
              <a:rPr lang="en-US" dirty="0"/>
              <a:t>This clipping effectively creates a trust region in a simpler way, avoiding the need for complex optimization procedures like TRPO’s conjugate gradient method.</a:t>
            </a:r>
            <a:endParaRPr lang="en-IN" dirty="0"/>
          </a:p>
        </p:txBody>
      </p:sp>
    </p:spTree>
    <p:extLst>
      <p:ext uri="{BB962C8B-B14F-4D97-AF65-F5344CB8AC3E}">
        <p14:creationId xmlns:p14="http://schemas.microsoft.com/office/powerpoint/2010/main" val="353464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01AA3-4A26-5A1B-D802-4BB0067F1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F403A-FE60-4FF6-C77D-9EAADA760C1A}"/>
              </a:ext>
            </a:extLst>
          </p:cNvPr>
          <p:cNvSpPr>
            <a:spLocks noGrp="1"/>
          </p:cNvSpPr>
          <p:nvPr>
            <p:ph type="title"/>
          </p:nvPr>
        </p:nvSpPr>
        <p:spPr/>
        <p:txBody>
          <a:bodyPr/>
          <a:lstStyle/>
          <a:p>
            <a:r>
              <a:rPr lang="en-IN" dirty="0"/>
              <a:t>State</a:t>
            </a:r>
          </a:p>
        </p:txBody>
      </p:sp>
      <p:sp>
        <p:nvSpPr>
          <p:cNvPr id="3" name="Content Placeholder 2">
            <a:extLst>
              <a:ext uri="{FF2B5EF4-FFF2-40B4-BE49-F238E27FC236}">
                <a16:creationId xmlns:a16="http://schemas.microsoft.com/office/drawing/2014/main" id="{C865607F-F81A-7C4E-2651-CB6E7F204147}"/>
              </a:ext>
            </a:extLst>
          </p:cNvPr>
          <p:cNvSpPr>
            <a:spLocks noGrp="1"/>
          </p:cNvSpPr>
          <p:nvPr>
            <p:ph idx="1"/>
          </p:nvPr>
        </p:nvSpPr>
        <p:spPr/>
        <p:txBody>
          <a:bodyPr/>
          <a:lstStyle/>
          <a:p>
            <a:pPr>
              <a:buFont typeface="Wingdings" panose="05000000000000000000" pitchFamily="2" charset="2"/>
              <a:buChar char="v"/>
            </a:pPr>
            <a:r>
              <a:rPr lang="en-US" dirty="0"/>
              <a:t>The state represents the current situation of the agent in the environment. </a:t>
            </a:r>
          </a:p>
          <a:p>
            <a:pPr>
              <a:buFont typeface="Wingdings" panose="05000000000000000000" pitchFamily="2" charset="2"/>
              <a:buChar char="v"/>
            </a:pPr>
            <a:r>
              <a:rPr lang="en-US" dirty="0"/>
              <a:t>It can include relevant information such as the agent’s location, the presence of obstacles, or any other factors that might impact the agent’s decision-making process.</a:t>
            </a:r>
            <a:endParaRPr lang="en-IN" dirty="0"/>
          </a:p>
        </p:txBody>
      </p:sp>
    </p:spTree>
    <p:extLst>
      <p:ext uri="{BB962C8B-B14F-4D97-AF65-F5344CB8AC3E}">
        <p14:creationId xmlns:p14="http://schemas.microsoft.com/office/powerpoint/2010/main" val="422864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0FCCF-A083-934E-5FA4-B5E09EC04F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C24D04-62C8-333C-7A67-DD91930DAE51}"/>
              </a:ext>
            </a:extLst>
          </p:cNvPr>
          <p:cNvSpPr>
            <a:spLocks noGrp="1"/>
          </p:cNvSpPr>
          <p:nvPr>
            <p:ph type="title"/>
          </p:nvPr>
        </p:nvSpPr>
        <p:spPr/>
        <p:txBody>
          <a:bodyPr/>
          <a:lstStyle/>
          <a:p>
            <a:r>
              <a:rPr lang="en-IN" dirty="0"/>
              <a:t>Action</a:t>
            </a:r>
          </a:p>
        </p:txBody>
      </p:sp>
      <p:sp>
        <p:nvSpPr>
          <p:cNvPr id="3" name="Content Placeholder 2">
            <a:extLst>
              <a:ext uri="{FF2B5EF4-FFF2-40B4-BE49-F238E27FC236}">
                <a16:creationId xmlns:a16="http://schemas.microsoft.com/office/drawing/2014/main" id="{3CF09F5C-844D-BD5E-9745-A90C86EBABC5}"/>
              </a:ext>
            </a:extLst>
          </p:cNvPr>
          <p:cNvSpPr>
            <a:spLocks noGrp="1"/>
          </p:cNvSpPr>
          <p:nvPr>
            <p:ph idx="1"/>
          </p:nvPr>
        </p:nvSpPr>
        <p:spPr/>
        <p:txBody>
          <a:bodyPr/>
          <a:lstStyle/>
          <a:p>
            <a:pPr>
              <a:buFont typeface="Wingdings" panose="05000000000000000000" pitchFamily="2" charset="2"/>
              <a:buChar char="v"/>
            </a:pPr>
            <a:r>
              <a:rPr lang="en-US" dirty="0"/>
              <a:t>Decisions made by the agent based on the current state are referred to as actions. </a:t>
            </a:r>
          </a:p>
          <a:p>
            <a:pPr>
              <a:buFont typeface="Wingdings" panose="05000000000000000000" pitchFamily="2" charset="2"/>
              <a:buChar char="v"/>
            </a:pPr>
            <a:r>
              <a:rPr lang="en-US" dirty="0"/>
              <a:t>The agent selects an action from a set of possible actions, which then affects the state of the environment and potentially leads to rewards or penalties.</a:t>
            </a:r>
            <a:endParaRPr lang="en-IN" dirty="0"/>
          </a:p>
        </p:txBody>
      </p:sp>
    </p:spTree>
    <p:extLst>
      <p:ext uri="{BB962C8B-B14F-4D97-AF65-F5344CB8AC3E}">
        <p14:creationId xmlns:p14="http://schemas.microsoft.com/office/powerpoint/2010/main" val="13852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DEA5E-84FF-843B-6ECE-CADEF6EA3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D6CBC-F7C9-A2F8-834A-B2D1B77FFFBE}"/>
              </a:ext>
            </a:extLst>
          </p:cNvPr>
          <p:cNvSpPr>
            <a:spLocks noGrp="1"/>
          </p:cNvSpPr>
          <p:nvPr>
            <p:ph type="title"/>
          </p:nvPr>
        </p:nvSpPr>
        <p:spPr/>
        <p:txBody>
          <a:bodyPr/>
          <a:lstStyle/>
          <a:p>
            <a:r>
              <a:rPr lang="en-IN" dirty="0"/>
              <a:t>Reward</a:t>
            </a:r>
          </a:p>
        </p:txBody>
      </p:sp>
      <p:sp>
        <p:nvSpPr>
          <p:cNvPr id="3" name="Content Placeholder 2">
            <a:extLst>
              <a:ext uri="{FF2B5EF4-FFF2-40B4-BE49-F238E27FC236}">
                <a16:creationId xmlns:a16="http://schemas.microsoft.com/office/drawing/2014/main" id="{5C299554-0715-2072-37EB-5AB4F4FB0F97}"/>
              </a:ext>
            </a:extLst>
          </p:cNvPr>
          <p:cNvSpPr>
            <a:spLocks noGrp="1"/>
          </p:cNvSpPr>
          <p:nvPr>
            <p:ph idx="1"/>
          </p:nvPr>
        </p:nvSpPr>
        <p:spPr/>
        <p:txBody>
          <a:bodyPr/>
          <a:lstStyle/>
          <a:p>
            <a:pPr>
              <a:buFont typeface="Wingdings" panose="05000000000000000000" pitchFamily="2" charset="2"/>
              <a:buChar char="v"/>
            </a:pPr>
            <a:r>
              <a:rPr lang="en-US" dirty="0"/>
              <a:t>Rewards are the positive or negative feedback that the agent receives from the environment based on its actions. </a:t>
            </a:r>
          </a:p>
          <a:p>
            <a:pPr>
              <a:buFont typeface="Wingdings" panose="05000000000000000000" pitchFamily="2" charset="2"/>
              <a:buChar char="v"/>
            </a:pPr>
            <a:r>
              <a:rPr lang="en-US" dirty="0"/>
              <a:t>The goal of reinforcement learning is to maximize the cumulative reward over time, i.e., to find an optimal policy that leads to the highest possible long-term reward.</a:t>
            </a:r>
            <a:endParaRPr lang="en-IN" dirty="0"/>
          </a:p>
        </p:txBody>
      </p:sp>
    </p:spTree>
    <p:extLst>
      <p:ext uri="{BB962C8B-B14F-4D97-AF65-F5344CB8AC3E}">
        <p14:creationId xmlns:p14="http://schemas.microsoft.com/office/powerpoint/2010/main" val="38243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7C4E-4A65-A720-BA11-0ED840A36B63}"/>
              </a:ext>
            </a:extLst>
          </p:cNvPr>
          <p:cNvSpPr>
            <a:spLocks noGrp="1"/>
          </p:cNvSpPr>
          <p:nvPr>
            <p:ph type="title"/>
          </p:nvPr>
        </p:nvSpPr>
        <p:spPr/>
        <p:txBody>
          <a:bodyPr/>
          <a:lstStyle/>
          <a:p>
            <a:r>
              <a:rPr lang="en-IN" dirty="0"/>
              <a:t>Markov Decision Process (MDP)</a:t>
            </a:r>
          </a:p>
        </p:txBody>
      </p:sp>
      <p:sp>
        <p:nvSpPr>
          <p:cNvPr id="3" name="Content Placeholder 2">
            <a:extLst>
              <a:ext uri="{FF2B5EF4-FFF2-40B4-BE49-F238E27FC236}">
                <a16:creationId xmlns:a16="http://schemas.microsoft.com/office/drawing/2014/main" id="{37230C21-2F33-289D-C228-EDEB3B88533A}"/>
              </a:ext>
            </a:extLst>
          </p:cNvPr>
          <p:cNvSpPr>
            <a:spLocks noGrp="1"/>
          </p:cNvSpPr>
          <p:nvPr>
            <p:ph idx="1"/>
          </p:nvPr>
        </p:nvSpPr>
        <p:spPr>
          <a:xfrm>
            <a:off x="580057" y="1930400"/>
            <a:ext cx="8596668" cy="3880773"/>
          </a:xfrm>
        </p:spPr>
        <p:txBody>
          <a:bodyPr/>
          <a:lstStyle/>
          <a:p>
            <a:pPr>
              <a:buFont typeface="Wingdings" panose="05000000000000000000" pitchFamily="2" charset="2"/>
              <a:buChar char="v"/>
            </a:pPr>
            <a:r>
              <a:rPr lang="en-US" dirty="0"/>
              <a:t>MDP is a mathematical framework to model decision-making in stochastic environments.</a:t>
            </a:r>
          </a:p>
          <a:p>
            <a:pPr>
              <a:buFont typeface="Wingdings" panose="05000000000000000000" pitchFamily="2" charset="2"/>
              <a:buChar char="v"/>
            </a:pPr>
            <a:r>
              <a:rPr lang="en-US" dirty="0"/>
              <a:t>It consists of a set of states, actions, transition probabilities, immediate rewards, and a discount factor.</a:t>
            </a:r>
          </a:p>
          <a:p>
            <a:pPr>
              <a:buFont typeface="Wingdings" panose="05000000000000000000" pitchFamily="2" charset="2"/>
              <a:buChar char="v"/>
            </a:pPr>
            <a:r>
              <a:rPr lang="en-US" dirty="0"/>
              <a:t>The agent interacts with the environment by selecting actions, and the environment transitions to a new state based on the probabilities.</a:t>
            </a:r>
          </a:p>
          <a:p>
            <a:pPr>
              <a:buFont typeface="Wingdings" panose="05000000000000000000" pitchFamily="2" charset="2"/>
              <a:buChar char="v"/>
            </a:pPr>
            <a:r>
              <a:rPr lang="en-US" dirty="0"/>
              <a:t>In an MDP, the Markov property holds, meaning the future state only depends on the current state and action, not the history.</a:t>
            </a:r>
          </a:p>
          <a:p>
            <a:pPr>
              <a:buFont typeface="Wingdings" panose="05000000000000000000" pitchFamily="2" charset="2"/>
              <a:buChar char="v"/>
            </a:pPr>
            <a:r>
              <a:rPr lang="en-US" dirty="0"/>
              <a:t>The goal is to find an optimal policy π that maximizes the expected cumulative reward.</a:t>
            </a:r>
          </a:p>
          <a:p>
            <a:pPr marL="0" indent="0">
              <a:buNone/>
            </a:pPr>
            <a:endParaRPr lang="en-IN" dirty="0"/>
          </a:p>
        </p:txBody>
      </p:sp>
    </p:spTree>
    <p:extLst>
      <p:ext uri="{BB962C8B-B14F-4D97-AF65-F5344CB8AC3E}">
        <p14:creationId xmlns:p14="http://schemas.microsoft.com/office/powerpoint/2010/main" val="121320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E385-A172-592C-78E3-AF1FA1FB8E11}"/>
              </a:ext>
            </a:extLst>
          </p:cNvPr>
          <p:cNvSpPr>
            <a:spLocks noGrp="1"/>
          </p:cNvSpPr>
          <p:nvPr>
            <p:ph type="title"/>
          </p:nvPr>
        </p:nvSpPr>
        <p:spPr/>
        <p:txBody>
          <a:bodyPr/>
          <a:lstStyle/>
          <a:p>
            <a:r>
              <a:rPr lang="en-IN" dirty="0"/>
              <a:t>Q-Learning</a:t>
            </a:r>
          </a:p>
        </p:txBody>
      </p:sp>
      <p:sp>
        <p:nvSpPr>
          <p:cNvPr id="3" name="Content Placeholder 2">
            <a:extLst>
              <a:ext uri="{FF2B5EF4-FFF2-40B4-BE49-F238E27FC236}">
                <a16:creationId xmlns:a16="http://schemas.microsoft.com/office/drawing/2014/main" id="{22CDB315-D32C-29BE-9936-DAA542472C6F}"/>
              </a:ext>
            </a:extLst>
          </p:cNvPr>
          <p:cNvSpPr>
            <a:spLocks noGrp="1"/>
          </p:cNvSpPr>
          <p:nvPr>
            <p:ph idx="1"/>
          </p:nvPr>
        </p:nvSpPr>
        <p:spPr/>
        <p:txBody>
          <a:bodyPr/>
          <a:lstStyle/>
          <a:p>
            <a:pPr>
              <a:buFont typeface="Wingdings" panose="05000000000000000000" pitchFamily="2" charset="2"/>
              <a:buChar char="v"/>
            </a:pPr>
            <a:r>
              <a:rPr lang="en-US" dirty="0"/>
              <a:t>Q-learning is a model-free reinforcement learning algorithm that learns the optimal action-value function, called the Q-function.</a:t>
            </a:r>
          </a:p>
          <a:p>
            <a:pPr>
              <a:buFont typeface="Wingdings" panose="05000000000000000000" pitchFamily="2" charset="2"/>
              <a:buChar char="v"/>
            </a:pPr>
            <a:r>
              <a:rPr lang="en-US" dirty="0"/>
              <a:t>The Q-function denotes the expected cumulative reward for taking a specific action in a given state.</a:t>
            </a:r>
          </a:p>
          <a:p>
            <a:pPr>
              <a:buFont typeface="Wingdings" panose="05000000000000000000" pitchFamily="2" charset="2"/>
              <a:buChar char="v"/>
            </a:pPr>
            <a:r>
              <a:rPr lang="en-US" dirty="0"/>
              <a:t>The algorithm updates the Q values iteratively based on the Bellman equation.</a:t>
            </a:r>
          </a:p>
          <a:p>
            <a:endParaRPr lang="en-IN" dirty="0"/>
          </a:p>
        </p:txBody>
      </p:sp>
    </p:spTree>
    <p:extLst>
      <p:ext uri="{BB962C8B-B14F-4D97-AF65-F5344CB8AC3E}">
        <p14:creationId xmlns:p14="http://schemas.microsoft.com/office/powerpoint/2010/main" val="4163105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5245</TotalTime>
  <Words>2814</Words>
  <Application>Microsoft Office PowerPoint</Application>
  <PresentationFormat>Widescreen</PresentationFormat>
  <Paragraphs>172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Trebuchet MS</vt:lpstr>
      <vt:lpstr>Wingdings</vt:lpstr>
      <vt:lpstr>Wingdings 3</vt:lpstr>
      <vt:lpstr>Facet</vt:lpstr>
      <vt:lpstr>Reinforcement Learning</vt:lpstr>
      <vt:lpstr>Reinforcement Learning</vt:lpstr>
      <vt:lpstr>Agent</vt:lpstr>
      <vt:lpstr>Environment</vt:lpstr>
      <vt:lpstr>State</vt:lpstr>
      <vt:lpstr>Action</vt:lpstr>
      <vt:lpstr>Reward</vt:lpstr>
      <vt:lpstr>Markov Decision Process (MDP)</vt:lpstr>
      <vt:lpstr>Q-Learning</vt:lpstr>
      <vt:lpstr>DQN (Deep Q-Network)</vt:lpstr>
      <vt:lpstr>Introduction to Gym</vt:lpstr>
      <vt:lpstr>Markov’s Decision Process: An Example</vt:lpstr>
      <vt:lpstr>Markov’s Decision Process: An Example</vt:lpstr>
      <vt:lpstr>Markov’s Decision Process</vt:lpstr>
      <vt:lpstr>Exploration and Exploitation Trade-off</vt:lpstr>
      <vt:lpstr>Handling the Trade-off</vt:lpstr>
      <vt:lpstr>Rewards Signals and Returns</vt:lpstr>
      <vt:lpstr>Rewards Signals and Returns</vt:lpstr>
      <vt:lpstr>Rewards Signals and Returns</vt:lpstr>
      <vt:lpstr>Rewards Signals and Returns</vt:lpstr>
      <vt:lpstr>Rewards Signals and Returns</vt:lpstr>
      <vt:lpstr>Dynamic Programming and Policy Evaluation</vt:lpstr>
      <vt:lpstr>Dynamic Programming and Policy Evaluation</vt:lpstr>
      <vt:lpstr>Q-Learning(Off Policy)</vt:lpstr>
      <vt:lpstr>Q-Learning Steps</vt:lpstr>
      <vt:lpstr>Q – Learning Example</vt:lpstr>
      <vt:lpstr>Q – Learning Example</vt:lpstr>
      <vt:lpstr>Q – Learning Example</vt:lpstr>
      <vt:lpstr>Q – Learning Example</vt:lpstr>
      <vt:lpstr>Q – Learning Example</vt:lpstr>
      <vt:lpstr>Advantages</vt:lpstr>
      <vt:lpstr>Limitations </vt:lpstr>
      <vt:lpstr>SARSA (On Policy)</vt:lpstr>
      <vt:lpstr>SARSA Steps</vt:lpstr>
      <vt:lpstr>Update Formula</vt:lpstr>
      <vt:lpstr>Simple Example</vt:lpstr>
      <vt:lpstr>STEP 1</vt:lpstr>
      <vt:lpstr>STEP 2</vt:lpstr>
      <vt:lpstr>STEP 2</vt:lpstr>
      <vt:lpstr>STEP 3</vt:lpstr>
      <vt:lpstr>Deep Q Network</vt:lpstr>
      <vt:lpstr>DDPG</vt:lpstr>
      <vt:lpstr>TRPO</vt:lpstr>
      <vt:lpstr>Proximal Policy Optimization (PPO)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Purushotham Sannakariyappa</dc:creator>
  <cp:lastModifiedBy>Purushotham Sannakariyappa</cp:lastModifiedBy>
  <cp:revision>3</cp:revision>
  <dcterms:created xsi:type="dcterms:W3CDTF">2024-10-22T14:51:19Z</dcterms:created>
  <dcterms:modified xsi:type="dcterms:W3CDTF">2024-11-06T17:25:57Z</dcterms:modified>
</cp:coreProperties>
</file>