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2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6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5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35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0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0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9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8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3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1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A0D4-8DF3-418A-BD7A-30E3AAE256D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25D92D-F583-4390-BD1D-6DA007918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1D93-BFA8-4829-9F1A-5AC53040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4B010-BA8D-88AC-17C5-CAFA6BED9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66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386CB-CD93-69CF-7045-9D83102D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2828-DF31-EF88-C8E0-23813F89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and Model Lineage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6D50-3235-242E-0623-86F3D549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lineage</a:t>
            </a:r>
            <a:r>
              <a:rPr lang="en-US" dirty="0"/>
              <a:t> tracks the origin, transformations, and flow of data through the pipeline to maintain transparency and regulatory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lineage</a:t>
            </a:r>
            <a:r>
              <a:rPr lang="en-US" dirty="0"/>
              <a:t> allows tracking of which datasets, features, and hyperparameters were used to train each model version, supporting reproducibility and debugging.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C2D2-856C-A45A-163A-CDF5FDA2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CD9E-76D0-A450-DDB1-B42CF24D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, like Terraform or Kubernetes, allows infrastructure setup for ML pipelines to be defined, managed, and versioned as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IaC</a:t>
            </a:r>
            <a:r>
              <a:rPr lang="en-US" dirty="0"/>
              <a:t> makes it easier to scale resources up or down, automate setup, and maintain consistency across different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1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06579-6A9F-E373-A01D-F07E1875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232-718D-A7A7-7E0D-FDF42E05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and Compliance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276-384C-0CEE-0FB6-7B76D7B2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MLOps</a:t>
            </a:r>
            <a:r>
              <a:rPr lang="en-US" dirty="0"/>
              <a:t> considers </a:t>
            </a:r>
            <a:r>
              <a:rPr lang="en-US" b="1" dirty="0"/>
              <a:t>data security</a:t>
            </a:r>
            <a:r>
              <a:rPr lang="en-US" dirty="0"/>
              <a:t> (e.g., data encryption, access control) and </a:t>
            </a:r>
            <a:r>
              <a:rPr lang="en-US" b="1" dirty="0"/>
              <a:t>model security</a:t>
            </a:r>
            <a:r>
              <a:rPr lang="en-US" dirty="0"/>
              <a:t> (e.g., vulnerability testing) to protect models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</a:t>
            </a:r>
            <a:r>
              <a:rPr lang="en-US" dirty="0"/>
              <a:t> requirements, such as GDPR for data privacy, are also integrated into </a:t>
            </a:r>
            <a:r>
              <a:rPr lang="en-US" dirty="0" err="1"/>
              <a:t>MLOps</a:t>
            </a:r>
            <a:r>
              <a:rPr lang="en-US" dirty="0"/>
              <a:t> practices, especially in regulated industries.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31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B0E56-FE66-8FBC-418A-8EDD8283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2C59-F3BF-8FD8-5BBF-1830B79B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and Technologies in </a:t>
            </a:r>
            <a:r>
              <a:rPr lang="en-IN" b="1" dirty="0" err="1"/>
              <a:t>MLOps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7AB-AE08-E91D-233B-93ABE03F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MLOps</a:t>
            </a:r>
            <a:r>
              <a:rPr lang="en-IN" dirty="0"/>
              <a:t> relies on a variety of tools to manage different lifecycle stages: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 management</a:t>
            </a:r>
            <a:r>
              <a:rPr lang="en-IN" dirty="0"/>
              <a:t>: Data versioning tools like DVC, Delta Lake, and feature stores like Feast.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Experiment tracking</a:t>
            </a:r>
            <a:r>
              <a:rPr lang="en-IN" dirty="0"/>
              <a:t>: </a:t>
            </a:r>
            <a:r>
              <a:rPr lang="en-IN" dirty="0" err="1"/>
              <a:t>MLflow</a:t>
            </a:r>
            <a:r>
              <a:rPr lang="en-IN" dirty="0"/>
              <a:t>, Weights &amp; Biases, or </a:t>
            </a:r>
            <a:r>
              <a:rPr lang="en-IN" dirty="0" err="1"/>
              <a:t>TensorBoard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Pipeline orchestration</a:t>
            </a:r>
            <a:r>
              <a:rPr lang="en-IN" dirty="0"/>
              <a:t>: Apache Airflow, Kubeflow Pipelines, and Prefect.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Deployment</a:t>
            </a:r>
            <a:r>
              <a:rPr lang="en-IN" dirty="0"/>
              <a:t>: Docker, Kubernetes, Seldon Core, and TensorFlow Serving.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Monitoring</a:t>
            </a:r>
            <a:r>
              <a:rPr lang="en-IN" dirty="0"/>
              <a:t>: Prometheus, Grafana, and monitoring platforms like </a:t>
            </a:r>
            <a:r>
              <a:rPr lang="en-IN" dirty="0" err="1"/>
              <a:t>Arize</a:t>
            </a:r>
            <a:r>
              <a:rPr lang="en-IN" dirty="0"/>
              <a:t> or Evidently.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4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00DBF-9575-A649-27C4-1CF0D8D7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48C8-5E73-FBC6-54B2-A7089AC2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Collaborative and Reproducible Workflows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763-388D-C38D-C30A-10E65FC7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MLOps</a:t>
            </a:r>
            <a:r>
              <a:rPr lang="en-US" dirty="0"/>
              <a:t> emphasizes collaborative, reproducible workflows that enable data scientists and ML engineers to work together seamlessly.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shared pipelines, experiment tracking, and reproducible environments (e.g., Docker, </a:t>
            </a:r>
            <a:r>
              <a:rPr lang="en-US" dirty="0" err="1"/>
              <a:t>Conda</a:t>
            </a:r>
            <a:r>
              <a:rPr lang="en-US" dirty="0"/>
              <a:t>), </a:t>
            </a:r>
            <a:r>
              <a:rPr lang="en-US" dirty="0" err="1"/>
              <a:t>MLOps</a:t>
            </a:r>
            <a:r>
              <a:rPr lang="en-US" dirty="0"/>
              <a:t> promotes collaboration and reduces dependency on individual team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29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8940B-D5AB-157B-A9C4-88E06456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448733"/>
            <a:ext cx="8489951" cy="53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5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969AA0-4A4F-C016-4EE1-9D0CF734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1269999"/>
            <a:ext cx="7620000" cy="3352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125E922-08F9-B2AF-36B3-2FB2FA6517B1}"/>
              </a:ext>
            </a:extLst>
          </p:cNvPr>
          <p:cNvSpPr/>
          <p:nvPr/>
        </p:nvSpPr>
        <p:spPr>
          <a:xfrm>
            <a:off x="1917700" y="4546600"/>
            <a:ext cx="6764866" cy="855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Streamline</a:t>
            </a:r>
          </a:p>
        </p:txBody>
      </p:sp>
    </p:spTree>
    <p:extLst>
      <p:ext uri="{BB962C8B-B14F-4D97-AF65-F5344CB8AC3E}">
        <p14:creationId xmlns:p14="http://schemas.microsoft.com/office/powerpoint/2010/main" val="4552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C9AAA-63B3-C025-93FB-F1E42017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"/>
            <a:ext cx="12192000" cy="68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8808-3EBA-B05A-0027-11D9E96F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Lifecycle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5B96-6680-4F40-45C7-CCDAA63D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emphasizes managing the full ML lifecycle, including data ingestion, model training, evaluation, deployment, monitoring, and retraining.</a:t>
            </a:r>
          </a:p>
          <a:p>
            <a:r>
              <a:rPr lang="en-US" dirty="0"/>
              <a:t>A well-structured ML lifecycle with clearly defined stages helps ensure models are developed, deployed, and maintained efficiently and transparently.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1DC8-85D8-2D01-B184-7C75CCF11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C217-A302-CFB9-D5B9-39187D28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Version Control for Code and Models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0026-A68B-64ED-D540-C7FFDA1A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Just as version control (e.g., Git) is crucial in software development, </a:t>
            </a:r>
            <a:r>
              <a:rPr lang="en-US" b="1" dirty="0"/>
              <a:t>versioning code and models</a:t>
            </a:r>
            <a:r>
              <a:rPr lang="en-US" dirty="0"/>
              <a:t> is fundamental in </a:t>
            </a:r>
            <a:r>
              <a:rPr lang="en-US" dirty="0" err="1"/>
              <a:t>MLOps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involves tracking different versions of datasets, model code, configurations, and trained models, so you can reproduce results, roll back to previous versions, or retrain models with updated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56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F458A-EBED-07BE-9FAD-9D408287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720-1DE3-D21F-B391-575DC7F9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Automated Model Training Pipelines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29E6-AFF5-2B3C-1828-EA8AA49D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training pipelines make it easy to regularly retrain models, especially when new data becomes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pipelines use tools like </a:t>
            </a:r>
            <a:r>
              <a:rPr lang="en-US" b="1" dirty="0"/>
              <a:t>Airflow</a:t>
            </a:r>
            <a:r>
              <a:rPr lang="en-US" dirty="0"/>
              <a:t>, </a:t>
            </a:r>
            <a:r>
              <a:rPr lang="en-US" b="1" dirty="0"/>
              <a:t>Kubeflow Pipelines</a:t>
            </a:r>
            <a:r>
              <a:rPr lang="en-US" dirty="0"/>
              <a:t>, or </a:t>
            </a:r>
            <a:r>
              <a:rPr lang="en-US" b="1" dirty="0" err="1"/>
              <a:t>MLflow</a:t>
            </a:r>
            <a:r>
              <a:rPr lang="en-US" dirty="0"/>
              <a:t> to automate workflows, reduce manual errors, and ensure reproducibility.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CI/CD principles are extended to ML through </a:t>
            </a:r>
            <a:r>
              <a:rPr lang="en-US" b="1" dirty="0"/>
              <a:t>Continuous Integration (CI)</a:t>
            </a:r>
            <a:r>
              <a:rPr lang="en-US" dirty="0"/>
              <a:t> (automating testing and validation) and </a:t>
            </a:r>
            <a:r>
              <a:rPr lang="en-US" b="1" dirty="0"/>
              <a:t>Continuous Delivery (CD)</a:t>
            </a:r>
            <a:r>
              <a:rPr lang="en-US" dirty="0"/>
              <a:t> (automating deployment of models).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0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9F3F5-3FE2-AA0C-FB1A-B74D812B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9495-8FC4-B57C-C683-383EA0D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Engineering and Feature Stores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F053-D4BC-6A10-11D9-CE9FACA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 is a critical part of ML that involves creating meaningful input variables (features) from raw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MLOps</a:t>
            </a:r>
            <a:r>
              <a:rPr lang="en-US" dirty="0"/>
              <a:t> uses </a:t>
            </a:r>
            <a:r>
              <a:rPr lang="en-US" b="1" dirty="0"/>
              <a:t>feature stores</a:t>
            </a:r>
            <a:r>
              <a:rPr lang="en-US" dirty="0"/>
              <a:t> to store and manage features for reuse across models and teams. This ensures consistency in feature calculations and speeds up the development process by providing a shared library of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21A7-BCA8-9E40-16C4-E4AA0FC37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F95F-6659-2C43-1FFF-6AC391DF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Deployment and Serving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C4BA-0A25-C51E-6475-99737F1A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 involves putting a model into a production environment where it can make real-time predictions or batch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serving</a:t>
            </a:r>
            <a:r>
              <a:rPr lang="en-US" dirty="0"/>
              <a:t> is the process of exposing the model so it can be accessed by applications or end users, typically via REST APIs or other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strategies include </a:t>
            </a:r>
            <a:r>
              <a:rPr lang="en-US" b="1" dirty="0"/>
              <a:t>A/B testing</a:t>
            </a:r>
            <a:r>
              <a:rPr lang="en-US" dirty="0"/>
              <a:t>, </a:t>
            </a:r>
            <a:r>
              <a:rPr lang="en-US" b="1" dirty="0"/>
              <a:t>canary deployments</a:t>
            </a:r>
            <a:r>
              <a:rPr lang="en-US" dirty="0"/>
              <a:t>, and </a:t>
            </a:r>
            <a:r>
              <a:rPr lang="en-US" b="1" dirty="0"/>
              <a:t>blue-green deployments</a:t>
            </a:r>
            <a:r>
              <a:rPr lang="en-US" dirty="0"/>
              <a:t> to validate model performance safely before scaling it 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5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2349-404E-72F9-B1DC-9114F8C5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245D-FBE5-9AB2-4343-4D513C11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and Model Drift Detection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72A-6015-52EC-24B9-584A737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MLOps</a:t>
            </a:r>
            <a:r>
              <a:rPr lang="en-US" dirty="0"/>
              <a:t> frameworks continuously monitor deployed models to ensure they perform as expected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drift</a:t>
            </a:r>
            <a:r>
              <a:rPr lang="en-US" dirty="0"/>
              <a:t> happens when the statistical properties of input data or relationships change, causing model accuracy to degrade.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Monitoring tools and dashboards track model accuracy, prediction confidence, latency, and other metrics to detect and address performance degradation or data drift.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22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8B6E-62BF-5FDD-3D51-FB26BA36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6EAC-5782-8227-9CDD-7CB721E0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Tracking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3F6B-280D-D45E-8D5C-75BFB9EF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MLOps</a:t>
            </a:r>
            <a:r>
              <a:rPr lang="en-US" dirty="0"/>
              <a:t> includes tools to track experiments, such as different model versions, hyperparameters, feature selections, and evaluation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Experiment tracking</a:t>
            </a:r>
            <a:r>
              <a:rPr lang="en-US" dirty="0"/>
              <a:t> helps data scientists and ML engineers keep a log of experiments, making it easier to understand which combinations produce the best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843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4260</TotalTime>
  <Words>765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MLOPS</vt:lpstr>
      <vt:lpstr>PowerPoint Presentation</vt:lpstr>
      <vt:lpstr>Model Lifecycle Management</vt:lpstr>
      <vt:lpstr>Version Control for Code and Models </vt:lpstr>
      <vt:lpstr>Automated Model Training Pipelines </vt:lpstr>
      <vt:lpstr>Feature Engineering and Feature Stores </vt:lpstr>
      <vt:lpstr>Model Deployment and Serving </vt:lpstr>
      <vt:lpstr>Monitoring and Model Drift Detection </vt:lpstr>
      <vt:lpstr>Experiment Tracking </vt:lpstr>
      <vt:lpstr>Data and Model Lineage </vt:lpstr>
      <vt:lpstr>Infrastructure as Code (IaC) </vt:lpstr>
      <vt:lpstr>Security and Compliance </vt:lpstr>
      <vt:lpstr>Tools and Technologies in MLOps </vt:lpstr>
      <vt:lpstr>Collaborative and Reproducible Workflows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Purushotham Sannakariyappa</dc:creator>
  <cp:lastModifiedBy>Purushotham Sannakariyappa</cp:lastModifiedBy>
  <cp:revision>3</cp:revision>
  <dcterms:created xsi:type="dcterms:W3CDTF">2024-11-06T17:26:25Z</dcterms:created>
  <dcterms:modified xsi:type="dcterms:W3CDTF">2024-11-26T15:59:34Z</dcterms:modified>
</cp:coreProperties>
</file>