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72CB"/>
    <a:srgbClr val="82B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7" d="100"/>
          <a:sy n="77" d="100"/>
        </p:scale>
        <p:origin x="72"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C60E4-7D9B-4FB4-9194-DAEED71590E6}"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82858AAA-427C-40D0-81FA-C187A5ACEF7F}">
      <dgm:prSet phldrT="[Text]" custT="1"/>
      <dgm:spPr/>
      <dgm:t>
        <a:bodyPr/>
        <a:lstStyle/>
        <a:p>
          <a:r>
            <a:rPr lang="en-US" sz="2400" dirty="0"/>
            <a:t>Introduction</a:t>
          </a:r>
          <a:endParaRPr lang="en-IN" sz="2400" dirty="0"/>
        </a:p>
      </dgm:t>
    </dgm:pt>
    <dgm:pt modelId="{B5D56555-30B7-4BD8-B0E8-A18EE78D5EC6}" type="parTrans" cxnId="{0D62A4BE-BEB3-4942-8711-0C06E6E7C0FB}">
      <dgm:prSet/>
      <dgm:spPr/>
      <dgm:t>
        <a:bodyPr/>
        <a:lstStyle/>
        <a:p>
          <a:endParaRPr lang="en-IN" sz="1000"/>
        </a:p>
      </dgm:t>
    </dgm:pt>
    <dgm:pt modelId="{4F0DC6A4-63E8-4A78-B988-1C748041ED7F}" type="sibTrans" cxnId="{0D62A4BE-BEB3-4942-8711-0C06E6E7C0FB}">
      <dgm:prSet/>
      <dgm:spPr/>
      <dgm:t>
        <a:bodyPr/>
        <a:lstStyle/>
        <a:p>
          <a:endParaRPr lang="en-IN" sz="1000"/>
        </a:p>
      </dgm:t>
    </dgm:pt>
    <dgm:pt modelId="{2108C2C3-69FB-4AA8-86CF-861E285D16B2}">
      <dgm:prSet phldrT="[Text]" custT="1"/>
      <dgm:spPr/>
      <dgm:t>
        <a:bodyPr/>
        <a:lstStyle/>
        <a:p>
          <a:r>
            <a:rPr lang="en-US" sz="2600" dirty="0"/>
            <a:t>Why data cleaning matters</a:t>
          </a:r>
          <a:endParaRPr lang="en-IN" sz="2600" dirty="0"/>
        </a:p>
      </dgm:t>
    </dgm:pt>
    <dgm:pt modelId="{B8001902-9386-44C2-843D-C5F8CEEB1CED}" type="parTrans" cxnId="{B7C65EA8-A9C7-40FE-B422-7CD1ECB8914E}">
      <dgm:prSet/>
      <dgm:spPr/>
      <dgm:t>
        <a:bodyPr/>
        <a:lstStyle/>
        <a:p>
          <a:endParaRPr lang="en-IN" sz="1000"/>
        </a:p>
      </dgm:t>
    </dgm:pt>
    <dgm:pt modelId="{11A2378B-E941-48FA-9320-2A77C45E5342}" type="sibTrans" cxnId="{B7C65EA8-A9C7-40FE-B422-7CD1ECB8914E}">
      <dgm:prSet/>
      <dgm:spPr/>
      <dgm:t>
        <a:bodyPr/>
        <a:lstStyle/>
        <a:p>
          <a:endParaRPr lang="en-IN" sz="1000"/>
        </a:p>
      </dgm:t>
    </dgm:pt>
    <dgm:pt modelId="{ACF00663-E40E-4349-8B7E-E12B1895A100}">
      <dgm:prSet phldrT="[Text]" custT="1"/>
      <dgm:spPr/>
      <dgm:t>
        <a:bodyPr/>
        <a:lstStyle/>
        <a:p>
          <a:r>
            <a:rPr lang="en-US" sz="2800" dirty="0"/>
            <a:t>Common data quality issues</a:t>
          </a:r>
          <a:endParaRPr lang="en-IN" sz="2800" dirty="0"/>
        </a:p>
      </dgm:t>
    </dgm:pt>
    <dgm:pt modelId="{3F02060E-ECD8-4764-BA9A-2FC0075083D8}" type="parTrans" cxnId="{1B224BE0-D286-4910-8999-46E8ADAF6EA2}">
      <dgm:prSet/>
      <dgm:spPr/>
      <dgm:t>
        <a:bodyPr/>
        <a:lstStyle/>
        <a:p>
          <a:endParaRPr lang="en-IN" sz="1000"/>
        </a:p>
      </dgm:t>
    </dgm:pt>
    <dgm:pt modelId="{CC90853C-89B3-4728-BEA9-9A6E3CF91430}" type="sibTrans" cxnId="{1B224BE0-D286-4910-8999-46E8ADAF6EA2}">
      <dgm:prSet/>
      <dgm:spPr/>
      <dgm:t>
        <a:bodyPr/>
        <a:lstStyle/>
        <a:p>
          <a:endParaRPr lang="en-IN" sz="1000"/>
        </a:p>
      </dgm:t>
    </dgm:pt>
    <dgm:pt modelId="{6A7FED95-4664-4F0D-BDBB-CEE898481F26}" type="pres">
      <dgm:prSet presAssocID="{B75C60E4-7D9B-4FB4-9194-DAEED71590E6}" presName="rootnode" presStyleCnt="0">
        <dgm:presLayoutVars>
          <dgm:chMax/>
          <dgm:chPref/>
          <dgm:dir/>
          <dgm:animLvl val="lvl"/>
        </dgm:presLayoutVars>
      </dgm:prSet>
      <dgm:spPr/>
    </dgm:pt>
    <dgm:pt modelId="{D41149BF-37C2-4F4F-B65E-14A0348C8FAD}" type="pres">
      <dgm:prSet presAssocID="{82858AAA-427C-40D0-81FA-C187A5ACEF7F}" presName="composite" presStyleCnt="0"/>
      <dgm:spPr/>
    </dgm:pt>
    <dgm:pt modelId="{157F1391-75DD-4DC4-B236-A986E7A247A9}" type="pres">
      <dgm:prSet presAssocID="{82858AAA-427C-40D0-81FA-C187A5ACEF7F}" presName="LShape" presStyleLbl="alignNode1" presStyleIdx="0" presStyleCnt="5"/>
      <dgm:spPr/>
    </dgm:pt>
    <dgm:pt modelId="{9779CC0C-4126-4541-B801-59498F37AFAB}" type="pres">
      <dgm:prSet presAssocID="{82858AAA-427C-40D0-81FA-C187A5ACEF7F}" presName="ParentText" presStyleLbl="revTx" presStyleIdx="0" presStyleCnt="3">
        <dgm:presLayoutVars>
          <dgm:chMax val="0"/>
          <dgm:chPref val="0"/>
          <dgm:bulletEnabled val="1"/>
        </dgm:presLayoutVars>
      </dgm:prSet>
      <dgm:spPr/>
    </dgm:pt>
    <dgm:pt modelId="{87BD4227-790C-4CB1-A22E-C0FED5BF388D}" type="pres">
      <dgm:prSet presAssocID="{82858AAA-427C-40D0-81FA-C187A5ACEF7F}" presName="Triangle" presStyleLbl="alignNode1" presStyleIdx="1" presStyleCnt="5"/>
      <dgm:spPr/>
    </dgm:pt>
    <dgm:pt modelId="{85DF49FA-2F84-4DE7-8D93-77B7FA87C8AD}" type="pres">
      <dgm:prSet presAssocID="{4F0DC6A4-63E8-4A78-B988-1C748041ED7F}" presName="sibTrans" presStyleCnt="0"/>
      <dgm:spPr/>
    </dgm:pt>
    <dgm:pt modelId="{F2C398D7-17C6-412C-9506-A38C1B9A0EBF}" type="pres">
      <dgm:prSet presAssocID="{4F0DC6A4-63E8-4A78-B988-1C748041ED7F}" presName="space" presStyleCnt="0"/>
      <dgm:spPr/>
    </dgm:pt>
    <dgm:pt modelId="{11A38C7B-F86A-4B52-8EC7-1BA60A2D7684}" type="pres">
      <dgm:prSet presAssocID="{2108C2C3-69FB-4AA8-86CF-861E285D16B2}" presName="composite" presStyleCnt="0"/>
      <dgm:spPr/>
    </dgm:pt>
    <dgm:pt modelId="{6700A47A-0D46-4A46-894E-69F8EF1E2CB3}" type="pres">
      <dgm:prSet presAssocID="{2108C2C3-69FB-4AA8-86CF-861E285D16B2}" presName="LShape" presStyleLbl="alignNode1" presStyleIdx="2" presStyleCnt="5"/>
      <dgm:spPr/>
    </dgm:pt>
    <dgm:pt modelId="{91707DF9-3B46-48D3-9A48-7F083113ED67}" type="pres">
      <dgm:prSet presAssocID="{2108C2C3-69FB-4AA8-86CF-861E285D16B2}" presName="ParentText" presStyleLbl="revTx" presStyleIdx="1" presStyleCnt="3">
        <dgm:presLayoutVars>
          <dgm:chMax val="0"/>
          <dgm:chPref val="0"/>
          <dgm:bulletEnabled val="1"/>
        </dgm:presLayoutVars>
      </dgm:prSet>
      <dgm:spPr/>
    </dgm:pt>
    <dgm:pt modelId="{EB0F6B4A-F975-4B75-B7B5-1997B0004E17}" type="pres">
      <dgm:prSet presAssocID="{2108C2C3-69FB-4AA8-86CF-861E285D16B2}" presName="Triangle" presStyleLbl="alignNode1" presStyleIdx="3" presStyleCnt="5"/>
      <dgm:spPr/>
    </dgm:pt>
    <dgm:pt modelId="{597EE300-BA9C-4A6F-A746-A350BF16AB19}" type="pres">
      <dgm:prSet presAssocID="{11A2378B-E941-48FA-9320-2A77C45E5342}" presName="sibTrans" presStyleCnt="0"/>
      <dgm:spPr/>
    </dgm:pt>
    <dgm:pt modelId="{F007E91F-3C7B-4D12-9C48-224CD0D0BDC7}" type="pres">
      <dgm:prSet presAssocID="{11A2378B-E941-48FA-9320-2A77C45E5342}" presName="space" presStyleCnt="0"/>
      <dgm:spPr/>
    </dgm:pt>
    <dgm:pt modelId="{3697F862-1C23-4CCE-B010-1ECE6D6CD500}" type="pres">
      <dgm:prSet presAssocID="{ACF00663-E40E-4349-8B7E-E12B1895A100}" presName="composite" presStyleCnt="0"/>
      <dgm:spPr/>
    </dgm:pt>
    <dgm:pt modelId="{A2CECD60-5793-4493-BA7B-078970556E6D}" type="pres">
      <dgm:prSet presAssocID="{ACF00663-E40E-4349-8B7E-E12B1895A100}" presName="LShape" presStyleLbl="alignNode1" presStyleIdx="4" presStyleCnt="5" custLinFactNeighborX="-8443" custLinFactNeighborY="1317"/>
      <dgm:spPr/>
    </dgm:pt>
    <dgm:pt modelId="{867512B0-20A1-4811-AC3C-D1F4B6015C37}" type="pres">
      <dgm:prSet presAssocID="{ACF00663-E40E-4349-8B7E-E12B1895A100}" presName="ParentText" presStyleLbl="revTx" presStyleIdx="2" presStyleCnt="3">
        <dgm:presLayoutVars>
          <dgm:chMax val="0"/>
          <dgm:chPref val="0"/>
          <dgm:bulletEnabled val="1"/>
        </dgm:presLayoutVars>
      </dgm:prSet>
      <dgm:spPr/>
    </dgm:pt>
  </dgm:ptLst>
  <dgm:cxnLst>
    <dgm:cxn modelId="{D3FEDF1E-DE54-42C7-9E3E-B8C43BB417F8}" type="presOf" srcId="{B75C60E4-7D9B-4FB4-9194-DAEED71590E6}" destId="{6A7FED95-4664-4F0D-BDBB-CEE898481F26}" srcOrd="0" destOrd="0" presId="urn:microsoft.com/office/officeart/2009/3/layout/StepUpProcess"/>
    <dgm:cxn modelId="{D29CEC6A-895A-48E8-BE98-92B168903DBC}" type="presOf" srcId="{ACF00663-E40E-4349-8B7E-E12B1895A100}" destId="{867512B0-20A1-4811-AC3C-D1F4B6015C37}" srcOrd="0" destOrd="0" presId="urn:microsoft.com/office/officeart/2009/3/layout/StepUpProcess"/>
    <dgm:cxn modelId="{3E754D4C-01C5-4B29-A518-81C78C0D7651}" type="presOf" srcId="{2108C2C3-69FB-4AA8-86CF-861E285D16B2}" destId="{91707DF9-3B46-48D3-9A48-7F083113ED67}" srcOrd="0" destOrd="0" presId="urn:microsoft.com/office/officeart/2009/3/layout/StepUpProcess"/>
    <dgm:cxn modelId="{B7C65EA8-A9C7-40FE-B422-7CD1ECB8914E}" srcId="{B75C60E4-7D9B-4FB4-9194-DAEED71590E6}" destId="{2108C2C3-69FB-4AA8-86CF-861E285D16B2}" srcOrd="1" destOrd="0" parTransId="{B8001902-9386-44C2-843D-C5F8CEEB1CED}" sibTransId="{11A2378B-E941-48FA-9320-2A77C45E5342}"/>
    <dgm:cxn modelId="{FD3918B0-EA09-4FBC-B003-21703632C771}" type="presOf" srcId="{82858AAA-427C-40D0-81FA-C187A5ACEF7F}" destId="{9779CC0C-4126-4541-B801-59498F37AFAB}" srcOrd="0" destOrd="0" presId="urn:microsoft.com/office/officeart/2009/3/layout/StepUpProcess"/>
    <dgm:cxn modelId="{0D62A4BE-BEB3-4942-8711-0C06E6E7C0FB}" srcId="{B75C60E4-7D9B-4FB4-9194-DAEED71590E6}" destId="{82858AAA-427C-40D0-81FA-C187A5ACEF7F}" srcOrd="0" destOrd="0" parTransId="{B5D56555-30B7-4BD8-B0E8-A18EE78D5EC6}" sibTransId="{4F0DC6A4-63E8-4A78-B988-1C748041ED7F}"/>
    <dgm:cxn modelId="{1B224BE0-D286-4910-8999-46E8ADAF6EA2}" srcId="{B75C60E4-7D9B-4FB4-9194-DAEED71590E6}" destId="{ACF00663-E40E-4349-8B7E-E12B1895A100}" srcOrd="2" destOrd="0" parTransId="{3F02060E-ECD8-4764-BA9A-2FC0075083D8}" sibTransId="{CC90853C-89B3-4728-BEA9-9A6E3CF91430}"/>
    <dgm:cxn modelId="{14EC752D-B0D7-4155-8A68-7196248A026C}" type="presParOf" srcId="{6A7FED95-4664-4F0D-BDBB-CEE898481F26}" destId="{D41149BF-37C2-4F4F-B65E-14A0348C8FAD}" srcOrd="0" destOrd="0" presId="urn:microsoft.com/office/officeart/2009/3/layout/StepUpProcess"/>
    <dgm:cxn modelId="{5FD2E1B4-1D7F-4AD6-AD82-F1A70B1DFE0E}" type="presParOf" srcId="{D41149BF-37C2-4F4F-B65E-14A0348C8FAD}" destId="{157F1391-75DD-4DC4-B236-A986E7A247A9}" srcOrd="0" destOrd="0" presId="urn:microsoft.com/office/officeart/2009/3/layout/StepUpProcess"/>
    <dgm:cxn modelId="{9A9F3F3B-1B4B-4E82-96AF-A6960C07EA32}" type="presParOf" srcId="{D41149BF-37C2-4F4F-B65E-14A0348C8FAD}" destId="{9779CC0C-4126-4541-B801-59498F37AFAB}" srcOrd="1" destOrd="0" presId="urn:microsoft.com/office/officeart/2009/3/layout/StepUpProcess"/>
    <dgm:cxn modelId="{CDAF030C-5BF4-46BD-8973-7615FD40DC4B}" type="presParOf" srcId="{D41149BF-37C2-4F4F-B65E-14A0348C8FAD}" destId="{87BD4227-790C-4CB1-A22E-C0FED5BF388D}" srcOrd="2" destOrd="0" presId="urn:microsoft.com/office/officeart/2009/3/layout/StepUpProcess"/>
    <dgm:cxn modelId="{D87DE65A-3F2F-4FF6-86D4-949E7777C29F}" type="presParOf" srcId="{6A7FED95-4664-4F0D-BDBB-CEE898481F26}" destId="{85DF49FA-2F84-4DE7-8D93-77B7FA87C8AD}" srcOrd="1" destOrd="0" presId="urn:microsoft.com/office/officeart/2009/3/layout/StepUpProcess"/>
    <dgm:cxn modelId="{8BC4AAF1-32F0-4AFD-96F8-E5CD6FD433FB}" type="presParOf" srcId="{85DF49FA-2F84-4DE7-8D93-77B7FA87C8AD}" destId="{F2C398D7-17C6-412C-9506-A38C1B9A0EBF}" srcOrd="0" destOrd="0" presId="urn:microsoft.com/office/officeart/2009/3/layout/StepUpProcess"/>
    <dgm:cxn modelId="{D2E1AF68-5571-4547-8828-B1641FD9A9B0}" type="presParOf" srcId="{6A7FED95-4664-4F0D-BDBB-CEE898481F26}" destId="{11A38C7B-F86A-4B52-8EC7-1BA60A2D7684}" srcOrd="2" destOrd="0" presId="urn:microsoft.com/office/officeart/2009/3/layout/StepUpProcess"/>
    <dgm:cxn modelId="{451A98DF-5793-4587-ACAE-9EFBC74D460E}" type="presParOf" srcId="{11A38C7B-F86A-4B52-8EC7-1BA60A2D7684}" destId="{6700A47A-0D46-4A46-894E-69F8EF1E2CB3}" srcOrd="0" destOrd="0" presId="urn:microsoft.com/office/officeart/2009/3/layout/StepUpProcess"/>
    <dgm:cxn modelId="{0F57BD42-53EA-4237-B085-98FF48AE5279}" type="presParOf" srcId="{11A38C7B-F86A-4B52-8EC7-1BA60A2D7684}" destId="{91707DF9-3B46-48D3-9A48-7F083113ED67}" srcOrd="1" destOrd="0" presId="urn:microsoft.com/office/officeart/2009/3/layout/StepUpProcess"/>
    <dgm:cxn modelId="{D17A60F1-7A24-4236-A06E-61E18CD28D2C}" type="presParOf" srcId="{11A38C7B-F86A-4B52-8EC7-1BA60A2D7684}" destId="{EB0F6B4A-F975-4B75-B7B5-1997B0004E17}" srcOrd="2" destOrd="0" presId="urn:microsoft.com/office/officeart/2009/3/layout/StepUpProcess"/>
    <dgm:cxn modelId="{6B4A4557-659A-4797-81A1-2A08A1D4EDF8}" type="presParOf" srcId="{6A7FED95-4664-4F0D-BDBB-CEE898481F26}" destId="{597EE300-BA9C-4A6F-A746-A350BF16AB19}" srcOrd="3" destOrd="0" presId="urn:microsoft.com/office/officeart/2009/3/layout/StepUpProcess"/>
    <dgm:cxn modelId="{518C0996-F754-439B-82FC-3B288A7B595F}" type="presParOf" srcId="{597EE300-BA9C-4A6F-A746-A350BF16AB19}" destId="{F007E91F-3C7B-4D12-9C48-224CD0D0BDC7}" srcOrd="0" destOrd="0" presId="urn:microsoft.com/office/officeart/2009/3/layout/StepUpProcess"/>
    <dgm:cxn modelId="{A942EB8B-0C48-4289-B6B6-2BAA0D4395EC}" type="presParOf" srcId="{6A7FED95-4664-4F0D-BDBB-CEE898481F26}" destId="{3697F862-1C23-4CCE-B010-1ECE6D6CD500}" srcOrd="4" destOrd="0" presId="urn:microsoft.com/office/officeart/2009/3/layout/StepUpProcess"/>
    <dgm:cxn modelId="{D0F958A2-BEA8-4F2D-B9D6-15BDB46C5E77}" type="presParOf" srcId="{3697F862-1C23-4CCE-B010-1ECE6D6CD500}" destId="{A2CECD60-5793-4493-BA7B-078970556E6D}" srcOrd="0" destOrd="0" presId="urn:microsoft.com/office/officeart/2009/3/layout/StepUpProcess"/>
    <dgm:cxn modelId="{C2FEB0F3-9E28-48D6-B5C7-EAEC01D694A3}" type="presParOf" srcId="{3697F862-1C23-4CCE-B010-1ECE6D6CD500}" destId="{867512B0-20A1-4811-AC3C-D1F4B6015C3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5C60E4-7D9B-4FB4-9194-DAEED71590E6}"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82858AAA-427C-40D0-81FA-C187A5ACEF7F}">
      <dgm:prSet phldrT="[Text]" custT="1"/>
      <dgm:spPr/>
      <dgm:t>
        <a:bodyPr/>
        <a:lstStyle/>
        <a:p>
          <a:r>
            <a:rPr lang="en-US" sz="2800" dirty="0"/>
            <a:t>Handling</a:t>
          </a:r>
        </a:p>
        <a:p>
          <a:r>
            <a:rPr lang="en-US" sz="2800" dirty="0"/>
            <a:t>Missing </a:t>
          </a:r>
        </a:p>
        <a:p>
          <a:r>
            <a:rPr lang="en-US" sz="2800" dirty="0"/>
            <a:t>Data</a:t>
          </a:r>
        </a:p>
        <a:p>
          <a:endParaRPr lang="en-IN" sz="2800" dirty="0"/>
        </a:p>
      </dgm:t>
    </dgm:pt>
    <dgm:pt modelId="{B5D56555-30B7-4BD8-B0E8-A18EE78D5EC6}" type="parTrans" cxnId="{0D62A4BE-BEB3-4942-8711-0C06E6E7C0FB}">
      <dgm:prSet/>
      <dgm:spPr/>
      <dgm:t>
        <a:bodyPr/>
        <a:lstStyle/>
        <a:p>
          <a:endParaRPr lang="en-IN" sz="1000"/>
        </a:p>
      </dgm:t>
    </dgm:pt>
    <dgm:pt modelId="{4F0DC6A4-63E8-4A78-B988-1C748041ED7F}" type="sibTrans" cxnId="{0D62A4BE-BEB3-4942-8711-0C06E6E7C0FB}">
      <dgm:prSet/>
      <dgm:spPr/>
      <dgm:t>
        <a:bodyPr/>
        <a:lstStyle/>
        <a:p>
          <a:endParaRPr lang="en-IN" sz="1000"/>
        </a:p>
      </dgm:t>
    </dgm:pt>
    <dgm:pt modelId="{2108C2C3-69FB-4AA8-86CF-861E285D16B2}">
      <dgm:prSet phldrT="[Text]" custT="1"/>
      <dgm:spPr/>
      <dgm:t>
        <a:bodyPr/>
        <a:lstStyle/>
        <a:p>
          <a:endParaRPr lang="en-IN" sz="2600" dirty="0"/>
        </a:p>
      </dgm:t>
    </dgm:pt>
    <dgm:pt modelId="{B8001902-9386-44C2-843D-C5F8CEEB1CED}" type="parTrans" cxnId="{B7C65EA8-A9C7-40FE-B422-7CD1ECB8914E}">
      <dgm:prSet/>
      <dgm:spPr/>
      <dgm:t>
        <a:bodyPr/>
        <a:lstStyle/>
        <a:p>
          <a:endParaRPr lang="en-IN" sz="1000"/>
        </a:p>
      </dgm:t>
    </dgm:pt>
    <dgm:pt modelId="{11A2378B-E941-48FA-9320-2A77C45E5342}" type="sibTrans" cxnId="{B7C65EA8-A9C7-40FE-B422-7CD1ECB8914E}">
      <dgm:prSet/>
      <dgm:spPr/>
      <dgm:t>
        <a:bodyPr/>
        <a:lstStyle/>
        <a:p>
          <a:endParaRPr lang="en-IN" sz="1000"/>
        </a:p>
      </dgm:t>
    </dgm:pt>
    <dgm:pt modelId="{ACF00663-E40E-4349-8B7E-E12B1895A100}">
      <dgm:prSet phldrT="[Text]" custT="1"/>
      <dgm:spPr/>
      <dgm:t>
        <a:bodyPr/>
        <a:lstStyle/>
        <a:p>
          <a:endParaRPr lang="en-IN" sz="2800" dirty="0"/>
        </a:p>
      </dgm:t>
    </dgm:pt>
    <dgm:pt modelId="{3F02060E-ECD8-4764-BA9A-2FC0075083D8}" type="parTrans" cxnId="{1B224BE0-D286-4910-8999-46E8ADAF6EA2}">
      <dgm:prSet/>
      <dgm:spPr/>
      <dgm:t>
        <a:bodyPr/>
        <a:lstStyle/>
        <a:p>
          <a:endParaRPr lang="en-IN" sz="1000"/>
        </a:p>
      </dgm:t>
    </dgm:pt>
    <dgm:pt modelId="{CC90853C-89B3-4728-BEA9-9A6E3CF91430}" type="sibTrans" cxnId="{1B224BE0-D286-4910-8999-46E8ADAF6EA2}">
      <dgm:prSet/>
      <dgm:spPr/>
      <dgm:t>
        <a:bodyPr/>
        <a:lstStyle/>
        <a:p>
          <a:endParaRPr lang="en-IN" sz="1000"/>
        </a:p>
      </dgm:t>
    </dgm:pt>
    <dgm:pt modelId="{6A7FED95-4664-4F0D-BDBB-CEE898481F26}" type="pres">
      <dgm:prSet presAssocID="{B75C60E4-7D9B-4FB4-9194-DAEED71590E6}" presName="rootnode" presStyleCnt="0">
        <dgm:presLayoutVars>
          <dgm:chMax/>
          <dgm:chPref/>
          <dgm:dir/>
          <dgm:animLvl val="lvl"/>
        </dgm:presLayoutVars>
      </dgm:prSet>
      <dgm:spPr/>
    </dgm:pt>
    <dgm:pt modelId="{D41149BF-37C2-4F4F-B65E-14A0348C8FAD}" type="pres">
      <dgm:prSet presAssocID="{82858AAA-427C-40D0-81FA-C187A5ACEF7F}" presName="composite" presStyleCnt="0"/>
      <dgm:spPr/>
    </dgm:pt>
    <dgm:pt modelId="{157F1391-75DD-4DC4-B236-A986E7A247A9}" type="pres">
      <dgm:prSet presAssocID="{82858AAA-427C-40D0-81FA-C187A5ACEF7F}" presName="LShape" presStyleLbl="alignNode1" presStyleIdx="0" presStyleCnt="5" custLinFactNeighborX="13264" custLinFactNeighborY="-3964"/>
      <dgm:spPr/>
    </dgm:pt>
    <dgm:pt modelId="{9779CC0C-4126-4541-B801-59498F37AFAB}" type="pres">
      <dgm:prSet presAssocID="{82858AAA-427C-40D0-81FA-C187A5ACEF7F}" presName="ParentText" presStyleLbl="revTx" presStyleIdx="0" presStyleCnt="3" custLinFactNeighborX="15337" custLinFactNeighborY="-4414">
        <dgm:presLayoutVars>
          <dgm:chMax val="0"/>
          <dgm:chPref val="0"/>
          <dgm:bulletEnabled val="1"/>
        </dgm:presLayoutVars>
      </dgm:prSet>
      <dgm:spPr/>
    </dgm:pt>
    <dgm:pt modelId="{87BD4227-790C-4CB1-A22E-C0FED5BF388D}" type="pres">
      <dgm:prSet presAssocID="{82858AAA-427C-40D0-81FA-C187A5ACEF7F}" presName="Triangle" presStyleLbl="alignNode1" presStyleIdx="1" presStyleCnt="5"/>
      <dgm:spPr/>
    </dgm:pt>
    <dgm:pt modelId="{85DF49FA-2F84-4DE7-8D93-77B7FA87C8AD}" type="pres">
      <dgm:prSet presAssocID="{4F0DC6A4-63E8-4A78-B988-1C748041ED7F}" presName="sibTrans" presStyleCnt="0"/>
      <dgm:spPr/>
    </dgm:pt>
    <dgm:pt modelId="{F2C398D7-17C6-412C-9506-A38C1B9A0EBF}" type="pres">
      <dgm:prSet presAssocID="{4F0DC6A4-63E8-4A78-B988-1C748041ED7F}" presName="space" presStyleCnt="0"/>
      <dgm:spPr/>
    </dgm:pt>
    <dgm:pt modelId="{11A38C7B-F86A-4B52-8EC7-1BA60A2D7684}" type="pres">
      <dgm:prSet presAssocID="{2108C2C3-69FB-4AA8-86CF-861E285D16B2}" presName="composite" presStyleCnt="0"/>
      <dgm:spPr/>
    </dgm:pt>
    <dgm:pt modelId="{6700A47A-0D46-4A46-894E-69F8EF1E2CB3}" type="pres">
      <dgm:prSet presAssocID="{2108C2C3-69FB-4AA8-86CF-861E285D16B2}" presName="LShape" presStyleLbl="alignNode1" presStyleIdx="2" presStyleCnt="5"/>
      <dgm:spPr/>
    </dgm:pt>
    <dgm:pt modelId="{91707DF9-3B46-48D3-9A48-7F083113ED67}" type="pres">
      <dgm:prSet presAssocID="{2108C2C3-69FB-4AA8-86CF-861E285D16B2}" presName="ParentText" presStyleLbl="revTx" presStyleIdx="1" presStyleCnt="3">
        <dgm:presLayoutVars>
          <dgm:chMax val="0"/>
          <dgm:chPref val="0"/>
          <dgm:bulletEnabled val="1"/>
        </dgm:presLayoutVars>
      </dgm:prSet>
      <dgm:spPr/>
    </dgm:pt>
    <dgm:pt modelId="{EB0F6B4A-F975-4B75-B7B5-1997B0004E17}" type="pres">
      <dgm:prSet presAssocID="{2108C2C3-69FB-4AA8-86CF-861E285D16B2}" presName="Triangle" presStyleLbl="alignNode1" presStyleIdx="3" presStyleCnt="5"/>
      <dgm:spPr/>
    </dgm:pt>
    <dgm:pt modelId="{597EE300-BA9C-4A6F-A746-A350BF16AB19}" type="pres">
      <dgm:prSet presAssocID="{11A2378B-E941-48FA-9320-2A77C45E5342}" presName="sibTrans" presStyleCnt="0"/>
      <dgm:spPr/>
    </dgm:pt>
    <dgm:pt modelId="{F007E91F-3C7B-4D12-9C48-224CD0D0BDC7}" type="pres">
      <dgm:prSet presAssocID="{11A2378B-E941-48FA-9320-2A77C45E5342}" presName="space" presStyleCnt="0"/>
      <dgm:spPr/>
    </dgm:pt>
    <dgm:pt modelId="{3697F862-1C23-4CCE-B010-1ECE6D6CD500}" type="pres">
      <dgm:prSet presAssocID="{ACF00663-E40E-4349-8B7E-E12B1895A100}" presName="composite" presStyleCnt="0"/>
      <dgm:spPr/>
    </dgm:pt>
    <dgm:pt modelId="{A2CECD60-5793-4493-BA7B-078970556E6D}" type="pres">
      <dgm:prSet presAssocID="{ACF00663-E40E-4349-8B7E-E12B1895A100}" presName="LShape" presStyleLbl="alignNode1" presStyleIdx="4" presStyleCnt="5"/>
      <dgm:spPr/>
    </dgm:pt>
    <dgm:pt modelId="{867512B0-20A1-4811-AC3C-D1F4B6015C37}" type="pres">
      <dgm:prSet presAssocID="{ACF00663-E40E-4349-8B7E-E12B1895A100}" presName="ParentText" presStyleLbl="revTx" presStyleIdx="2" presStyleCnt="3">
        <dgm:presLayoutVars>
          <dgm:chMax val="0"/>
          <dgm:chPref val="0"/>
          <dgm:bulletEnabled val="1"/>
        </dgm:presLayoutVars>
      </dgm:prSet>
      <dgm:spPr/>
    </dgm:pt>
  </dgm:ptLst>
  <dgm:cxnLst>
    <dgm:cxn modelId="{D3FEDF1E-DE54-42C7-9E3E-B8C43BB417F8}" type="presOf" srcId="{B75C60E4-7D9B-4FB4-9194-DAEED71590E6}" destId="{6A7FED95-4664-4F0D-BDBB-CEE898481F26}" srcOrd="0" destOrd="0" presId="urn:microsoft.com/office/officeart/2009/3/layout/StepUpProcess"/>
    <dgm:cxn modelId="{D29CEC6A-895A-48E8-BE98-92B168903DBC}" type="presOf" srcId="{ACF00663-E40E-4349-8B7E-E12B1895A100}" destId="{867512B0-20A1-4811-AC3C-D1F4B6015C37}" srcOrd="0" destOrd="0" presId="urn:microsoft.com/office/officeart/2009/3/layout/StepUpProcess"/>
    <dgm:cxn modelId="{3E754D4C-01C5-4B29-A518-81C78C0D7651}" type="presOf" srcId="{2108C2C3-69FB-4AA8-86CF-861E285D16B2}" destId="{91707DF9-3B46-48D3-9A48-7F083113ED67}" srcOrd="0" destOrd="0" presId="urn:microsoft.com/office/officeart/2009/3/layout/StepUpProcess"/>
    <dgm:cxn modelId="{B7C65EA8-A9C7-40FE-B422-7CD1ECB8914E}" srcId="{B75C60E4-7D9B-4FB4-9194-DAEED71590E6}" destId="{2108C2C3-69FB-4AA8-86CF-861E285D16B2}" srcOrd="1" destOrd="0" parTransId="{B8001902-9386-44C2-843D-C5F8CEEB1CED}" sibTransId="{11A2378B-E941-48FA-9320-2A77C45E5342}"/>
    <dgm:cxn modelId="{FD3918B0-EA09-4FBC-B003-21703632C771}" type="presOf" srcId="{82858AAA-427C-40D0-81FA-C187A5ACEF7F}" destId="{9779CC0C-4126-4541-B801-59498F37AFAB}" srcOrd="0" destOrd="0" presId="urn:microsoft.com/office/officeart/2009/3/layout/StepUpProcess"/>
    <dgm:cxn modelId="{0D62A4BE-BEB3-4942-8711-0C06E6E7C0FB}" srcId="{B75C60E4-7D9B-4FB4-9194-DAEED71590E6}" destId="{82858AAA-427C-40D0-81FA-C187A5ACEF7F}" srcOrd="0" destOrd="0" parTransId="{B5D56555-30B7-4BD8-B0E8-A18EE78D5EC6}" sibTransId="{4F0DC6A4-63E8-4A78-B988-1C748041ED7F}"/>
    <dgm:cxn modelId="{1B224BE0-D286-4910-8999-46E8ADAF6EA2}" srcId="{B75C60E4-7D9B-4FB4-9194-DAEED71590E6}" destId="{ACF00663-E40E-4349-8B7E-E12B1895A100}" srcOrd="2" destOrd="0" parTransId="{3F02060E-ECD8-4764-BA9A-2FC0075083D8}" sibTransId="{CC90853C-89B3-4728-BEA9-9A6E3CF91430}"/>
    <dgm:cxn modelId="{14EC752D-B0D7-4155-8A68-7196248A026C}" type="presParOf" srcId="{6A7FED95-4664-4F0D-BDBB-CEE898481F26}" destId="{D41149BF-37C2-4F4F-B65E-14A0348C8FAD}" srcOrd="0" destOrd="0" presId="urn:microsoft.com/office/officeart/2009/3/layout/StepUpProcess"/>
    <dgm:cxn modelId="{5FD2E1B4-1D7F-4AD6-AD82-F1A70B1DFE0E}" type="presParOf" srcId="{D41149BF-37C2-4F4F-B65E-14A0348C8FAD}" destId="{157F1391-75DD-4DC4-B236-A986E7A247A9}" srcOrd="0" destOrd="0" presId="urn:microsoft.com/office/officeart/2009/3/layout/StepUpProcess"/>
    <dgm:cxn modelId="{9A9F3F3B-1B4B-4E82-96AF-A6960C07EA32}" type="presParOf" srcId="{D41149BF-37C2-4F4F-B65E-14A0348C8FAD}" destId="{9779CC0C-4126-4541-B801-59498F37AFAB}" srcOrd="1" destOrd="0" presId="urn:microsoft.com/office/officeart/2009/3/layout/StepUpProcess"/>
    <dgm:cxn modelId="{CDAF030C-5BF4-46BD-8973-7615FD40DC4B}" type="presParOf" srcId="{D41149BF-37C2-4F4F-B65E-14A0348C8FAD}" destId="{87BD4227-790C-4CB1-A22E-C0FED5BF388D}" srcOrd="2" destOrd="0" presId="urn:microsoft.com/office/officeart/2009/3/layout/StepUpProcess"/>
    <dgm:cxn modelId="{D87DE65A-3F2F-4FF6-86D4-949E7777C29F}" type="presParOf" srcId="{6A7FED95-4664-4F0D-BDBB-CEE898481F26}" destId="{85DF49FA-2F84-4DE7-8D93-77B7FA87C8AD}" srcOrd="1" destOrd="0" presId="urn:microsoft.com/office/officeart/2009/3/layout/StepUpProcess"/>
    <dgm:cxn modelId="{8BC4AAF1-32F0-4AFD-96F8-E5CD6FD433FB}" type="presParOf" srcId="{85DF49FA-2F84-4DE7-8D93-77B7FA87C8AD}" destId="{F2C398D7-17C6-412C-9506-A38C1B9A0EBF}" srcOrd="0" destOrd="0" presId="urn:microsoft.com/office/officeart/2009/3/layout/StepUpProcess"/>
    <dgm:cxn modelId="{D2E1AF68-5571-4547-8828-B1641FD9A9B0}" type="presParOf" srcId="{6A7FED95-4664-4F0D-BDBB-CEE898481F26}" destId="{11A38C7B-F86A-4B52-8EC7-1BA60A2D7684}" srcOrd="2" destOrd="0" presId="urn:microsoft.com/office/officeart/2009/3/layout/StepUpProcess"/>
    <dgm:cxn modelId="{451A98DF-5793-4587-ACAE-9EFBC74D460E}" type="presParOf" srcId="{11A38C7B-F86A-4B52-8EC7-1BA60A2D7684}" destId="{6700A47A-0D46-4A46-894E-69F8EF1E2CB3}" srcOrd="0" destOrd="0" presId="urn:microsoft.com/office/officeart/2009/3/layout/StepUpProcess"/>
    <dgm:cxn modelId="{0F57BD42-53EA-4237-B085-98FF48AE5279}" type="presParOf" srcId="{11A38C7B-F86A-4B52-8EC7-1BA60A2D7684}" destId="{91707DF9-3B46-48D3-9A48-7F083113ED67}" srcOrd="1" destOrd="0" presId="urn:microsoft.com/office/officeart/2009/3/layout/StepUpProcess"/>
    <dgm:cxn modelId="{D17A60F1-7A24-4236-A06E-61E18CD28D2C}" type="presParOf" srcId="{11A38C7B-F86A-4B52-8EC7-1BA60A2D7684}" destId="{EB0F6B4A-F975-4B75-B7B5-1997B0004E17}" srcOrd="2" destOrd="0" presId="urn:microsoft.com/office/officeart/2009/3/layout/StepUpProcess"/>
    <dgm:cxn modelId="{6B4A4557-659A-4797-81A1-2A08A1D4EDF8}" type="presParOf" srcId="{6A7FED95-4664-4F0D-BDBB-CEE898481F26}" destId="{597EE300-BA9C-4A6F-A746-A350BF16AB19}" srcOrd="3" destOrd="0" presId="urn:microsoft.com/office/officeart/2009/3/layout/StepUpProcess"/>
    <dgm:cxn modelId="{518C0996-F754-439B-82FC-3B288A7B595F}" type="presParOf" srcId="{597EE300-BA9C-4A6F-A746-A350BF16AB19}" destId="{F007E91F-3C7B-4D12-9C48-224CD0D0BDC7}" srcOrd="0" destOrd="0" presId="urn:microsoft.com/office/officeart/2009/3/layout/StepUpProcess"/>
    <dgm:cxn modelId="{A942EB8B-0C48-4289-B6B6-2BAA0D4395EC}" type="presParOf" srcId="{6A7FED95-4664-4F0D-BDBB-CEE898481F26}" destId="{3697F862-1C23-4CCE-B010-1ECE6D6CD500}" srcOrd="4" destOrd="0" presId="urn:microsoft.com/office/officeart/2009/3/layout/StepUpProcess"/>
    <dgm:cxn modelId="{D0F958A2-BEA8-4F2D-B9D6-15BDB46C5E77}" type="presParOf" srcId="{3697F862-1C23-4CCE-B010-1ECE6D6CD500}" destId="{A2CECD60-5793-4493-BA7B-078970556E6D}" srcOrd="0" destOrd="0" presId="urn:microsoft.com/office/officeart/2009/3/layout/StepUpProcess"/>
    <dgm:cxn modelId="{C2FEB0F3-9E28-48D6-B5C7-EAEC01D694A3}" type="presParOf" srcId="{3697F862-1C23-4CCE-B010-1ECE6D6CD500}" destId="{867512B0-20A1-4811-AC3C-D1F4B6015C37}"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F1391-75DD-4DC4-B236-A986E7A247A9}">
      <dsp:nvSpPr>
        <dsp:cNvPr id="0" name=""/>
        <dsp:cNvSpPr/>
      </dsp:nvSpPr>
      <dsp:spPr>
        <a:xfrm rot="5400000">
          <a:off x="385921" y="1370478"/>
          <a:ext cx="1159940" cy="1930114"/>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9CC0C-4126-4541-B801-59498F37AFAB}">
      <dsp:nvSpPr>
        <dsp:cNvPr id="0" name=""/>
        <dsp:cNvSpPr/>
      </dsp:nvSpPr>
      <dsp:spPr>
        <a:xfrm>
          <a:off x="192299" y="1947166"/>
          <a:ext cx="1742518" cy="152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Introduction</a:t>
          </a:r>
          <a:endParaRPr lang="en-IN" sz="2400" kern="1200" dirty="0"/>
        </a:p>
      </dsp:txBody>
      <dsp:txXfrm>
        <a:off x="192299" y="1947166"/>
        <a:ext cx="1742518" cy="1527419"/>
      </dsp:txXfrm>
    </dsp:sp>
    <dsp:sp modelId="{87BD4227-790C-4CB1-A22E-C0FED5BF388D}">
      <dsp:nvSpPr>
        <dsp:cNvPr id="0" name=""/>
        <dsp:cNvSpPr/>
      </dsp:nvSpPr>
      <dsp:spPr>
        <a:xfrm>
          <a:off x="1606040" y="1228381"/>
          <a:ext cx="328776" cy="32877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0A47A-0D46-4A46-894E-69F8EF1E2CB3}">
      <dsp:nvSpPr>
        <dsp:cNvPr id="0" name=""/>
        <dsp:cNvSpPr/>
      </dsp:nvSpPr>
      <dsp:spPr>
        <a:xfrm rot="5400000">
          <a:off x="2519104" y="842620"/>
          <a:ext cx="1159940" cy="1930114"/>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07DF9-3B46-48D3-9A48-7F083113ED67}">
      <dsp:nvSpPr>
        <dsp:cNvPr id="0" name=""/>
        <dsp:cNvSpPr/>
      </dsp:nvSpPr>
      <dsp:spPr>
        <a:xfrm>
          <a:off x="2325481" y="1419308"/>
          <a:ext cx="1742518" cy="152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Why data cleaning matters</a:t>
          </a:r>
          <a:endParaRPr lang="en-IN" sz="2600" kern="1200" dirty="0"/>
        </a:p>
      </dsp:txBody>
      <dsp:txXfrm>
        <a:off x="2325481" y="1419308"/>
        <a:ext cx="1742518" cy="1527419"/>
      </dsp:txXfrm>
    </dsp:sp>
    <dsp:sp modelId="{EB0F6B4A-F975-4B75-B7B5-1997B0004E17}">
      <dsp:nvSpPr>
        <dsp:cNvPr id="0" name=""/>
        <dsp:cNvSpPr/>
      </dsp:nvSpPr>
      <dsp:spPr>
        <a:xfrm>
          <a:off x="3739222" y="700522"/>
          <a:ext cx="328776" cy="32877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ECD60-5793-4493-BA7B-078970556E6D}">
      <dsp:nvSpPr>
        <dsp:cNvPr id="0" name=""/>
        <dsp:cNvSpPr/>
      </dsp:nvSpPr>
      <dsp:spPr>
        <a:xfrm rot="5400000">
          <a:off x="4489327" y="330038"/>
          <a:ext cx="1159940" cy="1930114"/>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512B0-20A1-4811-AC3C-D1F4B6015C37}">
      <dsp:nvSpPr>
        <dsp:cNvPr id="0" name=""/>
        <dsp:cNvSpPr/>
      </dsp:nvSpPr>
      <dsp:spPr>
        <a:xfrm>
          <a:off x="4458664" y="891450"/>
          <a:ext cx="1742518" cy="152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Common data quality issues</a:t>
          </a:r>
          <a:endParaRPr lang="en-IN" sz="2800" kern="1200" dirty="0"/>
        </a:p>
      </dsp:txBody>
      <dsp:txXfrm>
        <a:off x="4458664" y="891450"/>
        <a:ext cx="1742518" cy="1527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F1391-75DD-4DC4-B236-A986E7A247A9}">
      <dsp:nvSpPr>
        <dsp:cNvPr id="0" name=""/>
        <dsp:cNvSpPr/>
      </dsp:nvSpPr>
      <dsp:spPr>
        <a:xfrm rot="5400000">
          <a:off x="598515" y="1178735"/>
          <a:ext cx="1077277" cy="179256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9CC0C-4126-4541-B801-59498F37AFAB}">
      <dsp:nvSpPr>
        <dsp:cNvPr id="0" name=""/>
        <dsp:cNvSpPr/>
      </dsp:nvSpPr>
      <dsp:spPr>
        <a:xfrm>
          <a:off x="429129" y="1694414"/>
          <a:ext cx="1618338" cy="141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Handling</a:t>
          </a:r>
        </a:p>
        <a:p>
          <a:pPr marL="0" lvl="0" indent="0" algn="l" defTabSz="1244600">
            <a:lnSpc>
              <a:spcPct val="90000"/>
            </a:lnSpc>
            <a:spcBef>
              <a:spcPct val="0"/>
            </a:spcBef>
            <a:spcAft>
              <a:spcPct val="35000"/>
            </a:spcAft>
            <a:buNone/>
          </a:pPr>
          <a:r>
            <a:rPr lang="en-US" sz="2800" kern="1200" dirty="0"/>
            <a:t>Missing </a:t>
          </a:r>
        </a:p>
        <a:p>
          <a:pPr marL="0" lvl="0" indent="0" algn="l" defTabSz="1244600">
            <a:lnSpc>
              <a:spcPct val="90000"/>
            </a:lnSpc>
            <a:spcBef>
              <a:spcPct val="0"/>
            </a:spcBef>
            <a:spcAft>
              <a:spcPct val="35000"/>
            </a:spcAft>
            <a:buNone/>
          </a:pPr>
          <a:r>
            <a:rPr lang="en-US" sz="2800" kern="1200" dirty="0"/>
            <a:t>Data</a:t>
          </a:r>
        </a:p>
        <a:p>
          <a:pPr marL="0" lvl="0" indent="0" algn="l" defTabSz="1244600">
            <a:lnSpc>
              <a:spcPct val="90000"/>
            </a:lnSpc>
            <a:spcBef>
              <a:spcPct val="0"/>
            </a:spcBef>
            <a:spcAft>
              <a:spcPct val="35000"/>
            </a:spcAft>
            <a:buNone/>
          </a:pPr>
          <a:endParaRPr lang="en-IN" sz="2800" kern="1200" dirty="0"/>
        </a:p>
      </dsp:txBody>
      <dsp:txXfrm>
        <a:off x="429129" y="1694414"/>
        <a:ext cx="1618338" cy="1418568"/>
      </dsp:txXfrm>
    </dsp:sp>
    <dsp:sp modelId="{87BD4227-790C-4CB1-A22E-C0FED5BF388D}">
      <dsp:nvSpPr>
        <dsp:cNvPr id="0" name=""/>
        <dsp:cNvSpPr/>
      </dsp:nvSpPr>
      <dsp:spPr>
        <a:xfrm>
          <a:off x="1493917" y="1089468"/>
          <a:ext cx="305346" cy="3053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0A47A-0D46-4A46-894E-69F8EF1E2CB3}">
      <dsp:nvSpPr>
        <dsp:cNvPr id="0" name=""/>
        <dsp:cNvSpPr/>
      </dsp:nvSpPr>
      <dsp:spPr>
        <a:xfrm rot="5400000">
          <a:off x="2341912" y="731198"/>
          <a:ext cx="1077277" cy="179256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07DF9-3B46-48D3-9A48-7F083113ED67}">
      <dsp:nvSpPr>
        <dsp:cNvPr id="0" name=""/>
        <dsp:cNvSpPr/>
      </dsp:nvSpPr>
      <dsp:spPr>
        <a:xfrm>
          <a:off x="2162087" y="1266789"/>
          <a:ext cx="1618338" cy="141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IN" sz="2600" kern="1200" dirty="0"/>
        </a:p>
      </dsp:txBody>
      <dsp:txXfrm>
        <a:off x="2162087" y="1266789"/>
        <a:ext cx="1618338" cy="1418568"/>
      </dsp:txXfrm>
    </dsp:sp>
    <dsp:sp modelId="{EB0F6B4A-F975-4B75-B7B5-1997B0004E17}">
      <dsp:nvSpPr>
        <dsp:cNvPr id="0" name=""/>
        <dsp:cNvSpPr/>
      </dsp:nvSpPr>
      <dsp:spPr>
        <a:xfrm>
          <a:off x="3475079" y="599227"/>
          <a:ext cx="305346" cy="3053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ECD60-5793-4493-BA7B-078970556E6D}">
      <dsp:nvSpPr>
        <dsp:cNvPr id="0" name=""/>
        <dsp:cNvSpPr/>
      </dsp:nvSpPr>
      <dsp:spPr>
        <a:xfrm rot="5400000">
          <a:off x="4323075" y="240957"/>
          <a:ext cx="1077277" cy="179256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512B0-20A1-4811-AC3C-D1F4B6015C37}">
      <dsp:nvSpPr>
        <dsp:cNvPr id="0" name=""/>
        <dsp:cNvSpPr/>
      </dsp:nvSpPr>
      <dsp:spPr>
        <a:xfrm>
          <a:off x="4143250" y="776548"/>
          <a:ext cx="1618338" cy="141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IN" sz="2800" kern="1200" dirty="0"/>
        </a:p>
      </dsp:txBody>
      <dsp:txXfrm>
        <a:off x="4143250" y="776548"/>
        <a:ext cx="1618338" cy="141856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016D-B07E-6FA6-D2AD-9B11E9641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EA556-7C3B-7949-ABC4-777692309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185424-E910-8E18-92C9-23572FF44EED}"/>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5" name="Footer Placeholder 4">
            <a:extLst>
              <a:ext uri="{FF2B5EF4-FFF2-40B4-BE49-F238E27FC236}">
                <a16:creationId xmlns:a16="http://schemas.microsoft.com/office/drawing/2014/main" id="{C713A70F-14E0-6544-F4AA-A19E7D802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831B64-7517-A51C-DF48-6E0E81A61449}"/>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381275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2FC8-9B26-74F4-2D63-45C562B0DA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72F9F6-2CB4-0E95-1B4F-6541827F0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DF8EF-41CE-BD40-EC55-ABE07D7C56D8}"/>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5" name="Footer Placeholder 4">
            <a:extLst>
              <a:ext uri="{FF2B5EF4-FFF2-40B4-BE49-F238E27FC236}">
                <a16:creationId xmlns:a16="http://schemas.microsoft.com/office/drawing/2014/main" id="{E9DEEAAA-AC36-F505-5369-62136523B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5BB8F-9ACE-E261-BD11-BC8C083E456B}"/>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329504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65A68-783B-E114-4245-486FF73B31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C6005-9588-4727-EFF6-83B948500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379A7-235B-EBF0-FB17-1E20B767FCB0}"/>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5" name="Footer Placeholder 4">
            <a:extLst>
              <a:ext uri="{FF2B5EF4-FFF2-40B4-BE49-F238E27FC236}">
                <a16:creationId xmlns:a16="http://schemas.microsoft.com/office/drawing/2014/main" id="{EB3F4FE2-2693-0DD5-6766-DBEF439D5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6469C-F17B-787B-9693-01DB6C72BC7F}"/>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213853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6FB2-F015-838A-A3AC-6C60A9B9B3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856441-F731-E12E-4403-C52B794CF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0FF56-CBFA-0245-E483-B6823419FA3D}"/>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5" name="Footer Placeholder 4">
            <a:extLst>
              <a:ext uri="{FF2B5EF4-FFF2-40B4-BE49-F238E27FC236}">
                <a16:creationId xmlns:a16="http://schemas.microsoft.com/office/drawing/2014/main" id="{0F238866-5E99-71BB-2525-9D09D2A4B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762D-3299-947A-5D30-A8BB0586FB71}"/>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411743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3B1B-83B6-2875-82A1-8EB89FF6B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270537-CBC0-E262-DC1F-8282E1DAF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50F80-33BA-59A8-44DF-0607100C5AAD}"/>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5" name="Footer Placeholder 4">
            <a:extLst>
              <a:ext uri="{FF2B5EF4-FFF2-40B4-BE49-F238E27FC236}">
                <a16:creationId xmlns:a16="http://schemas.microsoft.com/office/drawing/2014/main" id="{5CD52A20-5112-C1C3-A464-7710FAC0E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64DB45-3D96-AC9F-2BE0-BA587B4AA0E9}"/>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287958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81A6-84B7-187C-F49D-9528FD0E8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7E5289-42A0-2D1E-057F-35AD1AAC59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05B82B-BC13-4BA5-B7AF-77BEDF1582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474535-DB9B-6A0D-76D1-B0216EC2998B}"/>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6" name="Footer Placeholder 5">
            <a:extLst>
              <a:ext uri="{FF2B5EF4-FFF2-40B4-BE49-F238E27FC236}">
                <a16:creationId xmlns:a16="http://schemas.microsoft.com/office/drawing/2014/main" id="{B3175C32-7EFD-41FF-FDE2-CB97CAE476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757ED-9E10-05A9-3178-B337925AD122}"/>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220362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5090-6D00-66DC-E748-34658AA67C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097C45-3C47-342E-FC45-A264EECD1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FF963-7DBA-4241-2A36-310F4566A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692061-C234-52F1-759E-6141137B1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17FDD-0E5C-D684-B0C7-B4C13BB3D4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7218A9-C093-327D-B407-740857E77A00}"/>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8" name="Footer Placeholder 7">
            <a:extLst>
              <a:ext uri="{FF2B5EF4-FFF2-40B4-BE49-F238E27FC236}">
                <a16:creationId xmlns:a16="http://schemas.microsoft.com/office/drawing/2014/main" id="{0302F42A-B934-7737-03FF-D6EC7E05D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1A0849-9252-CAB7-0BB2-2F50108496E7}"/>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266005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7A72-E8B9-8E4B-4BDC-CB0237266A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8720BC-EF3A-0162-9246-B0C04A412FDE}"/>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4" name="Footer Placeholder 3">
            <a:extLst>
              <a:ext uri="{FF2B5EF4-FFF2-40B4-BE49-F238E27FC236}">
                <a16:creationId xmlns:a16="http://schemas.microsoft.com/office/drawing/2014/main" id="{DEFE841C-B5FF-3C75-4696-2BBFEBDACE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EB7FFD-B66E-8748-D2BA-045D65630E07}"/>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317856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C63F7-7738-9ECF-624B-342E8C2BB7C9}"/>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3" name="Footer Placeholder 2">
            <a:extLst>
              <a:ext uri="{FF2B5EF4-FFF2-40B4-BE49-F238E27FC236}">
                <a16:creationId xmlns:a16="http://schemas.microsoft.com/office/drawing/2014/main" id="{8AB470CC-6D13-D8D6-7782-8991019C23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7A888E-D42E-51DC-E518-18CAC950CE30}"/>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57632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ED44-69F9-E734-B43F-D3A0798A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9A74D2-5C78-5BA9-6338-CB89384C5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D33243-BD73-9DCC-4223-9A3B08A3F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7AE7F-00D3-B4A9-D0F3-CC5DE2F34B95}"/>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6" name="Footer Placeholder 5">
            <a:extLst>
              <a:ext uri="{FF2B5EF4-FFF2-40B4-BE49-F238E27FC236}">
                <a16:creationId xmlns:a16="http://schemas.microsoft.com/office/drawing/2014/main" id="{5A698752-9D7E-4B19-1ED4-097665F61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9870C-18BF-4995-09B0-66501B9FBB79}"/>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26817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00B3-C604-7CB3-48CB-F3FA5FDF9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7F0B99-0FA1-F75C-447F-A965EF902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243B5-C835-C90B-787C-1DCD2257F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10BD8E-6D7F-052D-C1AD-C7757039DA35}"/>
              </a:ext>
            </a:extLst>
          </p:cNvPr>
          <p:cNvSpPr>
            <a:spLocks noGrp="1"/>
          </p:cNvSpPr>
          <p:nvPr>
            <p:ph type="dt" sz="half" idx="10"/>
          </p:nvPr>
        </p:nvSpPr>
        <p:spPr/>
        <p:txBody>
          <a:bodyPr/>
          <a:lstStyle/>
          <a:p>
            <a:fld id="{A162BC91-0970-4B8D-9A8B-848EEE2E56A7}" type="datetimeFigureOut">
              <a:rPr lang="en-IN" smtClean="0"/>
              <a:t>08-11-2023</a:t>
            </a:fld>
            <a:endParaRPr lang="en-IN"/>
          </a:p>
        </p:txBody>
      </p:sp>
      <p:sp>
        <p:nvSpPr>
          <p:cNvPr id="6" name="Footer Placeholder 5">
            <a:extLst>
              <a:ext uri="{FF2B5EF4-FFF2-40B4-BE49-F238E27FC236}">
                <a16:creationId xmlns:a16="http://schemas.microsoft.com/office/drawing/2014/main" id="{881E1D4D-4EDE-3384-4D94-6CA0EE5FA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2ABE6-CB7F-44BB-CE8C-731116EA4F5B}"/>
              </a:ext>
            </a:extLst>
          </p:cNvPr>
          <p:cNvSpPr>
            <a:spLocks noGrp="1"/>
          </p:cNvSpPr>
          <p:nvPr>
            <p:ph type="sldNum" sz="quarter" idx="12"/>
          </p:nvPr>
        </p:nvSpPr>
        <p:spPr/>
        <p:txBody>
          <a:bodyPr/>
          <a:lstStyle/>
          <a:p>
            <a:fld id="{B1EA807B-FC2C-4AED-BDE9-016F03141516}" type="slidenum">
              <a:rPr lang="en-IN" smtClean="0"/>
              <a:t>‹#›</a:t>
            </a:fld>
            <a:endParaRPr lang="en-IN"/>
          </a:p>
        </p:txBody>
      </p:sp>
    </p:spTree>
    <p:extLst>
      <p:ext uri="{BB962C8B-B14F-4D97-AF65-F5344CB8AC3E}">
        <p14:creationId xmlns:p14="http://schemas.microsoft.com/office/powerpoint/2010/main" val="140110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F85645-27CE-F912-FD8C-66BD9B43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32A513-89E9-C371-9A8A-E6F9FA141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C7063-B5AC-C5E1-89A5-3E5D87D4E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2BC91-0970-4B8D-9A8B-848EEE2E56A7}" type="datetimeFigureOut">
              <a:rPr lang="en-IN" smtClean="0"/>
              <a:t>08-11-2023</a:t>
            </a:fld>
            <a:endParaRPr lang="en-IN"/>
          </a:p>
        </p:txBody>
      </p:sp>
      <p:sp>
        <p:nvSpPr>
          <p:cNvPr id="5" name="Footer Placeholder 4">
            <a:extLst>
              <a:ext uri="{FF2B5EF4-FFF2-40B4-BE49-F238E27FC236}">
                <a16:creationId xmlns:a16="http://schemas.microsoft.com/office/drawing/2014/main" id="{8D4BF3C1-D88F-FCA2-3D25-D26628438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523D63-5F2C-4463-3F87-8F8CCE57F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A807B-FC2C-4AED-BDE9-016F03141516}" type="slidenum">
              <a:rPr lang="en-IN" smtClean="0"/>
              <a:t>‹#›</a:t>
            </a:fld>
            <a:endParaRPr lang="en-IN"/>
          </a:p>
        </p:txBody>
      </p:sp>
    </p:spTree>
    <p:extLst>
      <p:ext uri="{BB962C8B-B14F-4D97-AF65-F5344CB8AC3E}">
        <p14:creationId xmlns:p14="http://schemas.microsoft.com/office/powerpoint/2010/main" val="232595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AB77CA-6782-4C55-3A78-017324AB1899}"/>
              </a:ext>
            </a:extLst>
          </p:cNvPr>
          <p:cNvSpPr/>
          <p:nvPr/>
        </p:nvSpPr>
        <p:spPr>
          <a:xfrm>
            <a:off x="7195930" y="1182757"/>
            <a:ext cx="4840357" cy="420425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ln w="0"/>
                <a:solidFill>
                  <a:schemeClr val="tx1"/>
                </a:solidFill>
                <a:effectLst>
                  <a:outerShdw blurRad="38100" dist="19050" dir="2700000" algn="tl" rotWithShape="0">
                    <a:schemeClr val="dk1">
                      <a:alpha val="40000"/>
                    </a:schemeClr>
                  </a:outerShdw>
                </a:effectLst>
              </a:rPr>
              <a:t>         Data cleaning</a:t>
            </a:r>
          </a:p>
          <a:p>
            <a:endParaRPr lang="en-US" sz="3200" dirty="0">
              <a:ln w="0"/>
              <a:solidFill>
                <a:schemeClr val="tx1"/>
              </a:solidFill>
              <a:effectLst>
                <a:outerShdw blurRad="38100" dist="19050" dir="2700000" algn="tl" rotWithShape="0">
                  <a:schemeClr val="dk1">
                    <a:alpha val="40000"/>
                  </a:schemeClr>
                </a:outerShdw>
              </a:effectLst>
            </a:endParaRPr>
          </a:p>
          <a:p>
            <a:r>
              <a:rPr lang="en-US" sz="3200" dirty="0">
                <a:ln w="0"/>
                <a:solidFill>
                  <a:schemeClr val="tx1"/>
                </a:solidFill>
                <a:effectLst>
                  <a:outerShdw blurRad="38100" dist="19050" dir="2700000" algn="tl" rotWithShape="0">
                    <a:schemeClr val="dk1">
                      <a:alpha val="40000"/>
                    </a:schemeClr>
                  </a:outerShdw>
                </a:effectLst>
              </a:rPr>
              <a:t>Name: shakti prasad Nahak</a:t>
            </a:r>
          </a:p>
          <a:p>
            <a:r>
              <a:rPr lang="en-US" sz="3200" dirty="0">
                <a:ln w="0"/>
                <a:solidFill>
                  <a:schemeClr val="tx1"/>
                </a:solidFill>
                <a:effectLst>
                  <a:outerShdw blurRad="38100" dist="19050" dir="2700000" algn="tl" rotWithShape="0">
                    <a:schemeClr val="dk1">
                      <a:alpha val="40000"/>
                    </a:schemeClr>
                  </a:outerShdw>
                </a:effectLst>
              </a:rPr>
              <a:t>Reg No: 200101120047</a:t>
            </a:r>
          </a:p>
          <a:p>
            <a:r>
              <a:rPr lang="en-US" sz="3200" dirty="0">
                <a:ln w="0"/>
                <a:solidFill>
                  <a:schemeClr val="tx1"/>
                </a:solidFill>
                <a:effectLst>
                  <a:outerShdw blurRad="38100" dist="19050" dir="2700000" algn="tl" rotWithShape="0">
                    <a:schemeClr val="dk1">
                      <a:alpha val="40000"/>
                    </a:schemeClr>
                  </a:outerShdw>
                </a:effectLst>
              </a:rPr>
              <a:t>Sec: A</a:t>
            </a:r>
          </a:p>
          <a:p>
            <a:endParaRPr lang="en-IN" sz="3200" dirty="0"/>
          </a:p>
        </p:txBody>
      </p:sp>
    </p:spTree>
    <p:extLst>
      <p:ext uri="{BB962C8B-B14F-4D97-AF65-F5344CB8AC3E}">
        <p14:creationId xmlns:p14="http://schemas.microsoft.com/office/powerpoint/2010/main" val="286026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75E6-02CA-9D45-4693-E201E34DC961}"/>
              </a:ext>
            </a:extLst>
          </p:cNvPr>
          <p:cNvSpPr>
            <a:spLocks noGrp="1"/>
          </p:cNvSpPr>
          <p:nvPr>
            <p:ph type="title"/>
          </p:nvPr>
        </p:nvSpPr>
        <p:spPr>
          <a:xfrm>
            <a:off x="3442252" y="325369"/>
            <a:ext cx="5801139" cy="1325563"/>
          </a:xfrm>
        </p:spPr>
        <p:txBody>
          <a:bodyPr/>
          <a:lstStyle/>
          <a:p>
            <a:r>
              <a:rPr lang="en-US" dirty="0">
                <a:latin typeface="Algerian" panose="04020705040A02060702" pitchFamily="82" charset="0"/>
              </a:rPr>
              <a:t>Data smoothing</a:t>
            </a: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57066B9D-DA91-2676-C202-74BD861616BC}"/>
              </a:ext>
            </a:extLst>
          </p:cNvPr>
          <p:cNvSpPr txBox="1"/>
          <p:nvPr/>
        </p:nvSpPr>
        <p:spPr>
          <a:xfrm>
            <a:off x="1003852" y="1928191"/>
            <a:ext cx="10654748" cy="1815882"/>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b="1" dirty="0"/>
              <a:t>Moving Averages: </a:t>
            </a:r>
            <a:r>
              <a:rPr lang="en-US" sz="2800" dirty="0"/>
              <a:t>Smooth out fluctuations by calculating the average of neighboring data points over a specified window.</a:t>
            </a:r>
          </a:p>
          <a:p>
            <a:pPr marL="457200" indent="-457200" algn="just">
              <a:buFont typeface="Wingdings" panose="05000000000000000000" pitchFamily="2" charset="2"/>
              <a:buChar char="q"/>
            </a:pPr>
            <a:r>
              <a:rPr lang="en-US" sz="2800" b="1" dirty="0"/>
              <a:t>Exponential</a:t>
            </a:r>
            <a:r>
              <a:rPr lang="en-US" sz="2800" dirty="0"/>
              <a:t> </a:t>
            </a:r>
            <a:r>
              <a:rPr lang="en-US" sz="2800" b="1" dirty="0"/>
              <a:t>Smoothing: </a:t>
            </a:r>
            <a:r>
              <a:rPr lang="en-US" sz="2800" dirty="0"/>
              <a:t>Assign different weights to data points, giving more importance to recent observations.</a:t>
            </a:r>
            <a:endParaRPr lang="en-IN" sz="2800" dirty="0"/>
          </a:p>
        </p:txBody>
      </p:sp>
    </p:spTree>
    <p:extLst>
      <p:ext uri="{BB962C8B-B14F-4D97-AF65-F5344CB8AC3E}">
        <p14:creationId xmlns:p14="http://schemas.microsoft.com/office/powerpoint/2010/main" val="236756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75E6-02CA-9D45-4693-E201E34DC961}"/>
              </a:ext>
            </a:extLst>
          </p:cNvPr>
          <p:cNvSpPr>
            <a:spLocks noGrp="1"/>
          </p:cNvSpPr>
          <p:nvPr>
            <p:ph type="title"/>
          </p:nvPr>
        </p:nvSpPr>
        <p:spPr>
          <a:xfrm>
            <a:off x="4157870" y="424760"/>
            <a:ext cx="5801139" cy="1325563"/>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57066B9D-DA91-2676-C202-74BD861616BC}"/>
              </a:ext>
            </a:extLst>
          </p:cNvPr>
          <p:cNvSpPr txBox="1"/>
          <p:nvPr/>
        </p:nvSpPr>
        <p:spPr>
          <a:xfrm>
            <a:off x="1133060" y="2236303"/>
            <a:ext cx="10436087" cy="1815882"/>
          </a:xfrm>
          <a:prstGeom prst="rect">
            <a:avLst/>
          </a:prstGeom>
          <a:noFill/>
        </p:spPr>
        <p:txBody>
          <a:bodyPr wrap="square" rtlCol="0">
            <a:spAutoFit/>
          </a:bodyPr>
          <a:lstStyle/>
          <a:p>
            <a:pPr algn="just"/>
            <a:r>
              <a:rPr lang="en-US" sz="2800" b="0" i="0" dirty="0">
                <a:solidFill>
                  <a:srgbClr val="1F1F1F"/>
                </a:solidFill>
                <a:effectLst/>
                <a:latin typeface="Google Sans"/>
              </a:rPr>
              <a:t>Data cleaning is an essential step in data preparation for data warehousing and data mining. By addressing data quality problems, organizations can improve the accuracy and reliability of their data mining results, make better decisions, and enhance their reputation</a:t>
            </a:r>
            <a:endParaRPr lang="en-IN" sz="2800" dirty="0"/>
          </a:p>
        </p:txBody>
      </p:sp>
    </p:spTree>
    <p:extLst>
      <p:ext uri="{BB962C8B-B14F-4D97-AF65-F5344CB8AC3E}">
        <p14:creationId xmlns:p14="http://schemas.microsoft.com/office/powerpoint/2010/main" val="101022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9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55FA-74F8-4F4F-61E6-0DFFDF3B17D2}"/>
              </a:ext>
            </a:extLst>
          </p:cNvPr>
          <p:cNvSpPr>
            <a:spLocks noGrp="1"/>
          </p:cNvSpPr>
          <p:nvPr>
            <p:ph type="title"/>
          </p:nvPr>
        </p:nvSpPr>
        <p:spPr>
          <a:xfrm rot="20485408">
            <a:off x="3611718" y="1034413"/>
            <a:ext cx="5257985" cy="1598713"/>
          </a:xfrm>
          <a:noFill/>
        </p:spPr>
        <p:txBody>
          <a:bodyPr/>
          <a:lstStyle/>
          <a:p>
            <a:r>
              <a:rPr lang="en-US" b="1" dirty="0">
                <a:solidFill>
                  <a:srgbClr val="4072CB"/>
                </a:solidFill>
                <a:latin typeface="Algerian" panose="04020705040A02060702" pitchFamily="82" charset="0"/>
              </a:rPr>
              <a:t>Contents</a:t>
            </a:r>
            <a:endParaRPr lang="en-IN" b="1" dirty="0">
              <a:solidFill>
                <a:srgbClr val="4072CB"/>
              </a:solidFill>
              <a:latin typeface="Algerian" panose="04020705040A02060702" pitchFamily="82" charset="0"/>
            </a:endParaRPr>
          </a:p>
        </p:txBody>
      </p:sp>
      <p:graphicFrame>
        <p:nvGraphicFramePr>
          <p:cNvPr id="5" name="Diagram 4">
            <a:extLst>
              <a:ext uri="{FF2B5EF4-FFF2-40B4-BE49-F238E27FC236}">
                <a16:creationId xmlns:a16="http://schemas.microsoft.com/office/drawing/2014/main" id="{F466C3E6-EE9E-B147-4FCD-E127BAE656A7}"/>
              </a:ext>
            </a:extLst>
          </p:cNvPr>
          <p:cNvGraphicFramePr/>
          <p:nvPr>
            <p:extLst>
              <p:ext uri="{D42A27DB-BD31-4B8C-83A1-F6EECF244321}">
                <p14:modId xmlns:p14="http://schemas.microsoft.com/office/powerpoint/2010/main" val="4031432358"/>
              </p:ext>
            </p:extLst>
          </p:nvPr>
        </p:nvGraphicFramePr>
        <p:xfrm>
          <a:off x="0" y="3677478"/>
          <a:ext cx="6202017" cy="417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E850216-CC22-7CFB-ABF8-F9F786D9366A}"/>
              </a:ext>
            </a:extLst>
          </p:cNvPr>
          <p:cNvGraphicFramePr/>
          <p:nvPr>
            <p:extLst>
              <p:ext uri="{D42A27DB-BD31-4B8C-83A1-F6EECF244321}">
                <p14:modId xmlns:p14="http://schemas.microsoft.com/office/powerpoint/2010/main" val="413632156"/>
              </p:ext>
            </p:extLst>
          </p:nvPr>
        </p:nvGraphicFramePr>
        <p:xfrm>
          <a:off x="5688496" y="2196547"/>
          <a:ext cx="5764695" cy="37742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a:extLst>
              <a:ext uri="{FF2B5EF4-FFF2-40B4-BE49-F238E27FC236}">
                <a16:creationId xmlns:a16="http://schemas.microsoft.com/office/drawing/2014/main" id="{399C83A8-59E8-48FB-2825-026E63E675F8}"/>
              </a:ext>
            </a:extLst>
          </p:cNvPr>
          <p:cNvGrpSpPr/>
          <p:nvPr/>
        </p:nvGrpSpPr>
        <p:grpSpPr>
          <a:xfrm>
            <a:off x="5207318" y="2767153"/>
            <a:ext cx="4232329" cy="2213698"/>
            <a:chOff x="180925" y="1757030"/>
            <a:chExt cx="4232329" cy="2213698"/>
          </a:xfrm>
        </p:grpSpPr>
        <p:sp>
          <p:nvSpPr>
            <p:cNvPr id="8" name="Rectangle 7">
              <a:extLst>
                <a:ext uri="{FF2B5EF4-FFF2-40B4-BE49-F238E27FC236}">
                  <a16:creationId xmlns:a16="http://schemas.microsoft.com/office/drawing/2014/main" id="{D760AF48-3B8F-67FB-E8C8-F9E06559C8D8}"/>
                </a:ext>
              </a:extLst>
            </p:cNvPr>
            <p:cNvSpPr/>
            <p:nvPr/>
          </p:nvSpPr>
          <p:spPr>
            <a:xfrm>
              <a:off x="180925" y="1757030"/>
              <a:ext cx="1618338" cy="141856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id="{787B502B-4F1B-7D19-2005-CEDC73104730}"/>
                </a:ext>
              </a:extLst>
            </p:cNvPr>
            <p:cNvSpPr txBox="1"/>
            <p:nvPr/>
          </p:nvSpPr>
          <p:spPr>
            <a:xfrm>
              <a:off x="2794916" y="2552160"/>
              <a:ext cx="1618338" cy="14185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Steps of Data cleaning</a:t>
              </a:r>
              <a:endParaRPr lang="en-IN" sz="2800" kern="1200" dirty="0"/>
            </a:p>
          </p:txBody>
        </p:sp>
      </p:grpSp>
      <p:grpSp>
        <p:nvGrpSpPr>
          <p:cNvPr id="10" name="Group 9">
            <a:extLst>
              <a:ext uri="{FF2B5EF4-FFF2-40B4-BE49-F238E27FC236}">
                <a16:creationId xmlns:a16="http://schemas.microsoft.com/office/drawing/2014/main" id="{F97187AB-0B7E-0A34-DD84-508ACFCC6CBC}"/>
              </a:ext>
            </a:extLst>
          </p:cNvPr>
          <p:cNvGrpSpPr/>
          <p:nvPr/>
        </p:nvGrpSpPr>
        <p:grpSpPr>
          <a:xfrm>
            <a:off x="9771908" y="2921812"/>
            <a:ext cx="1856875" cy="1418568"/>
            <a:chOff x="61656" y="1757030"/>
            <a:chExt cx="1856875" cy="1418568"/>
          </a:xfrm>
        </p:grpSpPr>
        <p:sp>
          <p:nvSpPr>
            <p:cNvPr id="11" name="Rectangle 10">
              <a:extLst>
                <a:ext uri="{FF2B5EF4-FFF2-40B4-BE49-F238E27FC236}">
                  <a16:creationId xmlns:a16="http://schemas.microsoft.com/office/drawing/2014/main" id="{30AE450F-C5EF-2D22-A612-EE3EEC9F89E6}"/>
                </a:ext>
              </a:extLst>
            </p:cNvPr>
            <p:cNvSpPr/>
            <p:nvPr/>
          </p:nvSpPr>
          <p:spPr>
            <a:xfrm>
              <a:off x="180925" y="1757030"/>
              <a:ext cx="1618338" cy="141856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574E471B-523C-B2DE-F88C-CD255D361426}"/>
                </a:ext>
              </a:extLst>
            </p:cNvPr>
            <p:cNvSpPr txBox="1"/>
            <p:nvPr/>
          </p:nvSpPr>
          <p:spPr>
            <a:xfrm>
              <a:off x="61656" y="1757030"/>
              <a:ext cx="1856875" cy="14185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Conclusion</a:t>
              </a:r>
              <a:endParaRPr lang="en-IN" sz="2800" kern="1200" dirty="0"/>
            </a:p>
          </p:txBody>
        </p:sp>
      </p:grpSp>
    </p:spTree>
    <p:extLst>
      <p:ext uri="{BB962C8B-B14F-4D97-AF65-F5344CB8AC3E}">
        <p14:creationId xmlns:p14="http://schemas.microsoft.com/office/powerpoint/2010/main" val="85816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5034-3074-DD3E-119D-65C40F308FF1}"/>
              </a:ext>
            </a:extLst>
          </p:cNvPr>
          <p:cNvSpPr txBox="1"/>
          <p:nvPr/>
        </p:nvSpPr>
        <p:spPr>
          <a:xfrm>
            <a:off x="3429000" y="795130"/>
            <a:ext cx="3256020" cy="646331"/>
          </a:xfrm>
          <a:prstGeom prst="rect">
            <a:avLst/>
          </a:prstGeom>
          <a:noFill/>
        </p:spPr>
        <p:txBody>
          <a:bodyPr wrap="none" rtlCol="0">
            <a:spAutoFit/>
          </a:bodyPr>
          <a:lstStyle/>
          <a:p>
            <a:r>
              <a:rPr lang="en-US" sz="3600" dirty="0">
                <a:latin typeface="Algerian" panose="04020705040A02060702" pitchFamily="82" charset="0"/>
              </a:rPr>
              <a:t>introduction</a:t>
            </a:r>
            <a:endParaRPr lang="en-IN" sz="3600" dirty="0">
              <a:latin typeface="Algerian" panose="04020705040A02060702" pitchFamily="82" charset="0"/>
            </a:endParaRPr>
          </a:p>
        </p:txBody>
      </p:sp>
      <p:sp>
        <p:nvSpPr>
          <p:cNvPr id="6" name="TextBox 5">
            <a:extLst>
              <a:ext uri="{FF2B5EF4-FFF2-40B4-BE49-F238E27FC236}">
                <a16:creationId xmlns:a16="http://schemas.microsoft.com/office/drawing/2014/main" id="{1542D39D-6F38-CD45-4A01-33F3021E2A7E}"/>
              </a:ext>
            </a:extLst>
          </p:cNvPr>
          <p:cNvSpPr txBox="1"/>
          <p:nvPr/>
        </p:nvSpPr>
        <p:spPr>
          <a:xfrm>
            <a:off x="1152937" y="1848678"/>
            <a:ext cx="8408505" cy="2554545"/>
          </a:xfrm>
          <a:prstGeom prst="rect">
            <a:avLst/>
          </a:prstGeom>
          <a:noFill/>
        </p:spPr>
        <p:txBody>
          <a:bodyPr wrap="square" rtlCol="0">
            <a:spAutoFit/>
          </a:bodyPr>
          <a:lstStyle/>
          <a:p>
            <a:pPr algn="just"/>
            <a:r>
              <a:rPr lang="en-US" sz="3200" dirty="0"/>
              <a:t>Data cleaning is the essential process of identifying and rectifying errors, inconsistencies, and inaccuracies in datasets. </a:t>
            </a:r>
          </a:p>
          <a:p>
            <a:pPr algn="just"/>
            <a:r>
              <a:rPr lang="en-US" sz="3200" dirty="0"/>
              <a:t>Think of it as tidying up your data house to make sure it's in order.</a:t>
            </a:r>
            <a:endParaRPr lang="en-IN" sz="3200" dirty="0"/>
          </a:p>
        </p:txBody>
      </p:sp>
    </p:spTree>
    <p:extLst>
      <p:ext uri="{BB962C8B-B14F-4D97-AF65-F5344CB8AC3E}">
        <p14:creationId xmlns:p14="http://schemas.microsoft.com/office/powerpoint/2010/main" val="381133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5034-3074-DD3E-119D-65C40F308FF1}"/>
              </a:ext>
            </a:extLst>
          </p:cNvPr>
          <p:cNvSpPr txBox="1"/>
          <p:nvPr/>
        </p:nvSpPr>
        <p:spPr>
          <a:xfrm>
            <a:off x="3429000" y="795130"/>
            <a:ext cx="6957354" cy="646331"/>
          </a:xfrm>
          <a:prstGeom prst="rect">
            <a:avLst/>
          </a:prstGeom>
          <a:noFill/>
        </p:spPr>
        <p:txBody>
          <a:bodyPr wrap="none" rtlCol="0">
            <a:spAutoFit/>
          </a:bodyPr>
          <a:lstStyle/>
          <a:p>
            <a:r>
              <a:rPr lang="en-US" sz="3600" dirty="0">
                <a:latin typeface="Algerian" panose="04020705040A02060702" pitchFamily="82" charset="0"/>
              </a:rPr>
              <a:t>Why data cleaning matters</a:t>
            </a:r>
            <a:endParaRPr lang="en-IN" sz="3600" dirty="0">
              <a:latin typeface="Algerian" panose="04020705040A02060702" pitchFamily="82" charset="0"/>
            </a:endParaRPr>
          </a:p>
        </p:txBody>
      </p:sp>
      <p:sp>
        <p:nvSpPr>
          <p:cNvPr id="6" name="TextBox 5">
            <a:extLst>
              <a:ext uri="{FF2B5EF4-FFF2-40B4-BE49-F238E27FC236}">
                <a16:creationId xmlns:a16="http://schemas.microsoft.com/office/drawing/2014/main" id="{1542D39D-6F38-CD45-4A01-33F3021E2A7E}"/>
              </a:ext>
            </a:extLst>
          </p:cNvPr>
          <p:cNvSpPr txBox="1"/>
          <p:nvPr/>
        </p:nvSpPr>
        <p:spPr>
          <a:xfrm>
            <a:off x="1152937" y="1848678"/>
            <a:ext cx="10018646"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t>Misleading Insights: Dirty data can lead to incorrect conclusions and misguided decisions.</a:t>
            </a:r>
          </a:p>
          <a:p>
            <a:pPr algn="just"/>
            <a:endParaRPr lang="en-US" sz="2800" dirty="0"/>
          </a:p>
          <a:p>
            <a:pPr marL="457200" indent="-457200" algn="just">
              <a:buFont typeface="Wingdings" panose="05000000000000000000" pitchFamily="2" charset="2"/>
              <a:buChar char="q"/>
            </a:pPr>
            <a:r>
              <a:rPr lang="en-US" sz="2800" dirty="0"/>
              <a:t>Damaged Reputation: Using unclean data can tarnish your organization's </a:t>
            </a:r>
            <a:r>
              <a:rPr lang="en-US" sz="2800" dirty="0" err="1"/>
              <a:t>credibility.Inefficient</a:t>
            </a:r>
            <a:r>
              <a:rPr lang="en-US" sz="2800" dirty="0"/>
              <a:t> Processes: Unreliable data can waste time and resources.</a:t>
            </a:r>
          </a:p>
          <a:p>
            <a:pPr algn="just"/>
            <a:endParaRPr lang="en-US" sz="2800" dirty="0"/>
          </a:p>
          <a:p>
            <a:pPr marL="457200" indent="-457200" algn="just">
              <a:buFont typeface="Wingdings" panose="05000000000000000000" pitchFamily="2" charset="2"/>
              <a:buChar char="q"/>
            </a:pPr>
            <a:r>
              <a:rPr lang="en-US" sz="2800" dirty="0"/>
              <a:t>Loss of Credibility: Mistakes in data can undermine your trustworthiness in the eyes of customers and stakeholders.</a:t>
            </a:r>
            <a:endParaRPr lang="en-IN" sz="2800" dirty="0"/>
          </a:p>
        </p:txBody>
      </p:sp>
    </p:spTree>
    <p:extLst>
      <p:ext uri="{BB962C8B-B14F-4D97-AF65-F5344CB8AC3E}">
        <p14:creationId xmlns:p14="http://schemas.microsoft.com/office/powerpoint/2010/main" val="267908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5034-3074-DD3E-119D-65C40F308FF1}"/>
              </a:ext>
            </a:extLst>
          </p:cNvPr>
          <p:cNvSpPr txBox="1"/>
          <p:nvPr/>
        </p:nvSpPr>
        <p:spPr>
          <a:xfrm>
            <a:off x="3429000" y="795130"/>
            <a:ext cx="6939720" cy="646331"/>
          </a:xfrm>
          <a:prstGeom prst="rect">
            <a:avLst/>
          </a:prstGeom>
          <a:noFill/>
        </p:spPr>
        <p:txBody>
          <a:bodyPr wrap="none" rtlCol="0">
            <a:spAutoFit/>
          </a:bodyPr>
          <a:lstStyle/>
          <a:p>
            <a:pPr lvl="0"/>
            <a:r>
              <a:rPr lang="en-US" sz="3600" dirty="0">
                <a:latin typeface="Algerian" panose="04020705040A02060702" pitchFamily="82" charset="0"/>
              </a:rPr>
              <a:t>Common data quality issues</a:t>
            </a:r>
            <a:endParaRPr lang="en-IN" sz="3600" dirty="0">
              <a:latin typeface="Algerian" panose="04020705040A02060702" pitchFamily="82" charset="0"/>
            </a:endParaRPr>
          </a:p>
        </p:txBody>
      </p:sp>
      <p:sp>
        <p:nvSpPr>
          <p:cNvPr id="6" name="TextBox 5">
            <a:extLst>
              <a:ext uri="{FF2B5EF4-FFF2-40B4-BE49-F238E27FC236}">
                <a16:creationId xmlns:a16="http://schemas.microsoft.com/office/drawing/2014/main" id="{1542D39D-6F38-CD45-4A01-33F3021E2A7E}"/>
              </a:ext>
            </a:extLst>
          </p:cNvPr>
          <p:cNvSpPr txBox="1"/>
          <p:nvPr/>
        </p:nvSpPr>
        <p:spPr>
          <a:xfrm>
            <a:off x="1321902" y="1538555"/>
            <a:ext cx="8408505" cy="4524315"/>
          </a:xfrm>
          <a:prstGeom prst="rect">
            <a:avLst/>
          </a:prstGeom>
          <a:noFill/>
        </p:spPr>
        <p:txBody>
          <a:bodyPr wrap="square" rtlCol="0">
            <a:spAutoFit/>
          </a:bodyPr>
          <a:lstStyle/>
          <a:p>
            <a:pPr marL="457200" indent="-457200" algn="just">
              <a:buFont typeface="Wingdings" panose="05000000000000000000" pitchFamily="2" charset="2"/>
              <a:buChar char="q"/>
            </a:pPr>
            <a:r>
              <a:rPr lang="en-US" sz="3200" dirty="0"/>
              <a:t>Missing data</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Duplicate Records </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Inconsistent Formatting </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Outliers</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Incorrect data types</a:t>
            </a:r>
            <a:endParaRPr lang="en-IN" sz="3200" dirty="0"/>
          </a:p>
        </p:txBody>
      </p:sp>
    </p:spTree>
    <p:extLst>
      <p:ext uri="{BB962C8B-B14F-4D97-AF65-F5344CB8AC3E}">
        <p14:creationId xmlns:p14="http://schemas.microsoft.com/office/powerpoint/2010/main" val="299901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5034-3074-DD3E-119D-65C40F308FF1}"/>
              </a:ext>
            </a:extLst>
          </p:cNvPr>
          <p:cNvSpPr txBox="1"/>
          <p:nvPr/>
        </p:nvSpPr>
        <p:spPr>
          <a:xfrm>
            <a:off x="2753139" y="616225"/>
            <a:ext cx="5253361" cy="646331"/>
          </a:xfrm>
          <a:prstGeom prst="rect">
            <a:avLst/>
          </a:prstGeom>
          <a:noFill/>
        </p:spPr>
        <p:txBody>
          <a:bodyPr wrap="none" rtlCol="0">
            <a:spAutoFit/>
          </a:bodyPr>
          <a:lstStyle/>
          <a:p>
            <a:pPr lvl="0"/>
            <a:r>
              <a:rPr lang="en-US" sz="3600" b="1" dirty="0">
                <a:latin typeface="Algerian" panose="04020705040A02060702" pitchFamily="82" charset="0"/>
              </a:rPr>
              <a:t>Handlin Missing data</a:t>
            </a:r>
            <a:endParaRPr lang="en-IN" sz="3600" b="1" dirty="0">
              <a:latin typeface="Algerian" panose="04020705040A02060702" pitchFamily="82" charset="0"/>
            </a:endParaRPr>
          </a:p>
        </p:txBody>
      </p:sp>
      <p:sp>
        <p:nvSpPr>
          <p:cNvPr id="4" name="TextBox 3">
            <a:extLst>
              <a:ext uri="{FF2B5EF4-FFF2-40B4-BE49-F238E27FC236}">
                <a16:creationId xmlns:a16="http://schemas.microsoft.com/office/drawing/2014/main" id="{CDE8B4E5-7003-AF48-4251-3FD94235E9FA}"/>
              </a:ext>
            </a:extLst>
          </p:cNvPr>
          <p:cNvSpPr txBox="1"/>
          <p:nvPr/>
        </p:nvSpPr>
        <p:spPr>
          <a:xfrm>
            <a:off x="566530" y="1262556"/>
            <a:ext cx="11300791" cy="4524315"/>
          </a:xfrm>
          <a:prstGeom prst="rect">
            <a:avLst/>
          </a:prstGeom>
          <a:noFill/>
        </p:spPr>
        <p:txBody>
          <a:bodyPr wrap="square" rtlCol="0">
            <a:spAutoFit/>
          </a:bodyPr>
          <a:lstStyle/>
          <a:p>
            <a:pPr algn="l">
              <a:buFont typeface="+mj-lt"/>
              <a:buAutoNum type="arabicPeriod"/>
            </a:pPr>
            <a:r>
              <a:rPr lang="en-US" sz="2400" b="1" i="0" dirty="0">
                <a:solidFill>
                  <a:srgbClr val="1F1F1F"/>
                </a:solidFill>
                <a:effectLst/>
                <a:latin typeface="Google Sans"/>
              </a:rPr>
              <a:t>Data Imputation : Mean, Median, or Mode Imputation: </a:t>
            </a:r>
            <a:r>
              <a:rPr lang="en-US" sz="2400" b="0" i="0" dirty="0">
                <a:solidFill>
                  <a:srgbClr val="1F1F1F"/>
                </a:solidFill>
                <a:effectLst/>
                <a:latin typeface="Google Sans"/>
              </a:rPr>
              <a:t>Replace missing values with the mean, median, or mode of the respective attribute. This is suitable for numerical data.</a:t>
            </a:r>
          </a:p>
          <a:p>
            <a:pPr algn="l">
              <a:buFont typeface="+mj-lt"/>
              <a:buAutoNum type="arabicPeriod"/>
            </a:pPr>
            <a:r>
              <a:rPr lang="en-US" sz="2400" b="1" i="0" dirty="0">
                <a:solidFill>
                  <a:srgbClr val="1F1F1F"/>
                </a:solidFill>
                <a:effectLst/>
                <a:latin typeface="Google Sans"/>
              </a:rPr>
              <a:t>Regression Imputation: </a:t>
            </a:r>
            <a:r>
              <a:rPr lang="en-US" sz="2400" b="0" i="0" dirty="0">
                <a:solidFill>
                  <a:srgbClr val="1F1F1F"/>
                </a:solidFill>
                <a:effectLst/>
                <a:latin typeface="Google Sans"/>
              </a:rPr>
              <a:t>Use regression models to predict missing values based on the relationship with other variables.</a:t>
            </a:r>
          </a:p>
          <a:p>
            <a:pPr algn="l">
              <a:buFont typeface="+mj-lt"/>
              <a:buAutoNum type="arabicPeriod"/>
            </a:pPr>
            <a:r>
              <a:rPr lang="en-US" sz="2400" b="1" i="0" dirty="0">
                <a:solidFill>
                  <a:srgbClr val="1F1F1F"/>
                </a:solidFill>
                <a:effectLst/>
                <a:latin typeface="Google Sans"/>
              </a:rPr>
              <a:t>Machine Learning Imputation: </a:t>
            </a:r>
            <a:r>
              <a:rPr lang="en-US" sz="2400" b="0" i="0" dirty="0">
                <a:solidFill>
                  <a:srgbClr val="1F1F1F"/>
                </a:solidFill>
                <a:effectLst/>
                <a:latin typeface="Google Sans"/>
              </a:rPr>
              <a:t>Employ machine learning algorithms, such as k-Nearest Neighbors (k-NN) or Random Forest, to predict missing values.</a:t>
            </a:r>
          </a:p>
          <a:p>
            <a:pPr algn="l">
              <a:buFont typeface="+mj-lt"/>
              <a:buAutoNum type="arabicPeriod"/>
            </a:pPr>
            <a:r>
              <a:rPr lang="en-US" sz="2400" b="1" i="0" dirty="0">
                <a:solidFill>
                  <a:srgbClr val="1F1F1F"/>
                </a:solidFill>
                <a:effectLst/>
                <a:latin typeface="Google Sans"/>
              </a:rPr>
              <a:t>Consideration of Impact: </a:t>
            </a:r>
            <a:r>
              <a:rPr lang="en-US" sz="2400" b="0" i="0" dirty="0">
                <a:solidFill>
                  <a:srgbClr val="1F1F1F"/>
                </a:solidFill>
                <a:effectLst/>
                <a:latin typeface="Google Sans"/>
              </a:rPr>
              <a:t>Evaluate the impact of removing records with missing data on the overall analysis. Remove records only if the missing data significantly affects the results.</a:t>
            </a:r>
          </a:p>
          <a:p>
            <a:pPr algn="l">
              <a:buFont typeface="+mj-lt"/>
              <a:buAutoNum type="arabicPeriod"/>
            </a:pPr>
            <a:r>
              <a:rPr lang="en-US" sz="2400" b="1" i="0" dirty="0">
                <a:solidFill>
                  <a:srgbClr val="1F1F1F"/>
                </a:solidFill>
                <a:effectLst/>
                <a:latin typeface="Google Sans"/>
              </a:rPr>
              <a:t>Thresholds:</a:t>
            </a:r>
            <a:r>
              <a:rPr lang="en-US" sz="2400" b="0" i="0" dirty="0">
                <a:solidFill>
                  <a:srgbClr val="1F1F1F"/>
                </a:solidFill>
                <a:effectLst/>
                <a:latin typeface="Google Sans"/>
              </a:rPr>
              <a:t> Set thresholds for the acceptable level of missing data; if a record exceeds this threshold, it is considered for removal.</a:t>
            </a:r>
            <a:endParaRPr lang="en-IN" sz="2400" dirty="0"/>
          </a:p>
        </p:txBody>
      </p:sp>
    </p:spTree>
    <p:extLst>
      <p:ext uri="{BB962C8B-B14F-4D97-AF65-F5344CB8AC3E}">
        <p14:creationId xmlns:p14="http://schemas.microsoft.com/office/powerpoint/2010/main" val="359665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5034-3074-DD3E-119D-65C40F308FF1}"/>
              </a:ext>
            </a:extLst>
          </p:cNvPr>
          <p:cNvSpPr txBox="1"/>
          <p:nvPr/>
        </p:nvSpPr>
        <p:spPr>
          <a:xfrm>
            <a:off x="2753139" y="616225"/>
            <a:ext cx="5182829" cy="646331"/>
          </a:xfrm>
          <a:prstGeom prst="rect">
            <a:avLst/>
          </a:prstGeom>
          <a:noFill/>
        </p:spPr>
        <p:txBody>
          <a:bodyPr wrap="none" rtlCol="0">
            <a:spAutoFit/>
          </a:bodyPr>
          <a:lstStyle/>
          <a:p>
            <a:pPr lvl="0"/>
            <a:r>
              <a:rPr lang="en-US" sz="3600" b="1" dirty="0">
                <a:latin typeface="Algerian" panose="04020705040A02060702" pitchFamily="82" charset="0"/>
              </a:rPr>
              <a:t>Removing duplicates</a:t>
            </a:r>
            <a:endParaRPr lang="en-IN" sz="3600" b="1" dirty="0">
              <a:latin typeface="Algerian" panose="04020705040A02060702" pitchFamily="82" charset="0"/>
            </a:endParaRPr>
          </a:p>
        </p:txBody>
      </p:sp>
      <p:sp>
        <p:nvSpPr>
          <p:cNvPr id="4" name="TextBox 3">
            <a:extLst>
              <a:ext uri="{FF2B5EF4-FFF2-40B4-BE49-F238E27FC236}">
                <a16:creationId xmlns:a16="http://schemas.microsoft.com/office/drawing/2014/main" id="{CDE8B4E5-7003-AF48-4251-3FD94235E9FA}"/>
              </a:ext>
            </a:extLst>
          </p:cNvPr>
          <p:cNvSpPr txBox="1"/>
          <p:nvPr/>
        </p:nvSpPr>
        <p:spPr>
          <a:xfrm>
            <a:off x="536712" y="1640243"/>
            <a:ext cx="11300791" cy="3970318"/>
          </a:xfrm>
          <a:prstGeom prst="rect">
            <a:avLst/>
          </a:prstGeom>
          <a:noFill/>
        </p:spPr>
        <p:txBody>
          <a:bodyPr wrap="square" rtlCol="0">
            <a:spAutoFit/>
          </a:bodyPr>
          <a:lstStyle/>
          <a:p>
            <a:pPr algn="just"/>
            <a:r>
              <a:rPr lang="en-US" sz="2800" b="1" i="0" dirty="0">
                <a:solidFill>
                  <a:srgbClr val="1F1F1F"/>
                </a:solidFill>
                <a:effectLst/>
                <a:latin typeface="Google Sans"/>
              </a:rPr>
              <a:t>Unique Identifiers: </a:t>
            </a:r>
            <a:r>
              <a:rPr lang="en-US" sz="2800" i="0" dirty="0">
                <a:solidFill>
                  <a:srgbClr val="1F1F1F"/>
                </a:solidFill>
                <a:effectLst/>
                <a:latin typeface="Google Sans"/>
              </a:rPr>
              <a:t>Identify duplicates using unique identifiers, such as customer IDs or transaction numbers.</a:t>
            </a:r>
          </a:p>
          <a:p>
            <a:pPr algn="just"/>
            <a:r>
              <a:rPr lang="en-US" sz="2800" b="1" i="0" dirty="0">
                <a:solidFill>
                  <a:srgbClr val="1F1F1F"/>
                </a:solidFill>
                <a:effectLst/>
                <a:latin typeface="Google Sans"/>
              </a:rPr>
              <a:t>Fuzzy Matching: </a:t>
            </a:r>
            <a:r>
              <a:rPr lang="en-US" sz="2800" i="0" dirty="0">
                <a:solidFill>
                  <a:srgbClr val="1F1F1F"/>
                </a:solidFill>
                <a:effectLst/>
                <a:latin typeface="Google Sans"/>
              </a:rPr>
              <a:t>Use fuzzy matching algorithms to identify potential duplicates with slight variations.</a:t>
            </a:r>
          </a:p>
          <a:p>
            <a:pPr algn="just"/>
            <a:r>
              <a:rPr lang="en-US" sz="2800" b="1" i="0" dirty="0">
                <a:solidFill>
                  <a:srgbClr val="1F1F1F"/>
                </a:solidFill>
                <a:effectLst/>
                <a:latin typeface="Google Sans"/>
              </a:rPr>
              <a:t>Removal: </a:t>
            </a:r>
            <a:r>
              <a:rPr lang="en-US" sz="2800" i="0" dirty="0">
                <a:solidFill>
                  <a:srgbClr val="1F1F1F"/>
                </a:solidFill>
                <a:effectLst/>
                <a:latin typeface="Google Sans"/>
              </a:rPr>
              <a:t>Delete duplicate records, keeping only one instance. This is appropriate when duplicates provide no additional value.</a:t>
            </a:r>
          </a:p>
          <a:p>
            <a:pPr algn="just"/>
            <a:r>
              <a:rPr lang="en-US" sz="2800" b="1" i="0" dirty="0">
                <a:solidFill>
                  <a:srgbClr val="1F1F1F"/>
                </a:solidFill>
                <a:effectLst/>
                <a:latin typeface="Google Sans"/>
              </a:rPr>
              <a:t>Merging: </a:t>
            </a:r>
            <a:r>
              <a:rPr lang="en-US" sz="2800" i="0" dirty="0">
                <a:solidFill>
                  <a:srgbClr val="1F1F1F"/>
                </a:solidFill>
                <a:effectLst/>
                <a:latin typeface="Google Sans"/>
              </a:rPr>
              <a:t>Combine information from duplicate records into a single representative record. This is suitable when duplicates hold unique information.</a:t>
            </a:r>
            <a:endParaRPr lang="en-IN" sz="2800" dirty="0"/>
          </a:p>
        </p:txBody>
      </p:sp>
    </p:spTree>
    <p:extLst>
      <p:ext uri="{BB962C8B-B14F-4D97-AF65-F5344CB8AC3E}">
        <p14:creationId xmlns:p14="http://schemas.microsoft.com/office/powerpoint/2010/main" val="402614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165034-3074-DD3E-119D-65C40F308FF1}"/>
              </a:ext>
            </a:extLst>
          </p:cNvPr>
          <p:cNvSpPr txBox="1"/>
          <p:nvPr/>
        </p:nvSpPr>
        <p:spPr>
          <a:xfrm>
            <a:off x="2971800" y="616225"/>
            <a:ext cx="5828840" cy="590931"/>
          </a:xfrm>
          <a:prstGeom prst="rect">
            <a:avLst/>
          </a:prstGeom>
          <a:noFill/>
        </p:spPr>
        <p:txBody>
          <a:bodyPr wrap="none" rtlCol="0">
            <a:spAutoFit/>
          </a:bodyPr>
          <a:lstStyle/>
          <a:p>
            <a:pPr marL="0" lvl="0" indent="0" algn="l" defTabSz="1244600">
              <a:lnSpc>
                <a:spcPct val="90000"/>
              </a:lnSpc>
              <a:spcBef>
                <a:spcPct val="0"/>
              </a:spcBef>
              <a:spcAft>
                <a:spcPct val="35000"/>
              </a:spcAft>
              <a:buNone/>
            </a:pPr>
            <a:r>
              <a:rPr lang="en-US" sz="3600" b="1" kern="1200" dirty="0">
                <a:latin typeface="Algerian" panose="04020705040A02060702" pitchFamily="82" charset="0"/>
              </a:rPr>
              <a:t>Steps of Data cleaning</a:t>
            </a:r>
            <a:endParaRPr lang="en-IN" sz="3600" b="1" kern="1200" dirty="0">
              <a:latin typeface="Algerian" panose="04020705040A02060702" pitchFamily="82" charset="0"/>
            </a:endParaRPr>
          </a:p>
        </p:txBody>
      </p:sp>
      <p:sp>
        <p:nvSpPr>
          <p:cNvPr id="6" name="TextBox 5">
            <a:extLst>
              <a:ext uri="{FF2B5EF4-FFF2-40B4-BE49-F238E27FC236}">
                <a16:creationId xmlns:a16="http://schemas.microsoft.com/office/drawing/2014/main" id="{1542D39D-6F38-CD45-4A01-33F3021E2A7E}"/>
              </a:ext>
            </a:extLst>
          </p:cNvPr>
          <p:cNvSpPr txBox="1"/>
          <p:nvPr/>
        </p:nvSpPr>
        <p:spPr>
          <a:xfrm>
            <a:off x="1321902" y="1538555"/>
            <a:ext cx="4572002" cy="3539430"/>
          </a:xfrm>
          <a:prstGeom prst="rect">
            <a:avLst/>
          </a:prstGeom>
          <a:noFill/>
        </p:spPr>
        <p:txBody>
          <a:bodyPr wrap="square" rtlCol="0">
            <a:spAutoFit/>
          </a:bodyPr>
          <a:lstStyle/>
          <a:p>
            <a:pPr marL="457200" indent="-457200" algn="just">
              <a:buFont typeface="Wingdings" panose="05000000000000000000" pitchFamily="2" charset="2"/>
              <a:buChar char="q"/>
            </a:pPr>
            <a:r>
              <a:rPr lang="en-US" sz="3200" dirty="0"/>
              <a:t>Data Collection</a:t>
            </a:r>
          </a:p>
          <a:p>
            <a:pPr algn="just"/>
            <a:endParaRPr lang="en-US" sz="3200" dirty="0"/>
          </a:p>
          <a:p>
            <a:pPr marL="457200" indent="-457200" algn="just">
              <a:buFont typeface="Wingdings" panose="05000000000000000000" pitchFamily="2" charset="2"/>
              <a:buChar char="q"/>
            </a:pPr>
            <a:r>
              <a:rPr lang="en-US" sz="3200" dirty="0"/>
              <a:t>Data Inspection</a:t>
            </a:r>
          </a:p>
          <a:p>
            <a:pPr algn="just"/>
            <a:endParaRPr lang="en-US" sz="3200" dirty="0"/>
          </a:p>
          <a:p>
            <a:pPr marL="457200" indent="-457200" algn="just">
              <a:buFont typeface="Wingdings" panose="05000000000000000000" pitchFamily="2" charset="2"/>
              <a:buChar char="q"/>
            </a:pPr>
            <a:r>
              <a:rPr lang="en-US" sz="3200" dirty="0"/>
              <a:t>Handling Missing Data</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Removing Duplicates</a:t>
            </a:r>
          </a:p>
        </p:txBody>
      </p:sp>
      <p:sp>
        <p:nvSpPr>
          <p:cNvPr id="2" name="TextBox 1">
            <a:extLst>
              <a:ext uri="{FF2B5EF4-FFF2-40B4-BE49-F238E27FC236}">
                <a16:creationId xmlns:a16="http://schemas.microsoft.com/office/drawing/2014/main" id="{8A0136E6-FA24-98AA-B6D3-A2FE84A1342E}"/>
              </a:ext>
            </a:extLst>
          </p:cNvPr>
          <p:cNvSpPr txBox="1"/>
          <p:nvPr/>
        </p:nvSpPr>
        <p:spPr>
          <a:xfrm>
            <a:off x="6002653" y="1538555"/>
            <a:ext cx="4366067" cy="5016758"/>
          </a:xfrm>
          <a:prstGeom prst="rect">
            <a:avLst/>
          </a:prstGeom>
          <a:noFill/>
        </p:spPr>
        <p:txBody>
          <a:bodyPr wrap="none" rtlCol="0">
            <a:spAutoFit/>
          </a:bodyPr>
          <a:lstStyle/>
          <a:p>
            <a:pPr marL="457200" indent="-457200" algn="just">
              <a:buFont typeface="Wingdings" panose="05000000000000000000" pitchFamily="2" charset="2"/>
              <a:buChar char="q"/>
            </a:pPr>
            <a:r>
              <a:rPr lang="en-US" sz="3200" dirty="0"/>
              <a:t>Standardizing Formats</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Handling Outliers</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Validating Data Types</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Data Transformation</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Data Verification</a:t>
            </a:r>
            <a:endParaRPr lang="en-IN" sz="3200" dirty="0"/>
          </a:p>
          <a:p>
            <a:endParaRPr lang="en-IN" sz="3200" dirty="0"/>
          </a:p>
        </p:txBody>
      </p:sp>
    </p:spTree>
    <p:extLst>
      <p:ext uri="{BB962C8B-B14F-4D97-AF65-F5344CB8AC3E}">
        <p14:creationId xmlns:p14="http://schemas.microsoft.com/office/powerpoint/2010/main" val="106916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75E6-02CA-9D45-4693-E201E34DC961}"/>
              </a:ext>
            </a:extLst>
          </p:cNvPr>
          <p:cNvSpPr>
            <a:spLocks noGrp="1"/>
          </p:cNvSpPr>
          <p:nvPr>
            <p:ph type="title"/>
          </p:nvPr>
        </p:nvSpPr>
        <p:spPr>
          <a:xfrm>
            <a:off x="3442252" y="325369"/>
            <a:ext cx="5801139" cy="1325563"/>
          </a:xfrm>
        </p:spPr>
        <p:txBody>
          <a:bodyPr/>
          <a:lstStyle/>
          <a:p>
            <a:r>
              <a:rPr lang="en-US" dirty="0">
                <a:latin typeface="Algerian" panose="04020705040A02060702" pitchFamily="82" charset="0"/>
              </a:rPr>
              <a:t>Handling outliers</a:t>
            </a: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57066B9D-DA91-2676-C202-74BD861616BC}"/>
              </a:ext>
            </a:extLst>
          </p:cNvPr>
          <p:cNvSpPr txBox="1"/>
          <p:nvPr/>
        </p:nvSpPr>
        <p:spPr>
          <a:xfrm>
            <a:off x="1003852" y="1928191"/>
            <a:ext cx="10654748" cy="3970318"/>
          </a:xfrm>
          <a:prstGeom prst="rect">
            <a:avLst/>
          </a:prstGeom>
          <a:noFill/>
        </p:spPr>
        <p:txBody>
          <a:bodyPr wrap="square" rtlCol="0">
            <a:spAutoFit/>
          </a:bodyPr>
          <a:lstStyle/>
          <a:p>
            <a:pPr algn="just"/>
            <a:r>
              <a:rPr lang="en-US" sz="2800" b="1" dirty="0"/>
              <a:t>Statistical Methods: </a:t>
            </a:r>
            <a:r>
              <a:rPr lang="en-US" sz="2800" dirty="0"/>
              <a:t>Use statistical techniques like Z-score or interquartile range (IQR) to identify potential outliers.</a:t>
            </a:r>
          </a:p>
          <a:p>
            <a:pPr algn="just"/>
            <a:r>
              <a:rPr lang="en-US" sz="2800" b="1" dirty="0"/>
              <a:t>Visual Inspection: </a:t>
            </a:r>
            <a:r>
              <a:rPr lang="en-US" sz="2800" dirty="0"/>
              <a:t>Plot data and visually inspect for points that deviate significantly from the overall pattern.</a:t>
            </a:r>
          </a:p>
          <a:p>
            <a:pPr algn="just"/>
            <a:r>
              <a:rPr lang="en-US" sz="2800" b="1" dirty="0"/>
              <a:t>Removal: </a:t>
            </a:r>
            <a:r>
              <a:rPr lang="en-US" sz="2800" dirty="0"/>
              <a:t>Eliminate outliers if they are genuine errors or anomalies.</a:t>
            </a:r>
          </a:p>
          <a:p>
            <a:pPr algn="just"/>
            <a:r>
              <a:rPr lang="en-US" sz="2800" b="1" dirty="0"/>
              <a:t>Transformation: </a:t>
            </a:r>
            <a:r>
              <a:rPr lang="en-US" sz="2800" dirty="0"/>
              <a:t>Apply mathematical transformations (logarithmic, square root) to mitigate the impact of outliers.</a:t>
            </a:r>
          </a:p>
          <a:p>
            <a:pPr algn="just"/>
            <a:r>
              <a:rPr lang="en-US" sz="2800" b="1" dirty="0"/>
              <a:t>Separate Analysis: </a:t>
            </a:r>
            <a:r>
              <a:rPr lang="en-US" sz="2800" dirty="0"/>
              <a:t>Consider analyzing outliers separately if they represent a distinct pattern or behavior.</a:t>
            </a:r>
            <a:endParaRPr lang="en-IN" sz="2800" dirty="0"/>
          </a:p>
        </p:txBody>
      </p:sp>
    </p:spTree>
    <p:extLst>
      <p:ext uri="{BB962C8B-B14F-4D97-AF65-F5344CB8AC3E}">
        <p14:creationId xmlns:p14="http://schemas.microsoft.com/office/powerpoint/2010/main" val="336871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546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Google Sans</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Handling outliers</vt:lpstr>
      <vt:lpstr>Data smoothing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Pradhan</dc:creator>
  <cp:lastModifiedBy>Shankar Pradhan</cp:lastModifiedBy>
  <cp:revision>7</cp:revision>
  <dcterms:created xsi:type="dcterms:W3CDTF">2023-11-08T06:59:06Z</dcterms:created>
  <dcterms:modified xsi:type="dcterms:W3CDTF">2023-11-08T07:32:44Z</dcterms:modified>
</cp:coreProperties>
</file>