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316" r:id="rId2"/>
    <p:sldId id="366" r:id="rId3"/>
    <p:sldId id="364" r:id="rId4"/>
    <p:sldId id="367" r:id="rId5"/>
    <p:sldId id="368" r:id="rId6"/>
    <p:sldId id="369" r:id="rId7"/>
    <p:sldId id="396" r:id="rId8"/>
    <p:sldId id="398" r:id="rId9"/>
    <p:sldId id="399" r:id="rId10"/>
    <p:sldId id="393" r:id="rId11"/>
    <p:sldId id="370" r:id="rId12"/>
    <p:sldId id="375" r:id="rId13"/>
    <p:sldId id="371" r:id="rId14"/>
    <p:sldId id="402" r:id="rId15"/>
    <p:sldId id="374" r:id="rId16"/>
    <p:sldId id="401" r:id="rId17"/>
    <p:sldId id="406" r:id="rId18"/>
    <p:sldId id="377" r:id="rId19"/>
    <p:sldId id="379" r:id="rId20"/>
    <p:sldId id="380" r:id="rId21"/>
    <p:sldId id="381" r:id="rId22"/>
    <p:sldId id="382" r:id="rId23"/>
    <p:sldId id="403" r:id="rId24"/>
    <p:sldId id="407" r:id="rId25"/>
    <p:sldId id="404" r:id="rId26"/>
    <p:sldId id="384" r:id="rId27"/>
    <p:sldId id="385" r:id="rId28"/>
    <p:sldId id="386" r:id="rId29"/>
    <p:sldId id="387" r:id="rId30"/>
    <p:sldId id="388" r:id="rId31"/>
    <p:sldId id="389" r:id="rId32"/>
    <p:sldId id="390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meer" initials="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5" autoAdjust="0"/>
    <p:restoredTop sz="91655" autoAdjust="0"/>
  </p:normalViewPr>
  <p:slideViewPr>
    <p:cSldViewPr>
      <p:cViewPr varScale="1">
        <p:scale>
          <a:sx n="84" d="100"/>
          <a:sy n="84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276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ED9BB92-CD45-4D15-9920-695EC954B751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56AEB87-0499-4755-B1AD-8B293A45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9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2728B73-8F08-4A22-838D-CA63B022DC11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050C767-EE12-4905-9563-CA82D19CE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03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16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84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67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55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640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61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408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03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79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2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79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2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61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91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89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68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542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95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122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22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6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484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26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6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3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2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4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54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01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24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88BBA9-3C93-4D9F-B1D2-FFA75971BED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32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>
          <a:xfrm>
            <a:off x="1142821" y="2441828"/>
            <a:ext cx="7477305" cy="1685673"/>
          </a:xfrm>
        </p:spPr>
        <p:txBody>
          <a:bodyPr anchor="ctr"/>
          <a:lstStyle>
            <a:lvl1pPr>
              <a:lnSpc>
                <a:spcPct val="90000"/>
              </a:lnSpc>
              <a:defRPr sz="4800" b="0" smtClean="0">
                <a:latin typeface="Times New Roman" pitchFamily="18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>
          <a:xfrm>
            <a:off x="406914" y="6028935"/>
            <a:ext cx="4740104" cy="30389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500" b="1" smtClean="0"/>
            </a:lvl1pPr>
          </a:lstStyle>
          <a:p>
            <a:r>
              <a:rPr dirty="0" smtClean="0"/>
              <a:t>Click to edit Master subtitle style</a:t>
            </a:r>
          </a:p>
        </p:txBody>
      </p:sp>
      <p:pic>
        <p:nvPicPr>
          <p:cNvPr id="3074" name="Picture 2" descr="C:\Axiomine\Axiomine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7000"/>
            <a:ext cx="1936750" cy="78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5187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501"/>
            <a:ext cx="91440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>
          <a:xfrm>
            <a:off x="1142821" y="1778001"/>
            <a:ext cx="7477305" cy="1685673"/>
          </a:xfrm>
        </p:spPr>
        <p:txBody>
          <a:bodyPr anchor="ctr"/>
          <a:lstStyle>
            <a:lvl1pPr>
              <a:lnSpc>
                <a:spcPct val="90000"/>
              </a:lnSpc>
              <a:defRPr sz="4800" b="0" smtClean="0">
                <a:latin typeface="Times New Roman" pitchFamily="18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>
          <a:xfrm>
            <a:off x="406914" y="6028935"/>
            <a:ext cx="4740104" cy="30389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500" b="1" smtClean="0"/>
            </a:lvl1pPr>
          </a:lstStyle>
          <a:p>
            <a:r>
              <a:rPr dirty="0" smtClean="0"/>
              <a:t>Click to edit Master subtitle style</a:t>
            </a:r>
          </a:p>
        </p:txBody>
      </p:sp>
      <p:pic>
        <p:nvPicPr>
          <p:cNvPr id="4098" name="Picture 2" descr="C:\Axiomine\Axiomine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5692"/>
            <a:ext cx="1936750" cy="78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6569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57" y="350114"/>
            <a:ext cx="8422522" cy="63020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900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240"/>
              </a:spcBef>
              <a:spcAft>
                <a:spcPts val="0"/>
              </a:spcAft>
              <a:defRPr sz="2700"/>
            </a:lvl1pPr>
            <a:lvl2pPr>
              <a:spcBef>
                <a:spcPts val="2240"/>
              </a:spcBef>
              <a:spcAft>
                <a:spcPts val="0"/>
              </a:spcAft>
              <a:defRPr sz="2700"/>
            </a:lvl2pPr>
            <a:lvl3pPr>
              <a:spcBef>
                <a:spcPts val="840"/>
              </a:spcBef>
              <a:spcAft>
                <a:spcPts val="0"/>
              </a:spcAft>
              <a:defRPr/>
            </a:lvl3pPr>
            <a:lvl4pPr>
              <a:spcBef>
                <a:spcPts val="840"/>
              </a:spcBef>
              <a:spcAft>
                <a:spcPts val="0"/>
              </a:spcAft>
              <a:defRPr/>
            </a:lvl4pPr>
            <a:lvl5pPr>
              <a:spcBef>
                <a:spcPts val="84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4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965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285" y="350114"/>
            <a:ext cx="6389594" cy="63020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900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148369"/>
            <a:ext cx="6389594" cy="5219475"/>
          </a:xfrm>
        </p:spPr>
        <p:txBody>
          <a:bodyPr/>
          <a:lstStyle>
            <a:lvl1pPr>
              <a:spcBef>
                <a:spcPts val="2240"/>
              </a:spcBef>
              <a:spcAft>
                <a:spcPts val="0"/>
              </a:spcAft>
              <a:defRPr sz="2700"/>
            </a:lvl1pPr>
            <a:lvl2pPr>
              <a:spcBef>
                <a:spcPts val="2240"/>
              </a:spcBef>
              <a:spcAft>
                <a:spcPts val="0"/>
              </a:spcAft>
              <a:defRPr sz="2700"/>
            </a:lvl2pPr>
            <a:lvl3pPr>
              <a:spcBef>
                <a:spcPts val="840"/>
              </a:spcBef>
              <a:spcAft>
                <a:spcPts val="0"/>
              </a:spcAft>
              <a:defRPr/>
            </a:lvl3pPr>
            <a:lvl4pPr>
              <a:spcBef>
                <a:spcPts val="840"/>
              </a:spcBef>
              <a:spcAft>
                <a:spcPts val="0"/>
              </a:spcAft>
              <a:defRPr/>
            </a:lvl4pPr>
            <a:lvl5pPr>
              <a:spcBef>
                <a:spcPts val="84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399" y="6356615"/>
            <a:ext cx="2133203" cy="365125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C2D5CD-114B-43DC-8AD4-41C917DE5493}" type="slidenum">
              <a:rPr lang="en-US" smtClean="0">
                <a:solidFill>
                  <a:srgbClr val="000000">
                    <a:tint val="75000"/>
                  </a:srgbClr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125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Placeholder 1"/>
          <p:cNvSpPr>
            <a:spLocks noGrp="1"/>
          </p:cNvSpPr>
          <p:nvPr>
            <p:ph type="ctrTitle"/>
          </p:nvPr>
        </p:nvSpPr>
        <p:spPr>
          <a:xfrm>
            <a:off x="1142821" y="2670657"/>
            <a:ext cx="6112353" cy="1128762"/>
          </a:xfrm>
        </p:spPr>
        <p:txBody>
          <a:bodyPr/>
          <a:lstStyle>
            <a:lvl1pPr>
              <a:lnSpc>
                <a:spcPct val="85000"/>
              </a:lnSpc>
              <a:defRPr sz="5000"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57" y="350114"/>
            <a:ext cx="8422522" cy="63020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GB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5472" y="1148369"/>
            <a:ext cx="4141278" cy="52194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200" dirty="0" smtClean="0"/>
            </a:lvl1pPr>
            <a:lvl2pPr>
              <a:defRPr lang="en-US" sz="2200" dirty="0" smtClean="0"/>
            </a:lvl2pPr>
            <a:lvl3pPr>
              <a:defRPr lang="en-US" sz="1800" dirty="0" smtClean="0"/>
            </a:lvl3pPr>
            <a:lvl4pPr>
              <a:defRPr lang="en-US" sz="1500" dirty="0" smtClean="0"/>
            </a:lvl4pPr>
            <a:lvl5pPr>
              <a:defRPr lang="en-GB" sz="15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300" y="1148369"/>
            <a:ext cx="4141278" cy="52194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200" dirty="0" smtClean="0"/>
            </a:lvl1pPr>
            <a:lvl2pPr>
              <a:defRPr lang="en-US" sz="2200" dirty="0" smtClean="0"/>
            </a:lvl2pPr>
            <a:lvl3pPr>
              <a:defRPr lang="en-US" sz="1800" dirty="0" smtClean="0"/>
            </a:lvl3pPr>
            <a:lvl4pPr>
              <a:defRPr lang="en-US" sz="1500" dirty="0" smtClean="0"/>
            </a:lvl4pPr>
            <a:lvl5pPr>
              <a:defRPr lang="en-GB" sz="15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70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57" y="350114"/>
            <a:ext cx="8422522" cy="63020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1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43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7989" y="349252"/>
            <a:ext cx="8423275" cy="63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4814" y="1149352"/>
            <a:ext cx="8423275" cy="521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89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389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defTabSz="91389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defTabSz="91389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defTabSz="91389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410227" algn="l" defTabSz="914465" rtl="0" eaLnBrk="1" fontAlgn="base" hangingPunct="1">
        <a:lnSpc>
          <a:spcPts val="3051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820455" algn="l" defTabSz="914465" rtl="0" eaLnBrk="1" fontAlgn="base" hangingPunct="1">
        <a:lnSpc>
          <a:spcPts val="3051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230682" algn="l" defTabSz="914465" rtl="0" eaLnBrk="1" fontAlgn="base" hangingPunct="1">
        <a:lnSpc>
          <a:spcPts val="3051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640910" algn="l" defTabSz="914465" rtl="0" eaLnBrk="1" fontAlgn="base" hangingPunct="1">
        <a:lnSpc>
          <a:spcPts val="3051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60020" indent="-160020" algn="l" defTabSz="913892" rtl="0" eaLnBrk="0" fontAlgn="base" hangingPunct="0">
        <a:lnSpc>
          <a:spcPct val="90000"/>
        </a:lnSpc>
        <a:spcBef>
          <a:spcPct val="0"/>
        </a:spcBef>
        <a:spcAft>
          <a:spcPts val="840"/>
        </a:spcAft>
        <a:buFont typeface="Arial" charset="0"/>
        <a:buChar char="•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160020" indent="-160020" algn="l" defTabSz="913892" rtl="0" eaLnBrk="0" fontAlgn="base" hangingPunct="0">
        <a:lnSpc>
          <a:spcPct val="90000"/>
        </a:lnSpc>
        <a:spcBef>
          <a:spcPct val="0"/>
        </a:spcBef>
        <a:spcAft>
          <a:spcPts val="1260"/>
        </a:spcAft>
        <a:buFont typeface="Arial" charset="0"/>
        <a:buChar char="•"/>
        <a:defRPr sz="2600">
          <a:solidFill>
            <a:schemeClr val="tx2"/>
          </a:solidFill>
          <a:latin typeface="+mn-lt"/>
        </a:defRPr>
      </a:lvl2pPr>
      <a:lvl3pPr marL="357379" indent="-174244" algn="l" defTabSz="913892" rtl="0" eaLnBrk="0" fontAlgn="base" hangingPunct="0">
        <a:lnSpc>
          <a:spcPct val="90000"/>
        </a:lnSpc>
        <a:spcBef>
          <a:spcPct val="0"/>
        </a:spcBef>
        <a:spcAft>
          <a:spcPts val="560"/>
        </a:spcAft>
        <a:buFont typeface="Arial" charset="0"/>
        <a:buChar char="‒"/>
        <a:defRPr sz="2200">
          <a:solidFill>
            <a:schemeClr val="tx2"/>
          </a:solidFill>
          <a:latin typeface="+mn-lt"/>
        </a:defRPr>
      </a:lvl3pPr>
      <a:lvl4pPr marL="538735" indent="-181356" algn="l" defTabSz="913892" rtl="0" eaLnBrk="0" fontAlgn="base" hangingPunct="0">
        <a:lnSpc>
          <a:spcPct val="90000"/>
        </a:lnSpc>
        <a:spcBef>
          <a:spcPct val="0"/>
        </a:spcBef>
        <a:spcAft>
          <a:spcPts val="560"/>
        </a:spcAft>
        <a:buFont typeface="Arial" charset="0"/>
        <a:buChar char="•"/>
        <a:defRPr sz="2200">
          <a:solidFill>
            <a:schemeClr val="tx2"/>
          </a:solidFill>
          <a:latin typeface="+mn-lt"/>
        </a:defRPr>
      </a:lvl4pPr>
      <a:lvl5pPr marL="711200" indent="-170688" algn="l" defTabSz="913892" rtl="0" eaLnBrk="0" fontAlgn="base" hangingPunct="0">
        <a:lnSpc>
          <a:spcPct val="90000"/>
        </a:lnSpc>
        <a:spcBef>
          <a:spcPct val="0"/>
        </a:spcBef>
        <a:spcAft>
          <a:spcPts val="560"/>
        </a:spcAft>
        <a:buFont typeface="Arial" charset="0"/>
        <a:buChar char="‒"/>
        <a:defRPr sz="2200">
          <a:solidFill>
            <a:schemeClr val="tx2"/>
          </a:solidFill>
          <a:latin typeface="+mn-lt"/>
        </a:defRPr>
      </a:lvl5pPr>
      <a:lvl6pPr marL="1122428" indent="-172353" algn="l" defTabSz="914465" rtl="0" eaLnBrk="1" fontAlgn="base" hangingPunct="1">
        <a:spcBef>
          <a:spcPct val="0"/>
        </a:spcBef>
        <a:spcAft>
          <a:spcPts val="539"/>
        </a:spcAft>
        <a:buFont typeface="Arial" charset="0"/>
        <a:buChar char="‒"/>
        <a:defRPr sz="1800">
          <a:solidFill>
            <a:schemeClr val="tx2"/>
          </a:solidFill>
          <a:latin typeface="+mn-lt"/>
        </a:defRPr>
      </a:lvl6pPr>
      <a:lvl7pPr marL="1532655" indent="-172353" algn="l" defTabSz="914465" rtl="0" eaLnBrk="1" fontAlgn="base" hangingPunct="1">
        <a:spcBef>
          <a:spcPct val="0"/>
        </a:spcBef>
        <a:spcAft>
          <a:spcPts val="539"/>
        </a:spcAft>
        <a:buFont typeface="Arial" charset="0"/>
        <a:buChar char="‒"/>
        <a:defRPr sz="1800">
          <a:solidFill>
            <a:schemeClr val="tx2"/>
          </a:solidFill>
          <a:latin typeface="+mn-lt"/>
        </a:defRPr>
      </a:lvl7pPr>
      <a:lvl8pPr marL="1942882" indent="-172353" algn="l" defTabSz="914465" rtl="0" eaLnBrk="1" fontAlgn="base" hangingPunct="1">
        <a:spcBef>
          <a:spcPct val="0"/>
        </a:spcBef>
        <a:spcAft>
          <a:spcPts val="539"/>
        </a:spcAft>
        <a:buFont typeface="Arial" charset="0"/>
        <a:buChar char="‒"/>
        <a:defRPr sz="1800">
          <a:solidFill>
            <a:schemeClr val="tx2"/>
          </a:solidFill>
          <a:latin typeface="+mn-lt"/>
        </a:defRPr>
      </a:lvl8pPr>
      <a:lvl9pPr marL="2353110" indent="-172353" algn="l" defTabSz="914465" rtl="0" eaLnBrk="1" fontAlgn="base" hangingPunct="1">
        <a:spcBef>
          <a:spcPct val="0"/>
        </a:spcBef>
        <a:spcAft>
          <a:spcPts val="539"/>
        </a:spcAft>
        <a:buFont typeface="Arial" charset="0"/>
        <a:buChar char="‒"/>
        <a:defRPr sz="18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8204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27" algn="l" defTabSz="8204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20455" algn="l" defTabSz="8204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682" algn="l" defTabSz="8204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910" algn="l" defTabSz="8204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137" algn="l" defTabSz="8204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364" algn="l" defTabSz="8204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1592" algn="l" defTabSz="8204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818" algn="l" defTabSz="82045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eeraxiomine/FlinkMeetup/blob/master/src/main/java/org/apache/flink/examples/AdderBulkIterations.jav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eeraxiomine/FlinkMeetup/blob/master/src/main/java/org/apache/flink/examples/AdderBulkIterationsWrongWay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eeraxiomine/FlinkMeetup/blob/master/src/main/java/org/apache/flink/examples/DeltaIterationExample.ja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eeraxiomine/FlinkMeetup/blob/master/src/main/java/org/apache/flink/examples/WordCount.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eeraxiomine/FlinkMeetup/blob/master/src/main/java/org/apache/flink/examples/WordCountUsingTableAPI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609600" y="2362200"/>
            <a:ext cx="8077200" cy="1685673"/>
          </a:xfrm>
          <a:prstGeom prst="rect">
            <a:avLst/>
          </a:prstGeom>
        </p:spPr>
        <p:txBody>
          <a:bodyPr/>
          <a:lstStyle>
            <a:lvl1pPr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2pPr>
            <a:lvl3pPr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3pPr>
            <a:lvl4pPr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4pPr>
            <a:lvl5pPr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2"/>
                </a:solidFill>
                <a:latin typeface="Arial" charset="0"/>
              </a:defRPr>
            </a:lvl5pPr>
            <a:lvl6pPr marL="410227" algn="l" defTabSz="914465" rtl="0" eaLnBrk="1" fontAlgn="base" hangingPunct="1">
              <a:lnSpc>
                <a:spcPts val="3051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820455" algn="l" defTabSz="914465" rtl="0" eaLnBrk="1" fontAlgn="base" hangingPunct="1">
              <a:lnSpc>
                <a:spcPts val="3051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230682" algn="l" defTabSz="914465" rtl="0" eaLnBrk="1" fontAlgn="base" hangingPunct="1">
              <a:lnSpc>
                <a:spcPts val="3051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640910" algn="l" defTabSz="914465" rtl="0" eaLnBrk="1" fontAlgn="base" hangingPunct="1">
              <a:lnSpc>
                <a:spcPts val="3051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000" kern="0" dirty="0" smtClean="0">
                <a:solidFill>
                  <a:schemeClr val="accent1"/>
                </a:solidFill>
                <a:latin typeface="Arial (Headings)"/>
              </a:rPr>
              <a:t>Batch Processing using Apache </a:t>
            </a:r>
            <a:r>
              <a:rPr lang="en-US" sz="4000" kern="0" dirty="0" err="1" smtClean="0">
                <a:solidFill>
                  <a:schemeClr val="accent1"/>
                </a:solidFill>
                <a:latin typeface="Arial (Headings)"/>
              </a:rPr>
              <a:t>Flink</a:t>
            </a:r>
            <a:endParaRPr lang="en-US" sz="4000" kern="0" dirty="0" smtClean="0">
              <a:solidFill>
                <a:schemeClr val="accent1"/>
              </a:solidFill>
              <a:latin typeface="Arial (Headings)"/>
            </a:endParaRPr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762000" y="3743975"/>
            <a:ext cx="4740104" cy="303898"/>
          </a:xfrm>
          <a:prstGeom prst="rect">
            <a:avLst/>
          </a:prstGeom>
        </p:spPr>
        <p:txBody>
          <a:bodyPr/>
          <a:lstStyle>
            <a:lvl1pPr marL="160020" indent="-160020"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840"/>
              </a:spcAft>
              <a:buFont typeface="Arial" charset="0"/>
              <a:buChar char="•"/>
              <a:defRPr sz="2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60020" indent="-160020"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1260"/>
              </a:spcAft>
              <a:buFont typeface="Arial" charset="0"/>
              <a:buChar char="•"/>
              <a:defRPr sz="2600">
                <a:solidFill>
                  <a:schemeClr val="tx2"/>
                </a:solidFill>
                <a:latin typeface="+mn-lt"/>
              </a:defRPr>
            </a:lvl2pPr>
            <a:lvl3pPr marL="357379" indent="-174244"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60"/>
              </a:spcAft>
              <a:buFont typeface="Arial" charset="0"/>
              <a:buChar char="‒"/>
              <a:defRPr sz="2200">
                <a:solidFill>
                  <a:schemeClr val="tx2"/>
                </a:solidFill>
                <a:latin typeface="+mn-lt"/>
              </a:defRPr>
            </a:lvl3pPr>
            <a:lvl4pPr marL="538735" indent="-181356"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60"/>
              </a:spcAft>
              <a:buFont typeface="Arial" charset="0"/>
              <a:buChar char="•"/>
              <a:defRPr sz="2200">
                <a:solidFill>
                  <a:schemeClr val="tx2"/>
                </a:solidFill>
                <a:latin typeface="+mn-lt"/>
              </a:defRPr>
            </a:lvl4pPr>
            <a:lvl5pPr marL="711200" indent="-170688" algn="l" defTabSz="913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560"/>
              </a:spcAft>
              <a:buFont typeface="Arial" charset="0"/>
              <a:buChar char="‒"/>
              <a:defRPr sz="2200">
                <a:solidFill>
                  <a:schemeClr val="tx2"/>
                </a:solidFill>
                <a:latin typeface="+mn-lt"/>
              </a:defRPr>
            </a:lvl5pPr>
            <a:lvl6pPr marL="1122428" indent="-172353" algn="l" defTabSz="914465" rtl="0" eaLnBrk="1" fontAlgn="base" hangingPunct="1">
              <a:spcBef>
                <a:spcPct val="0"/>
              </a:spcBef>
              <a:spcAft>
                <a:spcPts val="539"/>
              </a:spcAft>
              <a:buFont typeface="Arial" charset="0"/>
              <a:buChar char="‒"/>
              <a:defRPr sz="1800">
                <a:solidFill>
                  <a:schemeClr val="tx2"/>
                </a:solidFill>
                <a:latin typeface="+mn-lt"/>
              </a:defRPr>
            </a:lvl6pPr>
            <a:lvl7pPr marL="1532655" indent="-172353" algn="l" defTabSz="914465" rtl="0" eaLnBrk="1" fontAlgn="base" hangingPunct="1">
              <a:spcBef>
                <a:spcPct val="0"/>
              </a:spcBef>
              <a:spcAft>
                <a:spcPts val="539"/>
              </a:spcAft>
              <a:buFont typeface="Arial" charset="0"/>
              <a:buChar char="‒"/>
              <a:defRPr sz="1800">
                <a:solidFill>
                  <a:schemeClr val="tx2"/>
                </a:solidFill>
                <a:latin typeface="+mn-lt"/>
              </a:defRPr>
            </a:lvl7pPr>
            <a:lvl8pPr marL="1942882" indent="-172353" algn="l" defTabSz="914465" rtl="0" eaLnBrk="1" fontAlgn="base" hangingPunct="1">
              <a:spcBef>
                <a:spcPct val="0"/>
              </a:spcBef>
              <a:spcAft>
                <a:spcPts val="539"/>
              </a:spcAft>
              <a:buFont typeface="Arial" charset="0"/>
              <a:buChar char="‒"/>
              <a:defRPr sz="1800">
                <a:solidFill>
                  <a:schemeClr val="tx2"/>
                </a:solidFill>
                <a:latin typeface="+mn-lt"/>
              </a:defRPr>
            </a:lvl8pPr>
            <a:lvl9pPr marL="2353110" indent="-172353" algn="l" defTabSz="914465" rtl="0" eaLnBrk="1" fontAlgn="base" hangingPunct="1">
              <a:spcBef>
                <a:spcPct val="0"/>
              </a:spcBef>
              <a:spcAft>
                <a:spcPts val="539"/>
              </a:spcAft>
              <a:buFont typeface="Arial" charset="0"/>
              <a:buChar char="‒"/>
              <a:defRPr sz="18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latin typeface="Arial (Headings)"/>
              </a:rPr>
              <a:t>By - Sameer Wadkar</a:t>
            </a:r>
          </a:p>
        </p:txBody>
      </p:sp>
    </p:spTree>
    <p:extLst>
      <p:ext uri="{BB962C8B-B14F-4D97-AF65-F5344CB8AC3E}">
        <p14:creationId xmlns:p14="http://schemas.microsoft.com/office/powerpoint/2010/main" val="19959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Batch Processing - Iterator Operators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874679"/>
            <a:ext cx="7997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Iterative algorithms are common used 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Learning – Bayesian, Numerical Solutions, Optimization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Accumulators </a:t>
            </a:r>
            <a:r>
              <a:rPr lang="en-US" dirty="0" smtClean="0"/>
              <a:t>can be used as Job Level Counters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Aggregators are used as Iteration level Counters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Reset at the end of each iteration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specify a convergence criterion to exit the loop (iterative process)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Bulk Iterations vs Delta Iterations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874679"/>
            <a:ext cx="79971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Bulk Iterations are appropriate when entire datasets are consumed per iteration.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- K Means Clustering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Delta Iterations are exploit the following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iteration processes on a subset </a:t>
            </a:r>
            <a:r>
              <a:rPr lang="en-US" dirty="0" smtClean="0"/>
              <a:t>of full </a:t>
            </a:r>
            <a:r>
              <a:rPr lang="en-US" dirty="0" smtClean="0"/>
              <a:t>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working dataset become smaller in each iterations allowing the iterations to become faster in each subsequent step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 – Graph processing (Propagate minimum in a graph)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8874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Bulk Iteration – Toy Example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8235" y="767867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533400"/>
            <a:ext cx="7997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 a DataSet&lt;Long&gt; of random numbers from 0-99. This DataSet can be arbitrarily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number needs to be incremented </a:t>
            </a:r>
            <a:r>
              <a:rPr lang="en-US" i="1" dirty="0" smtClean="0"/>
              <a:t>simultaneously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Stop when the sum of all numbers exceeds an arbitrary but user defined value ( Ex.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noOfElements * 20000</a:t>
            </a:r>
            <a:r>
              <a:rPr lang="en-US" dirty="0" smtClean="0"/>
              <a:t>) at the end of the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04647" y="3454513"/>
            <a:ext cx="7391400" cy="888887"/>
            <a:chOff x="609600" y="3962400"/>
            <a:chExt cx="7391400" cy="1066800"/>
          </a:xfrm>
        </p:grpSpPr>
        <p:sp>
          <p:nvSpPr>
            <p:cNvPr id="3" name="Rectangle 2"/>
            <p:cNvSpPr/>
            <p:nvPr/>
          </p:nvSpPr>
          <p:spPr>
            <a:xfrm>
              <a:off x="609600" y="3962400"/>
              <a:ext cx="73914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1066800" y="4203672"/>
              <a:ext cx="887968" cy="41956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</a:t>
              </a:r>
              <a:r>
                <a:rPr lang="en-US" sz="14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1400" dirty="0" smtClean="0">
                  <a:solidFill>
                    <a:schemeClr val="tx1"/>
                  </a:solidFill>
                </a:rPr>
                <a:t>+1</a:t>
              </a:r>
              <a:endParaRPr 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2224205" y="4203672"/>
              <a:ext cx="887968" cy="41956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</a:t>
              </a:r>
              <a:r>
                <a:rPr lang="en-US" sz="14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1400" dirty="0" smtClean="0">
                  <a:solidFill>
                    <a:schemeClr val="tx1"/>
                  </a:solidFill>
                </a:rPr>
                <a:t>+1</a:t>
              </a:r>
              <a:endParaRPr 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3444437" y="4203671"/>
              <a:ext cx="887968" cy="41956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</a:t>
              </a:r>
              <a:r>
                <a:rPr lang="en-US" sz="1400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sz="1400" dirty="0" smtClean="0">
                  <a:solidFill>
                    <a:schemeClr val="tx1"/>
                  </a:solidFill>
                </a:rPr>
                <a:t>+1</a:t>
              </a:r>
              <a:endParaRPr 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6832044" y="4203670"/>
              <a:ext cx="887968" cy="419565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</a:t>
              </a:r>
              <a:r>
                <a:rPr lang="en-US" sz="1400" baseline="-25000" dirty="0">
                  <a:solidFill>
                    <a:schemeClr val="tx1"/>
                  </a:solidFill>
                </a:rPr>
                <a:t>n</a:t>
              </a:r>
              <a:r>
                <a:rPr lang="en-US" sz="1400" dirty="0" smtClean="0">
                  <a:solidFill>
                    <a:schemeClr val="tx1"/>
                  </a:solidFill>
                </a:rPr>
                <a:t>+1</a:t>
              </a:r>
              <a:endParaRPr 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91518" y="4203671"/>
              <a:ext cx="1056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….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89050" y="2640925"/>
            <a:ext cx="1703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Increment all numbers simultaneously</a:t>
            </a:r>
            <a:endParaRPr lang="en-US" sz="1400" dirty="0"/>
          </a:p>
        </p:txBody>
      </p:sp>
      <p:sp>
        <p:nvSpPr>
          <p:cNvPr id="16" name="Flowchart: Process 15"/>
          <p:cNvSpPr/>
          <p:nvPr/>
        </p:nvSpPr>
        <p:spPr>
          <a:xfrm>
            <a:off x="3370905" y="2210963"/>
            <a:ext cx="1858883" cy="7419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Input Dataset of numbers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2890645" y="4691342"/>
            <a:ext cx="2819400" cy="115396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sum of all numbers &gt; 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12" idx="1"/>
            <a:endCxn id="3" idx="1"/>
          </p:cNvCxnSpPr>
          <p:nvPr/>
        </p:nvCxnSpPr>
        <p:spPr>
          <a:xfrm rot="10800000">
            <a:off x="604647" y="3898958"/>
            <a:ext cx="2285998" cy="1369369"/>
          </a:xfrm>
          <a:prstGeom prst="bentConnector3">
            <a:avLst>
              <a:gd name="adj1" fmla="val 11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6625" y="522643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No</a:t>
            </a:r>
          </a:p>
        </p:txBody>
      </p:sp>
      <p:cxnSp>
        <p:nvCxnSpPr>
          <p:cNvPr id="19" name="Straight Arrow Connector 18"/>
          <p:cNvCxnSpPr>
            <a:stCxn id="3" idx="2"/>
            <a:endCxn id="12" idx="0"/>
          </p:cNvCxnSpPr>
          <p:nvPr/>
        </p:nvCxnSpPr>
        <p:spPr>
          <a:xfrm flipH="1">
            <a:off x="4300345" y="4343400"/>
            <a:ext cx="2" cy="34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2"/>
            <a:endCxn id="3" idx="0"/>
          </p:cNvCxnSpPr>
          <p:nvPr/>
        </p:nvCxnSpPr>
        <p:spPr>
          <a:xfrm>
            <a:off x="4300347" y="2952938"/>
            <a:ext cx="0" cy="50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919345" y="6267480"/>
            <a:ext cx="761999" cy="427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9" name="Straight Arrow Connector 38"/>
          <p:cNvCxnSpPr>
            <a:stCxn id="12" idx="2"/>
            <a:endCxn id="37" idx="0"/>
          </p:cNvCxnSpPr>
          <p:nvPr/>
        </p:nvCxnSpPr>
        <p:spPr>
          <a:xfrm>
            <a:off x="4300345" y="5845309"/>
            <a:ext cx="0" cy="42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Batch Iteration – Sample Dataset of 5 elements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25299"/>
              </p:ext>
            </p:extLst>
          </p:nvPr>
        </p:nvGraphicFramePr>
        <p:xfrm>
          <a:off x="228600" y="2203881"/>
          <a:ext cx="553329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892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Dataset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&lt;46,46&gt;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&lt;46,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19999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&lt;32,32&gt;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&lt;32,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19985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&lt;48,48&gt;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&lt;48,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,20001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&lt;39,39&gt;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&lt;39,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19992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&lt;73,73&gt;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&lt;73,</a:t>
                      </a:r>
                      <a:r>
                        <a:rPr lang="en-US" sz="15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20026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 Total =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 Total =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100,003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" y="874679"/>
            <a:ext cx="8762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DataSet&lt;Tuple2&lt;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Long,Long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used as Input </a:t>
            </a:r>
            <a:r>
              <a:rPr lang="en-US" dirty="0" smtClean="0"/>
              <a:t> where the first element is the key and the second element is incremented each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um of all second elements of the Tuple2 cannot exceed 10000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7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Bulk Iteration – </a:t>
            </a:r>
            <a:r>
              <a:rPr lang="en-US" sz="2800" dirty="0" smtClean="0"/>
              <a:t>Solution 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874679"/>
            <a:ext cx="79971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 </a:t>
            </a:r>
            <a:r>
              <a:rPr lang="en-US" dirty="0" smtClean="0"/>
              <a:t>Highlights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Cannot </a:t>
            </a:r>
            <a:r>
              <a:rPr lang="en-US" i="1" dirty="0" smtClean="0"/>
              <a:t>use counters (Accumulators)</a:t>
            </a:r>
            <a:r>
              <a:rPr lang="en-US" dirty="0" smtClean="0"/>
              <a:t> to determine when to stop as Accumulators are guaranteed to be accurate only at the end of the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Aggregator’s are used at the end of each iteration to verify terminating condition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Code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github.com/sameeraxiomine/FlinkMeetup/blob/master/src/main/java/org/apache/flink/examples/AdderBulkIterations.java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45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Batch Iteration – Implementation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-109199" y="2241620"/>
            <a:ext cx="1447800" cy="2895600"/>
            <a:chOff x="381000" y="1143000"/>
            <a:chExt cx="1447800" cy="2598615"/>
          </a:xfrm>
        </p:grpSpPr>
        <p:sp>
          <p:nvSpPr>
            <p:cNvPr id="30" name="Flowchart: Process 29"/>
            <p:cNvSpPr/>
            <p:nvPr/>
          </p:nvSpPr>
          <p:spPr>
            <a:xfrm>
              <a:off x="609600" y="1524000"/>
              <a:ext cx="1219200" cy="20574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&lt;46,46</a:t>
              </a:r>
              <a:r>
                <a:rPr lang="en-US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&lt;32,32&gt;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&lt;</a:t>
              </a:r>
              <a:r>
                <a:rPr lang="en-US" dirty="0" smtClean="0">
                  <a:solidFill>
                    <a:schemeClr val="tx1"/>
                  </a:solidFill>
                </a:rPr>
                <a:t>48,48&gt;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&lt;39,39&gt;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&lt;73,73&gt;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600" y="1143000"/>
              <a:ext cx="1219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81000" y="3352800"/>
              <a:ext cx="457200" cy="388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648108" y="805832"/>
            <a:ext cx="5405571" cy="5969739"/>
            <a:chOff x="1962892" y="785317"/>
            <a:chExt cx="5358205" cy="5969739"/>
          </a:xfrm>
        </p:grpSpPr>
        <p:sp>
          <p:nvSpPr>
            <p:cNvPr id="33" name="Rectangle 32"/>
            <p:cNvSpPr/>
            <p:nvPr/>
          </p:nvSpPr>
          <p:spPr>
            <a:xfrm>
              <a:off x="1962892" y="785317"/>
              <a:ext cx="5358205" cy="596973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510446" y="1613193"/>
              <a:ext cx="1758900" cy="4343400"/>
              <a:chOff x="2510446" y="1613193"/>
              <a:chExt cx="1758900" cy="434340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2510448" y="1613193"/>
                <a:ext cx="1758898" cy="4343400"/>
                <a:chOff x="6755181" y="1944737"/>
                <a:chExt cx="1758898" cy="4343400"/>
              </a:xfrm>
            </p:grpSpPr>
            <p:sp>
              <p:nvSpPr>
                <p:cNvPr id="39" name="Flowchart: Process 38"/>
                <p:cNvSpPr/>
                <p:nvPr/>
              </p:nvSpPr>
              <p:spPr>
                <a:xfrm>
                  <a:off x="6755181" y="1944737"/>
                  <a:ext cx="1758898" cy="4343400"/>
                </a:xfrm>
                <a:prstGeom prst="flowChartProcess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965288" y="2062792"/>
                  <a:ext cx="914400" cy="914400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Map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947908" y="3102319"/>
                  <a:ext cx="914400" cy="914400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Map</a:t>
                  </a: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6947907" y="4411910"/>
                  <a:ext cx="914400" cy="914400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Map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087421" y="4046706"/>
                  <a:ext cx="657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……</a:t>
                  </a:r>
                  <a:endParaRPr lang="en-US" dirty="0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2510446" y="5300108"/>
                <a:ext cx="17588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Step Function</a:t>
                </a:r>
              </a:p>
              <a:p>
                <a:pPr algn="ctr"/>
                <a:r>
                  <a:rPr lang="en-US" sz="1600" dirty="0" smtClean="0"/>
                  <a:t>(Add 1)</a:t>
                </a:r>
                <a:endParaRPr lang="en-US" sz="1600" dirty="0"/>
              </a:p>
            </p:txBody>
          </p:sp>
        </p:grpSp>
        <p:sp>
          <p:nvSpPr>
            <p:cNvPr id="43" name="Oval 42"/>
            <p:cNvSpPr/>
            <p:nvPr/>
          </p:nvSpPr>
          <p:spPr>
            <a:xfrm>
              <a:off x="2245975" y="56737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cxnSp>
        <p:nvCxnSpPr>
          <p:cNvPr id="44" name="Straight Arrow Connector 43"/>
          <p:cNvCxnSpPr>
            <a:stCxn id="30" idx="3"/>
            <a:endCxn id="39" idx="1"/>
          </p:cNvCxnSpPr>
          <p:nvPr/>
        </p:nvCxnSpPr>
        <p:spPr>
          <a:xfrm flipV="1">
            <a:off x="1338601" y="3805408"/>
            <a:ext cx="861903" cy="70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50921" y="6390769"/>
            <a:ext cx="5399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Iterate (Max 100,000 times)</a:t>
            </a:r>
            <a:endParaRPr lang="en-US" sz="1600" dirty="0"/>
          </a:p>
        </p:txBody>
      </p:sp>
      <p:sp>
        <p:nvSpPr>
          <p:cNvPr id="51" name="Flowchart: Process 50"/>
          <p:cNvSpPr/>
          <p:nvPr/>
        </p:nvSpPr>
        <p:spPr>
          <a:xfrm>
            <a:off x="4617525" y="2647741"/>
            <a:ext cx="1469115" cy="2329311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Check for terminating condition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(Synchronize)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39" idx="3"/>
            <a:endCxn id="51" idx="1"/>
          </p:cNvCxnSpPr>
          <p:nvPr/>
        </p:nvCxnSpPr>
        <p:spPr>
          <a:xfrm>
            <a:off x="3974951" y="3805408"/>
            <a:ext cx="642574" cy="69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1" idx="3"/>
            <a:endCxn id="39" idx="0"/>
          </p:cNvCxnSpPr>
          <p:nvPr/>
        </p:nvCxnSpPr>
        <p:spPr>
          <a:xfrm flipH="1" flipV="1">
            <a:off x="3087728" y="1633708"/>
            <a:ext cx="2998912" cy="2178689"/>
          </a:xfrm>
          <a:prstGeom prst="bentConnector4">
            <a:avLst>
              <a:gd name="adj1" fmla="val -7623"/>
              <a:gd name="adj2" fmla="val 11049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84458" y="1525762"/>
            <a:ext cx="2072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Feedback to </a:t>
            </a:r>
          </a:p>
          <a:p>
            <a:pPr algn="ctr"/>
            <a:r>
              <a:rPr lang="en-US" sz="1600" dirty="0" smtClean="0"/>
              <a:t>next iteration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6085654" y="1116134"/>
            <a:ext cx="44969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7243811" y="2234921"/>
            <a:ext cx="1671588" cy="2895600"/>
            <a:chOff x="461619" y="1143000"/>
            <a:chExt cx="1367181" cy="2598615"/>
          </a:xfrm>
        </p:grpSpPr>
        <p:sp>
          <p:nvSpPr>
            <p:cNvPr id="65" name="Flowchart: Process 64"/>
            <p:cNvSpPr/>
            <p:nvPr/>
          </p:nvSpPr>
          <p:spPr>
            <a:xfrm>
              <a:off x="609600" y="1524000"/>
              <a:ext cx="1219200" cy="20574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&lt;</a:t>
              </a:r>
              <a:r>
                <a:rPr lang="en-US" dirty="0" smtClean="0">
                  <a:solidFill>
                    <a:schemeClr val="tx1"/>
                  </a:solidFill>
                </a:rPr>
                <a:t>46,1</a:t>
              </a:r>
              <a:r>
                <a:rPr lang="en-US" dirty="0" smtClean="0">
                  <a:solidFill>
                    <a:schemeClr val="dk1"/>
                  </a:solidFill>
                </a:rPr>
                <a:t>9999</a:t>
              </a:r>
              <a:r>
                <a:rPr lang="en-US" dirty="0" smtClean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&lt;32,1</a:t>
              </a:r>
              <a:r>
                <a:rPr lang="en-US" dirty="0" smtClean="0">
                  <a:solidFill>
                    <a:schemeClr val="dk1"/>
                  </a:solidFill>
                </a:rPr>
                <a:t>9985</a:t>
              </a:r>
              <a:r>
                <a:rPr lang="en-US" dirty="0" smtClean="0">
                  <a:solidFill>
                    <a:schemeClr val="tx1"/>
                  </a:solidFill>
                </a:rPr>
                <a:t>&gt;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&lt;</a:t>
              </a:r>
              <a:r>
                <a:rPr lang="en-US" dirty="0" smtClean="0">
                  <a:solidFill>
                    <a:schemeClr val="tx1"/>
                  </a:solidFill>
                </a:rPr>
                <a:t>48,</a:t>
              </a:r>
              <a:r>
                <a:rPr lang="en-US" dirty="0" smtClean="0">
                  <a:solidFill>
                    <a:schemeClr val="dk1"/>
                  </a:solidFill>
                </a:rPr>
                <a:t>20001</a:t>
              </a:r>
              <a:r>
                <a:rPr lang="en-US" dirty="0" smtClean="0">
                  <a:solidFill>
                    <a:schemeClr val="tx1"/>
                  </a:solidFill>
                </a:rPr>
                <a:t>&gt;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&lt;39,</a:t>
              </a:r>
              <a:r>
                <a:rPr lang="en-US" dirty="0" smtClean="0">
                  <a:solidFill>
                    <a:schemeClr val="dk1"/>
                  </a:solidFill>
                </a:rPr>
                <a:t>19992</a:t>
              </a:r>
              <a:r>
                <a:rPr lang="en-US" dirty="0" smtClean="0">
                  <a:solidFill>
                    <a:schemeClr val="tx1"/>
                  </a:solidFill>
                </a:rPr>
                <a:t>&gt;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&lt;73,</a:t>
              </a:r>
              <a:r>
                <a:rPr lang="en-US" dirty="0" smtClean="0">
                  <a:solidFill>
                    <a:schemeClr val="dk1"/>
                  </a:solidFill>
                </a:rPr>
                <a:t>20026</a:t>
              </a:r>
              <a:r>
                <a:rPr lang="en-US" dirty="0" smtClean="0">
                  <a:solidFill>
                    <a:schemeClr val="tx1"/>
                  </a:solidFill>
                </a:rPr>
                <a:t>&gt;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9600" y="1143000"/>
              <a:ext cx="1219200" cy="33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461619" y="3352800"/>
              <a:ext cx="376581" cy="388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cxnSp>
        <p:nvCxnSpPr>
          <p:cNvPr id="71" name="Straight Arrow Connector 70"/>
          <p:cNvCxnSpPr>
            <a:stCxn id="51" idx="3"/>
            <a:endCxn id="65" idx="1"/>
          </p:cNvCxnSpPr>
          <p:nvPr/>
        </p:nvCxnSpPr>
        <p:spPr>
          <a:xfrm flipV="1">
            <a:off x="6086640" y="3805730"/>
            <a:ext cx="1338100" cy="66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363186" y="5320623"/>
            <a:ext cx="1595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Terminates after </a:t>
            </a:r>
            <a:r>
              <a:rPr lang="en-US" b="1" dirty="0" smtClean="0"/>
              <a:t>1</a:t>
            </a:r>
            <a:r>
              <a:rPr lang="en-US" b="1" dirty="0" smtClean="0">
                <a:solidFill>
                  <a:schemeClr val="dk1"/>
                </a:solidFill>
              </a:rPr>
              <a:t>9953</a:t>
            </a:r>
            <a:r>
              <a:rPr lang="en-US" dirty="0" smtClean="0">
                <a:solidFill>
                  <a:schemeClr val="dk1"/>
                </a:solidFill>
              </a:rPr>
              <a:t>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Batch Iteration – Steps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5904" y="965038"/>
            <a:ext cx="3091734" cy="655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  <a:latin typeface="Arial (Body)"/>
                <a:cs typeface="Courier New" panose="02070309020205020404" pitchFamily="49" charset="0"/>
              </a:rPr>
              <a:t>Create </a:t>
            </a:r>
            <a:r>
              <a:rPr lang="en-US" sz="1500" dirty="0" err="1">
                <a:solidFill>
                  <a:schemeClr val="tx1"/>
                </a:solidFill>
                <a:latin typeface="Arial (Body)"/>
                <a:cs typeface="Courier New" panose="02070309020205020404" pitchFamily="49" charset="0"/>
              </a:rPr>
              <a:t>i</a:t>
            </a:r>
            <a:r>
              <a:rPr lang="en-US" sz="1500" dirty="0" err="1" smtClean="0">
                <a:solidFill>
                  <a:schemeClr val="tx1"/>
                </a:solidFill>
                <a:latin typeface="Arial (Body)"/>
                <a:cs typeface="Courier New" panose="02070309020205020404" pitchFamily="49" charset="0"/>
              </a:rPr>
              <a:t>ntial</a:t>
            </a:r>
            <a:r>
              <a:rPr lang="en-US" sz="1500" dirty="0" smtClean="0">
                <a:solidFill>
                  <a:schemeClr val="tx1"/>
                </a:solidFill>
                <a:latin typeface="Arial (Body)"/>
                <a:cs typeface="Courier New" panose="02070309020205020404" pitchFamily="49" charset="0"/>
              </a:rPr>
              <a:t> Dataset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IterativeDataSet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>
                <a:solidFill>
                  <a:schemeClr val="tx1"/>
                </a:solidFill>
                <a:latin typeface="Arial (Body)"/>
                <a:cs typeface="Courier New" panose="02070309020205020404" pitchFamily="49" charset="0"/>
              </a:rPr>
              <a:t>And define max iterations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17639" y="973598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IterativeDataSet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Long&gt;&gt; initial =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1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).iterate(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MAX_ITERATIONS);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490" y="2286000"/>
            <a:ext cx="3074149" cy="655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  <a:latin typeface="Arial (Body)"/>
                <a:cs typeface="Courier New" panose="02070309020205020404" pitchFamily="49" charset="0"/>
              </a:rPr>
              <a:t>Register Convergence Criterion</a:t>
            </a:r>
            <a:endParaRPr lang="en-US" sz="1500" dirty="0">
              <a:solidFill>
                <a:schemeClr val="tx1"/>
              </a:solidFill>
              <a:latin typeface="Arial (Body)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7638" y="2307169"/>
            <a:ext cx="569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marL="0" lvl="1"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1"/>
            <a:r>
              <a:rPr lang="en-US" dirty="0" err="1"/>
              <a:t>initial.registerAggregationConvergenceCriterion</a:t>
            </a:r>
            <a:r>
              <a:rPr lang="en-US" dirty="0"/>
              <a:t>("total", new </a:t>
            </a:r>
            <a:r>
              <a:rPr lang="en-US" dirty="0" err="1"/>
              <a:t>LongSumAggregator</a:t>
            </a:r>
            <a:r>
              <a:rPr lang="en-US" dirty="0"/>
              <a:t>(), new </a:t>
            </a:r>
            <a:r>
              <a:rPr lang="en-US" dirty="0" err="1"/>
              <a:t>VerifyIfMaxConvergence</a:t>
            </a:r>
            <a:r>
              <a:rPr lang="en-US" dirty="0"/>
              <a:t>());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1766" y="3621599"/>
            <a:ext cx="3074149" cy="1153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  <a:latin typeface="Arial (Body)"/>
                <a:cs typeface="Courier New" panose="02070309020205020404" pitchFamily="49" charset="0"/>
              </a:rPr>
              <a:t>Execute Iterations and update aggregator and check for convergence at end of each iteration</a:t>
            </a:r>
            <a:endParaRPr lang="en-US" sz="1500" dirty="0">
              <a:solidFill>
                <a:schemeClr val="tx1"/>
              </a:solidFill>
              <a:latin typeface="Arial (Body)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904" y="5433706"/>
            <a:ext cx="3074149" cy="806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  <a:latin typeface="Arial (Body)"/>
                <a:cs typeface="Courier New" panose="02070309020205020404" pitchFamily="49" charset="0"/>
              </a:rPr>
              <a:t>End Iteration by executing 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closewith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(DataSet)</a:t>
            </a:r>
            <a:r>
              <a:rPr lang="en-US" sz="1500" dirty="0" smtClean="0">
                <a:solidFill>
                  <a:schemeClr val="tx1"/>
                </a:solidFill>
                <a:latin typeface="Arial (Body)"/>
                <a:cs typeface="Courier New" panose="02070309020205020404" pitchFamily="49" charset="0"/>
              </a:rPr>
              <a:t> on the 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IterativeDataSet</a:t>
            </a:r>
            <a:endParaRPr lang="en-US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2930" y="3637901"/>
            <a:ext cx="5697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marL="0" lvl="1"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1"/>
            <a:r>
              <a:rPr lang="en-US" dirty="0"/>
              <a:t>DataSet&lt;Tuple2&lt;Long, Long&gt;&gt; iteration = </a:t>
            </a:r>
            <a:r>
              <a:rPr lang="en-US" dirty="0" err="1" smtClean="0"/>
              <a:t>initial.map</a:t>
            </a:r>
            <a:r>
              <a:rPr lang="en-US" dirty="0" smtClean="0"/>
              <a:t>(</a:t>
            </a:r>
            <a:r>
              <a:rPr lang="en-US" dirty="0"/>
              <a:t>new </a:t>
            </a:r>
            <a:r>
              <a:rPr lang="en-US" dirty="0" err="1"/>
              <a:t>RichMapFunction</a:t>
            </a:r>
            <a:r>
              <a:rPr lang="en-US" dirty="0"/>
              <a:t>&lt;Tuple2&lt;Long, Long&gt;, Tuple2&lt;Long, Long&gt;&gt;() 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});</a:t>
            </a:r>
          </a:p>
          <a:p>
            <a:pPr lvl="1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46946" y="5446885"/>
            <a:ext cx="5697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2pPr marL="0" lvl="1"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pPr lvl="1"/>
            <a:r>
              <a:rPr lang="en-US" dirty="0"/>
              <a:t>DataSet&lt;Tuple2&lt;Long, Long&gt;&gt; </a:t>
            </a:r>
            <a:r>
              <a:rPr lang="en-US" dirty="0" err="1"/>
              <a:t>finalDs</a:t>
            </a:r>
            <a:r>
              <a:rPr lang="en-US" dirty="0"/>
              <a:t> = </a:t>
            </a:r>
            <a:r>
              <a:rPr lang="en-US" dirty="0" err="1"/>
              <a:t>initial.closeWith</a:t>
            </a:r>
            <a:r>
              <a:rPr lang="en-US" dirty="0"/>
              <a:t>(iteration</a:t>
            </a:r>
            <a:r>
              <a:rPr lang="en-US" dirty="0" smtClean="0"/>
              <a:t>);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finalDs.print</a:t>
            </a:r>
            <a:r>
              <a:rPr lang="en-US" b="1" dirty="0" smtClean="0"/>
              <a:t>();//Consume results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7" idx="2"/>
            <a:endCxn id="10" idx="0"/>
          </p:cNvCxnSpPr>
          <p:nvPr/>
        </p:nvCxnSpPr>
        <p:spPr>
          <a:xfrm>
            <a:off x="1671771" y="1620534"/>
            <a:ext cx="8794" cy="66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 flipH="1">
            <a:off x="1668841" y="2941496"/>
            <a:ext cx="11724" cy="68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13" idx="0"/>
          </p:cNvCxnSpPr>
          <p:nvPr/>
        </p:nvCxnSpPr>
        <p:spPr>
          <a:xfrm flipH="1">
            <a:off x="1662979" y="4775009"/>
            <a:ext cx="5862" cy="65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/>
              <a:t>Bulk Iteration </a:t>
            </a:r>
            <a:r>
              <a:rPr lang="en-US" sz="2800" dirty="0" smtClean="0"/>
              <a:t>– </a:t>
            </a:r>
            <a:r>
              <a:rPr lang="en-US" sz="2800" dirty="0" smtClean="0"/>
              <a:t>The Wrong Way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1335595"/>
            <a:ext cx="693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&lt;Tuple2&lt;Long, Long&gt;&gt; input =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(env);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Long&gt;&gt; output = input;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MAX_ITERATIONS;i</a:t>
            </a:r>
            <a:r>
              <a:rPr lang="en-US" sz="1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=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input.map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200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MapFunction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Tuple2&lt;Long, Long&gt; 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Tuple2&lt;Long, Long&gt; input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 new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Tuple2&lt;&gt;(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input.f0,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input.f1+1);</a:t>
            </a:r>
          </a:p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what slows down iteration. Job starts immediately here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output.map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FixTuple2()).reduce(new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ReduceFunc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.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collect().get(0);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input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output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//Prepare for next iteration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2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("Current Sum="+sum);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if(sum&gt;</a:t>
            </a:r>
            <a:r>
              <a:rPr lang="en-US" sz="12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100){</a:t>
            </a:r>
            <a:endParaRPr lang="en-US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("Breaking now:"+</a:t>
            </a:r>
            <a:r>
              <a:rPr lang="en-US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5675245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Flink</a:t>
            </a:r>
            <a:r>
              <a:rPr lang="en-US" dirty="0" smtClean="0"/>
              <a:t> cannot optimize because job executes immediately on 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sum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output.map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FixTuple2()).reduce(new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ReduceFunc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collect().get(0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" name="Rectangle 1"/>
          <p:cNvSpPr/>
          <p:nvPr/>
        </p:nvSpPr>
        <p:spPr>
          <a:xfrm>
            <a:off x="67382" y="695515"/>
            <a:ext cx="8619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github.com/sameeraxiomine/FlinkMeetup/blob/master/src/main/java/org/apache/flink/examples/AdderBulkIterationsWrongWay.java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Batch Iteration – Source Code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262" y="791049"/>
            <a:ext cx="8686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throws Exception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final ExecutionEnvironment env = ExecutionEnvironment.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getExecutionEnvironment();</a:t>
            </a:r>
          </a:p>
          <a:p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//First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an initial dataset</a:t>
            </a:r>
          </a:p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IterativeDataSet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&lt;Tuple2&lt;Long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Long&gt;&gt;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initial = </a:t>
            </a:r>
            <a:r>
              <a:rPr lang="en-US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env)</a:t>
            </a:r>
          </a:p>
          <a:p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.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iterate(</a:t>
            </a:r>
            <a:r>
              <a:rPr lang="en-US" sz="1200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MAX_ITERATIONS);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//Register Aggregator and Convergence Criterion Class</a:t>
            </a:r>
          </a:p>
          <a:p>
            <a:r>
              <a:rPr lang="en-US" sz="1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initial.registerAggregationConvergenceCriterion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("total",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LongSumAggregator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endParaRPr lang="en-US" sz="12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new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VerifyIfMaxConvergence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en-US" sz="12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//Iterate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DataSet&lt;Tuple2&lt;Long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Long&gt;&gt; iteration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initial.map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new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RichMapFunction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&lt;Tuple2&lt;Long, Long&gt;, Tuple2&lt;Long, Long&gt;&gt;()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LongSumAggregator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      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open(Configuration parameters)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this.agg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this.getIterationRuntimeContext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getIterationAggregator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("total");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Tuple2&lt;Long, Long&gt;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map(Tuple2&lt;Long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 input) throws Exception {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incrementF1 = input.f1 + 1;                           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Tuple2&lt;Long, Long&gt; out = new Tuple2&lt;&gt;(input.f0, incrementF1);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this.agg.aggregate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(out.f1);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out;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initial.closeWith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(iteration);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//Close Iteration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finalDs.print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//Consume output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class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VerifyIfMaxConvergence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ConvergenceCriterion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LongValue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public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isConverged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iteration,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LongValue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value.getValue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()&gt;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AdderBulkIterations.ABSOLUTE_MAX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12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Toy Example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92085" y="1120776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94223" y="215478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61023" y="215478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" name="Straight Arrow Connector 4"/>
          <p:cNvCxnSpPr>
            <a:stCxn id="2" idx="6"/>
            <a:endCxn id="8" idx="2"/>
          </p:cNvCxnSpPr>
          <p:nvPr/>
        </p:nvCxnSpPr>
        <p:spPr>
          <a:xfrm>
            <a:off x="903823" y="245958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52389" y="217002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6"/>
            <a:endCxn id="11" idx="2"/>
          </p:cNvCxnSpPr>
          <p:nvPr/>
        </p:nvCxnSpPr>
        <p:spPr>
          <a:xfrm>
            <a:off x="1970623" y="2459581"/>
            <a:ext cx="481766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52389" y="290916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8" idx="4"/>
            <a:endCxn id="13" idx="2"/>
          </p:cNvCxnSpPr>
          <p:nvPr/>
        </p:nvCxnSpPr>
        <p:spPr>
          <a:xfrm rot="16200000" flipH="1">
            <a:off x="1834317" y="2595887"/>
            <a:ext cx="449579" cy="786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519189" y="217002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0" name="Straight Arrow Connector 19"/>
          <p:cNvCxnSpPr>
            <a:stCxn id="11" idx="6"/>
            <a:endCxn id="19" idx="2"/>
          </p:cNvCxnSpPr>
          <p:nvPr/>
        </p:nvCxnSpPr>
        <p:spPr>
          <a:xfrm>
            <a:off x="3061989" y="247482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4223" y="347281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/>
          <p:cNvSpPr/>
          <p:nvPr/>
        </p:nvSpPr>
        <p:spPr>
          <a:xfrm>
            <a:off x="1361023" y="347281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6"/>
            <a:endCxn id="23" idx="2"/>
          </p:cNvCxnSpPr>
          <p:nvPr/>
        </p:nvCxnSpPr>
        <p:spPr>
          <a:xfrm>
            <a:off x="903823" y="377761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606347" y="217002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9" idx="6"/>
            <a:endCxn id="26" idx="2"/>
          </p:cNvCxnSpPr>
          <p:nvPr/>
        </p:nvCxnSpPr>
        <p:spPr>
          <a:xfrm>
            <a:off x="4128789" y="2474821"/>
            <a:ext cx="47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33809" y="217002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endCxn id="28" idx="2"/>
          </p:cNvCxnSpPr>
          <p:nvPr/>
        </p:nvCxnSpPr>
        <p:spPr>
          <a:xfrm>
            <a:off x="5056251" y="2474821"/>
            <a:ext cx="47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94223" y="439483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361023" y="439483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903823" y="469963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361023" y="515302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0" idx="4"/>
            <a:endCxn id="33" idx="2"/>
          </p:cNvCxnSpPr>
          <p:nvPr/>
        </p:nvCxnSpPr>
        <p:spPr>
          <a:xfrm rot="16200000" flipH="1">
            <a:off x="753329" y="4850127"/>
            <a:ext cx="453389" cy="762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440106" y="515302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endCxn id="37" idx="2"/>
          </p:cNvCxnSpPr>
          <p:nvPr/>
        </p:nvCxnSpPr>
        <p:spPr>
          <a:xfrm>
            <a:off x="1805939" y="5457822"/>
            <a:ext cx="634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1023" y="140040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15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Elbow Connector 40"/>
          <p:cNvCxnSpPr>
            <a:stCxn id="2" idx="0"/>
            <a:endCxn id="40" idx="2"/>
          </p:cNvCxnSpPr>
          <p:nvPr/>
        </p:nvCxnSpPr>
        <p:spPr>
          <a:xfrm rot="5400000" flipH="1" flipV="1">
            <a:off x="755234" y="1548992"/>
            <a:ext cx="449579" cy="762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4878" y="761851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the following events and their relationships propagate root id of each event to its children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4878" y="5881781"/>
            <a:ext cx="8378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 -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sameeraxiomine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FlinkMeetup</a:t>
            </a:r>
            <a:r>
              <a:rPr lang="en-US" dirty="0" smtClean="0">
                <a:hlinkClick r:id="rId3"/>
              </a:rPr>
              <a:t>/blob/master/</a:t>
            </a:r>
            <a:r>
              <a:rPr lang="en-US" dirty="0" err="1" smtClean="0">
                <a:hlinkClick r:id="rId3"/>
              </a:rPr>
              <a:t>src</a:t>
            </a:r>
            <a:r>
              <a:rPr lang="en-US" dirty="0" smtClean="0">
                <a:hlinkClick r:id="rId3"/>
              </a:rPr>
              <a:t>/main/java/org/apache/</a:t>
            </a:r>
            <a:r>
              <a:rPr lang="en-US" dirty="0" err="1" smtClean="0">
                <a:hlinkClick r:id="rId3"/>
              </a:rPr>
              <a:t>flink</a:t>
            </a:r>
            <a:r>
              <a:rPr lang="en-US" dirty="0" smtClean="0">
                <a:hlinkClick r:id="rId3"/>
              </a:rPr>
              <a:t>/examples/DeltaIterationExample.java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err="1" smtClean="0"/>
              <a:t>Flink</a:t>
            </a:r>
            <a:r>
              <a:rPr lang="en-US" sz="2800" dirty="0" smtClean="0"/>
              <a:t> API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324600" y="781083"/>
            <a:ext cx="1625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209" y="1885983"/>
            <a:ext cx="26301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</a:t>
            </a:r>
            <a:r>
              <a:rPr lang="en-US" dirty="0" smtClean="0"/>
              <a:t>is in the form of files or collections (Unit Testing)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Results of transformations are returned as Sinks which may be files or command line terminal or collections (Unit Testing)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84856" y="775351"/>
            <a:ext cx="1625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345" y="775351"/>
            <a:ext cx="1625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DataSet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971800" y="609600"/>
            <a:ext cx="0" cy="624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05220" y="1885983"/>
            <a:ext cx="260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like expression language embedded in Java/Scala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Instead of working with DataSet or DataStream use Table abstraction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19800" y="563913"/>
            <a:ext cx="0" cy="624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71799" y="1885983"/>
            <a:ext cx="260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</a:t>
            </a:r>
            <a:r>
              <a:rPr lang="en-US" dirty="0" smtClean="0"/>
              <a:t>to DataSet but applies to streaming data</a:t>
            </a:r>
          </a:p>
        </p:txBody>
      </p:sp>
    </p:spTree>
    <p:extLst>
      <p:ext uri="{BB962C8B-B14F-4D97-AF65-F5344CB8AC3E}">
        <p14:creationId xmlns:p14="http://schemas.microsoft.com/office/powerpoint/2010/main" val="6808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Initial and Final Dataset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1130" y="941432"/>
            <a:ext cx="4191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event is represented as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Tuple2&lt;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instance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Tuple2.f0</a:t>
            </a:r>
            <a:r>
              <a:rPr lang="en-US" dirty="0" smtClean="0"/>
              <a:t> is the </a:t>
            </a:r>
            <a:r>
              <a:rPr lang="en-US" dirty="0" err="1" smtClean="0"/>
              <a:t>EventId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Tuple2.f1</a:t>
            </a:r>
            <a:r>
              <a:rPr lang="en-US" dirty="0" smtClean="0"/>
              <a:t> is the </a:t>
            </a:r>
            <a:r>
              <a:rPr lang="en-US" dirty="0" err="1" smtClean="0"/>
              <a:t>ParentId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85813"/>
              </p:ext>
            </p:extLst>
          </p:nvPr>
        </p:nvGraphicFramePr>
        <p:xfrm>
          <a:off x="152400" y="1066800"/>
          <a:ext cx="4267200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981200"/>
              </a:tblGrid>
              <a:tr h="128701">
                <a:tc>
                  <a:txBody>
                    <a:bodyPr/>
                    <a:lstStyle/>
                    <a:p>
                      <a:r>
                        <a:rPr lang="en-US" dirty="0" smtClean="0"/>
                        <a:t>Vertex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&lt;2,4&gt;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&lt;4,4&gt;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&lt;11,11&gt;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&lt;6,7&gt;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&lt;8,9&gt;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&lt;8,10&gt;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&lt;6,6&gt;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&lt;5,6&gt;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&lt;7,7&gt;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&lt;7,6&gt;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&lt;9,9&gt;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&lt;10,10&gt;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&lt;13,13&gt;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6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Implementation</a:t>
            </a:r>
            <a:endParaRPr lang="en-US" sz="2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727995" y="2833728"/>
            <a:ext cx="4987006" cy="4005222"/>
            <a:chOff x="1962892" y="785317"/>
            <a:chExt cx="5358205" cy="5969739"/>
          </a:xfrm>
        </p:grpSpPr>
        <p:sp>
          <p:nvSpPr>
            <p:cNvPr id="33" name="Rectangle 32"/>
            <p:cNvSpPr/>
            <p:nvPr/>
          </p:nvSpPr>
          <p:spPr>
            <a:xfrm>
              <a:off x="1962892" y="785317"/>
              <a:ext cx="5358205" cy="596973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Process 38"/>
            <p:cNvSpPr/>
            <p:nvPr/>
          </p:nvSpPr>
          <p:spPr>
            <a:xfrm>
              <a:off x="2501534" y="2109080"/>
              <a:ext cx="1758898" cy="1185691"/>
            </a:xfrm>
            <a:prstGeom prst="flowChartProcess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Step Function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365588" y="3029264"/>
              <a:ext cx="457200" cy="6564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cxnSp>
        <p:nvCxnSpPr>
          <p:cNvPr id="44" name="Straight Arrow Connector 43"/>
          <p:cNvCxnSpPr>
            <a:stCxn id="41" idx="3"/>
            <a:endCxn id="39" idx="1"/>
          </p:cNvCxnSpPr>
          <p:nvPr/>
        </p:nvCxnSpPr>
        <p:spPr>
          <a:xfrm>
            <a:off x="1561100" y="4116926"/>
            <a:ext cx="668222" cy="269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4633614" y="3531265"/>
            <a:ext cx="1469115" cy="1171322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Check for Convergence or empty </a:t>
            </a:r>
            <a:r>
              <a:rPr lang="en-US" sz="1600" smtClean="0">
                <a:solidFill>
                  <a:schemeClr val="tx1"/>
                </a:solidFill>
              </a:rPr>
              <a:t>workset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39" idx="3"/>
            <a:endCxn id="51" idx="1"/>
          </p:cNvCxnSpPr>
          <p:nvPr/>
        </p:nvCxnSpPr>
        <p:spPr>
          <a:xfrm flipV="1">
            <a:off x="3866369" y="4116926"/>
            <a:ext cx="767245" cy="269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1" idx="3"/>
            <a:endCxn id="39" idx="0"/>
          </p:cNvCxnSpPr>
          <p:nvPr/>
        </p:nvCxnSpPr>
        <p:spPr>
          <a:xfrm flipH="1" flipV="1">
            <a:off x="3047846" y="3721868"/>
            <a:ext cx="3054883" cy="395058"/>
          </a:xfrm>
          <a:prstGeom prst="bentConnector4">
            <a:avLst>
              <a:gd name="adj1" fmla="val -7483"/>
              <a:gd name="adj2" fmla="val 2061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596672" y="2841080"/>
            <a:ext cx="2072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Next Workset</a:t>
            </a:r>
            <a:endParaRPr lang="en-US" sz="1600" dirty="0"/>
          </a:p>
        </p:txBody>
      </p:sp>
      <p:sp>
        <p:nvSpPr>
          <p:cNvPr id="62" name="Oval 61"/>
          <p:cNvSpPr/>
          <p:nvPr/>
        </p:nvSpPr>
        <p:spPr>
          <a:xfrm>
            <a:off x="6176697" y="3010357"/>
            <a:ext cx="44969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155573" y="3602983"/>
            <a:ext cx="1405527" cy="10278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 Workset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lowchart: Process 44"/>
          <p:cNvSpPr/>
          <p:nvPr/>
        </p:nvSpPr>
        <p:spPr>
          <a:xfrm>
            <a:off x="121920" y="4850233"/>
            <a:ext cx="1429679" cy="10278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 SolutionSet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3292463" y="4804955"/>
            <a:ext cx="1447145" cy="1074727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Set</a:t>
            </a:r>
            <a:endParaRPr lang="en-US" dirty="0"/>
          </a:p>
        </p:txBody>
      </p:sp>
      <p:cxnSp>
        <p:nvCxnSpPr>
          <p:cNvPr id="54" name="Elbow Connector 53"/>
          <p:cNvCxnSpPr>
            <a:stCxn id="51" idx="2"/>
            <a:endCxn id="7" idx="4"/>
          </p:cNvCxnSpPr>
          <p:nvPr/>
        </p:nvCxnSpPr>
        <p:spPr>
          <a:xfrm rot="5400000">
            <a:off x="4734024" y="4708171"/>
            <a:ext cx="639732" cy="628564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125048" y="5142244"/>
            <a:ext cx="44969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45" idx="3"/>
            <a:endCxn id="7" idx="2"/>
          </p:cNvCxnSpPr>
          <p:nvPr/>
        </p:nvCxnSpPr>
        <p:spPr>
          <a:xfrm flipV="1">
            <a:off x="1551599" y="5342319"/>
            <a:ext cx="1740864" cy="2185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6200000" flipV="1">
            <a:off x="2816324" y="4527796"/>
            <a:ext cx="506302" cy="44597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187004" y="5049035"/>
            <a:ext cx="460428" cy="433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3" name="Flowchart: Process 72"/>
          <p:cNvSpPr/>
          <p:nvPr/>
        </p:nvSpPr>
        <p:spPr>
          <a:xfrm>
            <a:off x="7438573" y="5608805"/>
            <a:ext cx="1429679" cy="10278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Final SolutionSet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Elbow Connector 74"/>
          <p:cNvCxnSpPr>
            <a:stCxn id="7" idx="3"/>
          </p:cNvCxnSpPr>
          <p:nvPr/>
        </p:nvCxnSpPr>
        <p:spPr>
          <a:xfrm rot="16200000" flipH="1">
            <a:off x="5621167" y="4274551"/>
            <a:ext cx="212275" cy="342253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22986" y="6467413"/>
            <a:ext cx="5399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Delta Iteration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152400" y="76119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 Workset and SolutionSet are identical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iteration updates the SolutionSet and reduces the size of the Workset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Iteration terminates when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Max iterations are reached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Workset fed back (3 below) is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SolutionSet at termination is the result of the Iteration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Source Code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262" y="791049"/>
            <a:ext cx="8686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private static final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MAX_ITERATIONS = 10;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main(String... args) throws Exception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set up execution environment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ExecutionEnvironment env = ExecutionEnvironment.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getExecutionEnvironment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read vertex and edge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initially assign parent vertex id== my vertex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&lt;Tuple2&lt;Long, Long&gt;&gt; vertices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GraphData.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getDefaultVertexDataSet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(env);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&lt;Tuple2&lt;Long, Long&gt;&gt; edges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GraphData.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getDefaultEdgeDataSet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(env);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vertexId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 a delta iteration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DeltaIteration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&lt;Tuple2&lt;Long, Long&gt;, Tuple2&lt;Long, Long&gt;&gt; iteration =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vertices.iterateDelta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(vertices ,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MAX_ITERATIONS,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vertexIdIndex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apply the step logic: join with the edges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update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the component of the candidate is smaller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DataSet&lt;Tuple2&lt;Long, Long&gt;&gt; changes =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iteration.getWorkset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join(edges).where(0).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equalTo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 Update the parentVertex=parent.id */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with(new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NeighborWithComponentIDJoin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 Merge with solution set */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iteration.getSolutionSet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where(0).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equalTo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 Only pass on the changes to next iteration */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.with(new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ComponentIdFilter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close the delta iteration (delta and new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 identical)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DataSet&lt;Tuple2&lt;Long, Long&gt;&gt; result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iteration.closeWith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(changes, changes);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33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</a:t>
            </a:r>
            <a:r>
              <a:rPr lang="en-US" sz="2800" dirty="0" smtClean="0"/>
              <a:t>Read</a:t>
            </a:r>
            <a:r>
              <a:rPr lang="en-US" sz="2800" dirty="0" smtClean="0"/>
              <a:t> Vertices and Edges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350" y="676424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// read vertex and edge data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initially assign parent vertex id== my vertex id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Long&gt;&gt; vertices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GraphData.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getDefaultVertexDataSet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(env);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Long&gt;&gt; edges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GraphData.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getDefaultEdgeDataSet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(env);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10982" y="6762247"/>
            <a:ext cx="143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Vertex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29387"/>
              </p:ext>
            </p:extLst>
          </p:nvPr>
        </p:nvGraphicFramePr>
        <p:xfrm>
          <a:off x="231358" y="1828799"/>
          <a:ext cx="3426242" cy="493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242"/>
                <a:gridCol w="1905000"/>
              </a:tblGrid>
              <a:tr h="352389">
                <a:tc>
                  <a:txBody>
                    <a:bodyPr/>
                    <a:lstStyle/>
                    <a:p>
                      <a:r>
                        <a:rPr lang="en-US" dirty="0" smtClean="0"/>
                        <a:t>Vertex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&lt;2,4&gt;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&lt;4,4&gt;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&lt;11,11&gt;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&lt;6,7&gt;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&lt;8,9&gt;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&lt;8,10&gt;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&lt;6,6&gt;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&lt;5,11&gt;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&lt;7,7&gt;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&lt;11,12&gt;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&lt;10,13&gt;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&lt;9,9&gt;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9,14&gt;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&lt;10,10&gt;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52389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&lt;13,13&gt;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596566" y="2057400"/>
            <a:ext cx="3252034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Vertex – Tuple2&lt;</a:t>
            </a:r>
            <a:r>
              <a:rPr lang="en-US" sz="1400" b="1" dirty="0" err="1" smtClean="0">
                <a:solidFill>
                  <a:schemeClr val="tx1"/>
                </a:solidFill>
              </a:rPr>
              <a:t>Long,Long</a:t>
            </a:r>
            <a:r>
              <a:rPr lang="en-US" sz="1400" b="1" dirty="0" smtClean="0">
                <a:solidFill>
                  <a:schemeClr val="tx1"/>
                </a:solidFill>
              </a:rPr>
              <a:t>&gt;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f0 – Vertex Id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f1 </a:t>
            </a:r>
            <a:r>
              <a:rPr lang="en-US" sz="1400" dirty="0">
                <a:solidFill>
                  <a:schemeClr val="tx1"/>
                </a:solidFill>
              </a:rPr>
              <a:t>– </a:t>
            </a:r>
            <a:r>
              <a:rPr lang="en-US" sz="1400" dirty="0" smtClean="0">
                <a:solidFill>
                  <a:schemeClr val="tx1"/>
                </a:solidFill>
              </a:rPr>
              <a:t>Root </a:t>
            </a:r>
            <a:r>
              <a:rPr lang="en-US" sz="1400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05420" y="3204301"/>
            <a:ext cx="3252034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Edge– Tuple2&lt;</a:t>
            </a:r>
            <a:r>
              <a:rPr lang="en-US" sz="1400" b="1" dirty="0" err="1" smtClean="0">
                <a:solidFill>
                  <a:schemeClr val="tx1"/>
                </a:solidFill>
              </a:rPr>
              <a:t>Long,Long</a:t>
            </a:r>
            <a:r>
              <a:rPr lang="en-US" sz="1400" b="1" dirty="0" smtClean="0">
                <a:solidFill>
                  <a:schemeClr val="tx1"/>
                </a:solidFill>
              </a:rPr>
              <a:t>&gt;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f0 – Parent Id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f1 </a:t>
            </a:r>
            <a:r>
              <a:rPr lang="en-US" sz="1400" dirty="0">
                <a:solidFill>
                  <a:schemeClr val="tx1"/>
                </a:solidFill>
              </a:rPr>
              <a:t>– </a:t>
            </a:r>
            <a:r>
              <a:rPr lang="en-US" sz="1400" dirty="0" smtClean="0">
                <a:solidFill>
                  <a:schemeClr val="tx1"/>
                </a:solidFill>
              </a:rPr>
              <a:t>Receiving Id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9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</a:t>
            </a:r>
            <a:r>
              <a:rPr lang="en-US" sz="2800" dirty="0" smtClean="0"/>
              <a:t>Initiate Delta Iteration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350" y="676424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vertexIdIndex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//Why does this need to be passed to the 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iterateDelta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open a delta iteration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DeltaIteration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&lt;Tuple2&lt;Long, Long&gt;, Tuple2&lt;Long, Long&gt;&gt; iteration =               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vertices.iterateDelta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 , 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MAX_ITERATIONS, </a:t>
            </a:r>
            <a:r>
              <a:rPr lang="en-US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vertexIdIndex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);                                                 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10982" y="6762247"/>
            <a:ext cx="143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Vertex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3350" y="1941044"/>
            <a:ext cx="79971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Before the first iteration, the Initial Solution Set is partitioned </a:t>
            </a:r>
            <a:r>
              <a:rPr lang="en-US" b="1" dirty="0" smtClean="0"/>
              <a:t>using the key indices and cached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After each iteration during the merge step, only the delta solution set is shuffled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elements of the delta solution set end up on the same nodes </a:t>
            </a:r>
            <a:r>
              <a:rPr lang="en-US" dirty="0" smtClean="0"/>
              <a:t>as the initial </a:t>
            </a:r>
            <a:r>
              <a:rPr lang="en-US" dirty="0" smtClean="0"/>
              <a:t>solution set and </a:t>
            </a:r>
            <a:r>
              <a:rPr lang="en-US" dirty="0" smtClean="0"/>
              <a:t>merged </a:t>
            </a:r>
            <a:r>
              <a:rPr lang="en-US" dirty="0" smtClean="0">
                <a:solidFill>
                  <a:srgbClr val="FF0000"/>
                </a:solidFill>
              </a:rPr>
              <a:t>(Always join on keys)</a:t>
            </a:r>
            <a:endParaRPr lang="en-US" dirty="0" smtClean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considerable cheaper than shuffling the delta solution set and the </a:t>
            </a:r>
            <a:r>
              <a:rPr lang="en-US" dirty="0" smtClean="0"/>
              <a:t>full </a:t>
            </a:r>
            <a:r>
              <a:rPr lang="en-US" dirty="0" smtClean="0"/>
              <a:t>solution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As the size of the delta solution set reduces in size this optimization reaps increasingly higher performance benefits with </a:t>
            </a:r>
            <a:r>
              <a:rPr lang="en-US" dirty="0" smtClean="0"/>
              <a:t>subsequent iteration steps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6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Step Clause (Step 1)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04876" y="1536609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498780" y="1532751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350" y="676424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&lt;Tuple2&lt;Long, Long&gt;&gt; changes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iteration.getWorkset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().join(edges).where(0).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equalTo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Update the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parentVertex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.with(new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NeighborWithComponentIDJoin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final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NeighborWithComponentIDJoin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JoinFunction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&lt;Tuple2&lt;Long, Long&gt;, Tuple2&lt;Long, Long&gt;, Tuple2&lt;Long, Long&gt;&gt;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@Override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Tuple2&lt;Long, Long&gt; join(Tuple2&lt;Long, Long&gt;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vertexWithComponent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Tuple2&lt;Long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 edge)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new Tuple2&lt;Long, Long&gt;(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edge.f1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vertexWithComponent.f1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7" name="Oval 6"/>
          <p:cNvSpPr/>
          <p:nvPr/>
        </p:nvSpPr>
        <p:spPr>
          <a:xfrm>
            <a:off x="435614" y="379171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78814" y="371551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98014" y="371551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>
            <a:stCxn id="8" idx="6"/>
            <a:endCxn id="10" idx="2"/>
          </p:cNvCxnSpPr>
          <p:nvPr/>
        </p:nvCxnSpPr>
        <p:spPr>
          <a:xfrm>
            <a:off x="3788414" y="402031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/>
          <p:cNvSpPr/>
          <p:nvPr/>
        </p:nvSpPr>
        <p:spPr>
          <a:xfrm>
            <a:off x="207014" y="3160476"/>
            <a:ext cx="1371600" cy="291724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3056894" y="3166879"/>
            <a:ext cx="2032834" cy="28956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9580" y="4629919"/>
            <a:ext cx="165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e.f0=1</a:t>
            </a:r>
          </a:p>
          <a:p>
            <a:r>
              <a:rPr lang="en-US" dirty="0" smtClean="0"/>
              <a:t>e.f1=2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614" y="473415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.f0=1</a:t>
            </a:r>
          </a:p>
          <a:p>
            <a:r>
              <a:rPr lang="en-US" dirty="0" smtClean="0"/>
              <a:t>v.f1=1</a:t>
            </a:r>
            <a:endParaRPr lang="en-US" dirty="0"/>
          </a:p>
        </p:txBody>
      </p:sp>
      <p:cxnSp>
        <p:nvCxnSpPr>
          <p:cNvPr id="13" name="Straight Connector 12"/>
          <p:cNvCxnSpPr>
            <a:stCxn id="5" idx="3"/>
            <a:endCxn id="15" idx="1"/>
          </p:cNvCxnSpPr>
          <p:nvPr/>
        </p:nvCxnSpPr>
        <p:spPr>
          <a:xfrm flipV="1">
            <a:off x="1578614" y="4614679"/>
            <a:ext cx="1478280" cy="4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9380" y="4858519"/>
            <a:ext cx="119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on 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v.f0=e.f0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590" y="2774088"/>
            <a:ext cx="143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Vertex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4336" y="2791144"/>
            <a:ext cx="143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  <p:cxnSp>
        <p:nvCxnSpPr>
          <p:cNvPr id="22" name="Straight Connector 21"/>
          <p:cNvCxnSpPr>
            <a:endCxn id="23" idx="1"/>
          </p:cNvCxnSpPr>
          <p:nvPr/>
        </p:nvCxnSpPr>
        <p:spPr>
          <a:xfrm flipV="1">
            <a:off x="5089728" y="4622299"/>
            <a:ext cx="2076052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7165780" y="3166879"/>
            <a:ext cx="1371600" cy="291084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47299" y="2749803"/>
            <a:ext cx="143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Vertex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520110" y="371551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en-US" sz="1400" dirty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494" y="4858518"/>
            <a:ext cx="1905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 with(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NeighborWithComponentIDJoin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7976" y="6373589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above shows how event 2 gets a new parent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Merge With Solution Set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75980" y="1326188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69884" y="1322330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-28538" y="67337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" y="721351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= ...with(new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NeighborWithComponentIDJoin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join(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iteration.getSolutionSet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()).where(0).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equalTo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with(new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ComponentIdFilter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//Close with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DeltaSolutionSet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NewWorkingSet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Both are equal to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&lt;Tuple2&lt;Long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Long&gt;&gt; result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iteration.closeWith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static final class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ComponentIdFilter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FlatJoinFunction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public void join(..)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if (candidate.f1 &lt; old.f1)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out.collect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(candidate);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55050" y="487965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266700" y="3701746"/>
            <a:ext cx="1030063" cy="226644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2401400" y="3701746"/>
            <a:ext cx="998312" cy="226644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3"/>
            <a:endCxn id="15" idx="1"/>
          </p:cNvCxnSpPr>
          <p:nvPr/>
        </p:nvCxnSpPr>
        <p:spPr>
          <a:xfrm>
            <a:off x="1296763" y="4834967"/>
            <a:ext cx="11046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30180" y="5271109"/>
            <a:ext cx="119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on 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v.f0=s.f0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2833" y="3064869"/>
            <a:ext cx="204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</a:t>
            </a:r>
          </a:p>
          <a:p>
            <a:r>
              <a:rPr lang="en-US" dirty="0" smtClean="0"/>
              <a:t>Solution Set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28070" y="3159867"/>
            <a:ext cx="211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of Step</a:t>
            </a:r>
            <a:endParaRPr lang="en-US" dirty="0"/>
          </a:p>
        </p:txBody>
      </p:sp>
      <p:cxnSp>
        <p:nvCxnSpPr>
          <p:cNvPr id="22" name="Straight Connector 21"/>
          <p:cNvCxnSpPr>
            <a:stCxn id="15" idx="3"/>
            <a:endCxn id="23" idx="1"/>
          </p:cNvCxnSpPr>
          <p:nvPr/>
        </p:nvCxnSpPr>
        <p:spPr>
          <a:xfrm>
            <a:off x="3399712" y="4834968"/>
            <a:ext cx="1333505" cy="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4733217" y="3712273"/>
            <a:ext cx="805576" cy="22569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16511" y="3032357"/>
            <a:ext cx="186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Delta Solution </a:t>
            </a:r>
          </a:p>
          <a:p>
            <a:r>
              <a:rPr lang="en-US" dirty="0" smtClean="0"/>
              <a:t>Set </a:t>
            </a:r>
            <a:r>
              <a:rPr lang="en-US" dirty="0"/>
              <a:t>&amp;</a:t>
            </a:r>
            <a:r>
              <a:rPr lang="en-US" dirty="0" smtClean="0"/>
              <a:t> Work Set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840506" y="396100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en-US" sz="1400" dirty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0256" y="5122237"/>
            <a:ext cx="146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 with(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ComponentIdFilter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69031" y="398847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20098" y="453016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en-US" sz="1400" dirty="0">
                <a:solidFill>
                  <a:schemeClr val="tx1"/>
                </a:solidFill>
              </a:rPr>
              <a:t>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6660502" y="3688346"/>
            <a:ext cx="809913" cy="23013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73982" y="3032357"/>
            <a:ext cx="186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Updated Solution Set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754770" y="4856551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760659" y="4019815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9080" y="61312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above shows how the parent id’s of event’s 1 and 2 transition by the end of iteration 1. Note of event id 1 does not make it past the step function. 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54770" y="550194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11299" y="54957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2520098" y="3826845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2,2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3" idx="3"/>
            <a:endCxn id="39" idx="1"/>
          </p:cNvCxnSpPr>
          <p:nvPr/>
        </p:nvCxnSpPr>
        <p:spPr>
          <a:xfrm flipV="1">
            <a:off x="5538793" y="4839032"/>
            <a:ext cx="1121709" cy="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69893" y="4997793"/>
            <a:ext cx="88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 smtClean="0"/>
              <a:t>Flink</a:t>
            </a:r>
            <a:r>
              <a:rPr lang="en-US" dirty="0" smtClean="0"/>
              <a:t> Runtime Merges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End of Iteration 1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76591"/>
              </p:ext>
            </p:extLst>
          </p:nvPr>
        </p:nvGraphicFramePr>
        <p:xfrm>
          <a:off x="152400" y="824661"/>
          <a:ext cx="640080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09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Dataset /</a:t>
                      </a:r>
                    </a:p>
                    <a:p>
                      <a:r>
                        <a:rPr lang="en-US" dirty="0" smtClean="0"/>
                        <a:t>Initial Solution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 Solution</a:t>
                      </a:r>
                      <a:r>
                        <a:rPr lang="en-US" baseline="0" dirty="0" smtClean="0"/>
                        <a:t> Set/ New Workset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 Solution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&lt;1,1&gt;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&lt;1,1&gt;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&lt;2,2&gt;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&lt;3,3&gt;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&lt;4,4&gt;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&lt;11,11&gt;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&lt;12,12&gt;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&lt;15,15&gt;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&lt;6,6&gt;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&lt;7,7&gt;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&lt;7,6&gt;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&lt;7,6&gt;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&lt;9,9&gt;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&lt;10,10&gt;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&lt;13,13&gt;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&lt;13,10&gt;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&lt;13,10&gt;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1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End of Iteration 2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28594"/>
              </p:ext>
            </p:extLst>
          </p:nvPr>
        </p:nvGraphicFramePr>
        <p:xfrm>
          <a:off x="152400" y="824661"/>
          <a:ext cx="640080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09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 Solution</a:t>
                      </a:r>
                      <a:r>
                        <a:rPr lang="en-US" baseline="0" dirty="0" smtClean="0"/>
                        <a:t> Set/ New Workset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 Solution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&lt;1,1&gt;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&lt;7,6&gt;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&lt;13,10&gt;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1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End of Iteration 3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44348"/>
              </p:ext>
            </p:extLst>
          </p:nvPr>
        </p:nvGraphicFramePr>
        <p:xfrm>
          <a:off x="152400" y="824661"/>
          <a:ext cx="640080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09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 Solution</a:t>
                      </a:r>
                      <a:r>
                        <a:rPr lang="en-US" baseline="0" dirty="0" smtClean="0"/>
                        <a:t> Set/ New Workset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 Solution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&lt;1,1&gt;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&lt;12,5&gt;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&lt;13,8&gt;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2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err="1" smtClean="0"/>
              <a:t>Flink</a:t>
            </a:r>
            <a:r>
              <a:rPr lang="en-US" sz="2800" dirty="0" smtClean="0"/>
              <a:t> Batch API </a:t>
            </a:r>
            <a:r>
              <a:rPr lang="en-US" sz="2800" smtClean="0"/>
              <a:t>(DataSet API)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8120" y="762000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WordCount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throws Exception {</a:t>
            </a:r>
          </a:p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final ExecutionEnvironment env = 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ExecutionEnvironment.</a:t>
            </a:r>
            <a:r>
              <a:rPr lang="en-US" sz="1200" b="1" i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getExecutionEnvironment</a:t>
            </a:r>
            <a:r>
              <a:rPr lang="en-US" sz="1200" b="1" i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DataSet&lt;String&gt; text = </a:t>
            </a:r>
            <a:r>
              <a:rPr lang="en-US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getLines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(env</a:t>
            </a:r>
            <a:r>
              <a:rPr lang="en-US" sz="12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//Create DataSet from lines in file</a:t>
            </a:r>
            <a:endParaRPr lang="en-US" sz="1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&lt;Tuple2&lt;String, Integer&gt;&gt;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text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LineSplitter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//Group by first element of the Tuple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.aggregate(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Aggregations.</a:t>
            </a:r>
            <a:r>
              <a:rPr lang="en-US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  <a:r>
              <a:rPr lang="en-US" sz="12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wordCounts.print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();//Execute the WordCount job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/*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implantation which converts each line to many &lt;Word,1&gt; pairs*/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LineSplitter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FlatMapFunction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Tuple2&lt;String, Integer&gt;&gt;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@Override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line, Collector&lt;Tuple2&lt;String, Integer&gt;&gt; out)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(String word 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 "))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out.collect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Tuple2&lt;String, Integer&gt;(word, 1));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878" y="5039682"/>
            <a:ext cx="8378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 -</a:t>
            </a:r>
            <a:r>
              <a:rPr lang="en-US" dirty="0">
                <a:hlinkClick r:id="rId3"/>
              </a:rPr>
              <a:t>https://github.com/</a:t>
            </a:r>
            <a:r>
              <a:rPr lang="en-US" dirty="0" err="1">
                <a:hlinkClick r:id="rId3"/>
              </a:rPr>
              <a:t>sameeraxiomine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FlinkMeetup</a:t>
            </a:r>
            <a:r>
              <a:rPr lang="en-US" dirty="0">
                <a:hlinkClick r:id="rId3"/>
              </a:rPr>
              <a:t>/blob/master/</a:t>
            </a:r>
            <a:r>
              <a:rPr lang="en-US" dirty="0" err="1">
                <a:hlinkClick r:id="rId3"/>
              </a:rPr>
              <a:t>src</a:t>
            </a:r>
            <a:r>
              <a:rPr lang="en-US" dirty="0">
                <a:hlinkClick r:id="rId3"/>
              </a:rPr>
              <a:t>/main/java/org/apache/</a:t>
            </a:r>
            <a:r>
              <a:rPr lang="en-US" dirty="0" err="1">
                <a:hlinkClick r:id="rId3"/>
              </a:rPr>
              <a:t>flink</a:t>
            </a:r>
            <a:r>
              <a:rPr lang="en-US" dirty="0">
                <a:hlinkClick r:id="rId3"/>
              </a:rPr>
              <a:t>/examples/WordCount.java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End of Iteration 4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08372"/>
              </p:ext>
            </p:extLst>
          </p:nvPr>
        </p:nvGraphicFramePr>
        <p:xfrm>
          <a:off x="152400" y="824661"/>
          <a:ext cx="640080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09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 Solution</a:t>
                      </a:r>
                      <a:r>
                        <a:rPr lang="en-US" baseline="0" dirty="0" smtClean="0"/>
                        <a:t> Set/ New Workset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 Solution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&lt;1,1&gt;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&lt;12,3&gt;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3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End of Iteration 4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56072"/>
              </p:ext>
            </p:extLst>
          </p:nvPr>
        </p:nvGraphicFramePr>
        <p:xfrm>
          <a:off x="152400" y="824661"/>
          <a:ext cx="640080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09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 Solution</a:t>
                      </a:r>
                      <a:r>
                        <a:rPr lang="en-US" baseline="0" dirty="0" smtClean="0"/>
                        <a:t> Set/ New Workset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 Solution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&lt;1,1&gt;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&lt;12,2&gt;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71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Delta Iteration – End of Iteration 5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79281"/>
              </p:ext>
            </p:extLst>
          </p:nvPr>
        </p:nvGraphicFramePr>
        <p:xfrm>
          <a:off x="152400" y="824661"/>
          <a:ext cx="640080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09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 Solution</a:t>
                      </a:r>
                      <a:r>
                        <a:rPr lang="en-US" baseline="0" dirty="0" smtClean="0"/>
                        <a:t> Set/ New Workset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 Solution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&lt;1,1&gt;</a:t>
                      </a:r>
                    </a:p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&lt;2,1&gt;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&lt;3,1&gt;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&lt;4,1&gt;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&lt;11,1&gt;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&lt;12,1&gt;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&lt;15,1&gt;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&lt;6,6&gt;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&lt;7,6&gt;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&lt;8,8&gt;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&lt;9,8&gt;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&lt;10,8&gt;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0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&lt;13,8&gt;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0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err="1" smtClean="0"/>
              <a:t>Flink</a:t>
            </a:r>
            <a:r>
              <a:rPr lang="en-US" sz="2800" dirty="0" smtClean="0"/>
              <a:t> Batch API (Table API)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812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WordCountUsingTableAPI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throws Exception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final ExecutionEnvironment env = ExecutionEnvironment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getExecutionEnvironment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TableEnvironment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tableEnv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TableEnvironment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DataSet&lt;Word&gt; words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getWords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(env);</a:t>
            </a:r>
          </a:p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Table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tableEnv.fromDataSet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(words);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Table filtered = table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("word")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.select("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word.count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word")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/>
              <a:t> </a:t>
            </a:r>
            <a:r>
              <a:rPr lang="en-US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2");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DataSet&lt;Word&gt; result =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tableEnv.toDataSet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(filtered,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Word.class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result.print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DataSet&lt;Word&gt;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getWords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(ExecutionEnvironment env) { //Return DataSet of Word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class Word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word;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Word(String word,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this.word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word;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this.wrdCnt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Word() {} // empty constructor to satisfy POJO requirements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"Word [word=" + word + ", count="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"]";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" y="5900379"/>
            <a:ext cx="8884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 Code -</a:t>
            </a:r>
            <a:r>
              <a:rPr lang="en-US" dirty="0">
                <a:hlinkClick r:id="rId3"/>
              </a:rPr>
              <a:t>https://github.com/</a:t>
            </a:r>
            <a:r>
              <a:rPr lang="en-US" dirty="0" err="1">
                <a:hlinkClick r:id="rId3"/>
              </a:rPr>
              <a:t>sameeraxiomine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FlinkMeetup</a:t>
            </a:r>
            <a:r>
              <a:rPr lang="en-US" dirty="0">
                <a:hlinkClick r:id="rId3"/>
              </a:rPr>
              <a:t>/blob/master/</a:t>
            </a:r>
            <a:r>
              <a:rPr lang="en-US" dirty="0" err="1">
                <a:hlinkClick r:id="rId3"/>
              </a:rPr>
              <a:t>src</a:t>
            </a:r>
            <a:r>
              <a:rPr lang="en-US" dirty="0">
                <a:hlinkClick r:id="rId3"/>
              </a:rPr>
              <a:t>/main/java/org/apache/</a:t>
            </a:r>
            <a:r>
              <a:rPr lang="en-US" dirty="0" err="1">
                <a:hlinkClick r:id="rId3"/>
              </a:rPr>
              <a:t>flink</a:t>
            </a:r>
            <a:r>
              <a:rPr lang="en-US" dirty="0">
                <a:hlinkClick r:id="rId3"/>
              </a:rPr>
              <a:t>/examples/WordCountUsingTableAPI.java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Table API – How it works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1960" y="795387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 =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n-US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("word")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.select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(“word, 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word,count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")//count(word)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en-US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DataSet&lt;Word&gt; result = </a:t>
            </a:r>
            <a:r>
              <a:rPr lang="en-US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tableEnv.toDataSet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(filtered, </a:t>
            </a:r>
            <a:r>
              <a:rPr lang="en-US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Word.class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en-US" sz="12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&lt;Word&gt;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getWords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(ExecutionEnvironment env) { //Return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Word}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class Word {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public String word;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" y="3124200"/>
            <a:ext cx="2253416" cy="1265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Word.word</a:t>
            </a:r>
            <a:endParaRPr lang="en-US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8455" y="3124200"/>
            <a:ext cx="2743200" cy="1265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 (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word.count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emit 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word,wrdCnt</a:t>
            </a:r>
            <a:endParaRPr lang="en-US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6960" y="5356443"/>
            <a:ext cx="2750820" cy="1166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 to DataSet&lt;Word&gt; using reflection</a:t>
            </a:r>
          </a:p>
          <a:p>
            <a:endParaRPr lang="en-US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56960" y="3124200"/>
            <a:ext cx="2750820" cy="1265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 words with </a:t>
            </a:r>
            <a:r>
              <a:rPr lang="en-US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wrdCnt</a:t>
            </a:r>
            <a:r>
              <a:rPr lang="en-US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==2</a:t>
            </a:r>
            <a:endParaRPr lang="en-US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stCxn id="8" idx="3"/>
            <a:endCxn id="9" idx="1"/>
          </p:cNvCxnSpPr>
          <p:nvPr/>
        </p:nvCxnSpPr>
        <p:spPr>
          <a:xfrm>
            <a:off x="2428676" y="3756748"/>
            <a:ext cx="449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11" idx="1"/>
          </p:cNvCxnSpPr>
          <p:nvPr/>
        </p:nvCxnSpPr>
        <p:spPr>
          <a:xfrm>
            <a:off x="5621655" y="3756748"/>
            <a:ext cx="535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10" idx="0"/>
          </p:cNvCxnSpPr>
          <p:nvPr/>
        </p:nvCxnSpPr>
        <p:spPr>
          <a:xfrm>
            <a:off x="7532370" y="4389296"/>
            <a:ext cx="0" cy="96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Iterative Algorithm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2666999" y="1043726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9" idx="2"/>
            <a:endCxn id="10" idx="0"/>
          </p:cNvCxnSpPr>
          <p:nvPr/>
        </p:nvCxnSpPr>
        <p:spPr>
          <a:xfrm>
            <a:off x="3596441" y="1958963"/>
            <a:ext cx="0" cy="63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5257800" y="4240743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01700" y="4302563"/>
            <a:ext cx="84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2" name="Flowchart: Process 31"/>
          <p:cNvSpPr/>
          <p:nvPr/>
        </p:nvSpPr>
        <p:spPr>
          <a:xfrm>
            <a:off x="2659378" y="5782392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0" y="315671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Read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04186" y="236261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14744" y="2057400"/>
            <a:ext cx="385645" cy="391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946202" y="2248045"/>
            <a:ext cx="5170481" cy="3534347"/>
            <a:chOff x="1946202" y="2248045"/>
            <a:chExt cx="5170481" cy="3534347"/>
          </a:xfrm>
        </p:grpSpPr>
        <p:sp>
          <p:nvSpPr>
            <p:cNvPr id="10" name="Flowchart: Process 9"/>
            <p:cNvSpPr/>
            <p:nvPr/>
          </p:nvSpPr>
          <p:spPr>
            <a:xfrm>
              <a:off x="2666999" y="2590800"/>
              <a:ext cx="1858883" cy="91523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2659379" y="4164544"/>
              <a:ext cx="1858883" cy="1067636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Continue?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0" idx="2"/>
              <a:endCxn id="8" idx="0"/>
            </p:cNvCxnSpPr>
            <p:nvPr/>
          </p:nvCxnSpPr>
          <p:spPr>
            <a:xfrm flipH="1">
              <a:off x="3588821" y="3506037"/>
              <a:ext cx="7620" cy="65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6" idx="0"/>
              <a:endCxn id="10" idx="3"/>
            </p:cNvCxnSpPr>
            <p:nvPr/>
          </p:nvCxnSpPr>
          <p:spPr>
            <a:xfrm rot="16200000" flipV="1">
              <a:off x="4760400" y="2813901"/>
              <a:ext cx="1192324" cy="16613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8" idx="2"/>
              <a:endCxn id="32" idx="0"/>
            </p:cNvCxnSpPr>
            <p:nvPr/>
          </p:nvCxnSpPr>
          <p:spPr>
            <a:xfrm flipH="1">
              <a:off x="3588820" y="5232180"/>
              <a:ext cx="1" cy="55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endCxn id="26" idx="3"/>
            </p:cNvCxnSpPr>
            <p:nvPr/>
          </p:nvCxnSpPr>
          <p:spPr>
            <a:xfrm>
              <a:off x="4525882" y="2743200"/>
              <a:ext cx="2590801" cy="1955162"/>
            </a:xfrm>
            <a:prstGeom prst="bentConnector3">
              <a:avLst>
                <a:gd name="adj1" fmla="val 1088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1946202" y="2803978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368426" y="2248045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573113" y="3316463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116055" y="4613358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Elbow Connector 55"/>
          <p:cNvCxnSpPr>
            <a:stCxn id="26" idx="2"/>
            <a:endCxn id="32" idx="3"/>
          </p:cNvCxnSpPr>
          <p:nvPr/>
        </p:nvCxnSpPr>
        <p:spPr>
          <a:xfrm rot="5400000">
            <a:off x="4810737" y="4863505"/>
            <a:ext cx="1084031" cy="1668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67596" y="6348305"/>
            <a:ext cx="226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Result of the last iteration</a:t>
            </a:r>
            <a:endParaRPr lang="en-US" sz="1200" dirty="0"/>
          </a:p>
        </p:txBody>
      </p:sp>
      <p:cxnSp>
        <p:nvCxnSpPr>
          <p:cNvPr id="59" name="Elbow Connector 58"/>
          <p:cNvCxnSpPr>
            <a:stCxn id="8" idx="1"/>
            <a:endCxn id="10" idx="1"/>
          </p:cNvCxnSpPr>
          <p:nvPr/>
        </p:nvCxnSpPr>
        <p:spPr>
          <a:xfrm rot="10800000" flipH="1">
            <a:off x="2659379" y="3048420"/>
            <a:ext cx="7620" cy="1649943"/>
          </a:xfrm>
          <a:prstGeom prst="bentConnector3">
            <a:avLst>
              <a:gd name="adj1" fmla="val -3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83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Iterative Algorithm - MapReduce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2666999" y="1043726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9" idx="2"/>
            <a:endCxn id="10" idx="0"/>
          </p:cNvCxnSpPr>
          <p:nvPr/>
        </p:nvCxnSpPr>
        <p:spPr>
          <a:xfrm>
            <a:off x="3596441" y="1958963"/>
            <a:ext cx="0" cy="63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5257800" y="4240743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8000" y="4322459"/>
            <a:ext cx="84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continue</a:t>
            </a:r>
            <a:endParaRPr lang="en-US" sz="1200" dirty="0"/>
          </a:p>
        </p:txBody>
      </p:sp>
      <p:sp>
        <p:nvSpPr>
          <p:cNvPr id="32" name="Flowchart: Process 31"/>
          <p:cNvSpPr/>
          <p:nvPr/>
        </p:nvSpPr>
        <p:spPr>
          <a:xfrm>
            <a:off x="2659378" y="5782392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0" y="315671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Read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04186" y="236261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14744" y="2057400"/>
            <a:ext cx="385645" cy="391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946202" y="2248045"/>
            <a:ext cx="5170481" cy="3534347"/>
            <a:chOff x="1946202" y="2248045"/>
            <a:chExt cx="5170481" cy="3534347"/>
          </a:xfrm>
        </p:grpSpPr>
        <p:sp>
          <p:nvSpPr>
            <p:cNvPr id="10" name="Flowchart: Process 9"/>
            <p:cNvSpPr/>
            <p:nvPr/>
          </p:nvSpPr>
          <p:spPr>
            <a:xfrm>
              <a:off x="2666999" y="2590800"/>
              <a:ext cx="1858883" cy="91523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2659379" y="4164544"/>
              <a:ext cx="1858883" cy="1067636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Continue?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0" idx="2"/>
              <a:endCxn id="8" idx="0"/>
            </p:cNvCxnSpPr>
            <p:nvPr/>
          </p:nvCxnSpPr>
          <p:spPr>
            <a:xfrm flipH="1">
              <a:off x="3588821" y="3506037"/>
              <a:ext cx="7620" cy="65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26" idx="1"/>
            </p:cNvCxnSpPr>
            <p:nvPr/>
          </p:nvCxnSpPr>
          <p:spPr>
            <a:xfrm>
              <a:off x="4518262" y="4698362"/>
              <a:ext cx="739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6" idx="0"/>
              <a:endCxn id="10" idx="3"/>
            </p:cNvCxnSpPr>
            <p:nvPr/>
          </p:nvCxnSpPr>
          <p:spPr>
            <a:xfrm rot="16200000" flipV="1">
              <a:off x="4760400" y="2813901"/>
              <a:ext cx="1192324" cy="16613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8" idx="2"/>
              <a:endCxn id="32" idx="0"/>
            </p:cNvCxnSpPr>
            <p:nvPr/>
          </p:nvCxnSpPr>
          <p:spPr>
            <a:xfrm flipH="1">
              <a:off x="3588820" y="5232180"/>
              <a:ext cx="1" cy="55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endCxn id="26" idx="3"/>
            </p:cNvCxnSpPr>
            <p:nvPr/>
          </p:nvCxnSpPr>
          <p:spPr>
            <a:xfrm>
              <a:off x="4525882" y="2743200"/>
              <a:ext cx="2590801" cy="1955162"/>
            </a:xfrm>
            <a:prstGeom prst="bentConnector3">
              <a:avLst>
                <a:gd name="adj1" fmla="val 1088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1946202" y="2803978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368426" y="2248045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573113" y="3316463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116055" y="4613358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Elbow Connector 55"/>
          <p:cNvCxnSpPr>
            <a:stCxn id="26" idx="2"/>
            <a:endCxn id="32" idx="3"/>
          </p:cNvCxnSpPr>
          <p:nvPr/>
        </p:nvCxnSpPr>
        <p:spPr>
          <a:xfrm rot="5400000">
            <a:off x="4810737" y="4863505"/>
            <a:ext cx="1084031" cy="1668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67596" y="6348305"/>
            <a:ext cx="226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Result of the last iteration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9141" y="1307846"/>
            <a:ext cx="185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4848203"/>
            <a:ext cx="185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3162" y="2848937"/>
            <a:ext cx="242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MapReduce Job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800" y="4435070"/>
            <a:ext cx="2421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Check Counters or</a:t>
            </a:r>
          </a:p>
          <a:p>
            <a:r>
              <a:rPr lang="en-US" dirty="0" smtClean="0"/>
              <a:t>New MapReduce job</a:t>
            </a:r>
            <a:endParaRPr lang="en-US" dirty="0"/>
          </a:p>
        </p:txBody>
      </p:sp>
      <p:cxnSp>
        <p:nvCxnSpPr>
          <p:cNvPr id="38" name="Elbow Connector 37"/>
          <p:cNvCxnSpPr>
            <a:stCxn id="8" idx="1"/>
            <a:endCxn id="10" idx="1"/>
          </p:cNvCxnSpPr>
          <p:nvPr/>
        </p:nvCxnSpPr>
        <p:spPr>
          <a:xfrm rot="10800000" flipH="1">
            <a:off x="2659379" y="3048420"/>
            <a:ext cx="7620" cy="1649943"/>
          </a:xfrm>
          <a:prstGeom prst="bentConnector3">
            <a:avLst>
              <a:gd name="adj1" fmla="val -3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01700" y="4302563"/>
            <a:ext cx="84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52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Iterative Algorithm - Spark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2666999" y="1043726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9" idx="2"/>
            <a:endCxn id="10" idx="0"/>
          </p:cNvCxnSpPr>
          <p:nvPr/>
        </p:nvCxnSpPr>
        <p:spPr>
          <a:xfrm>
            <a:off x="3596441" y="1958963"/>
            <a:ext cx="0" cy="63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5257800" y="4240743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RDD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8000" y="4322459"/>
            <a:ext cx="84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continue</a:t>
            </a:r>
            <a:endParaRPr lang="en-US" sz="1200" dirty="0"/>
          </a:p>
        </p:txBody>
      </p:sp>
      <p:sp>
        <p:nvSpPr>
          <p:cNvPr id="32" name="Flowchart: Process 31"/>
          <p:cNvSpPr/>
          <p:nvPr/>
        </p:nvSpPr>
        <p:spPr>
          <a:xfrm>
            <a:off x="2659378" y="5782392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0" y="315671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Read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04186" y="236261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14744" y="2057400"/>
            <a:ext cx="385645" cy="391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946202" y="2248045"/>
            <a:ext cx="5170481" cy="3534347"/>
            <a:chOff x="1946202" y="2248045"/>
            <a:chExt cx="5170481" cy="3534347"/>
          </a:xfrm>
        </p:grpSpPr>
        <p:sp>
          <p:nvSpPr>
            <p:cNvPr id="10" name="Flowchart: Process 9"/>
            <p:cNvSpPr/>
            <p:nvPr/>
          </p:nvSpPr>
          <p:spPr>
            <a:xfrm>
              <a:off x="2666999" y="2590800"/>
              <a:ext cx="1858883" cy="91523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2659379" y="4164544"/>
              <a:ext cx="1858883" cy="1067636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Continue?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0" idx="2"/>
              <a:endCxn id="8" idx="0"/>
            </p:cNvCxnSpPr>
            <p:nvPr/>
          </p:nvCxnSpPr>
          <p:spPr>
            <a:xfrm flipH="1">
              <a:off x="3588821" y="3506037"/>
              <a:ext cx="7620" cy="65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6" idx="0"/>
              <a:endCxn id="10" idx="3"/>
            </p:cNvCxnSpPr>
            <p:nvPr/>
          </p:nvCxnSpPr>
          <p:spPr>
            <a:xfrm rot="16200000" flipV="1">
              <a:off x="4760400" y="2813901"/>
              <a:ext cx="1192324" cy="16613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8" idx="2"/>
              <a:endCxn id="32" idx="0"/>
            </p:cNvCxnSpPr>
            <p:nvPr/>
          </p:nvCxnSpPr>
          <p:spPr>
            <a:xfrm flipH="1">
              <a:off x="3588820" y="5232180"/>
              <a:ext cx="1" cy="55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endCxn id="26" idx="3"/>
            </p:cNvCxnSpPr>
            <p:nvPr/>
          </p:nvCxnSpPr>
          <p:spPr>
            <a:xfrm>
              <a:off x="4525882" y="2743200"/>
              <a:ext cx="2590801" cy="1955162"/>
            </a:xfrm>
            <a:prstGeom prst="bentConnector3">
              <a:avLst>
                <a:gd name="adj1" fmla="val 1088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1946202" y="2803978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368426" y="2248045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573113" y="3316463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116055" y="4613358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Elbow Connector 55"/>
          <p:cNvCxnSpPr>
            <a:stCxn id="26" idx="2"/>
            <a:endCxn id="32" idx="3"/>
          </p:cNvCxnSpPr>
          <p:nvPr/>
        </p:nvCxnSpPr>
        <p:spPr>
          <a:xfrm rot="5400000">
            <a:off x="4810737" y="4863505"/>
            <a:ext cx="1084031" cy="1668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67596" y="6348305"/>
            <a:ext cx="226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Write to Disk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9141" y="1307846"/>
            <a:ext cx="185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4848203"/>
            <a:ext cx="185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RDD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13162" y="2848937"/>
            <a:ext cx="242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Spark Action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9868" y="4445569"/>
            <a:ext cx="2421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Spark Action or </a:t>
            </a:r>
          </a:p>
          <a:p>
            <a:r>
              <a:rPr lang="en-US" dirty="0" smtClean="0"/>
              <a:t>check counters </a:t>
            </a:r>
            <a:endParaRPr lang="en-US" dirty="0"/>
          </a:p>
        </p:txBody>
      </p:sp>
      <p:cxnSp>
        <p:nvCxnSpPr>
          <p:cNvPr id="36" name="Elbow Connector 35"/>
          <p:cNvCxnSpPr/>
          <p:nvPr/>
        </p:nvCxnSpPr>
        <p:spPr>
          <a:xfrm rot="10800000" flipH="1">
            <a:off x="2659379" y="3048420"/>
            <a:ext cx="7620" cy="1649943"/>
          </a:xfrm>
          <a:prstGeom prst="bentConnector3">
            <a:avLst>
              <a:gd name="adj1" fmla="val -3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01700" y="4302563"/>
            <a:ext cx="84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54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331200" cy="260969"/>
          </a:xfrm>
        </p:spPr>
        <p:txBody>
          <a:bodyPr/>
          <a:lstStyle/>
          <a:p>
            <a:r>
              <a:rPr lang="en-US" sz="2800" dirty="0" smtClean="0"/>
              <a:t>Iterative Algorithm - </a:t>
            </a:r>
            <a:r>
              <a:rPr lang="en-US" sz="2800" dirty="0" err="1" smtClean="0"/>
              <a:t>Flink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02662" y="945290"/>
            <a:ext cx="73442" cy="1112110"/>
          </a:xfrm>
          <a:prstGeom prst="lin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596566" y="941432"/>
            <a:ext cx="8854" cy="5298579"/>
          </a:xfrm>
          <a:prstGeom prst="line">
            <a:avLst/>
          </a:prstGeom>
          <a:solidFill>
            <a:schemeClr val="accent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0" y="60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2666999" y="1043726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9" idx="2"/>
            <a:endCxn id="10" idx="0"/>
          </p:cNvCxnSpPr>
          <p:nvPr/>
        </p:nvCxnSpPr>
        <p:spPr>
          <a:xfrm>
            <a:off x="3596441" y="1958963"/>
            <a:ext cx="0" cy="63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5257800" y="4240743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Input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8000" y="4322459"/>
            <a:ext cx="84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continue</a:t>
            </a:r>
            <a:endParaRPr lang="en-US" sz="1200" dirty="0"/>
          </a:p>
        </p:txBody>
      </p:sp>
      <p:sp>
        <p:nvSpPr>
          <p:cNvPr id="32" name="Flowchart: Process 31"/>
          <p:cNvSpPr/>
          <p:nvPr/>
        </p:nvSpPr>
        <p:spPr>
          <a:xfrm>
            <a:off x="2659378" y="5782392"/>
            <a:ext cx="1858883" cy="91523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0" y="315671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Read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04186" y="236261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14744" y="2057400"/>
            <a:ext cx="385645" cy="391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946202" y="2248045"/>
            <a:ext cx="5170481" cy="3534347"/>
            <a:chOff x="1946202" y="2248045"/>
            <a:chExt cx="5170481" cy="3534347"/>
          </a:xfrm>
        </p:grpSpPr>
        <p:sp>
          <p:nvSpPr>
            <p:cNvPr id="10" name="Flowchart: Process 9"/>
            <p:cNvSpPr/>
            <p:nvPr/>
          </p:nvSpPr>
          <p:spPr>
            <a:xfrm>
              <a:off x="2666999" y="2590800"/>
              <a:ext cx="1858883" cy="915237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Iteration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2659379" y="4164544"/>
              <a:ext cx="1858883" cy="1067636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Continue?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0" idx="2"/>
              <a:endCxn id="8" idx="0"/>
            </p:cNvCxnSpPr>
            <p:nvPr/>
          </p:nvCxnSpPr>
          <p:spPr>
            <a:xfrm flipH="1">
              <a:off x="3588821" y="3506037"/>
              <a:ext cx="7620" cy="65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26" idx="1"/>
            </p:cNvCxnSpPr>
            <p:nvPr/>
          </p:nvCxnSpPr>
          <p:spPr>
            <a:xfrm>
              <a:off x="4518262" y="4698362"/>
              <a:ext cx="739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6" idx="0"/>
              <a:endCxn id="10" idx="3"/>
            </p:cNvCxnSpPr>
            <p:nvPr/>
          </p:nvCxnSpPr>
          <p:spPr>
            <a:xfrm rot="16200000" flipV="1">
              <a:off x="4760400" y="2813901"/>
              <a:ext cx="1192324" cy="16613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8" idx="2"/>
              <a:endCxn id="32" idx="0"/>
            </p:cNvCxnSpPr>
            <p:nvPr/>
          </p:nvCxnSpPr>
          <p:spPr>
            <a:xfrm flipH="1">
              <a:off x="3588820" y="5232180"/>
              <a:ext cx="1" cy="55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endCxn id="26" idx="3"/>
            </p:cNvCxnSpPr>
            <p:nvPr/>
          </p:nvCxnSpPr>
          <p:spPr>
            <a:xfrm>
              <a:off x="4525882" y="2743200"/>
              <a:ext cx="2590801" cy="1955162"/>
            </a:xfrm>
            <a:prstGeom prst="bentConnector3">
              <a:avLst>
                <a:gd name="adj1" fmla="val 1088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1946202" y="2803978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368426" y="2248045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573113" y="3316463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412165" y="4904249"/>
              <a:ext cx="385645" cy="3915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Elbow Connector 55"/>
          <p:cNvCxnSpPr>
            <a:stCxn id="26" idx="2"/>
            <a:endCxn id="32" idx="3"/>
          </p:cNvCxnSpPr>
          <p:nvPr/>
        </p:nvCxnSpPr>
        <p:spPr>
          <a:xfrm rot="5400000">
            <a:off x="4810737" y="4863505"/>
            <a:ext cx="1084031" cy="1668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67596" y="6348305"/>
            <a:ext cx="226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Write to Disk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9141" y="1307846"/>
            <a:ext cx="185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7616" y="2376458"/>
            <a:ext cx="242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IterativeDataSet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7616" y="3152081"/>
            <a:ext cx="2421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DeltaIteration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07591" y="27944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13882" y="4175141"/>
            <a:ext cx="2421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Inside Job Iteration</a:t>
            </a:r>
          </a:p>
          <a:p>
            <a:r>
              <a:rPr lang="en-US" dirty="0" smtClean="0"/>
              <a:t>Aggregator</a:t>
            </a:r>
          </a:p>
          <a:p>
            <a:r>
              <a:rPr lang="en-US" dirty="0" err="1" smtClean="0"/>
              <a:t>ConvergenceCriterion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85117" y="4867253"/>
            <a:ext cx="185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468372" y="3399955"/>
            <a:ext cx="185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Pipelined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007_Screen_Large_27-94x21-59 18Nov08">
  <a:themeElements>
    <a:clrScheme name="Axiomine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FFFFFF"/>
      </a:accent3>
      <a:accent4>
        <a:srgbClr val="000000"/>
      </a:accent4>
      <a:accent5>
        <a:srgbClr val="AAACBD"/>
      </a:accent5>
      <a:accent6>
        <a:srgbClr val="84C000"/>
      </a:accent6>
      <a:hlink>
        <a:srgbClr val="00A1DE"/>
      </a:hlink>
      <a:folHlink>
        <a:srgbClr val="72C7E7"/>
      </a:folHlink>
    </a:clrScheme>
    <a:fontScheme name="18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Blank 1">
        <a:dk1>
          <a:srgbClr val="000000"/>
        </a:dk1>
        <a:lt1>
          <a:srgbClr val="FFFFFF"/>
        </a:lt1>
        <a:dk2>
          <a:srgbClr val="002776"/>
        </a:dk2>
        <a:lt2>
          <a:srgbClr val="FFFFFF"/>
        </a:lt2>
        <a:accent1>
          <a:srgbClr val="002776"/>
        </a:accent1>
        <a:accent2>
          <a:srgbClr val="92D400"/>
        </a:accent2>
        <a:accent3>
          <a:srgbClr val="FFFFFF"/>
        </a:accent3>
        <a:accent4>
          <a:srgbClr val="000000"/>
        </a:accent4>
        <a:accent5>
          <a:srgbClr val="AAACBD"/>
        </a:accent5>
        <a:accent6>
          <a:srgbClr val="84C000"/>
        </a:accent6>
        <a:hlink>
          <a:srgbClr val="00A1DE"/>
        </a:hlink>
        <a:folHlink>
          <a:srgbClr val="72C7E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9814</TotalTime>
  <Words>3063</Words>
  <Application>Microsoft Office PowerPoint</Application>
  <PresentationFormat>On-screen Show (4:3)</PresentationFormat>
  <Paragraphs>749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(Body)</vt:lpstr>
      <vt:lpstr>Arial (Headings)</vt:lpstr>
      <vt:lpstr>Calibri</vt:lpstr>
      <vt:lpstr>Courier New</vt:lpstr>
      <vt:lpstr>Times New Roman</vt:lpstr>
      <vt:lpstr>1_2007_Screen_Large_27-94x21-59 18Nov08</vt:lpstr>
      <vt:lpstr>PowerPoint Presentation</vt:lpstr>
      <vt:lpstr>Flink API</vt:lpstr>
      <vt:lpstr>Flink Batch API (DataSet API)</vt:lpstr>
      <vt:lpstr>Flink Batch API (Table API)</vt:lpstr>
      <vt:lpstr>Table API – How it works</vt:lpstr>
      <vt:lpstr>Iterative Algorithm</vt:lpstr>
      <vt:lpstr>Iterative Algorithm - MapReduce</vt:lpstr>
      <vt:lpstr>Iterative Algorithm - Spark</vt:lpstr>
      <vt:lpstr>Iterative Algorithm - Flink</vt:lpstr>
      <vt:lpstr>Batch Processing - Iterator Operators</vt:lpstr>
      <vt:lpstr>Bulk Iterations vs Delta Iterations</vt:lpstr>
      <vt:lpstr>Bulk Iteration – Toy Example</vt:lpstr>
      <vt:lpstr>Batch Iteration – Sample Dataset of 5 elements</vt:lpstr>
      <vt:lpstr>Bulk Iteration – Solution </vt:lpstr>
      <vt:lpstr>Batch Iteration – Implementation</vt:lpstr>
      <vt:lpstr>Batch Iteration – Steps</vt:lpstr>
      <vt:lpstr>Bulk Iteration – The Wrong Way</vt:lpstr>
      <vt:lpstr>Batch Iteration – Source Code</vt:lpstr>
      <vt:lpstr>Delta Iteration – Toy Example</vt:lpstr>
      <vt:lpstr>Delta Iteration – Initial and Final Dataset</vt:lpstr>
      <vt:lpstr>Delta Iteration – Implementation</vt:lpstr>
      <vt:lpstr>Delta Iteration – Source Code</vt:lpstr>
      <vt:lpstr>Delta Iteration – Read Vertices and Edges</vt:lpstr>
      <vt:lpstr>Delta Iteration – Initiate Delta Iteration</vt:lpstr>
      <vt:lpstr>Delta Iteration – Step Clause (Step 1)</vt:lpstr>
      <vt:lpstr>Delta Iteration – Merge With Solution Set</vt:lpstr>
      <vt:lpstr>Delta Iteration – End of Iteration 1</vt:lpstr>
      <vt:lpstr>Delta Iteration – End of Iteration 2</vt:lpstr>
      <vt:lpstr>Delta Iteration – End of Iteration 3</vt:lpstr>
      <vt:lpstr>Delta Iteration – End of Iteration 4</vt:lpstr>
      <vt:lpstr>Delta Iteration – End of Iteration 4</vt:lpstr>
      <vt:lpstr>Delta Iteration – End of Iteration 5</vt:lpstr>
    </vt:vector>
  </TitlesOfParts>
  <Company>AxioMine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Themes</dc:title>
  <dc:creator>None</dc:creator>
  <cp:lastModifiedBy>Sameer</cp:lastModifiedBy>
  <cp:revision>1684</cp:revision>
  <cp:lastPrinted>2012-05-20T17:16:09Z</cp:lastPrinted>
  <dcterms:created xsi:type="dcterms:W3CDTF">2012-05-20T15:42:09Z</dcterms:created>
  <dcterms:modified xsi:type="dcterms:W3CDTF">2015-11-19T03:38:11Z</dcterms:modified>
</cp:coreProperties>
</file>