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9" r:id="rId11"/>
    <p:sldId id="264" r:id="rId12"/>
    <p:sldId id="270" r:id="rId13"/>
    <p:sldId id="268" r:id="rId14"/>
    <p:sldId id="263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6327"/>
  </p:normalViewPr>
  <p:slideViewPr>
    <p:cSldViewPr snapToGrid="0" snapToObjects="1" showGuides="1">
      <p:cViewPr varScale="1">
        <p:scale>
          <a:sx n="123" d="100"/>
          <a:sy n="123" d="100"/>
        </p:scale>
        <p:origin x="86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33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396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7990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404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13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649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04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1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51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4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4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68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2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68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67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97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CBA9-23DE-7942-ADAB-3D42E90CA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Nuclear Decay Chains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8A1A9-5975-BA4C-A89D-2AA8EFD4B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 Sanchez</a:t>
            </a:r>
          </a:p>
          <a:p>
            <a:r>
              <a:rPr lang="en-US" dirty="0"/>
              <a:t>MTH305 F21</a:t>
            </a:r>
          </a:p>
        </p:txBody>
      </p:sp>
    </p:spTree>
    <p:extLst>
      <p:ext uri="{BB962C8B-B14F-4D97-AF65-F5344CB8AC3E}">
        <p14:creationId xmlns:p14="http://schemas.microsoft.com/office/powerpoint/2010/main" val="4111824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D251-4467-224D-958C-DD2C8D00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560" y="379205"/>
            <a:ext cx="2706880" cy="2357387"/>
          </a:xfrm>
        </p:spPr>
        <p:txBody>
          <a:bodyPr>
            <a:normAutofit/>
          </a:bodyPr>
          <a:lstStyle/>
          <a:p>
            <a:r>
              <a:rPr lang="en-US" dirty="0"/>
              <a:t>Model</a:t>
            </a:r>
            <a:br>
              <a:rPr lang="en-US" dirty="0"/>
            </a:br>
            <a:r>
              <a:rPr lang="en-US" dirty="0"/>
              <a:t>Sensitivity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D0F3D2-A3AC-664E-9854-371F068705FB}"/>
                  </a:ext>
                </a:extLst>
              </p:cNvPr>
              <p:cNvSpPr txBox="1"/>
              <p:nvPr/>
            </p:nvSpPr>
            <p:spPr>
              <a:xfrm>
                <a:off x="5118469" y="4681680"/>
                <a:ext cx="20523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Naïve Monte Carlo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:r>
                  <a:rPr lang="en-US" baseline="30000" dirty="0"/>
                  <a:t>209</a:t>
                </a:r>
                <a:r>
                  <a:rPr lang="en-US" dirty="0"/>
                  <a:t>Pb half-life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D0F3D2-A3AC-664E-9854-371F06870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469" y="4681680"/>
                <a:ext cx="2052357" cy="646331"/>
              </a:xfrm>
              <a:prstGeom prst="rect">
                <a:avLst/>
              </a:prstGeom>
              <a:blipFill>
                <a:blip r:embed="rId2"/>
                <a:stretch>
                  <a:fillRect l="-3086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FFE9845-C0C0-3B4F-8EB8-17338E085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47" y="269845"/>
            <a:ext cx="4572000" cy="304800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0DF6A24E-9F39-B448-B283-3DD98B66B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47" y="3540155"/>
            <a:ext cx="4572000" cy="30480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5E484DA2-D262-474A-AA83-76DD22A1E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9855" y="269845"/>
            <a:ext cx="4572000" cy="3048000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6F79FE00-03F3-9943-81DC-2EA9A3EA86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9855" y="3540155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99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856C-EB47-C44C-BD77-7C531048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594" y="804042"/>
            <a:ext cx="2540624" cy="1570022"/>
          </a:xfrm>
        </p:spPr>
        <p:txBody>
          <a:bodyPr>
            <a:normAutofit fontScale="90000"/>
          </a:bodyPr>
          <a:lstStyle/>
          <a:p>
            <a:r>
              <a:rPr lang="en-US" dirty="0"/>
              <a:t>Model</a:t>
            </a:r>
            <a:br>
              <a:rPr lang="en-US" dirty="0"/>
            </a:br>
            <a:r>
              <a:rPr lang="en-US" dirty="0"/>
              <a:t>Sensitivity</a:t>
            </a:r>
            <a:br>
              <a:rPr lang="en-US" dirty="0"/>
            </a:br>
            <a:r>
              <a:rPr lang="en-US" dirty="0"/>
              <a:t>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BC50B6-6B64-4E45-9672-CFFFA14BF9B6}"/>
                  </a:ext>
                </a:extLst>
              </p:cNvPr>
              <p:cNvSpPr txBox="1"/>
              <p:nvPr/>
            </p:nvSpPr>
            <p:spPr>
              <a:xfrm>
                <a:off x="5243683" y="4779819"/>
                <a:ext cx="170463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Markov Chain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:r>
                  <a:rPr lang="en-US" baseline="30000" dirty="0"/>
                  <a:t>209</a:t>
                </a:r>
                <a:r>
                  <a:rPr lang="en-US" dirty="0"/>
                  <a:t>Pb half-life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BC50B6-6B64-4E45-9672-CFFFA14BF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683" y="4779819"/>
                <a:ext cx="1704634" cy="646331"/>
              </a:xfrm>
              <a:prstGeom prst="rect">
                <a:avLst/>
              </a:prstGeom>
              <a:blipFill>
                <a:blip r:embed="rId2"/>
                <a:stretch>
                  <a:fillRect l="-2941" t="-3846" r="-8824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98090C8-512D-4741-88E5-E26438B10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074" y="3533166"/>
            <a:ext cx="4572000" cy="304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C7C8B5-C950-E348-9DD1-322786ADC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074" y="198840"/>
            <a:ext cx="4572000" cy="3048000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23FFF48D-B25A-A445-95D1-E93F931AF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594" y="198840"/>
            <a:ext cx="4572000" cy="3048000"/>
          </a:xfrm>
          <a:prstGeom prst="rect">
            <a:avLst/>
          </a:prstGeom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7BAB662E-AA47-134B-914A-A7FD8CB93A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594" y="3533166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95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5959287-406F-AB41-BF82-81D4B0936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000" y="3976527"/>
            <a:ext cx="3810000" cy="25400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CCB02D3-1B7B-3C44-A7C0-FDCD18137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000" y="1244362"/>
            <a:ext cx="3810000" cy="254000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28692B3B-DAAD-8449-A30F-0066F46DC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2916935"/>
            <a:ext cx="3810000" cy="2540000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38D0D5E2-1B58-8046-A61B-F89A9B339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000" y="3976527"/>
            <a:ext cx="3810000" cy="254000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4554198F-8ADD-0D43-9018-4823E2824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000" y="1228596"/>
            <a:ext cx="3810000" cy="254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008E02-0425-2E41-8925-E280A9E0861C}"/>
              </a:ext>
            </a:extLst>
          </p:cNvPr>
          <p:cNvSpPr txBox="1"/>
          <p:nvPr/>
        </p:nvSpPr>
        <p:spPr>
          <a:xfrm>
            <a:off x="4496314" y="193853"/>
            <a:ext cx="30249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MODEL</a:t>
            </a:r>
          </a:p>
          <a:p>
            <a:pPr algn="ctr"/>
            <a:r>
              <a:rPr lang="en-US" sz="3600" dirty="0">
                <a:latin typeface="+mj-lt"/>
              </a:rPr>
              <a:t>SENSITIVITY</a:t>
            </a:r>
          </a:p>
          <a:p>
            <a:pPr algn="ctr"/>
            <a:r>
              <a:rPr lang="en-US" sz="3600" dirty="0">
                <a:latin typeface="+mj-lt"/>
              </a:rPr>
              <a:t>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FA5FEC-95AE-3D40-8029-973912B59410}"/>
                  </a:ext>
                </a:extLst>
              </p:cNvPr>
              <p:cNvSpPr txBox="1"/>
              <p:nvPr/>
            </p:nvSpPr>
            <p:spPr>
              <a:xfrm>
                <a:off x="5079664" y="2087418"/>
                <a:ext cx="20326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Naïve Monte Carlo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</a:t>
                </a:r>
                <a:r>
                  <a:rPr lang="en-US" baseline="30000" dirty="0"/>
                  <a:t>213</a:t>
                </a:r>
                <a:r>
                  <a:rPr lang="en-US" dirty="0"/>
                  <a:t>Bi half-life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FA5FEC-95AE-3D40-8029-973912B59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664" y="2087418"/>
                <a:ext cx="2032672" cy="646331"/>
              </a:xfrm>
              <a:prstGeom prst="rect">
                <a:avLst/>
              </a:prstGeom>
              <a:blipFill>
                <a:blip r:embed="rId7"/>
                <a:stretch>
                  <a:fillRect l="-1852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440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A75FC-507B-5F47-8606-9F2D5968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883" y="157656"/>
            <a:ext cx="2637359" cy="1717215"/>
          </a:xfrm>
        </p:spPr>
        <p:txBody>
          <a:bodyPr>
            <a:normAutofit/>
          </a:bodyPr>
          <a:lstStyle/>
          <a:p>
            <a:r>
              <a:rPr lang="en-US" dirty="0"/>
              <a:t>MODEL</a:t>
            </a:r>
            <a:br>
              <a:rPr lang="en-US" dirty="0"/>
            </a:br>
            <a:r>
              <a:rPr lang="en-US" dirty="0"/>
              <a:t>Sensitivity</a:t>
            </a:r>
            <a:br>
              <a:rPr lang="en-US" dirty="0"/>
            </a:br>
            <a:r>
              <a:rPr lang="en-US" dirty="0"/>
              <a:t>(4)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BF391EF-5DCE-3840-B22A-86A73B43C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16" y="1097187"/>
            <a:ext cx="3810000" cy="25400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E3DF60C-86DE-FC48-9206-47E455929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15" y="3901842"/>
            <a:ext cx="3810000" cy="254000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E129F80-C4A6-FC42-A1EE-755222B27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563" y="2720621"/>
            <a:ext cx="3810000" cy="2540000"/>
          </a:xfrm>
          <a:prstGeom prst="rect">
            <a:avLst/>
          </a:prstGeom>
        </p:spPr>
      </p:pic>
      <p:pic>
        <p:nvPicPr>
          <p:cNvPr id="11" name="Picture 10" descr="Chart, table&#10;&#10;Description automatically generated">
            <a:extLst>
              <a:ext uri="{FF2B5EF4-FFF2-40B4-BE49-F238E27FC236}">
                <a16:creationId xmlns:a16="http://schemas.microsoft.com/office/drawing/2014/main" id="{1B67EBB6-73D7-B44B-97FB-D588D8247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0111" y="1097187"/>
            <a:ext cx="3810000" cy="254000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DC41E804-2561-AC47-BC96-03238F08DB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0111" y="3901842"/>
            <a:ext cx="3810000" cy="2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E78C49-4F89-CF4E-AF9B-4AA9967032BD}"/>
                  </a:ext>
                </a:extLst>
              </p:cNvPr>
              <p:cNvSpPr txBox="1"/>
              <p:nvPr/>
            </p:nvSpPr>
            <p:spPr>
              <a:xfrm>
                <a:off x="5222203" y="1819691"/>
                <a:ext cx="17475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Markov Chain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</a:t>
                </a:r>
                <a:r>
                  <a:rPr lang="en-US" baseline="30000" dirty="0"/>
                  <a:t>213</a:t>
                </a:r>
                <a:r>
                  <a:rPr lang="en-US" dirty="0"/>
                  <a:t>Bi half-life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E78C49-4F89-CF4E-AF9B-4AA996703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203" y="1819691"/>
                <a:ext cx="1747594" cy="646331"/>
              </a:xfrm>
              <a:prstGeom prst="rect">
                <a:avLst/>
              </a:prstGeom>
              <a:blipFill>
                <a:blip r:embed="rId7"/>
                <a:stretch>
                  <a:fillRect l="-2899" t="-3846" r="-2174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83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01801-415E-4C4C-87EB-6B5159E5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094" y="189061"/>
            <a:ext cx="5523812" cy="658490"/>
          </a:xfrm>
        </p:spPr>
        <p:txBody>
          <a:bodyPr/>
          <a:lstStyle/>
          <a:p>
            <a:r>
              <a:rPr lang="en-US" dirty="0"/>
              <a:t>Model Sensitivity (5)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6733F6-AA62-254A-AF76-3683E04D26E2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8292030" y="1346908"/>
                <a:ext cx="3342915" cy="4524315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2% increase, Pb209 half-life </a:t>
                </a:r>
                <a14:m>
                  <m:oMath xmlns:m="http://schemas.openxmlformats.org/officeDocument/2006/math">
                    <m:r>
                      <a:rPr lang="en-US" sz="9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𝝉</m:t>
                    </m:r>
                    <m:r>
                      <a:rPr lang="en-US" sz="9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𝟏</m:t>
                    </m:r>
                  </m:oMath>
                </a14:m>
                <a:endPara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9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orig</a:t>
                </a:r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[7934.0, 2.0, 8.0, 61848.0, 30208.0]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test = [7934.0, 2.0, 8.0, 62318.0, 29738.0]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[Bi213  Po213  Tl209  Pb209  Bi209]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664.6803743153547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2% increase, Bi213 half-life </a:t>
                </a:r>
                <a14:m>
                  <m:oMath xmlns:m="http://schemas.openxmlformats.org/officeDocument/2006/math">
                    <m:r>
                      <a:rPr lang="en-US" sz="9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𝝉</m:t>
                    </m:r>
                    <m:r>
                      <a:rPr lang="en-US" sz="9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𝟒</m:t>
                    </m:r>
                  </m:oMath>
                </a14:m>
                <a:endPara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9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orig</a:t>
                </a:r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[7934.0, 2.0, 8.0, 61848.0, 30208.0]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test = [8338.0, 2.0, 9.0, 61696.0, 29955.0]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[Bi213  Po213  Tl209  Pb209  Bi209]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9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500.3298911718148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10% increase, Pb209 half-life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9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orig</a:t>
                </a:r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[7934.0, 2.0, 8.0, 61848.0, 30208.0]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test = [7934.0, 2.0, 8.0, 64063.0, 27993.0]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[Bi213  Po213  Tl209  Pb209  Bi209]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3132.4830406564056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10% increase, Bi213 half-life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9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orig</a:t>
                </a:r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[7934.0, 2.0, 8.0, 61848.0, 30208.0]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test = [9990.0, 2.0, 9.0, 61024.0, 28975.0]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[Bi213  Po213  Tl209  Pb209  Bi209]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2535.0349110022134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25% increase, Pb209 half-life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9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orig</a:t>
                </a:r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[7934.0, 2.0, 8.0, 61848.0, 30208.0]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test = [7934.0, 2.0, 8.0, 66843.0, 25212.0]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[Bi213  Po213  Tl209  Pb209  Bi209]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9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7064.703886221983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25% increase, Bi213 half-life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9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orig</a:t>
                </a:r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[7934.0, 2.0, 8.0, 61848.0, 30208.0]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test = [13171.0, 3.0, 11.0, 59548.0, 27268.0]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[Bi213  Po213  Tl209  Pb209  Bi209]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9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6431.156894369784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6733F6-AA62-254A-AF76-3683E04D26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8292030" y="1346908"/>
                <a:ext cx="3342915" cy="4524315"/>
              </a:xfrm>
              <a:blipFill>
                <a:blip r:embed="rId2"/>
                <a:stretch>
                  <a:fillRect b="-8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7EEAF8-E0CB-4043-B284-267FB1C0CF4D}"/>
                  </a:ext>
                </a:extLst>
              </p:cNvPr>
              <p:cNvSpPr txBox="1"/>
              <p:nvPr/>
            </p:nvSpPr>
            <p:spPr>
              <a:xfrm>
                <a:off x="141265" y="2415661"/>
                <a:ext cx="4746046" cy="3259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Modifying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&amp;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000" b="1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i="1" dirty="0"/>
                  <a:t>VECTOR SIMILARITY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Measure by computing L2 or Euclidean norm of the difference between the vectors,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…+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Scalar value, the smaller the more similar the vectors (aka distance/magnitude)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𝑜𝑟𝑖𝑔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𝑛𝑜𝑟𝑚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𝑜𝑟𝑖𝑔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numpy.linalg.norm</a:t>
                </a:r>
                <a:r>
                  <a:rPr lang="en-US" dirty="0"/>
                  <a:t>()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LinearAlgebra.norm</a:t>
                </a:r>
                <a:r>
                  <a:rPr lang="en-US" dirty="0"/>
                  <a:t>()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7EEAF8-E0CB-4043-B284-267FB1C0C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65" y="2415661"/>
                <a:ext cx="4746046" cy="3259290"/>
              </a:xfrm>
              <a:prstGeom prst="rect">
                <a:avLst/>
              </a:prstGeom>
              <a:blipFill>
                <a:blip r:embed="rId3"/>
                <a:stretch>
                  <a:fillRect l="-1070" t="-1167" b="-2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9F55BC-589A-BE44-91CA-80F15D0F987A}"/>
                  </a:ext>
                </a:extLst>
              </p:cNvPr>
              <p:cNvSpPr txBox="1"/>
              <p:nvPr/>
            </p:nvSpPr>
            <p:spPr>
              <a:xfrm>
                <a:off x="4969448" y="1350571"/>
                <a:ext cx="3051254" cy="49398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2% increase, Pb209 half-life </a:t>
                </a:r>
                <a14:m>
                  <m:oMath xmlns:m="http://schemas.openxmlformats.org/officeDocument/2006/math"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𝝉</m:t>
                    </m:r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𝟏</m:t>
                    </m:r>
                  </m:oMath>
                </a14:m>
                <a:endPara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9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orig</a:t>
                </a:r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[7982, 3, 8, 61904, 30103]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test = [8003, 1, 9, 62350, 29637]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[Bi213  Po213  Tl209  Pb209  Bi209]</a:t>
                </a:r>
              </a:p>
              <a:p>
                <a:r>
                  <a:rPr lang="en-US" sz="9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645.3820573892646</a:t>
                </a:r>
              </a:p>
              <a:p>
                <a:endPara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2% increase, Bi213 half-life </a:t>
                </a:r>
                <a14:m>
                  <m:oMath xmlns:m="http://schemas.openxmlformats.org/officeDocument/2006/math">
                    <m:r>
                      <a:rPr lang="en-US" sz="9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𝝉</m:t>
                    </m:r>
                    <m:r>
                      <a:rPr lang="en-US" sz="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𝟒</m:t>
                    </m:r>
                  </m:oMath>
                </a14:m>
                <a:endPara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9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orig</a:t>
                </a:r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[7932, 3, 9, 61645, 30411]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test = [8435, 3, 6, 61712, 29844]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[Bi213  Po213  Tl209  Pb209  Bi209]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760.9178667898395</a:t>
                </a:r>
              </a:p>
              <a:p>
                <a:endPara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10% increase, Pb209 half-life</a:t>
                </a:r>
              </a:p>
              <a:p>
                <a:r>
                  <a:rPr lang="en-US" sz="9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orig</a:t>
                </a:r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[7865, 3, 3, 61963, 30166]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test = [8073, 0, 10, 63927, 27990]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[Bi213  Po213  Tl209  Pb209  Bi209]</a:t>
                </a:r>
              </a:p>
              <a:p>
                <a:r>
                  <a:rPr lang="en-US" sz="9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2938.6381199460407</a:t>
                </a:r>
              </a:p>
              <a:p>
                <a:endPara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10% increase, Bi213 half-life</a:t>
                </a:r>
              </a:p>
              <a:p>
                <a:r>
                  <a:rPr lang="en-US" sz="9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orig</a:t>
                </a:r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[7990, 0, 3, 61496, 30511]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test = [9918, 1, 9, 61091, 28981]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[Bi213  Po213  Tl209  Pb209  Bi209]</a:t>
                </a:r>
              </a:p>
              <a:p>
                <a:r>
                  <a:rPr lang="en-US" sz="9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2494.4229793681743</a:t>
                </a:r>
              </a:p>
              <a:p>
                <a:endPara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25% increase, Pb209 half-life</a:t>
                </a:r>
              </a:p>
              <a:p>
                <a:r>
                  <a:rPr lang="en-US" sz="9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orig</a:t>
                </a:r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[7878, 1, 20, 61856, 30245]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test = [8088, 2, 6, 66903, 25001]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[Bi213  Po213  Tl209  Pb209  Bi209]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7281.2115750059065</a:t>
                </a:r>
              </a:p>
              <a:p>
                <a:endParaRPr lang="en-US" sz="9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25% increase, Bi213 half-life</a:t>
                </a:r>
              </a:p>
              <a:p>
                <a:r>
                  <a:rPr lang="en-US" sz="900" b="1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orig</a:t>
                </a:r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[7865, 3, 5, 62018, 30109]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test = [13292, 4, 12, 59693, 26999]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[Bi213  Po213  Tl209  Pb209  Bi209]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6673.08804077992</a:t>
                </a:r>
                <a:endParaRPr lang="en-US" sz="900" b="1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9F55BC-589A-BE44-91CA-80F15D0F9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448" y="1350571"/>
                <a:ext cx="3051254" cy="49398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15F3E3A-2D49-2440-9F99-C42CE6FA32B5}"/>
              </a:ext>
            </a:extLst>
          </p:cNvPr>
          <p:cNvSpPr txBox="1"/>
          <p:nvPr/>
        </p:nvSpPr>
        <p:spPr>
          <a:xfrm>
            <a:off x="5505518" y="914395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Naïve Monte Carlo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3BBDC2-DB69-BC47-966E-9C9565535D86}"/>
              </a:ext>
            </a:extLst>
          </p:cNvPr>
          <p:cNvSpPr txBox="1"/>
          <p:nvPr/>
        </p:nvSpPr>
        <p:spPr>
          <a:xfrm>
            <a:off x="9082472" y="914395"/>
            <a:ext cx="14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Markov Chain</a:t>
            </a:r>
          </a:p>
        </p:txBody>
      </p:sp>
    </p:spTree>
    <p:extLst>
      <p:ext uri="{BB962C8B-B14F-4D97-AF65-F5344CB8AC3E}">
        <p14:creationId xmlns:p14="http://schemas.microsoft.com/office/powerpoint/2010/main" val="2956517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7BD8-10DD-654A-B75D-1ACEBA69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Notions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013CD8-580C-1141-8F31-06122EC9B4E3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2367093"/>
                <a:ext cx="10363826" cy="2472921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/>
                  <a:t>Larger Decay chains, e.g. for </a:t>
                </a:r>
                <a:r>
                  <a:rPr lang="en-US" i="1" baseline="30000" dirty="0"/>
                  <a:t>232</a:t>
                </a:r>
                <a:r>
                  <a:rPr lang="en-US" i="1" dirty="0"/>
                  <a:t>Th, </a:t>
                </a:r>
                <a:r>
                  <a:rPr lang="en-US" i="1" baseline="30000" dirty="0"/>
                  <a:t>235</a:t>
                </a:r>
                <a:r>
                  <a:rPr lang="en-US" i="1" dirty="0"/>
                  <a:t>U, and </a:t>
                </a:r>
                <a:r>
                  <a:rPr lang="en-US" i="1" baseline="30000" dirty="0"/>
                  <a:t>238</a:t>
                </a:r>
                <a:r>
                  <a:rPr lang="en-US" i="1" dirty="0"/>
                  <a:t>U (nuclear fuels)</a:t>
                </a:r>
              </a:p>
              <a:p>
                <a:r>
                  <a:rPr lang="en-US" i="1" dirty="0"/>
                  <a:t>Analyze difference between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i="1" dirty="0"/>
                  <a:t> for more isotopes</a:t>
                </a:r>
              </a:p>
              <a:p>
                <a:r>
                  <a:rPr lang="en-US" i="1" dirty="0"/>
                  <a:t>Increase/decrease time step width</a:t>
                </a:r>
              </a:p>
              <a:p>
                <a:r>
                  <a:rPr lang="en-US" i="1" dirty="0"/>
                  <a:t>Find Strategy for checking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i="1" dirty="0"/>
                  <a:t> for other isotopes</a:t>
                </a:r>
              </a:p>
              <a:p>
                <a:pPr lvl="1"/>
                <a:r>
                  <a:rPr lang="en-US" i="1" dirty="0"/>
                  <a:t>Start execution runs with &gt;0 atoms in each bin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013CD8-580C-1141-8F31-06122EC9B4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2367093"/>
                <a:ext cx="10363826" cy="2472921"/>
              </a:xfrm>
              <a:blipFill>
                <a:blip r:embed="rId2"/>
                <a:stretch>
                  <a:fillRect l="-734" t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80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3339B5B-4105-0E46-952E-AC4F9135A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90" b="2"/>
          <a:stretch/>
        </p:blipFill>
        <p:spPr>
          <a:xfrm>
            <a:off x="7212533" y="1405173"/>
            <a:ext cx="3155366" cy="40147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9EE2EE-E448-3343-BC77-A060A53D0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5910272" cy="1596177"/>
          </a:xfrm>
        </p:spPr>
        <p:txBody>
          <a:bodyPr>
            <a:normAutofit/>
          </a:bodyPr>
          <a:lstStyle/>
          <a:p>
            <a:r>
              <a:rPr lang="en-US" baseline="30000" dirty="0"/>
              <a:t>213</a:t>
            </a:r>
            <a:r>
              <a:rPr lang="en-US" dirty="0"/>
              <a:t>Bi decay chain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78FA76-B299-40C5-89D9-D4F9C57DFF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852449"/>
            <a:ext cx="5910274" cy="4394917"/>
          </a:xfrm>
        </p:spPr>
        <p:txBody>
          <a:bodyPr>
            <a:normAutofit fontScale="85000" lnSpcReduction="10000"/>
          </a:bodyPr>
          <a:lstStyle/>
          <a:p>
            <a:r>
              <a:rPr lang="en-US" i="1" dirty="0"/>
              <a:t>Used in cancer treatment (TRNT)</a:t>
            </a:r>
          </a:p>
          <a:p>
            <a:r>
              <a:rPr lang="en-US" i="1" dirty="0"/>
              <a:t>𝝉 = half-life	(45.59 mins)</a:t>
            </a:r>
          </a:p>
          <a:p>
            <a:pPr lvl="1"/>
            <a:r>
              <a:rPr lang="en-US" i="1" dirty="0"/>
              <a:t>Time to decay for 50% of sample</a:t>
            </a:r>
          </a:p>
          <a:p>
            <a:pPr lvl="1"/>
            <a:r>
              <a:rPr lang="en-US" i="1" dirty="0"/>
              <a:t>Probability</a:t>
            </a:r>
          </a:p>
          <a:p>
            <a:r>
              <a:rPr lang="en-US" i="1" dirty="0"/>
              <a:t>Alpha &amp; beta decay branches</a:t>
            </a:r>
          </a:p>
          <a:p>
            <a:r>
              <a:rPr lang="en-US" i="1" dirty="0"/>
              <a:t>Idea: Maintain counts in Bins (vectors)</a:t>
            </a:r>
          </a:p>
          <a:p>
            <a:r>
              <a:rPr lang="en-US" i="1" dirty="0"/>
              <a:t>2 models</a:t>
            </a:r>
          </a:p>
          <a:p>
            <a:pPr lvl="1"/>
            <a:r>
              <a:rPr lang="en-US" i="1" dirty="0"/>
              <a:t>Naïve Monte Carlo</a:t>
            </a:r>
          </a:p>
          <a:p>
            <a:pPr lvl="1"/>
            <a:r>
              <a:rPr lang="en-US" i="1" dirty="0"/>
              <a:t>Markov Chain</a:t>
            </a:r>
          </a:p>
          <a:p>
            <a:endParaRPr lang="en-US" i="1" dirty="0"/>
          </a:p>
          <a:p>
            <a:r>
              <a:rPr lang="en-US" i="1" dirty="0"/>
              <a:t>Question: </a:t>
            </a:r>
            <a:r>
              <a:rPr lang="en-US" i="1" dirty="0">
                <a:solidFill>
                  <a:srgbClr val="C00000"/>
                </a:solidFill>
              </a:rPr>
              <a:t>What does the Final Distribution of Atoms Look like?</a:t>
            </a:r>
          </a:p>
        </p:txBody>
      </p:sp>
    </p:spTree>
    <p:extLst>
      <p:ext uri="{BB962C8B-B14F-4D97-AF65-F5344CB8AC3E}">
        <p14:creationId xmlns:p14="http://schemas.microsoft.com/office/powerpoint/2010/main" val="294538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9082-2792-0249-B9B3-156D7D92E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34841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1331D-2B89-BC4F-93D9-BBAA706EF625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1347952"/>
                <a:ext cx="10363826" cy="4769069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i="1" dirty="0"/>
                  <a:t>For each Isotope, there exists a dimensionless </a:t>
                </a:r>
                <a:r>
                  <a:rPr lang="en-US" b="0" i="1">
                    <a:solidFill>
                      <a:srgbClr val="FF0000"/>
                    </a:solidFill>
                  </a:rPr>
                  <a:t>Decay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b="0" i="1" dirty="0">
                    <a:solidFill>
                      <a:srgbClr val="FF0000"/>
                    </a:solidFill>
                  </a:rPr>
                  <a:t> </a:t>
                </a:r>
                <a:endParaRPr lang="en-US" b="0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:r>
                  <a:rPr lang="en-US" i="1" dirty="0">
                    <a:ea typeface="Cambria Math" panose="02040503050406030204" pitchFamily="18" charset="0"/>
                  </a:rPr>
                  <a:t>Interpretation: Infinitesimal probability of Decay</a:t>
                </a:r>
              </a:p>
              <a:p>
                <a:pPr marL="0" indent="0">
                  <a:buNone/>
                </a:pPr>
                <a:endParaRPr lang="en-US" i="1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b="0" i="1" dirty="0">
                    <a:ea typeface="Cambria Math" panose="02040503050406030204" pitchFamily="18" charset="0"/>
                  </a:rPr>
                  <a:t>Differential Equation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i="1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b="0" i="1" dirty="0"/>
                  <a:t>Solution (remaining </a:t>
                </a:r>
                <a:r>
                  <a:rPr lang="en-US" b="0" i="1" dirty="0">
                    <a:solidFill>
                      <a:srgbClr val="C00000"/>
                    </a:solidFill>
                  </a:rPr>
                  <a:t>undecayed</a:t>
                </a:r>
                <a:r>
                  <a:rPr lang="en-US" b="0" i="1" dirty="0"/>
                  <a:t> atoms)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i="1" dirty="0"/>
              </a:p>
              <a:p>
                <a:pPr lvl="1"/>
                <a:r>
                  <a:rPr lang="en-US" i="1" dirty="0"/>
                  <a:t>Half-Life behavior is Useful</a:t>
                </a:r>
                <a:r>
                  <a:rPr lang="en-US" b="0" i="1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𝑙𝑛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𝑙𝑛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1331D-2B89-BC4F-93D9-BBAA706EF6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1347952"/>
                <a:ext cx="10363826" cy="4769069"/>
              </a:xfrm>
              <a:blipFill>
                <a:blip r:embed="rId2"/>
                <a:stretch>
                  <a:fillRect l="-612" t="-266" b="-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71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685A-D05F-634A-A859-FE890542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50606"/>
          </a:xfrm>
        </p:spPr>
        <p:txBody>
          <a:bodyPr/>
          <a:lstStyle/>
          <a:p>
            <a:r>
              <a:rPr lang="en-US" dirty="0"/>
              <a:t>Probability &amp; Problem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E1507B-71B0-704C-A365-266DF2866682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1459346"/>
                <a:ext cx="10363826" cy="433185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i="1" dirty="0"/>
                  <a:t>Solution EQ.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i="1" dirty="0"/>
                  <a:t>Probability any one atom </a:t>
                </a:r>
                <a:r>
                  <a:rPr lang="en-US" i="1" dirty="0">
                    <a:solidFill>
                      <a:srgbClr val="FF0000"/>
                    </a:solidFill>
                  </a:rPr>
                  <a:t>doesn’t</a:t>
                </a:r>
                <a:r>
                  <a:rPr lang="en-US" i="1" dirty="0"/>
                  <a:t> decay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r>
                  <a:rPr lang="en-US" i="1" dirty="0"/>
                  <a:t>Probability any one atom </a:t>
                </a:r>
                <a:r>
                  <a:rPr lang="en-US" i="1" dirty="0">
                    <a:solidFill>
                      <a:srgbClr val="FF0000"/>
                    </a:solidFill>
                  </a:rPr>
                  <a:t>does</a:t>
                </a:r>
                <a:r>
                  <a:rPr lang="en-US" i="1" dirty="0"/>
                  <a:t> decay in a timestep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sz="2400" i="1" dirty="0"/>
                  <a:t>Problem</a:t>
                </a:r>
                <a:r>
                  <a:rPr lang="en-US" i="1" dirty="0"/>
                  <a:t> </a:t>
                </a:r>
                <a:r>
                  <a:rPr lang="en-US" sz="2400" i="1" dirty="0"/>
                  <a:t>Structure</a:t>
                </a:r>
                <a:endParaRPr lang="en-US" i="1" dirty="0"/>
              </a:p>
              <a:p>
                <a:pPr lvl="1"/>
                <a:r>
                  <a:rPr lang="en-US" i="1" dirty="0">
                    <a:solidFill>
                      <a:srgbClr val="C00000"/>
                    </a:solidFill>
                  </a:rPr>
                  <a:t>5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dependent</a:t>
                </a:r>
                <a:r>
                  <a:rPr lang="en-US" i="1" dirty="0">
                    <a:solidFill>
                      <a:srgbClr val="C00000"/>
                    </a:solidFill>
                  </a:rPr>
                  <a:t> variables</a:t>
                </a:r>
                <a:r>
                  <a:rPr lang="en-US" i="1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i="1" dirty="0"/>
                  <a:t> (atom counts) for each isotope.</a:t>
                </a:r>
              </a:p>
              <a:p>
                <a:pPr lvl="1"/>
                <a:r>
                  <a:rPr lang="en-US" i="1" dirty="0">
                    <a:solidFill>
                      <a:srgbClr val="C00000"/>
                    </a:solidFill>
                  </a:rPr>
                  <a:t>4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parameters</a:t>
                </a:r>
                <a:r>
                  <a:rPr lang="en-US" i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i="1" dirty="0"/>
                  <a:t> (</a:t>
                </a:r>
                <a:r>
                  <a:rPr lang="en-US" i="1" dirty="0" err="1"/>
                  <a:t>half-liVeS</a:t>
                </a:r>
                <a:r>
                  <a:rPr lang="en-US" i="1" dirty="0"/>
                  <a:t>) for each radioactive isotope (</a:t>
                </a:r>
                <a:r>
                  <a:rPr lang="en-US" i="1" baseline="30000" dirty="0"/>
                  <a:t>209</a:t>
                </a:r>
                <a:r>
                  <a:rPr lang="en-US" i="1" dirty="0"/>
                  <a:t>Bi is stable)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E1507B-71B0-704C-A365-266DF28666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1459346"/>
                <a:ext cx="10363826" cy="4331854"/>
              </a:xfrm>
              <a:blipFill>
                <a:blip r:embed="rId2"/>
                <a:stretch>
                  <a:fillRect l="-1102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9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BED1-4A6C-CA4C-8A12-69850110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58490"/>
          </a:xfrm>
        </p:spPr>
        <p:txBody>
          <a:bodyPr/>
          <a:lstStyle/>
          <a:p>
            <a:r>
              <a:rPr lang="en-US" dirty="0"/>
              <a:t>Naïve Monte Carlo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EDB0F69-AD98-4640-BD0D-7ACC5F56CEEE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1277009"/>
                <a:ext cx="10363826" cy="306639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i="1" dirty="0"/>
                  <a:t>Start: 100,000 </a:t>
                </a:r>
                <a:r>
                  <a:rPr lang="en-US" i="1" baseline="30000" dirty="0"/>
                  <a:t>213</a:t>
                </a:r>
                <a:r>
                  <a:rPr lang="en-US" i="1" dirty="0"/>
                  <a:t>Bi Atoms, 10,000 time steps</a:t>
                </a:r>
                <a:endParaRPr lang="en-US" i="1" baseline="30000" dirty="0"/>
              </a:p>
              <a:p>
                <a:r>
                  <a:rPr lang="en-US" i="1" dirty="0"/>
                  <a:t>For each timestep</a:t>
                </a:r>
              </a:p>
              <a:p>
                <a:pPr lvl="1"/>
                <a:r>
                  <a:rPr lang="en-US" i="1" dirty="0"/>
                  <a:t>Append current Atom counts to Isotope  Vectors</a:t>
                </a:r>
              </a:p>
              <a:p>
                <a:pPr lvl="1"/>
                <a:r>
                  <a:rPr lang="en-US" i="1" dirty="0"/>
                  <a:t>For Each ISOTOPE</a:t>
                </a:r>
              </a:p>
              <a:p>
                <a:pPr lvl="2"/>
                <a:r>
                  <a:rPr lang="en-US" i="1" dirty="0"/>
                  <a:t>Randomly determine how many Atoms should decay,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i="1" dirty="0"/>
              </a:p>
              <a:p>
                <a:pPr lvl="2"/>
                <a:r>
                  <a:rPr lang="en-US" i="1" dirty="0"/>
                  <a:t>Update ATOM COUNTS FOR EACH ISOTOPE</a:t>
                </a:r>
              </a:p>
              <a:p>
                <a:r>
                  <a:rPr lang="en-US" i="1" dirty="0"/>
                  <a:t>Simulation executes 500 times and computes mean of Final Vectors</a:t>
                </a:r>
              </a:p>
              <a:p>
                <a:pPr lvl="1"/>
                <a:r>
                  <a:rPr lang="en-US" i="1" dirty="0"/>
                  <a:t>For instance: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EDB0F69-AD98-4640-BD0D-7ACC5F56CE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1277009"/>
                <a:ext cx="10363826" cy="3066391"/>
              </a:xfrm>
              <a:blipFill>
                <a:blip r:embed="rId2"/>
                <a:stretch>
                  <a:fillRect l="-612" t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3BF2558-41EE-C94F-8418-1E68E27BBEA2}"/>
              </a:ext>
            </a:extLst>
          </p:cNvPr>
          <p:cNvSpPr txBox="1"/>
          <p:nvPr/>
        </p:nvSpPr>
        <p:spPr>
          <a:xfrm>
            <a:off x="1897116" y="4406462"/>
            <a:ext cx="3823139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1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 │ Bi213  Po213  Tl209  Pb209  Bi209 </a:t>
            </a:r>
          </a:p>
          <a:p>
            <a:r>
              <a:rPr lang="en-US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│ Int64  Int64  Int64  Int64  Int64 </a:t>
            </a:r>
          </a:p>
          <a:p>
            <a:r>
              <a:rPr lang="en-US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─────┼───────────────────────────────────</a:t>
            </a:r>
          </a:p>
          <a:p>
            <a:r>
              <a:rPr lang="en-US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1 │  7710      1     10  62146  30133</a:t>
            </a:r>
          </a:p>
          <a:p>
            <a:r>
              <a:rPr lang="en-US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2 │  8032      1      9  62244  29714</a:t>
            </a:r>
          </a:p>
          <a:p>
            <a:r>
              <a:rPr lang="en-US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3 │  8009      1      6  61961  30023</a:t>
            </a:r>
          </a:p>
          <a:p>
            <a:r>
              <a:rPr lang="en-US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4 │  7990      1      4  61923  30082</a:t>
            </a:r>
          </a:p>
          <a:p>
            <a:r>
              <a:rPr lang="en-US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5 │  8138      6     12  61811  30033</a:t>
            </a:r>
          </a:p>
          <a:p>
            <a:endParaRPr lang="en-US" sz="11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[7976.0, 2.0, 8.0, 62017.0, 29997.0]</a:t>
            </a:r>
          </a:p>
        </p:txBody>
      </p:sp>
    </p:spTree>
    <p:extLst>
      <p:ext uri="{BB962C8B-B14F-4D97-AF65-F5344CB8AC3E}">
        <p14:creationId xmlns:p14="http://schemas.microsoft.com/office/powerpoint/2010/main" val="1825461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15C4-0094-404E-BCFE-92E98150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42724"/>
          </a:xfrm>
        </p:spPr>
        <p:txBody>
          <a:bodyPr>
            <a:normAutofit/>
          </a:bodyPr>
          <a:lstStyle/>
          <a:p>
            <a:r>
              <a:rPr lang="en-US" dirty="0"/>
              <a:t>Markov Chain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E5933-D162-074C-93C9-D34B4F9E430E}"/>
              </a:ext>
            </a:extLst>
          </p:cNvPr>
          <p:cNvSpPr txBox="1"/>
          <p:nvPr/>
        </p:nvSpPr>
        <p:spPr>
          <a:xfrm>
            <a:off x="1043078" y="1877558"/>
            <a:ext cx="542530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5x5 </a:t>
            </a:r>
            <a:r>
              <a:rPr lang="en-US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markov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chain transition matrix</a:t>
            </a:r>
          </a:p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    Bi213,Po213,Tl209,Pb209,Bi209</a:t>
            </a:r>
          </a:p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= [ 1-dp4     0     0     0     0;</a:t>
            </a:r>
          </a:p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dp5 1-dp2     0     0     0;</a:t>
            </a:r>
          </a:p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dp6     0 1-dp3     0     0;</a:t>
            </a:r>
          </a:p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0   dp2   dp3 1-dp1     0;</a:t>
            </a:r>
          </a:p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0     0     0   dp1     1]</a:t>
            </a:r>
          </a:p>
          <a:p>
            <a:endParaRPr lang="en-US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b="1" i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dpX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 decay probability.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assumption: joint probabilities, independent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computing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baseline="30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10000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x0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very fast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710B5B31-B553-B84C-A2E9-7BB298129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920" y="1557358"/>
            <a:ext cx="3409727" cy="40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4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60A6-CFEC-004B-B9F6-FCB09EF9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453163" cy="705786"/>
          </a:xfrm>
        </p:spPr>
        <p:txBody>
          <a:bodyPr/>
          <a:lstStyle/>
          <a:p>
            <a:r>
              <a:rPr lang="en-US" dirty="0"/>
              <a:t>ACCURACY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51E7A1-5A96-3143-80B4-8306ECCCE7A0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1458310"/>
                <a:ext cx="10363826" cy="4332889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/>
                  <a:t>Check Models with </a:t>
                </a:r>
                <a:r>
                  <a:rPr lang="en-US" i="1" dirty="0" err="1"/>
                  <a:t>Diff.EQ</a:t>
                </a:r>
                <a:r>
                  <a:rPr lang="en-US" i="1" dirty="0"/>
                  <a:t> solution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baseline="30000" dirty="0">
                    <a:ea typeface="Cambria Math" panose="02040503050406030204" pitchFamily="18" charset="0"/>
                  </a:rPr>
                  <a:t>213</a:t>
                </a:r>
                <a:r>
                  <a:rPr lang="en-US" dirty="0">
                    <a:ea typeface="Cambria Math" panose="02040503050406030204" pitchFamily="18" charset="0"/>
                  </a:rPr>
                  <a:t>Bi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=0.00025339883766905944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10000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=7934.2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𝑢𝑛𝑑𝑒𝑐𝑎𝑦𝑒𝑑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213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𝐵𝑖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𝑎𝑡𝑜𝑚𝑠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𝑟𝑒𝑚𝑎𝑖𝑛𝑖𝑛𝑔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i="1" dirty="0"/>
                  <a:t>Markov Chain</a:t>
                </a:r>
              </a:p>
              <a:p>
                <a:pPr lvl="1"/>
                <a:r>
                  <a:rPr lang="en-US" i="1" dirty="0"/>
                  <a:t>Final Vector: 			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 = [7934.0, 2.0, 8.0, 61848.0, 30208.0]</a:t>
                </a:r>
              </a:p>
              <a:p>
                <a:pPr lvl="2"/>
                <a:r>
                  <a:rPr lang="en-US" i="1" dirty="0"/>
                  <a:t>Runtime: &lt; 1 Second</a:t>
                </a:r>
              </a:p>
              <a:p>
                <a:r>
                  <a:rPr lang="en-US" i="1" dirty="0"/>
                  <a:t>Naïve Monte </a:t>
                </a:r>
                <a:r>
                  <a:rPr lang="en-US" i="1" dirty="0" err="1"/>
                  <a:t>carlo</a:t>
                </a:r>
                <a:endParaRPr lang="en-US" i="1" dirty="0"/>
              </a:p>
              <a:p>
                <a:pPr lvl="1"/>
                <a:r>
                  <a:rPr lang="en-US" i="1" dirty="0"/>
                  <a:t>Final 500-run average vector: 	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 = [7938.0, 2.0, 8.0, 61853.0, 30199.0]</a:t>
                </a:r>
              </a:p>
              <a:p>
                <a:pPr lvl="2"/>
                <a:r>
                  <a:rPr lang="en-US" dirty="0">
                    <a:cs typeface="Courier New" panose="02070309020205020404" pitchFamily="49" charset="0"/>
                  </a:rPr>
                  <a:t>Runtime: 10 mins 43 seconds</a:t>
                </a:r>
              </a:p>
              <a:p>
                <a:r>
                  <a:rPr lang="en-US" i="1" dirty="0"/>
                  <a:t>Similarity </a:t>
                </a:r>
                <a:r>
                  <a:rPr lang="en-US" i="1" dirty="0" err="1"/>
                  <a:t>ScoreS</a:t>
                </a:r>
                <a:r>
                  <a:rPr lang="en-US" i="1" dirty="0"/>
                  <a:t>:	a,b:</a:t>
                </a:r>
                <a:r>
                  <a:rPr lang="en-US" i="1" dirty="0">
                    <a:solidFill>
                      <a:srgbClr val="FF0000"/>
                    </a:solidFill>
                  </a:rPr>
                  <a:t>10.3		</a:t>
                </a:r>
                <a:r>
                  <a:rPr lang="en-US" i="1" dirty="0"/>
                  <a:t>A,C:</a:t>
                </a:r>
                <a:r>
                  <a:rPr lang="en-US" i="1" dirty="0">
                    <a:solidFill>
                      <a:srgbClr val="FF0000"/>
                    </a:solidFill>
                  </a:rPr>
                  <a:t> 273.6	</a:t>
                </a:r>
                <a:r>
                  <a:rPr lang="en-US" i="1" dirty="0"/>
                  <a:t>B,C:</a:t>
                </a:r>
                <a:r>
                  <a:rPr lang="en-US" i="1" dirty="0">
                    <a:solidFill>
                      <a:srgbClr val="FF0000"/>
                    </a:solidFill>
                  </a:rPr>
                  <a:t> 263.6</a:t>
                </a:r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51E7A1-5A96-3143-80B4-8306ECCCE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1458310"/>
                <a:ext cx="10363826" cy="4332889"/>
              </a:xfrm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3B41046-37CC-D945-ACF8-0079C00BAF60}"/>
              </a:ext>
            </a:extLst>
          </p:cNvPr>
          <p:cNvSpPr txBox="1"/>
          <p:nvPr/>
        </p:nvSpPr>
        <p:spPr>
          <a:xfrm>
            <a:off x="7975917" y="971411"/>
            <a:ext cx="3823139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1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 │ Bi213  Po213  Tl209  Pb209  Bi209 </a:t>
            </a:r>
          </a:p>
          <a:p>
            <a:r>
              <a:rPr lang="en-US" sz="11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│ Int64  Int64  Int64  Int64  Int64 </a:t>
            </a:r>
          </a:p>
          <a:p>
            <a:r>
              <a:rPr lang="en-US" sz="11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─────┼───────────────────────────────────</a:t>
            </a:r>
          </a:p>
          <a:p>
            <a:r>
              <a:rPr lang="en-US" sz="11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1 │  7710      1     10  62146  30133</a:t>
            </a:r>
          </a:p>
          <a:p>
            <a:r>
              <a:rPr lang="en-US" sz="11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2 │  8032      1      9  62244  29714</a:t>
            </a:r>
          </a:p>
          <a:p>
            <a:r>
              <a:rPr lang="en-US" sz="11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3 │  8009      1      6  61961  30023</a:t>
            </a:r>
          </a:p>
          <a:p>
            <a:r>
              <a:rPr lang="en-US" sz="11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4 │  7990      1      4  61923  30082</a:t>
            </a:r>
          </a:p>
          <a:p>
            <a:r>
              <a:rPr lang="en-US" sz="11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5 │  8138      6     12  61811  30033</a:t>
            </a:r>
          </a:p>
          <a:p>
            <a:endParaRPr lang="en-US" sz="11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 = [7976.0, 2.0, 8.0, 62017.0, 29997.0]</a:t>
            </a:r>
          </a:p>
        </p:txBody>
      </p:sp>
    </p:spTree>
    <p:extLst>
      <p:ext uri="{BB962C8B-B14F-4D97-AF65-F5344CB8AC3E}">
        <p14:creationId xmlns:p14="http://schemas.microsoft.com/office/powerpoint/2010/main" val="4108811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BD04-CB02-FF4D-8643-9B5B3DDB6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60" y="4028090"/>
            <a:ext cx="2922611" cy="12706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Isotope</a:t>
            </a:r>
            <a:br>
              <a:rPr lang="en-US" sz="4000" dirty="0"/>
            </a:br>
            <a:r>
              <a:rPr lang="en-US" sz="4000" dirty="0"/>
              <a:t>Plots 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EC1E61-F9E4-1445-95C5-59A7FAC94C92}"/>
              </a:ext>
            </a:extLst>
          </p:cNvPr>
          <p:cNvSpPr txBox="1"/>
          <p:nvPr/>
        </p:nvSpPr>
        <p:spPr>
          <a:xfrm>
            <a:off x="913705" y="5524364"/>
            <a:ext cx="198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Naïve Monte Carlo</a:t>
            </a:r>
            <a:endParaRPr lang="en-US" dirty="0"/>
          </a:p>
        </p:txBody>
      </p:sp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E3CB6230-3FD1-044D-9613-D9130E190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298" y="251050"/>
            <a:ext cx="4572000" cy="3048000"/>
          </a:xfrm>
          <a:prstGeom prst="rect">
            <a:avLst/>
          </a:prstGeom>
        </p:spPr>
      </p:pic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C5B84463-250D-E545-8D24-E250168EB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014" y="3526451"/>
            <a:ext cx="4572000" cy="3048000"/>
          </a:xfrm>
          <a:prstGeom prst="rect">
            <a:avLst/>
          </a:prstGeom>
        </p:spPr>
      </p:pic>
      <p:pic>
        <p:nvPicPr>
          <p:cNvPr id="25" name="Picture 24" descr="Chart, line chart&#10;&#10;Description automatically generated">
            <a:extLst>
              <a:ext uri="{FF2B5EF4-FFF2-40B4-BE49-F238E27FC236}">
                <a16:creationId xmlns:a16="http://schemas.microsoft.com/office/drawing/2014/main" id="{26F7990F-D35E-1644-A7E2-8431FC978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69" y="251050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58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915B-1CA0-784D-8BD7-6288841D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157" y="3815255"/>
            <a:ext cx="3002443" cy="1440236"/>
          </a:xfrm>
        </p:spPr>
        <p:txBody>
          <a:bodyPr>
            <a:normAutofit/>
          </a:bodyPr>
          <a:lstStyle/>
          <a:p>
            <a:r>
              <a:rPr lang="en-US" sz="4000" dirty="0"/>
              <a:t>Isotope</a:t>
            </a:r>
            <a:br>
              <a:rPr lang="en-US" sz="4000" dirty="0"/>
            </a:br>
            <a:r>
              <a:rPr lang="en-US" sz="4000" dirty="0"/>
              <a:t>PLOTS</a:t>
            </a:r>
            <a:r>
              <a:rPr lang="en-US" sz="2800" dirty="0"/>
              <a:t> </a:t>
            </a:r>
            <a:r>
              <a:rPr lang="en-US" sz="4000" dirty="0"/>
              <a:t>(2)</a:t>
            </a:r>
            <a:endParaRPr lang="en-US" sz="2800" dirty="0"/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AC571909-6C5E-0F49-8849-3026BF9E6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538027"/>
            <a:ext cx="4572000" cy="3048000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497B3DA1-4475-4C4B-A22F-0004BFF0C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73" y="188846"/>
            <a:ext cx="4572000" cy="3048000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93F04E7A-D767-2041-AB89-504459A4E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967" y="271973"/>
            <a:ext cx="4572000" cy="304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A98C87-6833-1B4D-B0E1-E29A9333315D}"/>
              </a:ext>
            </a:extLst>
          </p:cNvPr>
          <p:cNvSpPr txBox="1"/>
          <p:nvPr/>
        </p:nvSpPr>
        <p:spPr>
          <a:xfrm>
            <a:off x="1339273" y="5255491"/>
            <a:ext cx="14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Markov Chain</a:t>
            </a:r>
          </a:p>
        </p:txBody>
      </p:sp>
    </p:spTree>
    <p:extLst>
      <p:ext uri="{BB962C8B-B14F-4D97-AF65-F5344CB8AC3E}">
        <p14:creationId xmlns:p14="http://schemas.microsoft.com/office/powerpoint/2010/main" val="273869009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{D9BE00D0-E796-0D4D-A502-EF52519515C7}tf10001073</Template>
  <TotalTime>3078</TotalTime>
  <Words>1282</Words>
  <Application>Microsoft Macintosh PowerPoint</Application>
  <PresentationFormat>Widescreen</PresentationFormat>
  <Paragraphs>195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Courier New</vt:lpstr>
      <vt:lpstr>Tw Cen MT</vt:lpstr>
      <vt:lpstr>Droplet</vt:lpstr>
      <vt:lpstr>Nuclear Decay Chains</vt:lpstr>
      <vt:lpstr>213Bi decay chain</vt:lpstr>
      <vt:lpstr>Background</vt:lpstr>
      <vt:lpstr>Probability &amp; Problem Structure</vt:lpstr>
      <vt:lpstr>Naïve Monte Carlo</vt:lpstr>
      <vt:lpstr>Markov Chain</vt:lpstr>
      <vt:lpstr>ACCURACY</vt:lpstr>
      <vt:lpstr>Isotope Plots (1)</vt:lpstr>
      <vt:lpstr>Isotope PLOTS (2)</vt:lpstr>
      <vt:lpstr>Model Sensitivity (1)</vt:lpstr>
      <vt:lpstr>Model Sensitivity (2)</vt:lpstr>
      <vt:lpstr>PowerPoint Presentation</vt:lpstr>
      <vt:lpstr>MODEL Sensitivity (4)</vt:lpstr>
      <vt:lpstr>Model Sensitivity (5)</vt:lpstr>
      <vt:lpstr>Future Notions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Nuclear Decay Chains</dc:title>
  <dc:creator>Rob Sanchez</dc:creator>
  <cp:lastModifiedBy>Rob Sanchez</cp:lastModifiedBy>
  <cp:revision>29</cp:revision>
  <dcterms:created xsi:type="dcterms:W3CDTF">2021-12-12T20:58:11Z</dcterms:created>
  <dcterms:modified xsi:type="dcterms:W3CDTF">2021-12-15T18:48:41Z</dcterms:modified>
</cp:coreProperties>
</file>