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681A2-E330-7D49-98DA-FCFC37280D3E}" v="349" dt="2018-12-08T05:49:22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9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0033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8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81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46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4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0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5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3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8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/>
              <a:t>Expect</a:t>
            </a:r>
            <a:r>
              <a:rPr lang="en-US" sz="6600" dirty="0">
                <a:ea typeface="+mj-lt"/>
                <a:cs typeface="+mj-lt"/>
              </a:rPr>
              <a:t> to Win:</a:t>
            </a:r>
            <a:br>
              <a:rPr lang="en-US" sz="66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Predicting 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Winning (Proportion) in 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Major League Baseball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Rob Sanchez &amp; Sydney Brougham</a:t>
            </a:r>
            <a:endParaRPr lang="en-US"/>
          </a:p>
          <a:p>
            <a:pPr algn="ctr"/>
            <a:r>
              <a:rPr lang="en-US" dirty="0"/>
              <a:t>STA631 F2018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BEB8-C706-4FC9-A66E-40B2279E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Weibull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E376-BEFA-4A9F-94E9-68EF845A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Miller Paper (2005)</a:t>
            </a:r>
          </a:p>
          <a:p>
            <a:r>
              <a:rPr lang="en-US" dirty="0"/>
              <a:t>Derive Pythagorean expectation from random draws of a Weibull distribution</a:t>
            </a:r>
          </a:p>
          <a:p>
            <a:r>
              <a:rPr lang="en-US" dirty="0"/>
              <a:t>Using daily team runs histogram data</a:t>
            </a:r>
          </a:p>
          <a:p>
            <a:pPr lvl="1"/>
            <a:r>
              <a:rPr lang="en-US" dirty="0"/>
              <a:t>OLS</a:t>
            </a:r>
          </a:p>
          <a:p>
            <a:pPr lvl="2"/>
            <a:r>
              <a:rPr lang="en-US" dirty="0"/>
              <a:t>Picture of formula</a:t>
            </a:r>
          </a:p>
          <a:p>
            <a:pPr lvl="1"/>
            <a:r>
              <a:rPr lang="en-US" dirty="0"/>
              <a:t>MLE</a:t>
            </a:r>
          </a:p>
          <a:p>
            <a:pPr lvl="2"/>
            <a:r>
              <a:rPr lang="en-US" dirty="0"/>
              <a:t>Picture of formula</a:t>
            </a:r>
          </a:p>
          <a:p>
            <a:pPr lvl="1"/>
            <a:r>
              <a:rPr lang="en-US" dirty="0"/>
              <a:t>Julia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4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3AE-3A2C-439D-8E23-A9E4162B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Weibull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F287-3931-4233-AD81-20C904EE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of 2004 MLB exponent estimates: Miller’s and ours, OLS and MLE</a:t>
            </a:r>
          </a:p>
          <a:p>
            <a:r>
              <a:rPr lang="en-US" dirty="0"/>
              <a:t>Weibull fit images from Miller paper</a:t>
            </a:r>
          </a:p>
          <a:p>
            <a:r>
              <a:rPr lang="en-US" dirty="0"/>
              <a:t>Pretty pictures from R code</a:t>
            </a:r>
          </a:p>
          <a:p>
            <a:r>
              <a:rPr lang="en-US" dirty="0"/>
              <a:t>Bookies, Vegas, general managers, team owners, fans</a:t>
            </a:r>
          </a:p>
        </p:txBody>
      </p:sp>
    </p:spTree>
    <p:extLst>
      <p:ext uri="{BB962C8B-B14F-4D97-AF65-F5344CB8AC3E}">
        <p14:creationId xmlns:p14="http://schemas.microsoft.com/office/powerpoint/2010/main" val="122773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0D2B-1CF0-4BDC-8769-5E130B91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98C0-53DE-45AF-B4E8-AEF4EB60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team performing to expectations?</a:t>
            </a:r>
          </a:p>
          <a:p>
            <a:pPr lvl="1"/>
            <a:r>
              <a:rPr lang="en-US" dirty="0"/>
              <a:t>Will the team invest more/less in the off-season</a:t>
            </a:r>
          </a:p>
        </p:txBody>
      </p:sp>
    </p:spTree>
    <p:extLst>
      <p:ext uri="{BB962C8B-B14F-4D97-AF65-F5344CB8AC3E}">
        <p14:creationId xmlns:p14="http://schemas.microsoft.com/office/powerpoint/2010/main" val="360664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F456-D14F-4B14-A285-88760784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D0F3-B8F8-42C1-AA0D-CA97102E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83FA-3C41-4D14-87FF-12E9DC69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EC10-466C-4AE5-AC2D-79BFD06D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Regression Models</a:t>
            </a:r>
          </a:p>
          <a:p>
            <a:r>
              <a:rPr lang="en-US" dirty="0"/>
              <a:t>Model Performance</a:t>
            </a:r>
          </a:p>
          <a:p>
            <a:r>
              <a:rPr lang="en-US" dirty="0"/>
              <a:t>Pythagorean Expectation</a:t>
            </a:r>
          </a:p>
          <a:p>
            <a:r>
              <a:rPr lang="en-US" dirty="0"/>
              <a:t>Exponents</a:t>
            </a:r>
          </a:p>
          <a:p>
            <a:r>
              <a:rPr lang="en-US" dirty="0"/>
              <a:t>Weibull Distribution Fits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7438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6802-8B16-43C7-8EF4-A49A93A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4B2CC-9CF5-4F38-9D2B-E93AB320B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Prediction Models</a:t>
                </a:r>
              </a:p>
              <a:p>
                <a:pPr lvl="1"/>
                <a:r>
                  <a:rPr lang="en-US" dirty="0"/>
                  <a:t>Response variable: Winning Percentage (proportion) 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𝑊𝑖𝑛𝑠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𝑃𝑙𝑎𝑦𝑒𝑑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Predictors beyond run differential (runs scored – runs allowed)</a:t>
                </a:r>
              </a:p>
              <a:p>
                <a:r>
                  <a:rPr lang="en-US" dirty="0"/>
                  <a:t>Estimate Pythagorean Expectation Exponent</a:t>
                </a:r>
              </a:p>
              <a:p>
                <a:pPr lvl="1"/>
                <a:r>
                  <a:rPr lang="en-US" dirty="0"/>
                  <a:t>By decade</a:t>
                </a:r>
              </a:p>
              <a:p>
                <a:pPr lvl="1"/>
                <a:r>
                  <a:rPr lang="en-US" dirty="0"/>
                  <a:t>By year</a:t>
                </a:r>
              </a:p>
              <a:p>
                <a:r>
                  <a:rPr lang="en-US" dirty="0"/>
                  <a:t>Fit Team Run Data to Weibull distribution</a:t>
                </a:r>
              </a:p>
              <a:p>
                <a:pPr lvl="1"/>
                <a:r>
                  <a:rPr lang="en-US" dirty="0"/>
                  <a:t>Maximum likelihood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4B2CC-9CF5-4F38-9D2B-E93AB320B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0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708F-9ABA-394C-9D44-EC5AD4F6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1D26-3E03-8B45-BE1F-7AE62CDA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Sean </a:t>
            </a:r>
            <a:r>
              <a:rPr lang="en-US" dirty="0" err="1"/>
              <a:t>Lahman’s</a:t>
            </a:r>
            <a:r>
              <a:rPr lang="en-US" dirty="0"/>
              <a:t> Baseball Databank</a:t>
            </a:r>
          </a:p>
          <a:p>
            <a:pPr lvl="1"/>
            <a:r>
              <a:rPr lang="en-US" dirty="0"/>
              <a:t>(image of variables here)</a:t>
            </a:r>
          </a:p>
        </p:txBody>
      </p:sp>
    </p:spTree>
    <p:extLst>
      <p:ext uri="{BB962C8B-B14F-4D97-AF65-F5344CB8AC3E}">
        <p14:creationId xmlns:p14="http://schemas.microsoft.com/office/powerpoint/2010/main" val="20430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E4E0-3267-46F1-ABF0-33B8EBD3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49B3-7351-4032-963A-C17390A3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of models:</a:t>
            </a:r>
          </a:p>
          <a:p>
            <a:pPr lvl="1"/>
            <a:r>
              <a:rPr lang="en-US" dirty="0"/>
              <a:t>Forward Selection (SAS)</a:t>
            </a:r>
          </a:p>
          <a:p>
            <a:pPr lvl="1"/>
            <a:r>
              <a:rPr lang="en-US" dirty="0"/>
              <a:t>Backward Selection (SAS)</a:t>
            </a:r>
          </a:p>
          <a:p>
            <a:pPr lvl="1"/>
            <a:r>
              <a:rPr lang="en-US" dirty="0"/>
              <a:t>Lasso (SAS)</a:t>
            </a:r>
          </a:p>
          <a:p>
            <a:pPr lvl="1"/>
            <a:r>
              <a:rPr lang="en-US" dirty="0"/>
              <a:t>Elastic Net (SAS)</a:t>
            </a:r>
          </a:p>
          <a:p>
            <a:r>
              <a:rPr lang="en-US" dirty="0"/>
              <a:t>PCR (R)</a:t>
            </a:r>
          </a:p>
          <a:p>
            <a:pPr lvl="1"/>
            <a:r>
              <a:rPr lang="en-US" dirty="0"/>
              <a:t>Show component loadings</a:t>
            </a:r>
          </a:p>
          <a:p>
            <a:r>
              <a:rPr lang="en-US" dirty="0"/>
              <a:t>PLS (R)</a:t>
            </a:r>
          </a:p>
        </p:txBody>
      </p:sp>
    </p:spTree>
    <p:extLst>
      <p:ext uri="{BB962C8B-B14F-4D97-AF65-F5344CB8AC3E}">
        <p14:creationId xmlns:p14="http://schemas.microsoft.com/office/powerpoint/2010/main" val="141581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0E11-3C78-43E4-9DD4-598CB5F5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66EB-0441-478B-B86C-1CA71CFA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MSE?</a:t>
            </a:r>
          </a:p>
          <a:p>
            <a:r>
              <a:rPr lang="en-US" dirty="0"/>
              <a:t>Accuracy?</a:t>
            </a:r>
          </a:p>
          <a:p>
            <a:r>
              <a:rPr lang="en-US" dirty="0"/>
              <a:t>ROC curves?</a:t>
            </a:r>
          </a:p>
        </p:txBody>
      </p:sp>
    </p:spTree>
    <p:extLst>
      <p:ext uri="{BB962C8B-B14F-4D97-AF65-F5344CB8AC3E}">
        <p14:creationId xmlns:p14="http://schemas.microsoft.com/office/powerpoint/2010/main" val="385409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566-5C30-468C-A6A6-4338CF8C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Pythagorean Expectation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B0693-4AB7-4ADC-AFC0-1BE293A8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Derived by Bill James in the 1980s</a:t>
                </a:r>
              </a:p>
              <a:p>
                <a:r>
                  <a:rPr lang="en-US" dirty="0"/>
                  <a:t>Original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where RS = runs scored and RA = runs allowed</a:t>
                </a:r>
              </a:p>
              <a:p>
                <a:r>
                  <a:rPr lang="en-US" dirty="0"/>
                  <a:t>Recent research suggests the exponent is between 1.8 and 1.95</a:t>
                </a:r>
              </a:p>
              <a:p>
                <a:r>
                  <a:rPr lang="en-US" dirty="0"/>
                  <a:t>Regression problem: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𝑅𝐴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𝑙𝑜𝑔𝑊𝑟𝑎𝑡𝑖𝑜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𝑙𝑜𝑔𝑅𝑟𝑎𝑡𝑖𝑜</m:t>
                    </m:r>
                  </m:oMath>
                </a14:m>
                <a:r>
                  <a:rPr lang="en-US" dirty="0"/>
                  <a:t> (no intercept)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𝑙𝑜𝑔𝑅𝑟𝑎𝑡𝑖𝑜</m:t>
                    </m:r>
                  </m:oMath>
                </a14:m>
                <a:r>
                  <a:rPr lang="en-US" dirty="0"/>
                  <a:t> parameter estimate (exponent)</a:t>
                </a:r>
              </a:p>
              <a:p>
                <a:r>
                  <a:rPr lang="en-US" dirty="0"/>
                  <a:t>Research exists adapting the formula for NBA, NHL, </a:t>
                </a:r>
                <a:r>
                  <a:rPr lang="en-US"/>
                  <a:t>and NFL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B0693-4AB7-4ADC-AFC0-1BE293A8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8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2562-F5A0-461B-B73A-3C7652BD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CB84-2B3F-4DA6-839C-E3ED7528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Decade</a:t>
            </a:r>
          </a:p>
        </p:txBody>
      </p:sp>
    </p:spTree>
    <p:extLst>
      <p:ext uri="{BB962C8B-B14F-4D97-AF65-F5344CB8AC3E}">
        <p14:creationId xmlns:p14="http://schemas.microsoft.com/office/powerpoint/2010/main" val="103951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F03B-00AC-4F8C-8D25-02EDC468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7E3D-2780-4DE5-AFB6-DDCCE0A5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Year</a:t>
            </a:r>
          </a:p>
        </p:txBody>
      </p:sp>
    </p:spTree>
    <p:extLst>
      <p:ext uri="{BB962C8B-B14F-4D97-AF65-F5344CB8AC3E}">
        <p14:creationId xmlns:p14="http://schemas.microsoft.com/office/powerpoint/2010/main" val="2030640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274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Ion</vt:lpstr>
      <vt:lpstr>Expect to Win: Predicting  Winning (Proportion) in  Major League Baseball</vt:lpstr>
      <vt:lpstr>Agenda</vt:lpstr>
      <vt:lpstr>Goals</vt:lpstr>
      <vt:lpstr>Data</vt:lpstr>
      <vt:lpstr>Models</vt:lpstr>
      <vt:lpstr>Model Performance</vt:lpstr>
      <vt:lpstr>Pythagorean Expectation</vt:lpstr>
      <vt:lpstr>Exponents (1)</vt:lpstr>
      <vt:lpstr>Exponents (2)</vt:lpstr>
      <vt:lpstr>Weibull (1)</vt:lpstr>
      <vt:lpstr>Weibull (2)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Roberto A. Sanchez</cp:lastModifiedBy>
  <cp:revision>103</cp:revision>
  <dcterms:created xsi:type="dcterms:W3CDTF">2014-09-12T17:24:29Z</dcterms:created>
  <dcterms:modified xsi:type="dcterms:W3CDTF">2018-12-08T05:50:50Z</dcterms:modified>
</cp:coreProperties>
</file>